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6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52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C5DD-6E84-4402-8FA5-D6B2F35C14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0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C018-E4DA-4DC8-B036-976D62DEB0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A41F8-31DC-4EA7-A9BC-8C30F73FC0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37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C4F7-2AAF-4F05-8510-397C84A477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2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7CF5-E630-426E-B146-62DAFB1C6B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1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3D84-97DF-42A9-8364-EFE62ECB4B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2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B0C1-4039-4B75-B26F-8AF042EDD0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9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5B704-2BA6-4DA2-85B8-3B596F13C4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5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E298-4F24-4EAB-AEC8-8B947589E7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6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F454-A25F-4E8E-9DE7-739C4AEF7E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8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384E-C646-4B4D-869E-A106CCF8FC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69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BA16-0F33-45CD-BF78-A344CD61A8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79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92141-F6EC-4A26-A51C-474D23064D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64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AFCE-5F15-40B1-BF31-7DC774E973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2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9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7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6DBE-E3B9-4BE5-B289-E4AF426B1D38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208EB-CED0-4E92-9B61-F7D1CF3D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C45F14-4C9B-41E6-96B4-A53C8977CC3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Asphyxia &amp; </a:t>
            </a:r>
            <a:r>
              <a:rPr lang="en-US" dirty="0" err="1" smtClean="0"/>
              <a:t>Drowing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</a:p>
          <a:p>
            <a:r>
              <a:rPr lang="en-US" dirty="0" smtClean="0"/>
              <a:t>General signs of Asphyxia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Nadir Ali 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6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305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C00"/>
                </a:solidFill>
              </a:rPr>
              <a:t> 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CONGESTION</a:t>
            </a:r>
          </a:p>
        </p:txBody>
      </p:sp>
      <p:pic>
        <p:nvPicPr>
          <p:cNvPr id="38915" name="Picture 4" descr="10940W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62000"/>
            <a:ext cx="9144000" cy="6096000"/>
          </a:xfrm>
          <a:noFill/>
        </p:spPr>
      </p:pic>
    </p:spTree>
    <p:extLst>
      <p:ext uri="{BB962C8B-B14F-4D97-AF65-F5344CB8AC3E}">
        <p14:creationId xmlns:p14="http://schemas.microsoft.com/office/powerpoint/2010/main" val="1401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CONGESTION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   </a:t>
            </a:r>
            <a:r>
              <a:rPr lang="en-US" altLang="en-US" sz="4000" b="1"/>
              <a:t>Reduction in oxygen tension produces dilatation and stasis of capillaries &amp; venules which results in engorgement (pooling) of blood in these vessels. This engorgement of blood vessels particularly of venous side is called congestion. </a:t>
            </a:r>
          </a:p>
          <a:p>
            <a:pPr eaLnBrk="1" hangingPunct="1">
              <a:buFontTx/>
              <a:buNone/>
            </a:pPr>
            <a:endParaRPr lang="en-US" altLang="en-US" sz="3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   </a:t>
            </a: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30081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38" y="163514"/>
            <a:ext cx="8229600" cy="5984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CONGESTION (Cont.)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762000"/>
            <a:ext cx="8305800" cy="5951538"/>
          </a:xfrm>
        </p:spPr>
        <p:txBody>
          <a:bodyPr/>
          <a:lstStyle/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Reduced oxygenation of the tissues</a:t>
            </a:r>
          </a:p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Capillary dilatation</a:t>
            </a:r>
          </a:p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Stasis and pooling of blood</a:t>
            </a:r>
          </a:p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Reduced venous return to heart</a:t>
            </a:r>
          </a:p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Reduced pulmonary blood flow</a:t>
            </a:r>
          </a:p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Deficient oxygenation 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5867400" y="1447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5867400" y="2514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867400" y="3276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5867400" y="41910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5867400" y="51054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C72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Congestion</a:t>
            </a:r>
          </a:p>
        </p:txBody>
      </p:sp>
      <p:pic>
        <p:nvPicPr>
          <p:cNvPr id="41987" name="Picture 3" descr="00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447800"/>
            <a:ext cx="6400800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26285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C72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Congestion</a:t>
            </a:r>
          </a:p>
        </p:txBody>
      </p:sp>
      <p:pic>
        <p:nvPicPr>
          <p:cNvPr id="43011" name="Picture 3" descr="00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371601"/>
            <a:ext cx="5913438" cy="4860925"/>
          </a:xfrm>
          <a:noFill/>
        </p:spPr>
      </p:pic>
    </p:spTree>
    <p:extLst>
      <p:ext uri="{BB962C8B-B14F-4D97-AF65-F5344CB8AC3E}">
        <p14:creationId xmlns:p14="http://schemas.microsoft.com/office/powerpoint/2010/main" val="44305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3.GENERALIZED EDEMA</a:t>
            </a:r>
            <a:r>
              <a:rPr lang="en-US" altLang="en-US" b="1" u="sng" smtClean="0">
                <a:solidFill>
                  <a:srgbClr val="FF0000"/>
                </a:solidFill>
              </a:rPr>
              <a:t> </a:t>
            </a:r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905000" y="1143001"/>
            <a:ext cx="8305800" cy="4983163"/>
          </a:xfrm>
        </p:spPr>
        <p:txBody>
          <a:bodyPr/>
          <a:lstStyle/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Reduced oxygenation of the tissues</a:t>
            </a:r>
          </a:p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Capillary dilatation</a:t>
            </a:r>
          </a:p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Stasis and pooling of blood</a:t>
            </a:r>
          </a:p>
          <a:p>
            <a:pPr algn="ctr">
              <a:buFontTx/>
              <a:buNone/>
            </a:pPr>
            <a:r>
              <a:rPr lang="en-US" altLang="en-US" b="1" smtClean="0"/>
              <a:t>Increase intravascular pressure    </a:t>
            </a:r>
          </a:p>
          <a:p>
            <a:pPr algn="ctr">
              <a:buFontTx/>
              <a:buNone/>
            </a:pPr>
            <a:r>
              <a:rPr lang="en-US" altLang="en-US" b="1" smtClean="0"/>
              <a:t>(Continued on next page)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5867400" y="1828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>
            <a:off x="5867400" y="35814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8" name="Line 4"/>
          <p:cNvSpPr>
            <a:spLocks noChangeShapeType="1"/>
          </p:cNvSpPr>
          <p:nvPr/>
        </p:nvSpPr>
        <p:spPr bwMode="auto">
          <a:xfrm>
            <a:off x="5867400" y="28194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1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382000" cy="9144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3.GENERALIZED EDEMA</a:t>
            </a:r>
            <a:r>
              <a:rPr lang="en-US" altLang="en-US" b="1" u="sng" smtClean="0">
                <a:solidFill>
                  <a:srgbClr val="FF0000"/>
                </a:solidFill>
              </a:rPr>
              <a:t> </a:t>
            </a:r>
            <a:endParaRPr lang="en-US" alt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9144000" cy="6096000"/>
          </a:xfrm>
        </p:spPr>
        <p:txBody>
          <a:bodyPr/>
          <a:lstStyle/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Hypoxia + Intravascular pressure</a:t>
            </a:r>
          </a:p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 Enlargement of pores between the endothelial cells </a:t>
            </a:r>
          </a:p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Increase vascular permeability </a:t>
            </a:r>
          </a:p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Transudation of plasma into the tissue spaces</a:t>
            </a:r>
          </a:p>
          <a:p>
            <a:pPr algn="ctr" eaLnBrk="1" hangingPunct="1">
              <a:lnSpc>
                <a:spcPct val="165000"/>
              </a:lnSpc>
              <a:buFont typeface="Wingdings" panose="05000000000000000000" pitchFamily="2" charset="2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Generalized Edema</a:t>
            </a:r>
            <a:r>
              <a:rPr lang="en-US" altLang="en-US" b="1" smtClean="0"/>
              <a:t>   </a:t>
            </a:r>
          </a:p>
          <a:p>
            <a:pPr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                    </a:t>
            </a:r>
            <a:endParaRPr lang="en-US" altLang="en-US" smtClean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5943600" y="1447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6019800" y="31242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2" name="Line 4"/>
          <p:cNvSpPr>
            <a:spLocks noChangeShapeType="1"/>
          </p:cNvSpPr>
          <p:nvPr/>
        </p:nvSpPr>
        <p:spPr bwMode="auto">
          <a:xfrm>
            <a:off x="6019800" y="4114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3" name="Line 4"/>
          <p:cNvSpPr>
            <a:spLocks noChangeShapeType="1"/>
          </p:cNvSpPr>
          <p:nvPr/>
        </p:nvSpPr>
        <p:spPr bwMode="auto">
          <a:xfrm>
            <a:off x="6019800" y="49530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7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458200" cy="1371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3. GENERALIZED EDEMA</a:t>
            </a:r>
            <a:r>
              <a:rPr lang="en-US" altLang="en-US" sz="4000" b="1" u="sng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610600" cy="44958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en-US" b="1" smtClean="0"/>
              <a:t>	 </a:t>
            </a:r>
          </a:p>
          <a:p>
            <a:pPr marL="609600" indent="-609600" eaLnBrk="1" hangingPunct="1">
              <a:buClr>
                <a:schemeClr val="tx1"/>
              </a:buClr>
              <a:buNone/>
            </a:pPr>
            <a:r>
              <a:rPr lang="en-US" altLang="en-US" sz="3600" b="1"/>
              <a:t>	It may be responsible for congestive facial swelling, bulging of the tongue, brain and lung edema. It is more prominent if the agonal period is prolonged.</a:t>
            </a:r>
          </a:p>
        </p:txBody>
      </p:sp>
    </p:spTree>
    <p:extLst>
      <p:ext uri="{BB962C8B-B14F-4D97-AF65-F5344CB8AC3E}">
        <p14:creationId xmlns:p14="http://schemas.microsoft.com/office/powerpoint/2010/main" val="41978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15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PETECHIAE (Tardieu Spots)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85800"/>
            <a:ext cx="9144000" cy="6172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	If all the factors, as already mentioned, are maintained, the capillary walls rupture causing blood leaks of small size out of these vessels, known as </a:t>
            </a:r>
            <a:r>
              <a:rPr lang="en-US" b="1" dirty="0" smtClean="0">
                <a:solidFill>
                  <a:srgbClr val="0000FF"/>
                </a:solidFill>
              </a:rPr>
              <a:t>petechial heamorrhages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In the tissues, they are found as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rounded, dark red, well defined and of pinhead size spots.</a:t>
            </a:r>
            <a:r>
              <a:rPr lang="en-US" b="1" dirty="0" smtClean="0"/>
              <a:t> which are also known as </a:t>
            </a:r>
            <a:r>
              <a:rPr lang="en-US" b="1" dirty="0" smtClean="0">
                <a:solidFill>
                  <a:srgbClr val="0000FF"/>
                </a:solidFill>
              </a:rPr>
              <a:t>“Tardieu Spots” </a:t>
            </a:r>
            <a:r>
              <a:rPr lang="en-US" b="1" dirty="0" smtClean="0"/>
              <a:t>after the name of French police surgeon who described them in 1866. 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PETECHIAE (Tardieu Spots)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305800" cy="5486400"/>
          </a:xfrm>
        </p:spPr>
        <p:txBody>
          <a:bodyPr/>
          <a:lstStyle/>
          <a:p>
            <a:r>
              <a:rPr lang="en-US" altLang="en-US" b="1" smtClean="0"/>
              <a:t>They are generally found in those parts </a:t>
            </a:r>
            <a:r>
              <a:rPr lang="en-US" altLang="en-US" b="1" smtClean="0">
                <a:solidFill>
                  <a:srgbClr val="0000FF"/>
                </a:solidFill>
              </a:rPr>
              <a:t>where capillaries are least supported</a:t>
            </a:r>
            <a:r>
              <a:rPr lang="en-US" altLang="en-US" b="1" smtClean="0"/>
              <a:t>, e.g. face, conjunctivae, epiglottis, serous surfaces of heart and lungs.</a:t>
            </a:r>
          </a:p>
          <a:p>
            <a:r>
              <a:rPr lang="en-US" altLang="en-US" b="1" smtClean="0"/>
              <a:t>They are more pronounced / marked in those areas</a:t>
            </a:r>
            <a:r>
              <a:rPr lang="en-US" altLang="en-US" b="1" smtClean="0">
                <a:solidFill>
                  <a:srgbClr val="0000FF"/>
                </a:solidFill>
              </a:rPr>
              <a:t> where intracapillary pressure rises rapidly </a:t>
            </a:r>
            <a:r>
              <a:rPr lang="en-US" altLang="en-US" b="1" smtClean="0"/>
              <a:t>e.g. above the level of constriction of neck, and chest in traumatic asphyxia.    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571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1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PATHALOGY OF ASPHYXIA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5775" y="1123950"/>
            <a:ext cx="8756650" cy="554355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endParaRPr lang="en-US" altLang="en-US" b="1" smtClean="0"/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altLang="en-US" sz="4000" b="1">
                <a:solidFill>
                  <a:srgbClr val="0000FF"/>
                </a:solidFill>
              </a:rPr>
              <a:t>Non-specific (general) pathological changes.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</a:pPr>
            <a:r>
              <a:rPr lang="en-US" altLang="en-US" sz="4000" b="1">
                <a:solidFill>
                  <a:srgbClr val="0000FF"/>
                </a:solidFill>
              </a:rPr>
              <a:t>Specific pathological changes.</a:t>
            </a:r>
          </a:p>
        </p:txBody>
      </p:sp>
    </p:spTree>
    <p:extLst>
      <p:ext uri="{BB962C8B-B14F-4D97-AF65-F5344CB8AC3E}">
        <p14:creationId xmlns:p14="http://schemas.microsoft.com/office/powerpoint/2010/main" val="13475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Subconjuctival Petechiae</a:t>
            </a:r>
          </a:p>
        </p:txBody>
      </p:sp>
      <p:pic>
        <p:nvPicPr>
          <p:cNvPr id="49155" name="Picture 4" descr="ASPHYXIA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626" y="2833689"/>
            <a:ext cx="3814763" cy="2409825"/>
          </a:xfrm>
          <a:noFill/>
        </p:spPr>
      </p:pic>
      <p:pic>
        <p:nvPicPr>
          <p:cNvPr id="49156" name="Picture 7" descr="00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6838" y="2555876"/>
            <a:ext cx="3975100" cy="2638425"/>
          </a:xfrm>
          <a:noFill/>
        </p:spPr>
      </p:pic>
    </p:spTree>
    <p:extLst>
      <p:ext uri="{BB962C8B-B14F-4D97-AF65-F5344CB8AC3E}">
        <p14:creationId xmlns:p14="http://schemas.microsoft.com/office/powerpoint/2010/main" val="22526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Subconjuctival Petechiae</a:t>
            </a:r>
          </a:p>
        </p:txBody>
      </p:sp>
      <p:pic>
        <p:nvPicPr>
          <p:cNvPr id="50179" name="Picture 4" descr="Picture0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676401"/>
            <a:ext cx="6872288" cy="4467225"/>
          </a:xfrm>
          <a:noFill/>
        </p:spPr>
      </p:pic>
    </p:spTree>
    <p:extLst>
      <p:ext uri="{BB962C8B-B14F-4D97-AF65-F5344CB8AC3E}">
        <p14:creationId xmlns:p14="http://schemas.microsoft.com/office/powerpoint/2010/main" val="19401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Petechiae on the Face</a:t>
            </a:r>
          </a:p>
        </p:txBody>
      </p:sp>
      <p:pic>
        <p:nvPicPr>
          <p:cNvPr id="51203" name="Picture 5" descr="scan001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524000"/>
            <a:ext cx="5867400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41809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Petechiae on Eyelids</a:t>
            </a:r>
          </a:p>
        </p:txBody>
      </p:sp>
      <p:pic>
        <p:nvPicPr>
          <p:cNvPr id="52227" name="Picture 4" descr="0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00200"/>
            <a:ext cx="7315200" cy="4745038"/>
          </a:xfrm>
          <a:noFill/>
        </p:spPr>
      </p:pic>
    </p:spTree>
    <p:extLst>
      <p:ext uri="{BB962C8B-B14F-4D97-AF65-F5344CB8AC3E}">
        <p14:creationId xmlns:p14="http://schemas.microsoft.com/office/powerpoint/2010/main" val="35128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Petechiae on Mucous Membrane</a:t>
            </a:r>
          </a:p>
        </p:txBody>
      </p:sp>
      <p:pic>
        <p:nvPicPr>
          <p:cNvPr id="53251" name="Picture 4" descr="Pictur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905000"/>
            <a:ext cx="5486400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26127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FLUIDITY OF BLOOD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Frequently seen in asphyxial deaths. </a:t>
            </a:r>
          </a:p>
          <a:p>
            <a:pPr algn="just" eaLnBrk="1" hangingPunct="1"/>
            <a:r>
              <a:rPr lang="en-US" altLang="en-US" sz="3600" b="1"/>
              <a:t>It is result of fibrinolytic activity of the enzyme fibrinolysin.</a:t>
            </a:r>
          </a:p>
          <a:p>
            <a:pPr algn="just" eaLnBrk="1" hangingPunct="1"/>
            <a:r>
              <a:rPr lang="en-US" altLang="en-US" sz="3600" b="1"/>
              <a:t>It is so non-specific that no longer regarded as asphyxial sign.</a:t>
            </a:r>
          </a:p>
        </p:txBody>
      </p:sp>
    </p:spTree>
    <p:extLst>
      <p:ext uri="{BB962C8B-B14F-4D97-AF65-F5344CB8AC3E}">
        <p14:creationId xmlns:p14="http://schemas.microsoft.com/office/powerpoint/2010/main" val="2354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8991600" cy="6858000"/>
          </a:xfrm>
        </p:spPr>
        <p:txBody>
          <a:bodyPr/>
          <a:lstStyle/>
          <a:p>
            <a:pPr marL="609600" indent="-609600" algn="ctr" eaLnBrk="1" hangingPunct="1"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 pathological changes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09600" indent="-609600" eaLnBrk="1" hangingPunct="1">
              <a:buNone/>
              <a:defRPr/>
            </a:pPr>
            <a:endParaRPr 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§"/>
              <a:defRPr/>
            </a:pPr>
            <a:r>
              <a:rPr lang="en-US" b="1" dirty="0" smtClean="0"/>
              <a:t>These are the histological changes in tissues associated with decreased oxygen level. </a:t>
            </a:r>
          </a:p>
          <a:p>
            <a:pPr marL="609600" indent="-609600" eaLnBrk="1" hangingPunct="1">
              <a:buFont typeface="Wingdings" pitchFamily="2" charset="2"/>
              <a:buChar char="§"/>
              <a:defRPr/>
            </a:pPr>
            <a:r>
              <a:rPr lang="en-US" b="1" dirty="0" smtClean="0"/>
              <a:t>These indicate the asphyxial mode of death  </a:t>
            </a:r>
          </a:p>
          <a:p>
            <a:pPr marL="609600" indent="-609600" eaLnBrk="1" hangingPunct="1">
              <a:buFont typeface="Wingdings" pitchFamily="2" charset="2"/>
              <a:buChar char="§"/>
              <a:defRPr/>
            </a:pPr>
            <a:r>
              <a:rPr lang="en-US" b="1" dirty="0" smtClean="0"/>
              <a:t>Nervous tissue &amp; small blood vessels i.e. venules &amp; capillaries are extremely sensitive to O</a:t>
            </a:r>
            <a:r>
              <a:rPr lang="en-US" b="1" baseline="-25000" dirty="0" smtClean="0"/>
              <a:t>2</a:t>
            </a:r>
            <a:r>
              <a:rPr lang="en-US" b="1" dirty="0" smtClean="0"/>
              <a:t> lack. Reduced oxygen supply can lead to following changes: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0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600" b="1">
                <a:solidFill>
                  <a:srgbClr val="0000FF"/>
                </a:solidFill>
              </a:rPr>
              <a:t>Cyanosis.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3600" b="1">
                <a:sym typeface="Wingdings" panose="05000000000000000000" pitchFamily="2" charset="2"/>
              </a:rPr>
              <a:t></a:t>
            </a:r>
            <a:r>
              <a:rPr lang="en-US" altLang="en-US" sz="3600" b="1">
                <a:solidFill>
                  <a:srgbClr val="0000FF"/>
                </a:solidFill>
              </a:rPr>
              <a:t>Congestion. 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600" b="1">
                <a:solidFill>
                  <a:srgbClr val="0000FF"/>
                </a:solidFill>
              </a:rPr>
              <a:t>Generalized edema (Lungs, Brain).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600" b="1">
                <a:solidFill>
                  <a:srgbClr val="0000FF"/>
                </a:solidFill>
                <a:sym typeface="Wingdings" panose="05000000000000000000" pitchFamily="2" charset="2"/>
              </a:rPr>
              <a:t>Petechial Hemorrhages 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sym typeface="Wingdings" panose="05000000000000000000" pitchFamily="2" charset="2"/>
              </a:rPr>
              <a:t>   (Tardieu spots).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600" b="1">
                <a:solidFill>
                  <a:srgbClr val="0000FF"/>
                </a:solidFill>
                <a:sym typeface="Wingdings" panose="05000000000000000000" pitchFamily="2" charset="2"/>
              </a:rPr>
              <a:t>Fluidity of blood.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	Changes are more prominent if the agonal period is prolonged.</a:t>
            </a:r>
          </a:p>
          <a:p>
            <a:pPr eaLnBrk="1" hangingPunct="1">
              <a:lnSpc>
                <a:spcPct val="140000"/>
              </a:lnSpc>
              <a:buClr>
                <a:schemeClr val="tx1"/>
              </a:buClr>
              <a:buFontTx/>
              <a:buNone/>
            </a:pPr>
            <a:endParaRPr lang="en-US" altLang="en-US" b="1" smtClean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b="1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46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305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CYANOSIS 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685800"/>
            <a:ext cx="8839200" cy="5943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b="1" smtClean="0">
                <a:sym typeface="Wingdings" panose="05000000000000000000" pitchFamily="2" charset="2"/>
              </a:rPr>
              <a:t>The word </a:t>
            </a:r>
            <a:r>
              <a:rPr lang="en-US" altLang="en-US" b="1" smtClean="0">
                <a:solidFill>
                  <a:srgbClr val="0000FF"/>
                </a:solidFill>
                <a:sym typeface="Wingdings" panose="05000000000000000000" pitchFamily="2" charset="2"/>
              </a:rPr>
              <a:t>“cyanosis” </a:t>
            </a:r>
            <a:r>
              <a:rPr lang="en-US" altLang="en-US" b="1" smtClean="0">
                <a:sym typeface="Wingdings" panose="05000000000000000000" pitchFamily="2" charset="2"/>
              </a:rPr>
              <a:t>is derived from Greek meaning “dark blue”.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 smtClean="0">
                <a:sym typeface="Wingdings" panose="05000000000000000000" pitchFamily="2" charset="2"/>
              </a:rPr>
              <a:t>It is the colour imparted to the tissues by the presence of an excess of deoxygenated blood.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 smtClean="0">
                <a:sym typeface="Wingdings" panose="05000000000000000000" pitchFamily="2" charset="2"/>
              </a:rPr>
              <a:t>Development of cyanosis requires minimum concentration of 5g/100ml of reduced Hb.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 smtClean="0">
                <a:sym typeface="Wingdings" panose="05000000000000000000" pitchFamily="2" charset="2"/>
              </a:rPr>
              <a:t>It is easily visible in the skin &amp; in mucus membrane.</a:t>
            </a:r>
            <a:r>
              <a:rPr lang="en-US" altLang="en-US" smtClean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3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C72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CYANOSIS</a:t>
            </a:r>
          </a:p>
        </p:txBody>
      </p:sp>
      <p:pic>
        <p:nvPicPr>
          <p:cNvPr id="34819" name="Picture 4" descr="CONTENT0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41476"/>
            <a:ext cx="8305800" cy="4786313"/>
          </a:xfrm>
          <a:noFill/>
        </p:spPr>
      </p:pic>
    </p:spTree>
    <p:extLst>
      <p:ext uri="{BB962C8B-B14F-4D97-AF65-F5344CB8AC3E}">
        <p14:creationId xmlns:p14="http://schemas.microsoft.com/office/powerpoint/2010/main" val="224150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C72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CYANOSIS</a:t>
            </a:r>
          </a:p>
        </p:txBody>
      </p:sp>
      <p:pic>
        <p:nvPicPr>
          <p:cNvPr id="35843" name="Picture 4" descr="pic0001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6476" y="1524000"/>
            <a:ext cx="4703763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179149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C72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CYANOSIS</a:t>
            </a:r>
          </a:p>
        </p:txBody>
      </p:sp>
      <p:pic>
        <p:nvPicPr>
          <p:cNvPr id="36867" name="Picture 4" descr="pic0000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3139" y="1524000"/>
            <a:ext cx="4765675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330027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C72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CYANOSIS</a:t>
            </a:r>
          </a:p>
        </p:txBody>
      </p:sp>
      <p:pic>
        <p:nvPicPr>
          <p:cNvPr id="37891" name="Picture 4" descr="raynauds-1-palms-up-judith-22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00214"/>
            <a:ext cx="8077200" cy="4702175"/>
          </a:xfrm>
          <a:noFill/>
        </p:spPr>
      </p:pic>
    </p:spTree>
    <p:extLst>
      <p:ext uri="{BB962C8B-B14F-4D97-AF65-F5344CB8AC3E}">
        <p14:creationId xmlns:p14="http://schemas.microsoft.com/office/powerpoint/2010/main" val="427505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Widescreen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Default Design</vt:lpstr>
      <vt:lpstr>Asphyxia &amp; Drowing</vt:lpstr>
      <vt:lpstr>PATHALOGY OF ASPHYXIA</vt:lpstr>
      <vt:lpstr>PowerPoint Presentation</vt:lpstr>
      <vt:lpstr>PowerPoint Presentation</vt:lpstr>
      <vt:lpstr>1. CYANOSIS </vt:lpstr>
      <vt:lpstr>CYANOSIS</vt:lpstr>
      <vt:lpstr>CYANOSIS</vt:lpstr>
      <vt:lpstr>CYANOSIS</vt:lpstr>
      <vt:lpstr>CYANOSIS</vt:lpstr>
      <vt:lpstr>  CONGESTION</vt:lpstr>
      <vt:lpstr>2. CONGESTION</vt:lpstr>
      <vt:lpstr>2. CONGESTION (Cont.)</vt:lpstr>
      <vt:lpstr>Congestion</vt:lpstr>
      <vt:lpstr>Congestion</vt:lpstr>
      <vt:lpstr>3.GENERALIZED EDEMA </vt:lpstr>
      <vt:lpstr>3.GENERALIZED EDEMA </vt:lpstr>
      <vt:lpstr>3. GENERALIZED EDEMA </vt:lpstr>
      <vt:lpstr>4. PETECHIAE (Tardieu Spots)</vt:lpstr>
      <vt:lpstr>4. PETECHIAE (Tardieu Spots)</vt:lpstr>
      <vt:lpstr>Subconjuctival Petechiae</vt:lpstr>
      <vt:lpstr>Subconjuctival Petechiae</vt:lpstr>
      <vt:lpstr>Petechiae on the Face</vt:lpstr>
      <vt:lpstr>Petechiae on Eyelids</vt:lpstr>
      <vt:lpstr>Petechiae on Mucous Membrane</vt:lpstr>
      <vt:lpstr>5. FLUIDITY OF BLOOD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Asphyxia &amp; Drowing</dc:title>
  <dc:creator>Dr.Nadir Ali</dc:creator>
  <cp:lastModifiedBy>Dr.Nadir Ali</cp:lastModifiedBy>
  <cp:revision>1</cp:revision>
  <dcterms:created xsi:type="dcterms:W3CDTF">2020-05-07T11:32:50Z</dcterms:created>
  <dcterms:modified xsi:type="dcterms:W3CDTF">2020-05-07T11:33:19Z</dcterms:modified>
</cp:coreProperties>
</file>