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56" r:id="rId3"/>
    <p:sldId id="257" r:id="rId4"/>
    <p:sldId id="258" r:id="rId5"/>
    <p:sldId id="259" r:id="rId6"/>
    <p:sldId id="260" r:id="rId7"/>
    <p:sldId id="261" r:id="rId8"/>
    <p:sldId id="262" r:id="rId9"/>
    <p:sldId id="263" r:id="rId10"/>
    <p:sldId id="276" r:id="rId11"/>
    <p:sldId id="264" r:id="rId12"/>
    <p:sldId id="265" r:id="rId13"/>
    <p:sldId id="266" r:id="rId14"/>
    <p:sldId id="268" r:id="rId15"/>
    <p:sldId id="269" r:id="rId16"/>
    <p:sldId id="270" r:id="rId17"/>
    <p:sldId id="271" r:id="rId18"/>
    <p:sldId id="272" r:id="rId19"/>
    <p:sldId id="273" r:id="rId20"/>
    <p:sldId id="274" r:id="rId21"/>
    <p:sldId id="275"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17-Apr-17</a:t>
            </a:fld>
            <a:endParaRPr lang="en-US" dirty="0"/>
          </a:p>
        </p:txBody>
      </p:sp>
      <p:sp>
        <p:nvSpPr>
          <p:cNvPr id="2" name="Footer Placeholder 1"/>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17-Apr-17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17-Apr-17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17-Apr-17</a:t>
            </a:fld>
            <a:endParaRPr lang="en-US" dirty="0"/>
          </a:p>
        </p:txBody>
      </p:sp>
      <p:sp>
        <p:nvSpPr>
          <p:cNvPr id="19" name="Footer Placeholder 18"/>
          <p:cNvSpPr>
            <a:spLocks noGrp="1"/>
          </p:cNvSpPr>
          <p:nvPr>
            <p:ph type="ftr" sz="quarter" idx="11"/>
          </p:nvPr>
        </p:nvSpPr>
        <p:spPr>
          <a:xfrm>
            <a:off x="3581400" y="76200"/>
            <a:ext cx="2895600" cy="288925"/>
          </a:xfrm>
        </p:spPr>
        <p:txBody>
          <a:bodyPr/>
          <a:lstStyle/>
          <a:p>
            <a:endParaRPr lang="en-US" dirty="0"/>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17-Apr-17</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17-Apr-17</a:t>
            </a:fld>
            <a:endParaRPr lang="en-US" dirty="0"/>
          </a:p>
        </p:txBody>
      </p:sp>
      <p:sp>
        <p:nvSpPr>
          <p:cNvPr id="10" name="Footer Placeholder 9"/>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17-Apr-17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dirty="0"/>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17-Apr-17</a:t>
            </a:fld>
            <a:endParaRPr lang="en-US" dirty="0"/>
          </a:p>
        </p:txBody>
      </p:sp>
      <p:sp>
        <p:nvSpPr>
          <p:cNvPr id="21" name="Footer Placeholder 20"/>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17-Apr-17</a:t>
            </a:fld>
            <a:endParaRPr lang="en-US" dirty="0"/>
          </a:p>
        </p:txBody>
      </p:sp>
      <p:sp>
        <p:nvSpPr>
          <p:cNvPr id="24" name="Footer Placeholder 23"/>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17-Apr-17</a:t>
            </a:fld>
            <a:endParaRPr lang="en-US" dirty="0"/>
          </a:p>
        </p:txBody>
      </p:sp>
      <p:sp>
        <p:nvSpPr>
          <p:cNvPr id="29" name="Footer Placeholder 28"/>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17-Apr-17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dirty="0"/>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17-Apr-17</a:t>
            </a:fld>
            <a:endParaRPr lang="en-US" dirty="0"/>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dirty="0"/>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p:txBody>
      </p:sp>
      <p:pic>
        <p:nvPicPr>
          <p:cNvPr id="4" name="Picture 3" descr="Bismillah 6.jpg"/>
          <p:cNvPicPr>
            <a:picLocks noChangeAspect="1"/>
          </p:cNvPicPr>
          <p:nvPr/>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xmlns="" val="34207912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sz="3600" b="1" dirty="0" smtClean="0"/>
              <a:t>CROOK LYING AND FOREHEAD PRONE LYING</a:t>
            </a:r>
            <a:endParaRPr lang="en-US" sz="3600" b="1" dirty="0"/>
          </a:p>
        </p:txBody>
      </p:sp>
      <p:pic>
        <p:nvPicPr>
          <p:cNvPr id="1027" name="Picture 3"/>
          <p:cNvPicPr>
            <a:picLocks noGrp="1" noChangeAspect="1" noChangeArrowheads="1"/>
          </p:cNvPicPr>
          <p:nvPr>
            <p:ph idx="4294967295"/>
          </p:nvPr>
        </p:nvPicPr>
        <p:blipFill>
          <a:blip r:embed="rId2">
            <a:extLst>
              <a:ext uri="{28A0092B-C50C-407E-A947-70E740481C1C}">
                <a14:useLocalDpi xmlns:a14="http://schemas.microsoft.com/office/drawing/2010/main" xmlns="" val="0"/>
              </a:ext>
            </a:extLst>
          </a:blip>
          <a:srcRect/>
          <a:stretch>
            <a:fillRect/>
          </a:stretch>
        </p:blipFill>
        <p:spPr bwMode="auto">
          <a:xfrm>
            <a:off x="914400" y="1447800"/>
            <a:ext cx="7162800" cy="2286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AutoShape 5" descr="data:image/jpeg;base64,/9j/4AAQSkZJRgABAQAAAQABAAD/2wCEAAkGBhIGERUUBxQVERUWFxgTFRgVGBcXFxYXFRcWFxcXFhMXHTIgGBslHxIXHy8hJCc1LCw4FiAxNjwqNSY3LikBCQoKBQUFDQUFDSkYEhgpKSkpKSkpKSkpKSkpKSkpKSkpKSkpKSkpKSkpKSkpKSkpKSkpKSkpKSkpKSkpKSkpKf/AABEIAIYBeAMBIgACEQEDEQH/xAAcAAEAAwADAQEAAAAAAAAAAAAABQYHAQMEAgj/xABIEAABAwIEBAMEBwQFCwUAAAABAAIDBBEFBhIhByIxQRMyURRhcYEVFyNCVZGTUoKk0xYkM2KhJkNykrGys8HR4fA0NVNUc//EABQBAQAAAAAAAAAAAAAAAAAAAAD/xAAUEQEAAAAAAAAAAAAAAAAAAAAA/9oADAMBAAIRAxEAPwDcUREBERAREQEREBERAREQEREBERAREQEREBERAREQEREBERAREQEREBERAREQEREBERAREQEREBERAREQEREBERAREQEREBERAREQEREBERAREQEREBERAREQEREBfMkohF5SGgdSTYD5lVrPGfYMkxtMwM00m0MDPPIenyb77e4XKynFZKjFK6E8XBNT0knPAyNwFOx19o5yy5vYbm+oXF7C9g0bG+LtDhcghoPErpy7T4VK3xDfcHm8u1ugJKipuKmIUzi6owWrbCPM4El4F+ukR2O3a/zVuDMOyNTuljbBSQgAucxrWh23Lu0XeT2G5N9rqow1uIcUjqw1z8Nw03HiDaqqW73LOojbta/v+90ASlHxnwmqi8SWo8HcAskY8SAkXtoaDe3S4uNlO5fzrQ5pv9DVEcpF7tBLX7WufDeA6243tZeLBeGWGYCLUlLG47XdKPFcSARcl97dTsLD8lE514UU2NMM2BsFJWRjXDJDaO72AlrXhthubc3Ubb22QX5FVcgZxGZoTHWB8VXT6YqmOQNa/wAQNF3gN+643INh/wBbUgIiICIiAiIgIiICIiAiIgIiICIiAiIgIiICIiAiIgIiICIiAiIgIiICIiAiIgIiICrGec6typG1tOPGqpj4dNCNy+R2zS4dmAkXPfoujPmfBlYMhw5ntNbPy08Ddzc7a5AOjBY/Gx6AEt8uSci/0fL63M0ntFbI0ulleeWJvUsZfZrQB1sOlhYbIPvJeQzhr/bczP8AasQeOaQ+WEEW8OFo5WgDa4Hc2sDv5c550gxISUOEU30vM7kkiYLwxXNgZpraWEOHrcEdW2uvHVY7VcUJHQZVeaahadFRV2s+bfeOm+XV3v3tsHXfL2WqbK0IhweNsbBubbucf2nvO7ne8/DogyKq4NYmaOFzqsTT01jBTPDXQMaLuLAZOVz7kC7m6dtJNrWvXDriC3M7TT4mz2atg5ZYSNN9OxdG09vVv3fhYm7rN+KmTXv04nlsFtbTEPOj/PRt8wcPvENvtfmbqbvcINIRQOSc1x5zo46mm5S4aZG3vokbs9vw7g9wQdrqeQUfPGTJpn+35Rf4FcxtnAbMqmNsfClb0J5RYn0APYtl8kZwjznTCWEFkjT4c8Z2dFK3zNIO9u4Pp7wQLCs3zvTHIdWzFsMB8JxEWIRt++xxAbMB+2Db47e9BpCLqpqhtYxr4Dqa9oc0+rXC4P5FdqAiIgIiICIiAiIgIiICIiAiIgIiICIiAiKm8RM4T4CIabL8fi1lUXMhB8sYaBqlcO9r9Dt1JuBYhJZpz1R5QA+lJOd3kijGuV5PTTGPX1Nh71WxmPHsw2OC0MNDH1D615LnN7DwmczD33H/AHksm8Nocuu9oxM+11zuaSoku4hxFiI9XlAG1+pHoNhckGeHCcyGTV7ZQ2vfR4TtPwvo1W/eR8uZ6W5LMNnG/K0ytJ9N3EW/PutDRBnruItfgx/ykwmoY0DeSlc2ob13Ja3yi1zueyuGX8xU+aIRNg8gljJIuLggjq1zTu07jY+oPQqSWFwZwoso4ziM+FPDadsHNExw0VFVdv8AZACzQCXAu3td3Z1kG5k26qKxnNdHl9hfitRFEBfYuGo26hrBzOO/QBZ/DwxdxDjiq801sznyN8RsdOWiKEP5msj1A7gEgnv07b2HLvB/C8u7sgFQ/wDbqLSn4hpGgH3ht0Ec3jZBWE/Q9FX1bBtrigu3qem9+197L0UPG/Cqlv8AXJX0z9tTJopNQJ7cjSD69e4V9a0N2bsvHW4JT4k4OroYpXAFoMjGPIBsSAXDpyj8kFX+uXBv/uN/Tm/lqboc6UGJECiq6d5JsAJWaiQL7NvcrslyjQzAiWkpnA9QYY7f7qiq7hXhOIf2tFC3a32YMX/DI39/VBaY5BKLxkEHoRuPzC+lndTwLw1xDsPNTSlti0wzOu0g3uDIHEH5riTK2PYIAMDxKOraCeSsj5rEf/M3U55v6kBBoqrOfc6MyVT69PizSO8OCIdZJD09+kd/iB1KpmP8T8YyzCTiuGNjcNjO2QvgFwQHFrASBcXsXdNupXflHIL8zyxYnmyrbXOtqgZDtA1pG3YG4JPKALFu9+iCdyDkg4IHVmYSJa+e75pHEHwg632TDewa0ADb0sNgFE19dNxUqH02EPfFhsZMdVOzldUPHWGFxB5Olz3F+oIvO57panHzFQ4YXxRz6jVTNa7kgbYFjZLadbydNr3tfa11ZMMw2LB4mQ0DBHHG0Na0bAAf8+5PcklAwvD4sKhZFh7BFGxoaxgFtI9Pj6nqTcr1IiAiLor65mGRvlrHBjI2l73Ho1rRcnb3BBiGM4vLwXr6uLB4/Fiq4hUU7LkiF7S4OJaPuttIbdw1m+xtrGRMadmLD6aed4ke+MF7g3QNYu14032s5pG2xtcWBsMWwTHpKnGqfEszR/1esfLFTGTSfCawhkRAPkDXOaNQt1e71vdMsPHCiufQYg4No6t5mo5XGwY86WuheT38m/w/aNg1NdFbRMxGN8dW0PY9pY9p6Oa4WIK70QZzwxq5Muz1GEYiS4032tM8neSne7YW/ulw6ftEbad9GVA4oYDLD4eJ4F/6mi5nDe01OLmSN1vQFx+Bd3srdl/G48x00VRQkObI0O2N9JI5mn+803B94QSKIiAiIgIiICIiAiIgIiICIoTGKfEDc4JNTDrZk8MjhfsDIyUWH7pQTaLJsczPmjA7Xo6WoB707JZd/QtEmofG1lE/WVmb8M/han+Yg29FiH1lZm/DP4Wp/mJ9ZWZvwz+Fqf5iDb1ncsbZM0t9ps4tw/VFy+UmVzXbk9bF+4ts63vNU+srM34Z/C1P8xRH9LcUpcTp8SzXRPpo4wKeV7YZo2eFIXC7tRNyDJcDuQO6D9DIumkq2V7GyUjmvY8BzXNN2uadwQR1C7kBERBU8z4DiOYZXRU1UyjpCwAmJpdUudvqGs2EY6C4N9j6ruw7hrheHRtjZR079IA1SxRyPdYdXPe25JVmRB5sPwyHCWaMNijhZcnTGxrG3PU6WgC69KKGzXgb8cg00MrqedhEsErSeSRt7am3s9pBLS1wIs4oJlFn2VeLlNVNEGZnikrI3GGZsnLGZI9i5sttADiDYEg7Eb7E36KVs4BiIcD0IIIPwIQfaIiAiIg66iBtS1zJwHNcC1wO4LSLEEehBWfcEg6npaqFwLWwV08TGn7jQGHRvvsXOO/qtFVA4N0pip6uR5uZa6oefkWtsfm0n5oL+iIgIiICzDNlS/iTXfReFv000BEmISNPmsRanaRtqve9+hae8dj7OJvEGTCf6llVrqiukaTaIazAy1y8tAN3kdB28x7B1BydmDGclU/gYfhErruMj3viqC973fedbboAPkg2XHsm02P0XsdQwNiDGsj09YiwaY3M9C3/ABFwbgkLOyThjBhXFINkp3WFJWX0t5AA1rn2vG8D7zveDqBuev60Mf8Awd/6VQvLiefMaxmMxYlgfjRu6tfBO4e42PQjseoQT9Fmaq4aSRU2abz0TneHBW3u5oNtDJwOlhcX7gXFwDbTWSCUAxkEEXBG4IPQgr87YNXYth5dDX4XVT4e8FrqR8cz2saTf7GV7S9hadxv/jZwtuT84x5NiaRJLU4VI7RDK4XkoZPvU9SwC4buCHD5AgoNeWWmF3CGtLoGk4XVyAyfs0czzpBAHSM8o3HQNF7tGrT4Zm1LQ6EhzXAOaRuCCLgg9wQV0YnhkeMwvhr2h8cjS1zT3B/2HuD2IBQeoG6LGa7EMY4OwGOKNmIUbD9lM4P1xNNuSRrXcrQeh6b9dw0Rh494mIhN7BH4ROkSWmLNQ+7qva/uQbyiwvCuOGLY7q+icObUaLavCbM/Tqva+k7X0n8ipD60Mf8Awd/6VQg2RFjf1oY/+Dv/AEqhPrQx/wDB3/pVCDZEWN/Whj/4O/8ASqE+tDH/AMHf+lUINkRY39aGP/g7/wBKoU1g+Z8xYuNX0dTwN3sZ3vYdrbaNReOvcdkGlIoXA/pBxJx72Vo7Np/GcT7y+S1u+2n5ogmkREBcWXKIOLJZcog4suqqpGVzHR1TWvY8FrmuALXNOxBB6hdyIMzOQcQyQ8vyFUCSCzj7HVOcWAk3PhPvYE+8g+pN19x8XZcJb/lXhlZTHy642eJG5481ibWHUjcrSUsgz+j4uNxq4y/QV1S4A9Y2RsDvuh8jn2aD69veviXMeYXlroMMp2ssC5jqlpee5AcHANNtuhsfVaHZEGdx8W34WdObcPqqKxAMgb40IubXMjQNup2v0Vhybn2kz0x7sIc67DZ7HgNe2/QloJ2NjYg9irDJGJQRIAQRYg7gg9QR3CzzN+RpMGe3EMhtbDUQttJAxto6mIdWGNu2qw2A67Ws4AoNFRVnJef6bOkd6Y+HM3aWB+0kbt7ix8w5TuPnY7CzIKnifD2HEK8VZ06ZIzFVQvjbJHUAC0TubyPabc1ibCwtveLdkCqykdeQagtbcl1JUuc+ndftG7zRH577XNuugIgpuWeJMeLTGkxuJ9BWD/MykWk//GTo/wBff2v1VyUNmjKNNm+Lw8WZqtfQ8bSRuI80b+x6H0NtwVQ6Smx/DqsUMlS4wFpMNZ7M2c8oJDZiXDS6zSLuvc263uA1VFQDkvGYeanxoucAdpKWItJ3ttfYfIrpbVZkwc2lio8QaG+ZjjC8m394hoPfy2+CC5ZlxduA0k88pIEcbn3Aubgcth33soThPhRwjCaVsjS1z2GZ97ai6Vxfc/JzRvvYC6z3P+aazMLIIMwYbV0kDZRLUmMGbW2PYMYQA2xc7uf2SL23tjeO2Egcz5W22IML9j6G3fY/kg0RFRqHjXg9cbCp8M9PtI5Gj/W06R8yrjRV8WJMD6F7JWHo5jg5p/eG3dB6FR+IecJ8NfBQ5a0uraokMJ3EMe4dM4e6ziLgjkcbG1j7s75/gyewNH29S8hsNOw3ke52zbtFy1vvtv0FyvFw9yZNhbpa3MjvErqnd+9xDHsWws+Fhe22wA2FyEjkbI8eTYnanGeolcZKidw55Hu3O/XTe5sSdyT1KstlyiDiyWXKIOLLIMxiPItVXsxuIexYmwuZIwPLI5gwgskjb0LnOL9Qseh/0dgXxLEJwWygOBFiCLgj3goKVwWqva8GptgC0SMNv7srwD+VleFl7MPquELpnYTAazDpJDM6OO/j0twA4tB/tGbNG5uAwXt1PfJx3o2uLWU1c5wF7CFoJG4BsZLgEjrZBo0sTZ2lsoDmkEEEXBB2IIPULPcZ4RNp5DUZHndhk/cMuYJO9nR/dF+1i3byrql4mYnJY0WCVRaSCDI/S4t78nh8p+alcH4rUlS7wcfD8MqLXdFVcjfi2YgNcPQm10FHoct47keqlro6alrHSs0TMpzouGuYS5sbQ3nOn7rT1Jt66hlTOFNnCMvw8lr2HTLFINMsTgSNL2duh3XTivEXDMGNq6rhB2u1rvEcL9LtjuR/4Vnee/o+app6nJc4OITzxstRytPiNLg57pmN2A5Re9r3u69jYNmsllyEQcWSy5RBxZcoiAiIgIiICIiAiIgIiICIiAiIgIiIKjmrhjR5nd4oBpqkHU2og5JA4bhzrec3tud/QhRVLhmZMK5Y6nD6tjQQ11Q2Zkjh2LhE3zdvMfffqtDRBndNnjFcC1f0vw172X2loB4rQ3SSS+MvLha3UkfDbebwbibhuNu0QVDY5BcGOa8LwW9Rpktcj3E9D6G1pUPjOUKLMOr6WpoZi4aS9zG+JYdAJRzt+RQTF0VBk4PwQf8AstZX0QsBphqXaOW9tnb7Xt17L5dkfFMIcyTBMUknLNvCrQXxv2I5nxnV3Ha9xe6DQEVAnxfMUJaGUNE8HqWzus3pu7UQe/YHovluOZie4j6PpGgWFzUXDuYAkWdcCx1bi9h3OyDQVxpCzz2rM2IXDIsPpQbtu90kjhb7w0kix7Aj4pNkbGMWFsUxh0YP3aaFsdttwJGkO/NBeq7C4cTbpr4o5W7i0jGuG+x2cFRqrghQh7pMGkqaF53Bp5SACLno65texsCPKLWXT9VFRhOmXL2J1QqGuc4+0O8WGTX5g+Ptezbk38o2vYjuZXZmsWmnw7U232hfJpfcHysDrgja97e73BCUXBSsy9O6owHEWeM4nnnpmSPAN7kSPLuY3sSAL3+SmqzK2YGtBosXie+xuH0sUbb7bamtdcdd9K+YsHzLXA+1VtHTXufsovELd9gNbbW+ZX2Ml43Tt/q+NaiTc66WIjfrYkk2v26IPNUZyxjI415ypoammBa189I4hzNR8zo321DcN8rR03N99Go6tlfGySlcHse1r2OHRzXAOaR8QQVn9RwsqsfsM2YpUVMdhqiiYyBhI9dNw4fu3Wg01M2jY1lONLWNDGj0a0WA/IIO1ERAREQFxZcogWUdjWXaXMTQzGIY5wOmtoJb/ou6t6dipFEFXpeGGFUd/DooDe452a+pvtrvb5LtwLh3h2WpTNhNMyOQ35rvcW3vfRrcQy4JHLbbborGiAiIgIiICIiAiIgIiICIiAiIgIiICIiAiIgIiICIiAiIgIiICIiAiIgIiICIiAiIgIiICIiAiIgIiICIiAiIgIiICIiAiIgIiICIiAiIgIiICIiAiIgIiICIiAiIgIiICIiAiIgIiICIiAiIgIiICIiAiIgIiICIiAiIgIiICIiAiIg//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7" descr="data:image/jpeg;base64,/9j/4AAQSkZJRgABAQAAAQABAAD/2wCEAAkGBhIGERUUBxQVERUWFxgTFRgVGBcXFxYXFRcWFxcXFhMXHTIgGBslHxIXHy8hJCc1LCw4FiAxNjwqNSY3LikBCQoKBQUFDQUFDSkYEhgpKSkpKSkpKSkpKSkpKSkpKSkpKSkpKSkpKSkpKSkpKSkpKSkpKSkpKSkpKSkpKSkpKf/AABEIAIYBeAMBIgACEQEDEQH/xAAcAAEAAwADAQEAAAAAAAAAAAAABQYHAQMEAgj/xABIEAABAwIEBAMEBwQFCwUAAAABAAIDBBEFBhIhByIxQRMyURRhcYEVFyNCVZGTUoKk0xYkM2KhJkNykrGys8HR4fA0NVNUc//EABQBAQAAAAAAAAAAAAAAAAAAAAD/xAAUEQEAAAAAAAAAAAAAAAAAAAAA/9oADAMBAAIRAxEAPwDcUREBERAREQEREBERAREQEREBERAREQEREBERAREQEREBERAREQEREBERAREQEREBERAREQEREBERAREQEREBERAREQEREBERAREQEREBERAREQEREBERAREQEREBfMkohF5SGgdSTYD5lVrPGfYMkxtMwM00m0MDPPIenyb77e4XKynFZKjFK6E8XBNT0knPAyNwFOx19o5yy5vYbm+oXF7C9g0bG+LtDhcghoPErpy7T4VK3xDfcHm8u1ugJKipuKmIUzi6owWrbCPM4El4F+ukR2O3a/zVuDMOyNTuljbBSQgAucxrWh23Lu0XeT2G5N9rqow1uIcUjqw1z8Nw03HiDaqqW73LOojbta/v+90ASlHxnwmqi8SWo8HcAskY8SAkXtoaDe3S4uNlO5fzrQ5pv9DVEcpF7tBLX7WufDeA6243tZeLBeGWGYCLUlLG47XdKPFcSARcl97dTsLD8lE514UU2NMM2BsFJWRjXDJDaO72AlrXhthubc3Ubb22QX5FVcgZxGZoTHWB8VXT6YqmOQNa/wAQNF3gN+643INh/wBbUgIiICIiAiIgIiICIiAiIgIiICIiAiIgIiICIiAiIgIiICIiAiIgIiICIiAiIgIiICrGec6typG1tOPGqpj4dNCNy+R2zS4dmAkXPfoujPmfBlYMhw5ntNbPy08Ddzc7a5AOjBY/Gx6AEt8uSci/0fL63M0ntFbI0ulleeWJvUsZfZrQB1sOlhYbIPvJeQzhr/bczP8AasQeOaQ+WEEW8OFo5WgDa4Hc2sDv5c550gxISUOEU30vM7kkiYLwxXNgZpraWEOHrcEdW2uvHVY7VcUJHQZVeaahadFRV2s+bfeOm+XV3v3tsHXfL2WqbK0IhweNsbBubbucf2nvO7ne8/DogyKq4NYmaOFzqsTT01jBTPDXQMaLuLAZOVz7kC7m6dtJNrWvXDriC3M7TT4mz2atg5ZYSNN9OxdG09vVv3fhYm7rN+KmTXv04nlsFtbTEPOj/PRt8wcPvENvtfmbqbvcINIRQOSc1x5zo46mm5S4aZG3vokbs9vw7g9wQdrqeQUfPGTJpn+35Rf4FcxtnAbMqmNsfClb0J5RYn0APYtl8kZwjznTCWEFkjT4c8Z2dFK3zNIO9u4Pp7wQLCs3zvTHIdWzFsMB8JxEWIRt++xxAbMB+2Db47e9BpCLqpqhtYxr4Dqa9oc0+rXC4P5FdqAiIgIiICIiAiIgIiICIiAiIgIiICIiAiKm8RM4T4CIabL8fi1lUXMhB8sYaBqlcO9r9Dt1JuBYhJZpz1R5QA+lJOd3kijGuV5PTTGPX1Nh71WxmPHsw2OC0MNDH1D615LnN7DwmczD33H/AHksm8Nocuu9oxM+11zuaSoku4hxFiI9XlAG1+pHoNhckGeHCcyGTV7ZQ2vfR4TtPwvo1W/eR8uZ6W5LMNnG/K0ytJ9N3EW/PutDRBnruItfgx/ykwmoY0DeSlc2ob13Ja3yi1zueyuGX8xU+aIRNg8gljJIuLggjq1zTu07jY+oPQqSWFwZwoso4ziM+FPDadsHNExw0VFVdv8AZACzQCXAu3td3Z1kG5k26qKxnNdHl9hfitRFEBfYuGo26hrBzOO/QBZ/DwxdxDjiq801sznyN8RsdOWiKEP5msj1A7gEgnv07b2HLvB/C8u7sgFQ/wDbqLSn4hpGgH3ht0Ec3jZBWE/Q9FX1bBtrigu3qem9+197L0UPG/Cqlv8AXJX0z9tTJopNQJ7cjSD69e4V9a0N2bsvHW4JT4k4OroYpXAFoMjGPIBsSAXDpyj8kFX+uXBv/uN/Tm/lqboc6UGJECiq6d5JsAJWaiQL7NvcrslyjQzAiWkpnA9QYY7f7qiq7hXhOIf2tFC3a32YMX/DI39/VBaY5BKLxkEHoRuPzC+lndTwLw1xDsPNTSlti0wzOu0g3uDIHEH5riTK2PYIAMDxKOraCeSsj5rEf/M3U55v6kBBoqrOfc6MyVT69PizSO8OCIdZJD09+kd/iB1KpmP8T8YyzCTiuGNjcNjO2QvgFwQHFrASBcXsXdNupXflHIL8zyxYnmyrbXOtqgZDtA1pG3YG4JPKALFu9+iCdyDkg4IHVmYSJa+e75pHEHwg632TDewa0ADb0sNgFE19dNxUqH02EPfFhsZMdVOzldUPHWGFxB5Olz3F+oIvO57panHzFQ4YXxRz6jVTNa7kgbYFjZLadbydNr3tfa11ZMMw2LB4mQ0DBHHG0Na0bAAf8+5PcklAwvD4sKhZFh7BFGxoaxgFtI9Pj6nqTcr1IiAiLor65mGRvlrHBjI2l73Ho1rRcnb3BBiGM4vLwXr6uLB4/Fiq4hUU7LkiF7S4OJaPuttIbdw1m+xtrGRMadmLD6aed4ke+MF7g3QNYu14032s5pG2xtcWBsMWwTHpKnGqfEszR/1esfLFTGTSfCawhkRAPkDXOaNQt1e71vdMsPHCiufQYg4No6t5mo5XGwY86WuheT38m/w/aNg1NdFbRMxGN8dW0PY9pY9p6Oa4WIK70QZzwxq5Muz1GEYiS4032tM8neSne7YW/ulw6ftEbad9GVA4oYDLD4eJ4F/6mi5nDe01OLmSN1vQFx+Bd3srdl/G48x00VRQkObI0O2N9JI5mn+803B94QSKIiAiIgIiICIiAiIgIiICIoTGKfEDc4JNTDrZk8MjhfsDIyUWH7pQTaLJsczPmjA7Xo6WoB707JZd/QtEmofG1lE/WVmb8M/han+Yg29FiH1lZm/DP4Wp/mJ9ZWZvwz+Fqf5iDb1ncsbZM0t9ps4tw/VFy+UmVzXbk9bF+4ts63vNU+srM34Z/C1P8xRH9LcUpcTp8SzXRPpo4wKeV7YZo2eFIXC7tRNyDJcDuQO6D9DIumkq2V7GyUjmvY8BzXNN2uadwQR1C7kBERBU8z4DiOYZXRU1UyjpCwAmJpdUudvqGs2EY6C4N9j6ruw7hrheHRtjZR079IA1SxRyPdYdXPe25JVmRB5sPwyHCWaMNijhZcnTGxrG3PU6WgC69KKGzXgb8cg00MrqedhEsErSeSRt7am3s9pBLS1wIs4oJlFn2VeLlNVNEGZnikrI3GGZsnLGZI9i5sttADiDYEg7Eb7E36KVs4BiIcD0IIIPwIQfaIiAiIg66iBtS1zJwHNcC1wO4LSLEEehBWfcEg6npaqFwLWwV08TGn7jQGHRvvsXOO/qtFVA4N0pip6uR5uZa6oefkWtsfm0n5oL+iIgIiICzDNlS/iTXfReFv000BEmISNPmsRanaRtqve9+hae8dj7OJvEGTCf6llVrqiukaTaIazAy1y8tAN3kdB28x7B1BydmDGclU/gYfhErruMj3viqC973fedbboAPkg2XHsm02P0XsdQwNiDGsj09YiwaY3M9C3/ABFwbgkLOyThjBhXFINkp3WFJWX0t5AA1rn2vG8D7zveDqBuev60Mf8Awd/6VQvLiefMaxmMxYlgfjRu6tfBO4e42PQjseoQT9Fmaq4aSRU2abz0TneHBW3u5oNtDJwOlhcX7gXFwDbTWSCUAxkEEXBG4IPQgr87YNXYth5dDX4XVT4e8FrqR8cz2saTf7GV7S9hadxv/jZwtuT84x5NiaRJLU4VI7RDK4XkoZPvU9SwC4buCHD5AgoNeWWmF3CGtLoGk4XVyAyfs0czzpBAHSM8o3HQNF7tGrT4Zm1LQ6EhzXAOaRuCCLgg9wQV0YnhkeMwvhr2h8cjS1zT3B/2HuD2IBQeoG6LGa7EMY4OwGOKNmIUbD9lM4P1xNNuSRrXcrQeh6b9dw0Rh494mIhN7BH4ROkSWmLNQ+7qva/uQbyiwvCuOGLY7q+icObUaLavCbM/Tqva+k7X0n8ipD60Mf8Awd/6VQg2RFjf1oY/+Dv/AEqhPrQx/wDB3/pVCDZEWN/Whj/4O/8ASqE+tDH/AMHf+lUINkRY39aGP/g7/wBKoU1g+Z8xYuNX0dTwN3sZ3vYdrbaNReOvcdkGlIoXA/pBxJx72Vo7Np/GcT7y+S1u+2n5ogmkREBcWXKIOLJZcog4suqqpGVzHR1TWvY8FrmuALXNOxBB6hdyIMzOQcQyQ8vyFUCSCzj7HVOcWAk3PhPvYE+8g+pN19x8XZcJb/lXhlZTHy642eJG5481ibWHUjcrSUsgz+j4uNxq4y/QV1S4A9Y2RsDvuh8jn2aD69veviXMeYXlroMMp2ssC5jqlpee5AcHANNtuhsfVaHZEGdx8W34WdObcPqqKxAMgb40IubXMjQNup2v0Vhybn2kz0x7sIc67DZ7HgNe2/QloJ2NjYg9irDJGJQRIAQRYg7gg9QR3CzzN+RpMGe3EMhtbDUQttJAxto6mIdWGNu2qw2A67Ws4AoNFRVnJef6bOkd6Y+HM3aWB+0kbt7ix8w5TuPnY7CzIKnifD2HEK8VZ06ZIzFVQvjbJHUAC0TubyPabc1ibCwtveLdkCqykdeQagtbcl1JUuc+ndftG7zRH577XNuugIgpuWeJMeLTGkxuJ9BWD/MykWk//GTo/wBff2v1VyUNmjKNNm+Lw8WZqtfQ8bSRuI80b+x6H0NtwVQ6Smx/DqsUMlS4wFpMNZ7M2c8oJDZiXDS6zSLuvc263uA1VFQDkvGYeanxoucAdpKWItJ3ttfYfIrpbVZkwc2lio8QaG+ZjjC8m394hoPfy2+CC5ZlxduA0k88pIEcbn3Aubgcth33soThPhRwjCaVsjS1z2GZ97ai6Vxfc/JzRvvYC6z3P+aazMLIIMwYbV0kDZRLUmMGbW2PYMYQA2xc7uf2SL23tjeO2Egcz5W22IML9j6G3fY/kg0RFRqHjXg9cbCp8M9PtI5Gj/W06R8yrjRV8WJMD6F7JWHo5jg5p/eG3dB6FR+IecJ8NfBQ5a0uraokMJ3EMe4dM4e6ziLgjkcbG1j7s75/gyewNH29S8hsNOw3ke52zbtFy1vvtv0FyvFw9yZNhbpa3MjvErqnd+9xDHsWws+Fhe22wA2FyEjkbI8eTYnanGeolcZKidw55Hu3O/XTe5sSdyT1KstlyiDiyWXKIOLLIMxiPItVXsxuIexYmwuZIwPLI5gwgskjb0LnOL9Qseh/0dgXxLEJwWygOBFiCLgj3goKVwWqva8GptgC0SMNv7srwD+VleFl7MPquELpnYTAazDpJDM6OO/j0twA4tB/tGbNG5uAwXt1PfJx3o2uLWU1c5wF7CFoJG4BsZLgEjrZBo0sTZ2lsoDmkEEEXBB2IIPULPcZ4RNp5DUZHndhk/cMuYJO9nR/dF+1i3byrql4mYnJY0WCVRaSCDI/S4t78nh8p+alcH4rUlS7wcfD8MqLXdFVcjfi2YgNcPQm10FHoct47keqlro6alrHSs0TMpzouGuYS5sbQ3nOn7rT1Jt66hlTOFNnCMvw8lr2HTLFINMsTgSNL2duh3XTivEXDMGNq6rhB2u1rvEcL9LtjuR/4Vnee/o+app6nJc4OITzxstRytPiNLg57pmN2A5Re9r3u69jYNmsllyEQcWSy5RBxZcoiAiIgIiICIiAiIgIiICIiAiIgIiIKjmrhjR5nd4oBpqkHU2og5JA4bhzrec3tud/QhRVLhmZMK5Y6nD6tjQQ11Q2Zkjh2LhE3zdvMfffqtDRBndNnjFcC1f0vw172X2loB4rQ3SSS+MvLha3UkfDbebwbibhuNu0QVDY5BcGOa8LwW9Rpktcj3E9D6G1pUPjOUKLMOr6WpoZi4aS9zG+JYdAJRzt+RQTF0VBk4PwQf8AstZX0QsBphqXaOW9tnb7Xt17L5dkfFMIcyTBMUknLNvCrQXxv2I5nxnV3Ha9xe6DQEVAnxfMUJaGUNE8HqWzus3pu7UQe/YHovluOZie4j6PpGgWFzUXDuYAkWdcCx1bi9h3OyDQVxpCzz2rM2IXDIsPpQbtu90kjhb7w0kix7Aj4pNkbGMWFsUxh0YP3aaFsdttwJGkO/NBeq7C4cTbpr4o5W7i0jGuG+x2cFRqrghQh7pMGkqaF53Bp5SACLno65texsCPKLWXT9VFRhOmXL2J1QqGuc4+0O8WGTX5g+Ptezbk38o2vYjuZXZmsWmnw7U232hfJpfcHysDrgja97e73BCUXBSsy9O6owHEWeM4nnnpmSPAN7kSPLuY3sSAL3+SmqzK2YGtBosXie+xuH0sUbb7bamtdcdd9K+YsHzLXA+1VtHTXufsovELd9gNbbW+ZX2Ml43Tt/q+NaiTc66WIjfrYkk2v26IPNUZyxjI415ypoammBa189I4hzNR8zo321DcN8rR03N99Go6tlfGySlcHse1r2OHRzXAOaR8QQVn9RwsqsfsM2YpUVMdhqiiYyBhI9dNw4fu3Wg01M2jY1lONLWNDGj0a0WA/IIO1ERAREQFxZcogWUdjWXaXMTQzGIY5wOmtoJb/ou6t6dipFEFXpeGGFUd/DooDe452a+pvtrvb5LtwLh3h2WpTNhNMyOQ35rvcW3vfRrcQy4JHLbbborGiAiIgIiICIiAiIgIiICIiAiIgIiICIiAiIgIiICIiAiIgIiICIiAiIgIiICIiAiIgIiICIiAiIgIiICIiAiIgIiICIiAiIgIiICIiAiIgIiICIiAiIgIiICIiAiIgIiICIiAiIgIiICIiAiIgIiICIiAiIgIiICIiAiIgIiICIiAiIg//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2" name="Picture 8"/>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066800" y="4038600"/>
            <a:ext cx="6858000" cy="2438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600326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fade">
                                      <p:cBhvr>
                                        <p:cTn id="7" dur="1000"/>
                                        <p:tgtEl>
                                          <p:spTgt spid="1027"/>
                                        </p:tgtEl>
                                      </p:cBhvr>
                                    </p:animEffect>
                                    <p:anim calcmode="lin" valueType="num">
                                      <p:cBhvr>
                                        <p:cTn id="8" dur="1000" fill="hold"/>
                                        <p:tgtEl>
                                          <p:spTgt spid="1027"/>
                                        </p:tgtEl>
                                        <p:attrNameLst>
                                          <p:attrName>ppt_x</p:attrName>
                                        </p:attrNameLst>
                                      </p:cBhvr>
                                      <p:tavLst>
                                        <p:tav tm="0">
                                          <p:val>
                                            <p:strVal val="#ppt_x"/>
                                          </p:val>
                                        </p:tav>
                                        <p:tav tm="100000">
                                          <p:val>
                                            <p:strVal val="#ppt_x"/>
                                          </p:val>
                                        </p:tav>
                                      </p:tavLst>
                                    </p:anim>
                                    <p:anim calcmode="lin" valueType="num">
                                      <p:cBhvr>
                                        <p:cTn id="9" dur="1000" fill="hold"/>
                                        <p:tgtEl>
                                          <p:spTgt spid="102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32"/>
                                        </p:tgtEl>
                                        <p:attrNameLst>
                                          <p:attrName>style.visibility</p:attrName>
                                        </p:attrNameLst>
                                      </p:cBhvr>
                                      <p:to>
                                        <p:strVal val="visible"/>
                                      </p:to>
                                    </p:set>
                                    <p:animEffect transition="in" filter="fade">
                                      <p:cBhvr>
                                        <p:cTn id="14" dur="1000"/>
                                        <p:tgtEl>
                                          <p:spTgt spid="1032"/>
                                        </p:tgtEl>
                                      </p:cBhvr>
                                    </p:animEffect>
                                    <p:anim calcmode="lin" valueType="num">
                                      <p:cBhvr>
                                        <p:cTn id="15" dur="1000" fill="hold"/>
                                        <p:tgtEl>
                                          <p:spTgt spid="1032"/>
                                        </p:tgtEl>
                                        <p:attrNameLst>
                                          <p:attrName>ppt_x</p:attrName>
                                        </p:attrNameLst>
                                      </p:cBhvr>
                                      <p:tavLst>
                                        <p:tav tm="0">
                                          <p:val>
                                            <p:strVal val="#ppt_x"/>
                                          </p:val>
                                        </p:tav>
                                        <p:tav tm="100000">
                                          <p:val>
                                            <p:strVal val="#ppt_x"/>
                                          </p:val>
                                        </p:tav>
                                      </p:tavLst>
                                    </p:anim>
                                    <p:anim calcmode="lin" valueType="num">
                                      <p:cBhvr>
                                        <p:cTn id="16" dur="1000" fill="hold"/>
                                        <p:tgtEl>
                                          <p:spTgt spid="10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MOBILITY</a:t>
            </a:r>
            <a:endParaRPr lang="en-US" sz="4800" b="1" dirty="0"/>
          </a:p>
        </p:txBody>
      </p:sp>
      <p:sp>
        <p:nvSpPr>
          <p:cNvPr id="3" name="Content Placeholder 2"/>
          <p:cNvSpPr>
            <a:spLocks noGrp="1"/>
          </p:cNvSpPr>
          <p:nvPr>
            <p:ph idx="1"/>
          </p:nvPr>
        </p:nvSpPr>
        <p:spPr/>
        <p:txBody>
          <a:bodyPr>
            <a:normAutofit lnSpcReduction="10000"/>
          </a:bodyPr>
          <a:lstStyle/>
          <a:p>
            <a:pPr>
              <a:buFont typeface="Wingdings" pitchFamily="2" charset="2"/>
              <a:buChar char="ü"/>
            </a:pPr>
            <a:r>
              <a:rPr lang="en-US" dirty="0" smtClean="0"/>
              <a:t>Normal mobility is essential to enable a wide variety of posture to be assumed.</a:t>
            </a:r>
          </a:p>
          <a:p>
            <a:pPr>
              <a:buFont typeface="Wingdings" pitchFamily="2" charset="2"/>
              <a:buChar char="ü"/>
            </a:pPr>
            <a:r>
              <a:rPr lang="en-US" dirty="0" smtClean="0"/>
              <a:t>Abnormal mobility is liability rather then asset, as additional muscle effort is required to control it, or in some cases it may be contributory to poor posture.</a:t>
            </a:r>
          </a:p>
          <a:p>
            <a:pPr>
              <a:buFont typeface="Wingdings" pitchFamily="2" charset="2"/>
              <a:buChar char="ü"/>
            </a:pPr>
            <a:r>
              <a:rPr lang="en-US" dirty="0" smtClean="0"/>
              <a:t>General free exercises which are rhythmical in character and include full range movement of all the joints  </a:t>
            </a:r>
          </a:p>
        </p:txBody>
      </p:sp>
    </p:spTree>
    <p:extLst>
      <p:ext uri="{BB962C8B-B14F-4D97-AF65-F5344CB8AC3E}">
        <p14:creationId xmlns:p14="http://schemas.microsoft.com/office/powerpoint/2010/main" xmlns="" val="637885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IMPORTANT ONES</a:t>
            </a:r>
            <a:endParaRPr lang="en-US" sz="4800" b="1" dirty="0"/>
          </a:p>
        </p:txBody>
      </p:sp>
      <p:sp>
        <p:nvSpPr>
          <p:cNvPr id="3" name="Content Placeholder 2"/>
          <p:cNvSpPr>
            <a:spLocks noGrp="1"/>
          </p:cNvSpPr>
          <p:nvPr>
            <p:ph idx="1"/>
          </p:nvPr>
        </p:nvSpPr>
        <p:spPr/>
        <p:txBody>
          <a:bodyPr/>
          <a:lstStyle/>
          <a:p>
            <a:pPr>
              <a:buFont typeface="Courier New" pitchFamily="49" charset="0"/>
              <a:buChar char="o"/>
            </a:pPr>
            <a:r>
              <a:rPr lang="en-US" dirty="0" smtClean="0"/>
              <a:t>Full extension is performed because they are more liable to limitation</a:t>
            </a:r>
          </a:p>
          <a:p>
            <a:pPr>
              <a:buFont typeface="Courier New" pitchFamily="49" charset="0"/>
              <a:buChar char="o"/>
            </a:pPr>
            <a:r>
              <a:rPr lang="en-US" dirty="0" smtClean="0"/>
              <a:t>Except in case of lumber spine where flexion and shoulder joint in which lateral rotation is limited</a:t>
            </a:r>
          </a:p>
          <a:p>
            <a:pPr>
              <a:buFont typeface="Courier New" pitchFamily="49" charset="0"/>
              <a:buChar char="o"/>
            </a:pPr>
            <a:r>
              <a:rPr lang="en-US" dirty="0" smtClean="0"/>
              <a:t>Hanging position is more useful for the children's </a:t>
            </a:r>
          </a:p>
          <a:p>
            <a:pPr marL="0" indent="0">
              <a:buNone/>
            </a:pPr>
            <a:endParaRPr lang="en-US" dirty="0"/>
          </a:p>
        </p:txBody>
      </p:sp>
    </p:spTree>
    <p:extLst>
      <p:ext uri="{BB962C8B-B14F-4D97-AF65-F5344CB8AC3E}">
        <p14:creationId xmlns:p14="http://schemas.microsoft.com/office/powerpoint/2010/main" xmlns="" val="3617148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MUSCLE POWER</a:t>
            </a:r>
            <a:endParaRPr lang="en-US" sz="4800" b="1" dirty="0"/>
          </a:p>
        </p:txBody>
      </p:sp>
      <p:sp>
        <p:nvSpPr>
          <p:cNvPr id="3" name="Content Placeholder 2"/>
          <p:cNvSpPr>
            <a:spLocks noGrp="1"/>
          </p:cNvSpPr>
          <p:nvPr>
            <p:ph idx="1"/>
          </p:nvPr>
        </p:nvSpPr>
        <p:spPr/>
        <p:txBody>
          <a:bodyPr/>
          <a:lstStyle/>
          <a:p>
            <a:pPr>
              <a:buFont typeface="Wingdings" pitchFamily="2" charset="2"/>
              <a:buChar char="q"/>
            </a:pPr>
            <a:r>
              <a:rPr lang="en-US" dirty="0" smtClean="0"/>
              <a:t>It is rarely a cause of poor posture</a:t>
            </a:r>
          </a:p>
          <a:p>
            <a:pPr>
              <a:buFont typeface="Wingdings" pitchFamily="2" charset="2"/>
              <a:buChar char="q"/>
            </a:pPr>
            <a:r>
              <a:rPr lang="en-US" dirty="0" smtClean="0"/>
              <a:t>When joint stiffness is present exercise for the muscle which are stretched is necessary for relaxation and to restore balance.</a:t>
            </a:r>
          </a:p>
          <a:p>
            <a:pPr>
              <a:buFont typeface="Wingdings" pitchFamily="2" charset="2"/>
              <a:buChar char="q"/>
            </a:pPr>
            <a:r>
              <a:rPr lang="en-US" dirty="0" smtClean="0"/>
              <a:t>For example: work fro upper back extensors and scapular retractors is required for reeducation of stooping posture</a:t>
            </a:r>
          </a:p>
          <a:p>
            <a:pPr marL="0" indent="0">
              <a:buNone/>
            </a:pPr>
            <a:r>
              <a:rPr lang="en-US" dirty="0" smtClean="0"/>
              <a:t> </a:t>
            </a:r>
            <a:endParaRPr lang="en-US" dirty="0"/>
          </a:p>
        </p:txBody>
      </p:sp>
    </p:spTree>
    <p:extLst>
      <p:ext uri="{BB962C8B-B14F-4D97-AF65-F5344CB8AC3E}">
        <p14:creationId xmlns:p14="http://schemas.microsoft.com/office/powerpoint/2010/main" xmlns="" val="2966040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PRESENTATION OF GOOD POSTURE</a:t>
            </a:r>
            <a:endParaRPr lang="en-US" b="1" dirty="0"/>
          </a:p>
        </p:txBody>
      </p:sp>
      <p:sp>
        <p:nvSpPr>
          <p:cNvPr id="3" name="Content Placeholder 2"/>
          <p:cNvSpPr>
            <a:spLocks noGrp="1"/>
          </p:cNvSpPr>
          <p:nvPr>
            <p:ph idx="1"/>
          </p:nvPr>
        </p:nvSpPr>
        <p:spPr/>
        <p:txBody>
          <a:bodyPr/>
          <a:lstStyle/>
          <a:p>
            <a:pPr>
              <a:buFont typeface="Wingdings" pitchFamily="2" charset="2"/>
              <a:buChar char="Ø"/>
            </a:pPr>
            <a:r>
              <a:rPr lang="en-US" dirty="0" smtClean="0"/>
              <a:t>There is no one method of teaching for the patient to assume and experience the feeling of good posture.</a:t>
            </a:r>
          </a:p>
          <a:p>
            <a:pPr>
              <a:buFont typeface="Wingdings" pitchFamily="2" charset="2"/>
              <a:buChar char="Ø"/>
            </a:pPr>
            <a:r>
              <a:rPr lang="en-US" dirty="0" smtClean="0"/>
              <a:t>The method and technique depend upon patient and Physiotherapist.</a:t>
            </a:r>
          </a:p>
          <a:p>
            <a:pPr>
              <a:buFont typeface="Wingdings" pitchFamily="2" charset="2"/>
              <a:buChar char="Ø"/>
            </a:pPr>
            <a:r>
              <a:rPr lang="en-US" dirty="0" smtClean="0"/>
              <a:t>Those who have habitual poor posture feel uncomfortable and unnatural in any posture other then that. </a:t>
            </a:r>
            <a:endParaRPr lang="en-US" dirty="0"/>
          </a:p>
        </p:txBody>
      </p:sp>
    </p:spTree>
    <p:extLst>
      <p:ext uri="{BB962C8B-B14F-4D97-AF65-F5344CB8AC3E}">
        <p14:creationId xmlns:p14="http://schemas.microsoft.com/office/powerpoint/2010/main" xmlns="" val="2645509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TRAINING OF DYNAMIC POSTURE</a:t>
            </a:r>
            <a:endParaRPr lang="en-US" b="1" dirty="0"/>
          </a:p>
        </p:txBody>
      </p:sp>
      <p:sp>
        <p:nvSpPr>
          <p:cNvPr id="3" name="Content Placeholder 2"/>
          <p:cNvSpPr>
            <a:spLocks noGrp="1"/>
          </p:cNvSpPr>
          <p:nvPr>
            <p:ph idx="1"/>
          </p:nvPr>
        </p:nvSpPr>
        <p:spPr/>
        <p:txBody>
          <a:bodyPr/>
          <a:lstStyle/>
          <a:p>
            <a:pPr marL="0" indent="0">
              <a:buNone/>
            </a:pPr>
            <a:r>
              <a:rPr lang="en-US" dirty="0" smtClean="0"/>
              <a:t>This can be corrected by following</a:t>
            </a:r>
          </a:p>
          <a:p>
            <a:pPr marL="571500" indent="-571500">
              <a:buFont typeface="+mj-lt"/>
              <a:buAutoNum type="romanUcPeriod"/>
            </a:pPr>
            <a:r>
              <a:rPr lang="en-US" dirty="0" smtClean="0"/>
              <a:t>A mirror</a:t>
            </a:r>
          </a:p>
          <a:p>
            <a:pPr marL="571500" indent="-571500">
              <a:buFont typeface="+mj-lt"/>
              <a:buAutoNum type="romanUcPeriod"/>
            </a:pPr>
            <a:r>
              <a:rPr lang="en-US" dirty="0" smtClean="0"/>
              <a:t>Posture recorder</a:t>
            </a:r>
          </a:p>
          <a:p>
            <a:pPr marL="571500" indent="-571500">
              <a:buFont typeface="+mj-lt"/>
              <a:buAutoNum type="romanUcPeriod"/>
            </a:pPr>
            <a:r>
              <a:rPr lang="en-US" dirty="0" smtClean="0"/>
              <a:t>Photographs</a:t>
            </a:r>
          </a:p>
          <a:p>
            <a:pPr marL="571500" indent="-571500">
              <a:buFont typeface="+mj-lt"/>
              <a:buAutoNum type="romanUcPeriod"/>
            </a:pPr>
            <a:r>
              <a:rPr lang="en-US" dirty="0" smtClean="0"/>
              <a:t>Video tapes</a:t>
            </a:r>
          </a:p>
          <a:p>
            <a:pPr marL="0" indent="0">
              <a:buNone/>
            </a:pPr>
            <a:r>
              <a:rPr lang="en-US" dirty="0" smtClean="0"/>
              <a:t>This is useful in activities like tennis, running and diving activities.</a:t>
            </a:r>
            <a:endParaRPr lang="en-US" dirty="0"/>
          </a:p>
        </p:txBody>
      </p:sp>
    </p:spTree>
    <p:extLst>
      <p:ext uri="{BB962C8B-B14F-4D97-AF65-F5344CB8AC3E}">
        <p14:creationId xmlns:p14="http://schemas.microsoft.com/office/powerpoint/2010/main" xmlns="" val="2667066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STATIC POSTURE</a:t>
            </a:r>
            <a:endParaRPr lang="en-US" sz="4800" b="1" dirty="0"/>
          </a:p>
        </p:txBody>
      </p:sp>
      <p:sp>
        <p:nvSpPr>
          <p:cNvPr id="3" name="Content Placeholder 2"/>
          <p:cNvSpPr>
            <a:spLocks noGrp="1"/>
          </p:cNvSpPr>
          <p:nvPr>
            <p:ph idx="1"/>
          </p:nvPr>
        </p:nvSpPr>
        <p:spPr/>
        <p:txBody>
          <a:bodyPr>
            <a:normAutofit fontScale="92500"/>
          </a:bodyPr>
          <a:lstStyle/>
          <a:p>
            <a:pPr>
              <a:buFont typeface="Wingdings" pitchFamily="2" charset="2"/>
              <a:buChar char="Ø"/>
            </a:pPr>
            <a:r>
              <a:rPr lang="en-US" dirty="0" smtClean="0"/>
              <a:t>In this case most important is erect posture because in most of the waking hours spend in upright position.</a:t>
            </a:r>
          </a:p>
          <a:p>
            <a:pPr>
              <a:buFont typeface="Wingdings" pitchFamily="2" charset="2"/>
              <a:buChar char="Ø"/>
            </a:pPr>
            <a:r>
              <a:rPr lang="en-US" dirty="0" smtClean="0"/>
              <a:t>In ‘ERECT POSTURE’ the control of each segment of the body in relation to the rest by no means is simple thing to learn.</a:t>
            </a:r>
          </a:p>
          <a:p>
            <a:pPr>
              <a:buFont typeface="Wingdings" pitchFamily="2" charset="2"/>
              <a:buChar char="Ø"/>
            </a:pPr>
            <a:r>
              <a:rPr lang="en-US" dirty="0" smtClean="0"/>
              <a:t>This is mostly done by using resistance exercises in which 1</a:t>
            </a:r>
            <a:r>
              <a:rPr lang="en-US" baseline="30000" dirty="0" smtClean="0"/>
              <a:t>st</a:t>
            </a:r>
            <a:r>
              <a:rPr lang="en-US" dirty="0" smtClean="0"/>
              <a:t> in the ‘HOLD’ state then in the quick successions from variety of directions. </a:t>
            </a:r>
            <a:endParaRPr lang="en-US" dirty="0"/>
          </a:p>
        </p:txBody>
      </p:sp>
    </p:spTree>
    <p:extLst>
      <p:ext uri="{BB962C8B-B14F-4D97-AF65-F5344CB8AC3E}">
        <p14:creationId xmlns:p14="http://schemas.microsoft.com/office/powerpoint/2010/main" xmlns="" val="3890830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b="1" dirty="0" smtClean="0"/>
              <a:t>THE HEAD</a:t>
            </a:r>
            <a:endParaRPr lang="en-US" sz="5400" b="1" dirty="0"/>
          </a:p>
        </p:txBody>
      </p:sp>
      <p:sp>
        <p:nvSpPr>
          <p:cNvPr id="3" name="Content Placeholder 2"/>
          <p:cNvSpPr>
            <a:spLocks noGrp="1"/>
          </p:cNvSpPr>
          <p:nvPr>
            <p:ph idx="1"/>
          </p:nvPr>
        </p:nvSpPr>
        <p:spPr>
          <a:xfrm>
            <a:off x="457200" y="1295400"/>
            <a:ext cx="8229600" cy="5181600"/>
          </a:xfrm>
        </p:spPr>
        <p:txBody>
          <a:bodyPr>
            <a:normAutofit lnSpcReduction="10000"/>
          </a:bodyPr>
          <a:lstStyle/>
          <a:p>
            <a:pPr>
              <a:buFont typeface="Courier New" pitchFamily="49" charset="0"/>
              <a:buChar char="o"/>
            </a:pPr>
            <a:r>
              <a:rPr lang="en-US" dirty="0" smtClean="0"/>
              <a:t>An upward thrust of the vertex in erect position may be sufficient to achieve satisfactory pattern of posture</a:t>
            </a:r>
          </a:p>
          <a:p>
            <a:pPr>
              <a:buFont typeface="Courier New" pitchFamily="49" charset="0"/>
              <a:buChar char="o"/>
            </a:pPr>
            <a:r>
              <a:rPr lang="en-US" dirty="0" smtClean="0"/>
              <a:t>To reduce tension in the initial stage it can be performed in horizontal and inclined position, e.g.</a:t>
            </a:r>
          </a:p>
          <a:p>
            <a:pPr marL="571500" indent="-571500">
              <a:buFont typeface="+mj-lt"/>
              <a:buAutoNum type="romanUcPeriod"/>
            </a:pPr>
            <a:r>
              <a:rPr lang="en-US" dirty="0" smtClean="0"/>
              <a:t>Crook lying or lying with feet support; body lengthening.</a:t>
            </a:r>
          </a:p>
          <a:p>
            <a:pPr marL="571500" indent="-571500">
              <a:buFont typeface="+mj-lt"/>
              <a:buAutoNum type="romanUcPeriod"/>
            </a:pPr>
            <a:r>
              <a:rPr lang="en-US" dirty="0" smtClean="0"/>
              <a:t>Half lying, sitting or standing; head stretching upward</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xmlns="" val="1073774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wipe(down)">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wipe(down)">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PELVIC TILT</a:t>
            </a:r>
            <a:endParaRPr lang="en-US" b="1" dirty="0"/>
          </a:p>
        </p:txBody>
      </p:sp>
      <p:sp>
        <p:nvSpPr>
          <p:cNvPr id="3" name="Content Placeholder 2"/>
          <p:cNvSpPr>
            <a:spLocks noGrp="1"/>
          </p:cNvSpPr>
          <p:nvPr>
            <p:ph idx="1"/>
          </p:nvPr>
        </p:nvSpPr>
        <p:spPr/>
        <p:txBody>
          <a:bodyPr/>
          <a:lstStyle/>
          <a:p>
            <a:pPr marL="0" indent="0">
              <a:buNone/>
            </a:pPr>
            <a:r>
              <a:rPr lang="en-US" dirty="0" smtClean="0"/>
              <a:t>Voluntary control of the pelvic tilt teaches the patient to recognize any deviation from the normal, and trains him to be able to adjust and correct it at all.</a:t>
            </a:r>
          </a:p>
          <a:p>
            <a:pPr marL="0" indent="0">
              <a:buNone/>
            </a:pPr>
            <a:r>
              <a:rPr lang="en-US" dirty="0" smtClean="0"/>
              <a:t>In ‘CROOK LYING’ the trunk is supported in a position of alignment and the pelvis is free to move in </a:t>
            </a:r>
            <a:r>
              <a:rPr lang="en-US" dirty="0" err="1" smtClean="0"/>
              <a:t>antero</a:t>
            </a:r>
            <a:r>
              <a:rPr lang="en-US" dirty="0" smtClean="0"/>
              <a:t> - posterior direction so it is suitable position to start with. </a:t>
            </a:r>
            <a:endParaRPr lang="en-US" dirty="0"/>
          </a:p>
        </p:txBody>
      </p:sp>
    </p:spTree>
    <p:extLst>
      <p:ext uri="{BB962C8B-B14F-4D97-AF65-F5344CB8AC3E}">
        <p14:creationId xmlns:p14="http://schemas.microsoft.com/office/powerpoint/2010/main" xmlns="" val="173533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PELVIC TILTING</a:t>
            </a:r>
            <a:endParaRPr lang="en-US" b="1"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685800" y="1524000"/>
            <a:ext cx="7772400" cy="2362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62000" y="4114800"/>
            <a:ext cx="7924800" cy="2257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128545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1000"/>
                                        <p:tgtEl>
                                          <p:spTgt spid="2050"/>
                                        </p:tgtEl>
                                      </p:cBhvr>
                                    </p:animEffect>
                                    <p:anim calcmode="lin" valueType="num">
                                      <p:cBhvr>
                                        <p:cTn id="8" dur="1000" fill="hold"/>
                                        <p:tgtEl>
                                          <p:spTgt spid="2050"/>
                                        </p:tgtEl>
                                        <p:attrNameLst>
                                          <p:attrName>ppt_x</p:attrName>
                                        </p:attrNameLst>
                                      </p:cBhvr>
                                      <p:tavLst>
                                        <p:tav tm="0">
                                          <p:val>
                                            <p:strVal val="#ppt_x"/>
                                          </p:val>
                                        </p:tav>
                                        <p:tav tm="100000">
                                          <p:val>
                                            <p:strVal val="#ppt_x"/>
                                          </p:val>
                                        </p:tav>
                                      </p:tavLst>
                                    </p:anim>
                                    <p:anim calcmode="lin" valueType="num">
                                      <p:cBhvr>
                                        <p:cTn id="9"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3143250"/>
          </a:xfrm>
        </p:spPr>
        <p:txBody>
          <a:bodyPr>
            <a:noAutofit/>
          </a:bodyPr>
          <a:lstStyle/>
          <a:p>
            <a:r>
              <a:rPr lang="en-US" sz="8800" b="1" dirty="0" smtClean="0"/>
              <a:t>PRINCIPAL OF RE-EDUCATION</a:t>
            </a:r>
            <a:endParaRPr lang="en-US" sz="8800" b="1" dirty="0"/>
          </a:p>
        </p:txBody>
      </p:sp>
      <p:sp>
        <p:nvSpPr>
          <p:cNvPr id="3" name="Subtitle 2"/>
          <p:cNvSpPr>
            <a:spLocks noGrp="1"/>
          </p:cNvSpPr>
          <p:nvPr>
            <p:ph type="subTitle" idx="1"/>
          </p:nvPr>
        </p:nvSpPr>
        <p:spPr/>
        <p:txBody>
          <a:bodyPr/>
          <a:lstStyle/>
          <a:p>
            <a:r>
              <a:rPr lang="en-US" dirty="0" smtClean="0"/>
              <a:t>Dr Atif Malik</a:t>
            </a:r>
          </a:p>
          <a:p>
            <a:endParaRPr lang="en-US" dirty="0" smtClean="0"/>
          </a:p>
        </p:txBody>
      </p:sp>
    </p:spTree>
    <p:extLst>
      <p:ext uri="{BB962C8B-B14F-4D97-AF65-F5344CB8AC3E}">
        <p14:creationId xmlns:p14="http://schemas.microsoft.com/office/powerpoint/2010/main" xmlns="" val="34235398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ANTERIOR AND POSTERIOR PELVIC TILT</a:t>
            </a:r>
            <a:endParaRPr lang="en-US" sz="3600" b="1" dirty="0"/>
          </a:p>
        </p:txBody>
      </p:sp>
      <p:sp>
        <p:nvSpPr>
          <p:cNvPr id="3" name="Content Placeholder 2"/>
          <p:cNvSpPr>
            <a:spLocks noGrp="1"/>
          </p:cNvSpPr>
          <p:nvPr>
            <p:ph idx="1"/>
          </p:nvPr>
        </p:nvSpPr>
        <p:spPr/>
        <p:txBody>
          <a:bodyPr/>
          <a:lstStyle/>
          <a:p>
            <a:pPr marL="0" indent="0">
              <a:buNone/>
            </a:pPr>
            <a:r>
              <a:rPr lang="en-US" dirty="0" smtClean="0"/>
              <a:t>Contraction of the Hip Extensors as if lift the hip off the floor, and straight Abdominal Muscle, tilt the pelvis BACKWARD and vise versa will happen in opposite case</a:t>
            </a:r>
          </a:p>
          <a:p>
            <a:pPr marL="0" indent="0">
              <a:buNone/>
            </a:pPr>
            <a:endParaRPr lang="en-US" dirty="0" smtClean="0"/>
          </a:p>
          <a:p>
            <a:pPr marL="0" indent="0">
              <a:buNone/>
            </a:pPr>
            <a:endParaRPr lang="en-US" dirty="0" smtClean="0"/>
          </a:p>
          <a:p>
            <a:pPr marL="0" indent="0">
              <a:buNone/>
            </a:pPr>
            <a:r>
              <a:rPr lang="en-US" dirty="0" smtClean="0"/>
              <a:t>  </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371600" y="4267200"/>
            <a:ext cx="6858000" cy="1838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518789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Effect transition="in" filter="wheel(1)">
                                      <p:cBhvr>
                                        <p:cTn id="14"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OTHER POSITIONS</a:t>
            </a:r>
            <a:endParaRPr lang="en-US" b="1" dirty="0"/>
          </a:p>
        </p:txBody>
      </p:sp>
      <p:sp>
        <p:nvSpPr>
          <p:cNvPr id="3" name="Content Placeholder 2"/>
          <p:cNvSpPr>
            <a:spLocks noGrp="1"/>
          </p:cNvSpPr>
          <p:nvPr>
            <p:ph idx="1"/>
          </p:nvPr>
        </p:nvSpPr>
        <p:spPr/>
        <p:txBody>
          <a:bodyPr/>
          <a:lstStyle/>
          <a:p>
            <a:r>
              <a:rPr lang="en-US" dirty="0" smtClean="0"/>
              <a:t>Crook lying; gluteal and abdominal contraction, followed by relaxation, then hollowing of the back.</a:t>
            </a:r>
          </a:p>
          <a:p>
            <a:r>
              <a:rPr lang="en-US" dirty="0" smtClean="0"/>
              <a:t>Low wing sitting; pelvic tilting and adjustment</a:t>
            </a:r>
            <a:endParaRPr lang="en-US" dirty="0"/>
          </a:p>
          <a:p>
            <a:pPr marL="0" indent="0">
              <a:buNone/>
            </a:pPr>
            <a:endParaRPr lang="en-US" dirty="0"/>
          </a:p>
        </p:txBody>
      </p:sp>
    </p:spTree>
    <p:extLst>
      <p:ext uri="{BB962C8B-B14F-4D97-AF65-F5344CB8AC3E}">
        <p14:creationId xmlns:p14="http://schemas.microsoft.com/office/powerpoint/2010/main" xmlns="" val="20072736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000" b="1" dirty="0" smtClean="0"/>
              <a:t>THE FEET</a:t>
            </a:r>
            <a:endParaRPr lang="en-US" sz="6000" b="1" dirty="0"/>
          </a:p>
        </p:txBody>
      </p:sp>
      <p:sp>
        <p:nvSpPr>
          <p:cNvPr id="3" name="Content Placeholder 2"/>
          <p:cNvSpPr>
            <a:spLocks noGrp="1"/>
          </p:cNvSpPr>
          <p:nvPr>
            <p:ph idx="1"/>
          </p:nvPr>
        </p:nvSpPr>
        <p:spPr>
          <a:xfrm>
            <a:off x="381000" y="1600200"/>
            <a:ext cx="8229600" cy="4525963"/>
          </a:xfrm>
        </p:spPr>
        <p:txBody>
          <a:bodyPr/>
          <a:lstStyle/>
          <a:p>
            <a:pPr marL="0" indent="0">
              <a:buNone/>
            </a:pPr>
            <a:r>
              <a:rPr lang="en-US" dirty="0" smtClean="0"/>
              <a:t>Painless, mobile and strong feet form a stable base on which the weight of the body is balanced and supported.</a:t>
            </a:r>
          </a:p>
          <a:p>
            <a:pPr marL="0" indent="0">
              <a:buNone/>
            </a:pPr>
            <a:r>
              <a:rPr lang="en-US" dirty="0" smtClean="0"/>
              <a:t>Arches are braced and the weight of the body adjusted so that it fall through the summits of the arch and is distributed evenly on the area of the feet which are designed fro weight bearing</a:t>
            </a:r>
            <a:endParaRPr lang="en-US" dirty="0"/>
          </a:p>
        </p:txBody>
      </p:sp>
    </p:spTree>
    <p:extLst>
      <p:ext uri="{BB962C8B-B14F-4D97-AF65-F5344CB8AC3E}">
        <p14:creationId xmlns:p14="http://schemas.microsoft.com/office/powerpoint/2010/main" xmlns="" val="749783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arn(inVertical)">
                                      <p:cBhvr>
                                        <p:cTn id="14"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 walking weight is transferred progressively from one part of weight bearing area to next</a:t>
            </a:r>
          </a:p>
          <a:p>
            <a:r>
              <a:rPr lang="en-US" dirty="0" smtClean="0"/>
              <a:t>Sitting; bracing of longitudinal arch and pressing the toe t o the floor</a:t>
            </a:r>
          </a:p>
          <a:p>
            <a:r>
              <a:rPr lang="en-US" dirty="0" smtClean="0"/>
              <a:t>Standing; hip rotation outward </a:t>
            </a:r>
            <a:endParaRPr lang="en-US" dirty="0"/>
          </a:p>
        </p:txBody>
      </p:sp>
    </p:spTree>
    <p:extLst>
      <p:ext uri="{BB962C8B-B14F-4D97-AF65-F5344CB8AC3E}">
        <p14:creationId xmlns:p14="http://schemas.microsoft.com/office/powerpoint/2010/main" xmlns="" val="2464741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ipe(down)">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circle(in)">
                                      <p:cBhvr>
                                        <p:cTn id="19"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C:\Users\TAIMOOR\Desktop\thank you\download (2).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73665" y="152400"/>
            <a:ext cx="8741735" cy="6781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19451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RE-EDUCATION</a:t>
            </a:r>
            <a:endParaRPr lang="en-US" sz="4800" b="1" dirty="0"/>
          </a:p>
        </p:txBody>
      </p:sp>
      <p:sp>
        <p:nvSpPr>
          <p:cNvPr id="3" name="Content Placeholder 2"/>
          <p:cNvSpPr>
            <a:spLocks noGrp="1"/>
          </p:cNvSpPr>
          <p:nvPr>
            <p:ph idx="1"/>
          </p:nvPr>
        </p:nvSpPr>
        <p:spPr/>
        <p:txBody>
          <a:bodyPr/>
          <a:lstStyle/>
          <a:p>
            <a:pPr>
              <a:buFont typeface="Wingdings" pitchFamily="2" charset="2"/>
              <a:buChar char="q"/>
            </a:pPr>
            <a:r>
              <a:rPr lang="en-US" dirty="0" smtClean="0"/>
              <a:t>The success of any treatment depend upon ability to gain co-operation of the patient.</a:t>
            </a:r>
          </a:p>
          <a:p>
            <a:pPr>
              <a:buFont typeface="Wingdings" pitchFamily="2" charset="2"/>
              <a:buChar char="q"/>
            </a:pPr>
            <a:r>
              <a:rPr lang="en-US" dirty="0" smtClean="0"/>
              <a:t>Mental attitude and hygienic conditions can't be deal by the physiotherapist.</a:t>
            </a:r>
          </a:p>
          <a:p>
            <a:pPr>
              <a:buFont typeface="Wingdings" pitchFamily="2" charset="2"/>
              <a:buChar char="q"/>
            </a:pPr>
            <a:r>
              <a:rPr lang="en-US" dirty="0" smtClean="0"/>
              <a:t>Postural defects rarely lead to structural changes; if they are prolonged they may lead to muscle and ligament adaptive shortening so limitation of joint movement.  </a:t>
            </a:r>
            <a:endParaRPr lang="en-US" dirty="0"/>
          </a:p>
        </p:txBody>
      </p:sp>
    </p:spTree>
    <p:extLst>
      <p:ext uri="{BB962C8B-B14F-4D97-AF65-F5344CB8AC3E}">
        <p14:creationId xmlns:p14="http://schemas.microsoft.com/office/powerpoint/2010/main" xmlns="" val="2839406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TO IMPROVE ??</a:t>
            </a:r>
            <a:endParaRPr lang="en-US" b="1" dirty="0"/>
          </a:p>
        </p:txBody>
      </p:sp>
      <p:sp>
        <p:nvSpPr>
          <p:cNvPr id="3" name="Content Placeholder 2"/>
          <p:cNvSpPr>
            <a:spLocks noGrp="1"/>
          </p:cNvSpPr>
          <p:nvPr>
            <p:ph idx="1"/>
          </p:nvPr>
        </p:nvSpPr>
        <p:spPr/>
        <p:txBody>
          <a:bodyPr/>
          <a:lstStyle/>
          <a:p>
            <a:pPr marL="0" indent="0">
              <a:buNone/>
            </a:pPr>
            <a:r>
              <a:rPr lang="en-US" dirty="0" smtClean="0"/>
              <a:t>These can be improved by the following ways</a:t>
            </a:r>
          </a:p>
          <a:p>
            <a:pPr>
              <a:buFont typeface="Courier New" pitchFamily="49" charset="0"/>
              <a:buChar char="o"/>
            </a:pPr>
            <a:r>
              <a:rPr lang="en-US" dirty="0" smtClean="0"/>
              <a:t>Relaxation</a:t>
            </a:r>
          </a:p>
          <a:p>
            <a:pPr>
              <a:buFont typeface="Courier New" pitchFamily="49" charset="0"/>
              <a:buChar char="o"/>
            </a:pPr>
            <a:r>
              <a:rPr lang="en-US" dirty="0" smtClean="0"/>
              <a:t>Mobility exercises</a:t>
            </a:r>
          </a:p>
          <a:p>
            <a:pPr>
              <a:buFont typeface="Courier New" pitchFamily="49" charset="0"/>
              <a:buChar char="o"/>
            </a:pPr>
            <a:r>
              <a:rPr lang="en-US" dirty="0" smtClean="0"/>
              <a:t>Repeated presentation of the satisfactory posture</a:t>
            </a:r>
          </a:p>
          <a:p>
            <a:pPr>
              <a:buFont typeface="Courier New" pitchFamily="49" charset="0"/>
              <a:buChar char="o"/>
            </a:pPr>
            <a:r>
              <a:rPr lang="en-US" dirty="0" smtClean="0"/>
              <a:t>Cheerful environment, spirit of enjoyment and judicious praise will build up desire to achieve.</a:t>
            </a:r>
            <a:endParaRPr lang="en-US" dirty="0"/>
          </a:p>
        </p:txBody>
      </p:sp>
    </p:spTree>
    <p:extLst>
      <p:ext uri="{BB962C8B-B14F-4D97-AF65-F5344CB8AC3E}">
        <p14:creationId xmlns:p14="http://schemas.microsoft.com/office/powerpoint/2010/main" xmlns="" val="1833093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LOCAL CONDITIONS</a:t>
            </a:r>
            <a:endParaRPr lang="en-US" sz="4800" b="1" dirty="0"/>
          </a:p>
        </p:txBody>
      </p:sp>
      <p:sp>
        <p:nvSpPr>
          <p:cNvPr id="3" name="Content Placeholder 2"/>
          <p:cNvSpPr>
            <a:spLocks noGrp="1"/>
          </p:cNvSpPr>
          <p:nvPr>
            <p:ph idx="1"/>
          </p:nvPr>
        </p:nvSpPr>
        <p:spPr/>
        <p:txBody>
          <a:bodyPr/>
          <a:lstStyle/>
          <a:p>
            <a:pPr marL="0" indent="0">
              <a:buNone/>
            </a:pPr>
            <a:r>
              <a:rPr lang="en-US" dirty="0" smtClean="0"/>
              <a:t>These can be removed if they receive suitable attention.</a:t>
            </a:r>
          </a:p>
          <a:p>
            <a:pPr>
              <a:buFont typeface="Wingdings" pitchFamily="2" charset="2"/>
              <a:buChar char="Ø"/>
            </a:pPr>
            <a:r>
              <a:rPr lang="en-US" dirty="0" smtClean="0"/>
              <a:t>Pain is alleviated by appropriate means</a:t>
            </a:r>
          </a:p>
          <a:p>
            <a:pPr>
              <a:buFont typeface="Wingdings" pitchFamily="2" charset="2"/>
              <a:buChar char="Ø"/>
            </a:pPr>
            <a:r>
              <a:rPr lang="en-US" dirty="0" smtClean="0"/>
              <a:t>Muscular weakness can be removed by the strengthening</a:t>
            </a:r>
          </a:p>
          <a:p>
            <a:pPr>
              <a:buFont typeface="Wingdings" pitchFamily="2" charset="2"/>
              <a:buChar char="Ø"/>
            </a:pPr>
            <a:r>
              <a:rPr lang="en-US" dirty="0" smtClean="0"/>
              <a:t>Localized tension is removed by the relaxation</a:t>
            </a:r>
          </a:p>
        </p:txBody>
      </p:sp>
    </p:spTree>
    <p:extLst>
      <p:ext uri="{BB962C8B-B14F-4D97-AF65-F5344CB8AC3E}">
        <p14:creationId xmlns:p14="http://schemas.microsoft.com/office/powerpoint/2010/main" xmlns="" val="128500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TECHNIQUE OF RE-EDUCATION</a:t>
            </a:r>
            <a:endParaRPr lang="en-US" b="1" dirty="0"/>
          </a:p>
        </p:txBody>
      </p:sp>
      <p:sp>
        <p:nvSpPr>
          <p:cNvPr id="3" name="Content Placeholder 2"/>
          <p:cNvSpPr>
            <a:spLocks noGrp="1"/>
          </p:cNvSpPr>
          <p:nvPr>
            <p:ph idx="1"/>
          </p:nvPr>
        </p:nvSpPr>
        <p:spPr/>
        <p:txBody>
          <a:bodyPr/>
          <a:lstStyle/>
          <a:p>
            <a:pPr>
              <a:buFont typeface="Wingdings" pitchFamily="2" charset="2"/>
              <a:buChar char="§"/>
            </a:pPr>
            <a:r>
              <a:rPr lang="en-US" dirty="0" smtClean="0"/>
              <a:t>The atmosphere and the Physiotherapist can do much to gain the cooperation of the patient by his manner and approach.</a:t>
            </a:r>
          </a:p>
          <a:p>
            <a:pPr>
              <a:buFont typeface="Wingdings" pitchFamily="2" charset="2"/>
              <a:buChar char="§"/>
            </a:pPr>
            <a:r>
              <a:rPr lang="en-US" dirty="0" smtClean="0"/>
              <a:t>Individual instruction is essential as no two patient can have identical difficulties.</a:t>
            </a:r>
          </a:p>
          <a:p>
            <a:pPr>
              <a:buFont typeface="Wingdings" pitchFamily="2" charset="2"/>
              <a:buChar char="§"/>
            </a:pPr>
            <a:r>
              <a:rPr lang="en-US" dirty="0" smtClean="0"/>
              <a:t>Some time group activities can also be performed.</a:t>
            </a:r>
            <a:endParaRPr lang="en-US" dirty="0"/>
          </a:p>
        </p:txBody>
      </p:sp>
    </p:spTree>
    <p:extLst>
      <p:ext uri="{BB962C8B-B14F-4D97-AF65-F5344CB8AC3E}">
        <p14:creationId xmlns:p14="http://schemas.microsoft.com/office/powerpoint/2010/main" xmlns="" val="1805364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RELAXATION</a:t>
            </a:r>
            <a:endParaRPr lang="en-US" sz="4800" b="1" dirty="0"/>
          </a:p>
        </p:txBody>
      </p:sp>
      <p:sp>
        <p:nvSpPr>
          <p:cNvPr id="3" name="Content Placeholder 2"/>
          <p:cNvSpPr>
            <a:spLocks noGrp="1"/>
          </p:cNvSpPr>
          <p:nvPr>
            <p:ph idx="1"/>
          </p:nvPr>
        </p:nvSpPr>
        <p:spPr/>
        <p:txBody>
          <a:bodyPr>
            <a:normAutofit lnSpcReduction="10000"/>
          </a:bodyPr>
          <a:lstStyle/>
          <a:p>
            <a:pPr marL="0" indent="0">
              <a:buNone/>
            </a:pPr>
            <a:r>
              <a:rPr lang="en-US" dirty="0" smtClean="0"/>
              <a:t>Relaxation is very important factor for reeducation, as some degree of tension is nearly always associated with poor posture.</a:t>
            </a:r>
          </a:p>
          <a:p>
            <a:pPr>
              <a:buFont typeface="Wingdings" pitchFamily="2" charset="2"/>
              <a:buChar char="q"/>
            </a:pPr>
            <a:r>
              <a:rPr lang="en-US" b="1" dirty="0" smtClean="0"/>
              <a:t>GENERAL RELAXATION: </a:t>
            </a:r>
            <a:r>
              <a:rPr lang="en-US" dirty="0" smtClean="0"/>
              <a:t>horizontal position reduce muscular tension  and give feeling of alignment.</a:t>
            </a:r>
          </a:p>
          <a:p>
            <a:pPr>
              <a:buFont typeface="Wingdings" pitchFamily="2" charset="2"/>
              <a:buChar char="q"/>
            </a:pPr>
            <a:r>
              <a:rPr lang="en-US" b="1" dirty="0" smtClean="0"/>
              <a:t>VOLUNTARY RELAXATION: </a:t>
            </a:r>
            <a:r>
              <a:rPr lang="en-US" dirty="0" smtClean="0"/>
              <a:t>For specific group of muscle which is taught </a:t>
            </a:r>
            <a:endParaRPr lang="en-US" b="1" dirty="0" smtClean="0"/>
          </a:p>
          <a:p>
            <a:pPr marL="0" indent="0">
              <a:buNone/>
            </a:pPr>
            <a:r>
              <a:rPr lang="en-US" dirty="0" smtClean="0"/>
              <a:t> </a:t>
            </a:r>
            <a:endParaRPr lang="en-US" dirty="0"/>
          </a:p>
        </p:txBody>
      </p:sp>
    </p:spTree>
    <p:extLst>
      <p:ext uri="{BB962C8B-B14F-4D97-AF65-F5344CB8AC3E}">
        <p14:creationId xmlns:p14="http://schemas.microsoft.com/office/powerpoint/2010/main" xmlns="" val="1556030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marL="0" indent="0">
              <a:buNone/>
            </a:pPr>
            <a:r>
              <a:rPr lang="en-US" sz="4000" b="1" dirty="0" smtClean="0"/>
              <a:t>LOCAL AND VOLUNTARY RELAXATION</a:t>
            </a:r>
            <a:r>
              <a:rPr lang="en-US" b="1" dirty="0" smtClean="0"/>
              <a:t>: </a:t>
            </a:r>
            <a:r>
              <a:rPr lang="en-US" dirty="0" smtClean="0"/>
              <a:t>of group of muscle can be taught in lying and the erect position; 1</a:t>
            </a:r>
            <a:r>
              <a:rPr lang="en-US" baseline="30000" dirty="0" smtClean="0"/>
              <a:t>st</a:t>
            </a:r>
            <a:r>
              <a:rPr lang="en-US" dirty="0" smtClean="0"/>
              <a:t> by contrast method then by learning to recognize a state of tension and then ‘letting go’.</a:t>
            </a:r>
            <a:endParaRPr lang="en-US" b="1" dirty="0"/>
          </a:p>
        </p:txBody>
      </p:sp>
    </p:spTree>
    <p:extLst>
      <p:ext uri="{BB962C8B-B14F-4D97-AF65-F5344CB8AC3E}">
        <p14:creationId xmlns:p14="http://schemas.microsoft.com/office/powerpoint/2010/main" xmlns="" val="16976815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EXAMPLE OF RELAXATION</a:t>
            </a:r>
            <a:endParaRPr lang="en-US" b="1" dirty="0"/>
          </a:p>
        </p:txBody>
      </p:sp>
      <p:sp>
        <p:nvSpPr>
          <p:cNvPr id="3" name="Content Placeholder 2"/>
          <p:cNvSpPr>
            <a:spLocks noGrp="1"/>
          </p:cNvSpPr>
          <p:nvPr>
            <p:ph idx="1"/>
          </p:nvPr>
        </p:nvSpPr>
        <p:spPr/>
        <p:txBody>
          <a:bodyPr/>
          <a:lstStyle/>
          <a:p>
            <a:pPr>
              <a:buFont typeface="Wingdings" pitchFamily="2" charset="2"/>
              <a:buChar char="v"/>
            </a:pPr>
            <a:r>
              <a:rPr lang="en-US" dirty="0" smtClean="0"/>
              <a:t>Crook lying, lying or prone lying; general relaxation</a:t>
            </a:r>
          </a:p>
          <a:p>
            <a:pPr>
              <a:buFont typeface="Wingdings" pitchFamily="2" charset="2"/>
              <a:buChar char="v"/>
            </a:pPr>
            <a:r>
              <a:rPr lang="en-US" dirty="0" smtClean="0"/>
              <a:t>Crook lying; relax shoulder to support surface, with expiration.</a:t>
            </a:r>
          </a:p>
          <a:p>
            <a:pPr>
              <a:buFont typeface="Wingdings" pitchFamily="2" charset="2"/>
              <a:buChar char="v"/>
            </a:pPr>
            <a:r>
              <a:rPr lang="en-US" dirty="0" smtClean="0"/>
              <a:t>Forehead support prone lying; head resting and lowering with relaxation.</a:t>
            </a:r>
          </a:p>
          <a:p>
            <a:pPr>
              <a:buFont typeface="Wingdings" pitchFamily="2" charset="2"/>
              <a:buChar char="v"/>
            </a:pPr>
            <a:r>
              <a:rPr lang="en-US" dirty="0" smtClean="0"/>
              <a:t>Sitting; shoulder shrugging and retraction followed by relaxation.</a:t>
            </a:r>
          </a:p>
          <a:p>
            <a:pPr marL="0" indent="0">
              <a:buNone/>
            </a:pPr>
            <a:endParaRPr lang="en-US" dirty="0"/>
          </a:p>
        </p:txBody>
      </p:sp>
    </p:spTree>
    <p:extLst>
      <p:ext uri="{BB962C8B-B14F-4D97-AF65-F5344CB8AC3E}">
        <p14:creationId xmlns:p14="http://schemas.microsoft.com/office/powerpoint/2010/main" xmlns="" val="2852000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228</TotalTime>
  <Words>914</Words>
  <Application>Microsoft Office PowerPoint</Application>
  <PresentationFormat>On-screen Show (4:3)</PresentationFormat>
  <Paragraphs>84</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Trek</vt:lpstr>
      <vt:lpstr>Slide 1</vt:lpstr>
      <vt:lpstr>PRINCIPAL OF RE-EDUCATION</vt:lpstr>
      <vt:lpstr>RE-EDUCATION</vt:lpstr>
      <vt:lpstr>HOW TO IMPROVE ??</vt:lpstr>
      <vt:lpstr>LOCAL CONDITIONS</vt:lpstr>
      <vt:lpstr>TECHNIQUE OF RE-EDUCATION</vt:lpstr>
      <vt:lpstr>RELAXATION</vt:lpstr>
      <vt:lpstr>Slide 8</vt:lpstr>
      <vt:lpstr>EXAMPLE OF RELAXATION</vt:lpstr>
      <vt:lpstr>CROOK LYING AND FOREHEAD PRONE LYING</vt:lpstr>
      <vt:lpstr>MOBILITY</vt:lpstr>
      <vt:lpstr>IMPORTANT ONES</vt:lpstr>
      <vt:lpstr>MUSCLE POWER</vt:lpstr>
      <vt:lpstr>PRESENTATION OF GOOD POSTURE</vt:lpstr>
      <vt:lpstr>TRAINING OF DYNAMIC POSTURE</vt:lpstr>
      <vt:lpstr>STATIC POSTURE</vt:lpstr>
      <vt:lpstr>THE HEAD</vt:lpstr>
      <vt:lpstr>THE PELVIC TILT</vt:lpstr>
      <vt:lpstr>PELVIC TILTING</vt:lpstr>
      <vt:lpstr>ANTERIOR AND POSTERIOR PELVIC TILT</vt:lpstr>
      <vt:lpstr>OTHER POSITIONS</vt:lpstr>
      <vt:lpstr>THE FEET</vt:lpstr>
      <vt:lpstr>Slide 23</vt:lpstr>
      <vt:lpstr>Slide 24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PRINCIPAL OF REEDUCATION</dc:title>
  <dc:creator>DR TAIMOOR UL HASSAN</dc:creator>
  <cp:lastModifiedBy>Windows User</cp:lastModifiedBy>
  <cp:revision>40</cp:revision>
  <dcterms:created xsi:type="dcterms:W3CDTF">2006-08-16T00:00:00Z</dcterms:created>
  <dcterms:modified xsi:type="dcterms:W3CDTF">2017-04-17T10:01:04Z</dcterms:modified>
</cp:coreProperties>
</file>