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77" r:id="rId8"/>
    <p:sldId id="262" r:id="rId9"/>
    <p:sldId id="263" r:id="rId10"/>
    <p:sldId id="264" r:id="rId11"/>
    <p:sldId id="278" r:id="rId12"/>
    <p:sldId id="279" r:id="rId13"/>
    <p:sldId id="280" r:id="rId14"/>
    <p:sldId id="281" r:id="rId15"/>
    <p:sldId id="282" r:id="rId16"/>
    <p:sldId id="283" r:id="rId17"/>
    <p:sldId id="284" r:id="rId18"/>
    <p:sldId id="265" r:id="rId19"/>
    <p:sldId id="266" r:id="rId20"/>
    <p:sldId id="267" r:id="rId21"/>
    <p:sldId id="268" r:id="rId22"/>
    <p:sldId id="285" r:id="rId23"/>
    <p:sldId id="269" r:id="rId24"/>
    <p:sldId id="270" r:id="rId25"/>
    <p:sldId id="271" r:id="rId26"/>
    <p:sldId id="272" r:id="rId27"/>
    <p:sldId id="273" r:id="rId28"/>
    <p:sldId id="274" r:id="rId29"/>
    <p:sldId id="275" r:id="rId30"/>
    <p:sldId id="276"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p:scale>
          <a:sx n="69" d="100"/>
          <a:sy n="69" d="100"/>
        </p:scale>
        <p:origin x="-1332" y="-18"/>
      </p:cViewPr>
      <p:guideLst>
        <p:guide orient="horz" pos="2160"/>
        <p:guide pos="2880"/>
      </p:guideLst>
    </p:cSldViewPr>
  </p:slideViewPr>
  <p:outlineViewPr>
    <p:cViewPr>
      <p:scale>
        <a:sx n="33" d="100"/>
        <a:sy n="33" d="100"/>
      </p:scale>
      <p:origin x="0" y="513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C5766F5-01AA-4FB2-BB3A-EF7FC61156F4}" type="datetimeFigureOut">
              <a:rPr lang="en-US" smtClean="0"/>
              <a:pPr/>
              <a:t>11/18/2020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A86231F8-4D2D-4430-A532-A8F2725D92E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C5766F5-01AA-4FB2-BB3A-EF7FC61156F4}" type="datetimeFigureOut">
              <a:rPr lang="en-US" smtClean="0"/>
              <a:pPr/>
              <a:t>11/18/2020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86231F8-4D2D-4430-A532-A8F2725D92E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BC5766F5-01AA-4FB2-BB3A-EF7FC61156F4}" type="datetimeFigureOut">
              <a:rPr lang="en-US" smtClean="0"/>
              <a:pPr/>
              <a:t>11/18/2020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A86231F8-4D2D-4430-A532-A8F2725D92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C5766F5-01AA-4FB2-BB3A-EF7FC61156F4}" type="datetimeFigureOut">
              <a:rPr lang="en-US" smtClean="0"/>
              <a:pPr/>
              <a:t>11/18/2020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86231F8-4D2D-4430-A532-A8F2725D92E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C5766F5-01AA-4FB2-BB3A-EF7FC61156F4}" type="datetimeFigureOut">
              <a:rPr lang="en-US" smtClean="0"/>
              <a:pPr/>
              <a:t>11/18/2020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A86231F8-4D2D-4430-A532-A8F2725D92E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C5766F5-01AA-4FB2-BB3A-EF7FC61156F4}" type="datetimeFigureOut">
              <a:rPr lang="en-US" smtClean="0"/>
              <a:pPr/>
              <a:t>11/18/2020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86231F8-4D2D-4430-A532-A8F2725D92E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C5766F5-01AA-4FB2-BB3A-EF7FC61156F4}" type="datetimeFigureOut">
              <a:rPr lang="en-US" smtClean="0"/>
              <a:pPr/>
              <a:t>11/18/2020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86231F8-4D2D-4430-A532-A8F2725D92E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C5766F5-01AA-4FB2-BB3A-EF7FC61156F4}" type="datetimeFigureOut">
              <a:rPr lang="en-US" smtClean="0"/>
              <a:pPr/>
              <a:t>11/18/2020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86231F8-4D2D-4430-A532-A8F2725D92E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BC5766F5-01AA-4FB2-BB3A-EF7FC61156F4}" type="datetimeFigureOut">
              <a:rPr lang="en-US" smtClean="0"/>
              <a:pPr/>
              <a:t>11/18/2020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A86231F8-4D2D-4430-A532-A8F2725D92E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C5766F5-01AA-4FB2-BB3A-EF7FC61156F4}" type="datetimeFigureOut">
              <a:rPr lang="en-US" smtClean="0"/>
              <a:pPr/>
              <a:t>11/18/2020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86231F8-4D2D-4430-A532-A8F2725D92E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BC5766F5-01AA-4FB2-BB3A-EF7FC61156F4}" type="datetimeFigureOut">
              <a:rPr lang="en-US" smtClean="0"/>
              <a:pPr/>
              <a:t>11/18/2020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86231F8-4D2D-4430-A532-A8F2725D92E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C5766F5-01AA-4FB2-BB3A-EF7FC61156F4}" type="datetimeFigureOut">
              <a:rPr lang="en-US" smtClean="0"/>
              <a:pPr/>
              <a:t>11/18/2020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A86231F8-4D2D-4430-A532-A8F2725D92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4</a:t>
            </a:r>
            <a:endParaRPr lang="en-US" dirty="0"/>
          </a:p>
        </p:txBody>
      </p:sp>
      <p:sp>
        <p:nvSpPr>
          <p:cNvPr id="3" name="Subtitle 2"/>
          <p:cNvSpPr>
            <a:spLocks noGrp="1"/>
          </p:cNvSpPr>
          <p:nvPr>
            <p:ph type="subTitle" idx="1"/>
          </p:nvPr>
        </p:nvSpPr>
        <p:spPr/>
        <p:txBody>
          <a:bodyPr/>
          <a:lstStyle/>
          <a:p>
            <a:r>
              <a:rPr lang="en-US" dirty="0" smtClean="0"/>
              <a:t>understanding quality attributes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8153400" cy="6019800"/>
          </a:xfrm>
        </p:spPr>
        <p:txBody>
          <a:bodyPr>
            <a:noAutofit/>
          </a:bodyPr>
          <a:lstStyle/>
          <a:p>
            <a:r>
              <a:rPr lang="en-US" sz="2000" dirty="0" smtClean="0">
                <a:solidFill>
                  <a:srgbClr val="FF0000"/>
                </a:solidFill>
              </a:rPr>
              <a:t>Source of stimulus.</a:t>
            </a:r>
            <a:r>
              <a:rPr lang="en-US" sz="2000" dirty="0" smtClean="0"/>
              <a:t> This is some entity (a human, a computer system, or any other actuator) that generated the stimulus.</a:t>
            </a:r>
          </a:p>
          <a:p>
            <a:r>
              <a:rPr lang="en-US" sz="2000" dirty="0" smtClean="0">
                <a:solidFill>
                  <a:srgbClr val="FF0000"/>
                </a:solidFill>
              </a:rPr>
              <a:t>Stimulus</a:t>
            </a:r>
            <a:r>
              <a:rPr lang="en-US" sz="2000" dirty="0" smtClean="0"/>
              <a:t>. The stimulus is a condition that requires a response when it arrives at a system.</a:t>
            </a:r>
          </a:p>
          <a:p>
            <a:r>
              <a:rPr lang="en-US" sz="2000" dirty="0" smtClean="0">
                <a:solidFill>
                  <a:srgbClr val="FF0000"/>
                </a:solidFill>
              </a:rPr>
              <a:t>Environment</a:t>
            </a:r>
            <a:r>
              <a:rPr lang="en-US" sz="2000" dirty="0" smtClean="0"/>
              <a:t>. The stimulus occurs under certain conditions. The system may be in an overload condition or in normal operation, or some other relevant state. For many systems, “normal” operation can refer to one of a number of modes.</a:t>
            </a:r>
          </a:p>
          <a:p>
            <a:r>
              <a:rPr lang="en-US" sz="2000" dirty="0" smtClean="0">
                <a:solidFill>
                  <a:srgbClr val="FF0000"/>
                </a:solidFill>
              </a:rPr>
              <a:t>Artifact</a:t>
            </a:r>
            <a:r>
              <a:rPr lang="en-US" sz="2000" dirty="0" smtClean="0"/>
              <a:t>. Some artifact is stimulated. This may be a collection of systems, the whole system, or some piece or pieces of it.</a:t>
            </a:r>
          </a:p>
          <a:p>
            <a:r>
              <a:rPr lang="en-US" sz="2000" dirty="0" smtClean="0">
                <a:solidFill>
                  <a:srgbClr val="FF0000"/>
                </a:solidFill>
              </a:rPr>
              <a:t>Response</a:t>
            </a:r>
            <a:r>
              <a:rPr lang="en-US" sz="2000" dirty="0" smtClean="0"/>
              <a:t>. The response is the activity undertaken as the result of the arrival of the stimulus.</a:t>
            </a:r>
          </a:p>
          <a:p>
            <a:r>
              <a:rPr lang="en-US" sz="2000" dirty="0" smtClean="0">
                <a:solidFill>
                  <a:srgbClr val="FF0000"/>
                </a:solidFill>
              </a:rPr>
              <a:t>Response measure.</a:t>
            </a:r>
            <a:r>
              <a:rPr lang="en-US" sz="2000" dirty="0" smtClean="0"/>
              <a:t> When the response occurs, it should be measurable in some fashion so that the requirement can be tested.</a:t>
            </a:r>
            <a:endParaRPr lang="en-US" sz="2000" dirty="0"/>
          </a:p>
        </p:txBody>
      </p:sp>
      <p:sp>
        <p:nvSpPr>
          <p:cNvPr id="4" name="Title 3"/>
          <p:cNvSpPr>
            <a:spLocks noGrp="1"/>
          </p:cNvSpPr>
          <p:nvPr>
            <p:ph type="title"/>
          </p:nvPr>
        </p:nvSpPr>
        <p:spPr>
          <a:xfrm>
            <a:off x="0" y="0"/>
            <a:ext cx="8686800" cy="685800"/>
          </a:xfrm>
        </p:spPr>
        <p:txBody>
          <a:bodyPr>
            <a:normAutofit/>
          </a:bodyPr>
          <a:lstStyle/>
          <a:p>
            <a:r>
              <a:rPr lang="en-US" sz="2800" dirty="0" smtClean="0"/>
              <a:t>Specifying Quality Attribute Requirements</a:t>
            </a:r>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Stimulus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We use the term “stimulus” to describe an event arriving at the system. </a:t>
            </a:r>
          </a:p>
          <a:p>
            <a:r>
              <a:rPr lang="en-US" dirty="0" smtClean="0"/>
              <a:t>The stimulus can be an event to the </a:t>
            </a:r>
            <a:r>
              <a:rPr lang="en-US" dirty="0" smtClean="0">
                <a:solidFill>
                  <a:srgbClr val="FF0000"/>
                </a:solidFill>
              </a:rPr>
              <a:t>performance community, </a:t>
            </a:r>
          </a:p>
          <a:p>
            <a:r>
              <a:rPr lang="en-US" dirty="0" smtClean="0"/>
              <a:t>a user operation to the </a:t>
            </a:r>
            <a:r>
              <a:rPr lang="en-US" dirty="0" smtClean="0">
                <a:solidFill>
                  <a:srgbClr val="FF0000"/>
                </a:solidFill>
              </a:rPr>
              <a:t>usability community</a:t>
            </a:r>
            <a:r>
              <a:rPr lang="en-US" dirty="0" smtClean="0"/>
              <a:t>, </a:t>
            </a:r>
          </a:p>
          <a:p>
            <a:r>
              <a:rPr lang="en-US" dirty="0" smtClean="0"/>
              <a:t>or an attack to the </a:t>
            </a:r>
            <a:r>
              <a:rPr lang="en-US" dirty="0" smtClean="0">
                <a:solidFill>
                  <a:srgbClr val="FF0000"/>
                </a:solidFill>
              </a:rPr>
              <a:t>security community</a:t>
            </a:r>
            <a:r>
              <a:rPr lang="en-US" dirty="0" smtClean="0"/>
              <a:t>. </a:t>
            </a:r>
          </a:p>
          <a:p>
            <a:r>
              <a:rPr lang="en-US" dirty="0" smtClean="0"/>
              <a:t>We use the same term to describe a motivating action for developmental qualities. </a:t>
            </a:r>
          </a:p>
          <a:p>
            <a:r>
              <a:rPr lang="en-US" dirty="0" smtClean="0"/>
              <a:t>Thus, a stimulus for </a:t>
            </a:r>
            <a:r>
              <a:rPr lang="en-US" dirty="0" smtClean="0">
                <a:solidFill>
                  <a:srgbClr val="FF0000"/>
                </a:solidFill>
              </a:rPr>
              <a:t>modifiability </a:t>
            </a:r>
            <a:r>
              <a:rPr lang="en-US" dirty="0" smtClean="0"/>
              <a:t>is a request for a modification; </a:t>
            </a:r>
          </a:p>
          <a:p>
            <a:r>
              <a:rPr lang="en-US" dirty="0" smtClean="0"/>
              <a:t>a stimulus for </a:t>
            </a:r>
            <a:r>
              <a:rPr lang="en-US" dirty="0" smtClean="0">
                <a:solidFill>
                  <a:srgbClr val="FF0000"/>
                </a:solidFill>
              </a:rPr>
              <a:t>testability</a:t>
            </a:r>
            <a:r>
              <a:rPr lang="en-US" dirty="0" smtClean="0"/>
              <a:t> is the completion of a phase of development.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Stimulus source</a:t>
            </a:r>
            <a:endParaRPr lang="en-US" dirty="0"/>
          </a:p>
        </p:txBody>
      </p:sp>
      <p:sp>
        <p:nvSpPr>
          <p:cNvPr id="3" name="Content Placeholder 2"/>
          <p:cNvSpPr>
            <a:spLocks noGrp="1"/>
          </p:cNvSpPr>
          <p:nvPr>
            <p:ph idx="1"/>
          </p:nvPr>
        </p:nvSpPr>
        <p:spPr/>
        <p:txBody>
          <a:bodyPr/>
          <a:lstStyle/>
          <a:p>
            <a:r>
              <a:rPr lang="en-US" dirty="0" smtClean="0"/>
              <a:t>A stimulus must have a source</a:t>
            </a:r>
          </a:p>
          <a:p>
            <a:pPr lvl="1"/>
            <a:r>
              <a:rPr lang="en-US" dirty="0" smtClean="0"/>
              <a:t>—it must come from somewhere. </a:t>
            </a:r>
          </a:p>
          <a:p>
            <a:pPr lvl="1"/>
            <a:r>
              <a:rPr lang="en-US" dirty="0" smtClean="0"/>
              <a:t>The source of the stimulus may affect how it is treated by the system.</a:t>
            </a:r>
          </a:p>
          <a:p>
            <a:pPr lvl="1"/>
            <a:r>
              <a:rPr lang="en-US" dirty="0" smtClean="0"/>
              <a:t> A request from a trusted user will not undergo the same scrutiny as a request by an </a:t>
            </a:r>
            <a:r>
              <a:rPr lang="en-US" dirty="0" err="1" smtClean="0"/>
              <a:t>untrusted</a:t>
            </a:r>
            <a:r>
              <a:rPr lang="en-US" dirty="0" smtClean="0"/>
              <a:t> user.</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How the system should respond to the stimulus must also be specified. </a:t>
            </a:r>
          </a:p>
          <a:p>
            <a:r>
              <a:rPr lang="en-US" dirty="0" smtClean="0"/>
              <a:t>The response consists of the responsibilities that the system (for runtime qualities) or the developers (for development-time qualities) should perform in response to the stimulus. </a:t>
            </a:r>
          </a:p>
          <a:p>
            <a:r>
              <a:rPr lang="en-US" dirty="0" smtClean="0"/>
              <a:t>For example, </a:t>
            </a:r>
            <a:r>
              <a:rPr lang="en-US" dirty="0" smtClean="0">
                <a:solidFill>
                  <a:srgbClr val="FF0000"/>
                </a:solidFill>
              </a:rPr>
              <a:t>in a performance scenario, </a:t>
            </a:r>
            <a:r>
              <a:rPr lang="en-US" dirty="0" smtClean="0"/>
              <a:t>an event arrives (the stimulus) and the system should process that event and generate a response. </a:t>
            </a:r>
          </a:p>
          <a:p>
            <a:r>
              <a:rPr lang="en-US" dirty="0" smtClean="0">
                <a:solidFill>
                  <a:srgbClr val="FF0000"/>
                </a:solidFill>
              </a:rPr>
              <a:t>In a modifiability scenario</a:t>
            </a:r>
            <a:r>
              <a:rPr lang="en-US" dirty="0" smtClean="0"/>
              <a:t>, a request for a modification arrives (the stimulus) and the developers should implement the modification</a:t>
            </a:r>
          </a:p>
          <a:p>
            <a:pPr lvl="1"/>
            <a:r>
              <a:rPr lang="en-US" dirty="0" smtClean="0"/>
              <a:t>—without side effects</a:t>
            </a:r>
          </a:p>
          <a:p>
            <a:pPr lvl="1"/>
            <a:r>
              <a:rPr lang="en-US" dirty="0" smtClean="0"/>
              <a:t>—and then test and deploy the modification.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measure</a:t>
            </a:r>
            <a:endParaRPr lang="en-US" dirty="0"/>
          </a:p>
        </p:txBody>
      </p:sp>
      <p:sp>
        <p:nvSpPr>
          <p:cNvPr id="3" name="Content Placeholder 2"/>
          <p:cNvSpPr>
            <a:spLocks noGrp="1"/>
          </p:cNvSpPr>
          <p:nvPr>
            <p:ph idx="1"/>
          </p:nvPr>
        </p:nvSpPr>
        <p:spPr/>
        <p:txBody>
          <a:bodyPr/>
          <a:lstStyle/>
          <a:p>
            <a:r>
              <a:rPr lang="en-US" dirty="0" smtClean="0"/>
              <a:t>Determining whether a response is satisfactory</a:t>
            </a:r>
          </a:p>
          <a:p>
            <a:r>
              <a:rPr lang="en-US" dirty="0" smtClean="0"/>
              <a:t>— whether the requirement is satisfied</a:t>
            </a:r>
          </a:p>
          <a:p>
            <a:r>
              <a:rPr lang="en-US" dirty="0" smtClean="0"/>
              <a:t>—is enabled by providing a response measure. </a:t>
            </a:r>
          </a:p>
          <a:p>
            <a:r>
              <a:rPr lang="en-US" dirty="0" smtClean="0"/>
              <a:t>For </a:t>
            </a:r>
            <a:r>
              <a:rPr lang="en-US" dirty="0" smtClean="0">
                <a:solidFill>
                  <a:srgbClr val="FF0000"/>
                </a:solidFill>
              </a:rPr>
              <a:t>performance</a:t>
            </a:r>
            <a:r>
              <a:rPr lang="en-US" dirty="0" smtClean="0"/>
              <a:t> this could be a measure of latency or throughput; </a:t>
            </a:r>
          </a:p>
          <a:p>
            <a:r>
              <a:rPr lang="en-US" dirty="0" smtClean="0"/>
              <a:t>for </a:t>
            </a:r>
            <a:r>
              <a:rPr lang="en-US" dirty="0" smtClean="0">
                <a:solidFill>
                  <a:srgbClr val="FF0000"/>
                </a:solidFill>
              </a:rPr>
              <a:t>modifiability</a:t>
            </a:r>
            <a:r>
              <a:rPr lang="en-US" dirty="0" smtClean="0"/>
              <a:t> it could be the labor or wall clock time required to make, test, and deploy the modification.</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characteristics of a scenario</a:t>
            </a:r>
            <a:endParaRPr lang="en-US" dirty="0"/>
          </a:p>
        </p:txBody>
      </p:sp>
      <p:sp>
        <p:nvSpPr>
          <p:cNvPr id="3" name="Content Placeholder 2"/>
          <p:cNvSpPr>
            <a:spLocks noGrp="1"/>
          </p:cNvSpPr>
          <p:nvPr>
            <p:ph idx="1"/>
          </p:nvPr>
        </p:nvSpPr>
        <p:spPr/>
        <p:txBody>
          <a:bodyPr/>
          <a:lstStyle/>
          <a:p>
            <a:r>
              <a:rPr lang="en-US" dirty="0" smtClean="0"/>
              <a:t>These four characteristics of a scenario are the heart of our quality attribute specifications. </a:t>
            </a:r>
          </a:p>
          <a:p>
            <a:r>
              <a:rPr lang="en-US" dirty="0" smtClean="0"/>
              <a:t>But there are two more characteristics that are important: </a:t>
            </a:r>
          </a:p>
          <a:p>
            <a:pPr lvl="1"/>
            <a:r>
              <a:rPr lang="en-US" dirty="0" smtClean="0"/>
              <a:t>environment and artifact.</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Environment</a:t>
            </a:r>
            <a:endParaRPr lang="en-US" dirty="0"/>
          </a:p>
        </p:txBody>
      </p:sp>
      <p:sp>
        <p:nvSpPr>
          <p:cNvPr id="3" name="Content Placeholder 2"/>
          <p:cNvSpPr>
            <a:spLocks noGrp="1"/>
          </p:cNvSpPr>
          <p:nvPr>
            <p:ph idx="1"/>
          </p:nvPr>
        </p:nvSpPr>
        <p:spPr/>
        <p:txBody>
          <a:bodyPr>
            <a:normAutofit lnSpcReduction="10000"/>
          </a:bodyPr>
          <a:lstStyle/>
          <a:p>
            <a:r>
              <a:rPr lang="en-US" dirty="0" smtClean="0"/>
              <a:t>The environment of a requirement </a:t>
            </a:r>
            <a:r>
              <a:rPr lang="en-US" dirty="0" smtClean="0">
                <a:solidFill>
                  <a:srgbClr val="FF0000"/>
                </a:solidFill>
              </a:rPr>
              <a:t>is the set of circumstances in which the scenario takes place. </a:t>
            </a:r>
          </a:p>
          <a:p>
            <a:r>
              <a:rPr lang="en-US" dirty="0" smtClean="0">
                <a:solidFill>
                  <a:srgbClr val="FF0000"/>
                </a:solidFill>
              </a:rPr>
              <a:t>The environment acts as a qualifier on the stimulus. </a:t>
            </a:r>
          </a:p>
          <a:p>
            <a:r>
              <a:rPr lang="en-US" dirty="0" smtClean="0"/>
              <a:t>For example, a request for a modification that arrives after the code has been frozen for a release may be treated differently than one that arrives before the freeze.</a:t>
            </a:r>
          </a:p>
          <a:p>
            <a:r>
              <a:rPr lang="en-US" dirty="0" smtClean="0"/>
              <a:t> A failure that is the fifth successive failure of a component may be treated differently than the first failure of that component.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Artifact</a:t>
            </a:r>
            <a:endParaRPr lang="en-US" dirty="0"/>
          </a:p>
        </p:txBody>
      </p:sp>
      <p:sp>
        <p:nvSpPr>
          <p:cNvPr id="3" name="Content Placeholder 2"/>
          <p:cNvSpPr>
            <a:spLocks noGrp="1"/>
          </p:cNvSpPr>
          <p:nvPr>
            <p:ph idx="1"/>
          </p:nvPr>
        </p:nvSpPr>
        <p:spPr/>
        <p:txBody>
          <a:bodyPr/>
          <a:lstStyle/>
          <a:p>
            <a:r>
              <a:rPr lang="en-US" dirty="0" smtClean="0"/>
              <a:t>Finally, the artifact is the portion of the system to which the requirement applies. </a:t>
            </a:r>
          </a:p>
          <a:p>
            <a:r>
              <a:rPr lang="en-US" dirty="0" smtClean="0"/>
              <a:t>Frequently this is the entire system, but occasionally specific portions of the system may be called out. </a:t>
            </a:r>
          </a:p>
          <a:p>
            <a:r>
              <a:rPr lang="en-US" dirty="0" smtClean="0"/>
              <a:t>A failure in a data store may be treated differently than a failure in the metadata store. </a:t>
            </a:r>
          </a:p>
          <a:p>
            <a:r>
              <a:rPr lang="en-US" dirty="0" smtClean="0"/>
              <a:t>Modifications to the user interface may have faster response times than modifications to the middleware.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Specifying Quality Attribute Requirements</a:t>
            </a:r>
            <a:endParaRPr lang="en-US" dirty="0"/>
          </a:p>
        </p:txBody>
      </p:sp>
      <p:sp>
        <p:nvSpPr>
          <p:cNvPr id="3" name="Content Placeholder 2"/>
          <p:cNvSpPr>
            <a:spLocks noGrp="1"/>
          </p:cNvSpPr>
          <p:nvPr>
            <p:ph idx="1"/>
          </p:nvPr>
        </p:nvSpPr>
        <p:spPr/>
        <p:txBody>
          <a:bodyPr/>
          <a:lstStyle/>
          <a:p>
            <a:r>
              <a:rPr lang="en-US" dirty="0" smtClean="0"/>
              <a:t>We distinguish general quality attribute scenarios ( “general scenarios”)</a:t>
            </a:r>
          </a:p>
          <a:p>
            <a:r>
              <a:rPr lang="en-US" dirty="0" smtClean="0"/>
              <a:t>—those that are </a:t>
            </a:r>
            <a:r>
              <a:rPr lang="en-US" dirty="0" smtClean="0">
                <a:solidFill>
                  <a:srgbClr val="FF0000"/>
                </a:solidFill>
              </a:rPr>
              <a:t>system independent </a:t>
            </a:r>
            <a:r>
              <a:rPr lang="en-US" dirty="0" smtClean="0"/>
              <a:t>and can, potentially, pertain to any system.</a:t>
            </a:r>
          </a:p>
          <a:p>
            <a:r>
              <a:rPr lang="en-US" dirty="0" smtClean="0"/>
              <a:t>—from </a:t>
            </a:r>
            <a:r>
              <a:rPr lang="en-US" dirty="0" smtClean="0">
                <a:solidFill>
                  <a:srgbClr val="FF0000"/>
                </a:solidFill>
              </a:rPr>
              <a:t>concrete quality attribute scenarios </a:t>
            </a:r>
            <a:r>
              <a:rPr lang="en-US" dirty="0" smtClean="0"/>
              <a:t>(concrete scenarios)</a:t>
            </a:r>
          </a:p>
          <a:p>
            <a:r>
              <a:rPr lang="en-US" dirty="0" smtClean="0"/>
              <a:t>—those </a:t>
            </a:r>
            <a:r>
              <a:rPr lang="en-US" dirty="0" smtClean="0">
                <a:solidFill>
                  <a:srgbClr val="FF0000"/>
                </a:solidFill>
              </a:rPr>
              <a:t>that are specific to the particular system under consideration.</a:t>
            </a:r>
            <a:endParaRPr lang="en-US" dirty="0">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Specifying Quality Attribute Requirements</a:t>
            </a:r>
            <a:endParaRPr lang="en-US" dirty="0"/>
          </a:p>
        </p:txBody>
      </p:sp>
      <p:sp>
        <p:nvSpPr>
          <p:cNvPr id="3" name="Content Placeholder 2"/>
          <p:cNvSpPr>
            <a:spLocks noGrp="1"/>
          </p:cNvSpPr>
          <p:nvPr>
            <p:ph idx="1"/>
          </p:nvPr>
        </p:nvSpPr>
        <p:spPr/>
        <p:txBody>
          <a:bodyPr/>
          <a:lstStyle/>
          <a:p>
            <a:r>
              <a:rPr lang="en-US" dirty="0" smtClean="0"/>
              <a:t>Example general scenario for availability:</a:t>
            </a:r>
            <a:endParaRPr lang="en-US" dirty="0"/>
          </a:p>
        </p:txBody>
      </p:sp>
      <p:pic>
        <p:nvPicPr>
          <p:cNvPr id="1027" name="Picture 3"/>
          <p:cNvPicPr>
            <a:picLocks noChangeAspect="1" noChangeArrowheads="1"/>
          </p:cNvPicPr>
          <p:nvPr/>
        </p:nvPicPr>
        <p:blipFill>
          <a:blip r:embed="rId2"/>
          <a:srcRect l="31259" t="16667" r="33016" b="11458"/>
          <a:stretch>
            <a:fillRect/>
          </a:stretch>
        </p:blipFill>
        <p:spPr bwMode="auto">
          <a:xfrm>
            <a:off x="4038600" y="2057400"/>
            <a:ext cx="3048000" cy="3447737"/>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889760"/>
          </a:xfrm>
        </p:spPr>
        <p:txBody>
          <a:bodyPr>
            <a:normAutofit fontScale="90000"/>
          </a:bodyPr>
          <a:lstStyle/>
          <a:p>
            <a:r>
              <a:rPr lang="en-US" dirty="0" smtClean="0"/>
              <a:t>Chapter Outline Architecture and Requirements Functionality</a:t>
            </a:r>
            <a:endParaRPr lang="en-US" dirty="0"/>
          </a:p>
        </p:txBody>
      </p:sp>
      <p:sp>
        <p:nvSpPr>
          <p:cNvPr id="3" name="Content Placeholder 2"/>
          <p:cNvSpPr>
            <a:spLocks noGrp="1"/>
          </p:cNvSpPr>
          <p:nvPr>
            <p:ph idx="1"/>
          </p:nvPr>
        </p:nvSpPr>
        <p:spPr>
          <a:xfrm>
            <a:off x="457200" y="2514600"/>
            <a:ext cx="7239000" cy="3941136"/>
          </a:xfrm>
        </p:spPr>
        <p:txBody>
          <a:bodyPr/>
          <a:lstStyle/>
          <a:p>
            <a:r>
              <a:rPr lang="en-US" dirty="0" smtClean="0"/>
              <a:t>Quality Attribute Considerations </a:t>
            </a:r>
          </a:p>
          <a:p>
            <a:r>
              <a:rPr lang="en-US" dirty="0" smtClean="0"/>
              <a:t>Specifying Quality Attribute Requirements </a:t>
            </a:r>
          </a:p>
          <a:p>
            <a:r>
              <a:rPr lang="en-US" dirty="0" smtClean="0"/>
              <a:t>Achieving Quality Attributes through Tactics </a:t>
            </a:r>
          </a:p>
          <a:p>
            <a:r>
              <a:rPr lang="en-US" dirty="0" smtClean="0"/>
              <a:t>Guiding Quality Design Decisions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Achieving Quality Attributes Through Tactics</a:t>
            </a:r>
            <a:endParaRPr lang="en-US" dirty="0"/>
          </a:p>
        </p:txBody>
      </p:sp>
      <p:sp>
        <p:nvSpPr>
          <p:cNvPr id="3" name="Content Placeholder 2"/>
          <p:cNvSpPr>
            <a:spLocks noGrp="1"/>
          </p:cNvSpPr>
          <p:nvPr>
            <p:ph idx="1"/>
          </p:nvPr>
        </p:nvSpPr>
        <p:spPr/>
        <p:txBody>
          <a:bodyPr/>
          <a:lstStyle/>
          <a:p>
            <a:r>
              <a:rPr lang="en-US" dirty="0" smtClean="0"/>
              <a:t> There are a </a:t>
            </a:r>
            <a:r>
              <a:rPr lang="en-US" dirty="0" smtClean="0">
                <a:solidFill>
                  <a:srgbClr val="FF0000"/>
                </a:solidFill>
              </a:rPr>
              <a:t>collection of primitive design techniques that an architect can use to achieve a quality attribute response</a:t>
            </a:r>
            <a:r>
              <a:rPr lang="en-US" dirty="0" smtClean="0"/>
              <a:t>.</a:t>
            </a:r>
          </a:p>
          <a:p>
            <a:r>
              <a:rPr lang="en-US" dirty="0" smtClean="0">
                <a:solidFill>
                  <a:srgbClr val="FF0000"/>
                </a:solidFill>
              </a:rPr>
              <a:t>We call these architectural design primitives tactics</a:t>
            </a:r>
            <a:r>
              <a:rPr lang="en-US" dirty="0" smtClean="0"/>
              <a:t>.</a:t>
            </a:r>
          </a:p>
          <a:p>
            <a:r>
              <a:rPr lang="en-US" dirty="0" smtClean="0">
                <a:solidFill>
                  <a:srgbClr val="FF0000"/>
                </a:solidFill>
              </a:rPr>
              <a:t>Tactics, like design patterns</a:t>
            </a:r>
            <a:r>
              <a:rPr lang="en-US" dirty="0" smtClean="0"/>
              <a:t>, are techniques that architects have been using for years. </a:t>
            </a:r>
          </a:p>
          <a:p>
            <a:r>
              <a:rPr lang="en-US" dirty="0" smtClean="0">
                <a:solidFill>
                  <a:srgbClr val="FF0000"/>
                </a:solidFill>
              </a:rPr>
              <a:t>We do not invent tactics, we simply capture what architects do in practice.</a:t>
            </a:r>
            <a:endParaRPr lang="en-US" dirty="0">
              <a:solidFill>
                <a:srgbClr val="FF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Achieving Quality Attributes Through Tactics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Why do we do this? There are three reasons:</a:t>
            </a:r>
          </a:p>
          <a:p>
            <a:r>
              <a:rPr lang="en-US" dirty="0" smtClean="0">
                <a:solidFill>
                  <a:srgbClr val="FF0000"/>
                </a:solidFill>
              </a:rPr>
              <a:t>Design patterns are complex</a:t>
            </a:r>
            <a:r>
              <a:rPr lang="en-US" dirty="0" smtClean="0"/>
              <a:t>; they are a bundle of design decisions. </a:t>
            </a:r>
            <a:r>
              <a:rPr lang="en-US" dirty="0" smtClean="0">
                <a:solidFill>
                  <a:srgbClr val="FF0000"/>
                </a:solidFill>
              </a:rPr>
              <a:t>But patterns are often difficult to apply as is</a:t>
            </a:r>
            <a:r>
              <a:rPr lang="en-US" dirty="0" smtClean="0"/>
              <a:t>; architects need to modify and adapt them. </a:t>
            </a:r>
            <a:r>
              <a:rPr lang="en-US" dirty="0" smtClean="0">
                <a:solidFill>
                  <a:srgbClr val="FF0000"/>
                </a:solidFill>
              </a:rPr>
              <a:t>By understanding tactics</a:t>
            </a:r>
            <a:r>
              <a:rPr lang="en-US" dirty="0" smtClean="0"/>
              <a:t>, </a:t>
            </a:r>
            <a:r>
              <a:rPr lang="en-US" dirty="0" smtClean="0">
                <a:solidFill>
                  <a:srgbClr val="FF0000"/>
                </a:solidFill>
              </a:rPr>
              <a:t>an architect can assess the options for augmenting an existing pattern to achieve a quality attribute goal.</a:t>
            </a:r>
          </a:p>
          <a:p>
            <a:r>
              <a:rPr lang="en-US" dirty="0" smtClean="0"/>
              <a:t>If no pattern exists to realize the architect’s design goal, </a:t>
            </a:r>
            <a:r>
              <a:rPr lang="en-US" dirty="0" smtClean="0">
                <a:solidFill>
                  <a:srgbClr val="FF0000"/>
                </a:solidFill>
              </a:rPr>
              <a:t>tactics allow the architect to construct a design fragment from “first principles”.</a:t>
            </a:r>
          </a:p>
          <a:p>
            <a:r>
              <a:rPr lang="en-US" dirty="0" smtClean="0">
                <a:solidFill>
                  <a:srgbClr val="FF0000"/>
                </a:solidFill>
              </a:rPr>
              <a:t>By cataloguing tactics, we make design more systematic. </a:t>
            </a:r>
            <a:r>
              <a:rPr lang="en-US" dirty="0" smtClean="0"/>
              <a:t>You frequently will have a choice of multiple tactics to improve a particular quality attribute. The choice of which tactic to use depends on factors </a:t>
            </a:r>
            <a:r>
              <a:rPr lang="en-US" dirty="0" smtClean="0">
                <a:solidFill>
                  <a:srgbClr val="FF0000"/>
                </a:solidFill>
              </a:rPr>
              <a:t>such as tradeoffs among other quality attributes and the cost to implement.</a:t>
            </a:r>
            <a:endParaRPr lang="en-US" dirty="0">
              <a:solidFill>
                <a:srgbClr val="FF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Achieving Quality Attributes Through Tactics</a:t>
            </a:r>
            <a:endParaRPr lang="en-US" dirty="0"/>
          </a:p>
        </p:txBody>
      </p:sp>
      <p:pic>
        <p:nvPicPr>
          <p:cNvPr id="2050" name="Picture 2"/>
          <p:cNvPicPr>
            <a:picLocks noGrp="1" noChangeAspect="1" noChangeArrowheads="1"/>
          </p:cNvPicPr>
          <p:nvPr>
            <p:ph idx="1"/>
          </p:nvPr>
        </p:nvPicPr>
        <p:blipFill>
          <a:blip r:embed="rId2"/>
          <a:srcRect l="27368" t="40775" r="26316" b="23652"/>
          <a:stretch>
            <a:fillRect/>
          </a:stretch>
        </p:blipFill>
        <p:spPr bwMode="auto">
          <a:xfrm>
            <a:off x="914400" y="2667000"/>
            <a:ext cx="6705600" cy="2895600"/>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Guiding Quality Design Decisions</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solidFill>
                  <a:srgbClr val="FF0000"/>
                </a:solidFill>
              </a:rPr>
              <a:t>Architecture design is a systematic approach to making design decisions</a:t>
            </a:r>
            <a:r>
              <a:rPr lang="en-US" dirty="0" smtClean="0"/>
              <a:t>.</a:t>
            </a:r>
          </a:p>
          <a:p>
            <a:pPr>
              <a:buNone/>
            </a:pPr>
            <a:r>
              <a:rPr lang="en-US" dirty="0" smtClean="0"/>
              <a:t>We </a:t>
            </a:r>
            <a:r>
              <a:rPr lang="en-US" dirty="0" smtClean="0">
                <a:solidFill>
                  <a:srgbClr val="FF0000"/>
                </a:solidFill>
              </a:rPr>
              <a:t>categorize the design decisions </a:t>
            </a:r>
            <a:r>
              <a:rPr lang="en-US" dirty="0" smtClean="0"/>
              <a:t>that an architect needs to make as follows:</a:t>
            </a:r>
          </a:p>
          <a:p>
            <a:r>
              <a:rPr lang="en-US" dirty="0" smtClean="0"/>
              <a:t>Allocation of responsibilities</a:t>
            </a:r>
          </a:p>
          <a:p>
            <a:r>
              <a:rPr lang="en-US" dirty="0" smtClean="0"/>
              <a:t>Coordination model</a:t>
            </a:r>
          </a:p>
          <a:p>
            <a:r>
              <a:rPr lang="en-US" dirty="0" smtClean="0"/>
              <a:t>Data model</a:t>
            </a:r>
          </a:p>
          <a:p>
            <a:r>
              <a:rPr lang="en-US" dirty="0" smtClean="0"/>
              <a:t>Management of resources</a:t>
            </a:r>
          </a:p>
          <a:p>
            <a:r>
              <a:rPr lang="en-US" dirty="0" smtClean="0"/>
              <a:t>Mapping among architectural elements</a:t>
            </a:r>
          </a:p>
          <a:p>
            <a:r>
              <a:rPr lang="en-US" dirty="0" smtClean="0"/>
              <a:t>Binding time decisions</a:t>
            </a:r>
          </a:p>
          <a:p>
            <a:r>
              <a:rPr lang="en-US" dirty="0" smtClean="0"/>
              <a:t>Choice of technology</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Allocation of Responsibilities</a:t>
            </a:r>
            <a:endParaRPr lang="en-US" dirty="0"/>
          </a:p>
        </p:txBody>
      </p:sp>
      <p:sp>
        <p:nvSpPr>
          <p:cNvPr id="3" name="Content Placeholder 2"/>
          <p:cNvSpPr>
            <a:spLocks noGrp="1"/>
          </p:cNvSpPr>
          <p:nvPr>
            <p:ph idx="1"/>
          </p:nvPr>
        </p:nvSpPr>
        <p:spPr/>
        <p:txBody>
          <a:bodyPr/>
          <a:lstStyle/>
          <a:p>
            <a:pPr>
              <a:buNone/>
            </a:pPr>
            <a:r>
              <a:rPr lang="en-US" dirty="0" smtClean="0"/>
              <a:t> Decisions involving allocation of responsibilities include:</a:t>
            </a:r>
          </a:p>
          <a:p>
            <a:r>
              <a:rPr lang="en-US" dirty="0" smtClean="0">
                <a:solidFill>
                  <a:srgbClr val="FF0000"/>
                </a:solidFill>
              </a:rPr>
              <a:t>identifying the important responsibilities</a:t>
            </a:r>
            <a:r>
              <a:rPr lang="en-US" dirty="0" smtClean="0"/>
              <a:t> including basic system functions, architectural infrastructure, and satisfaction of quality attributes.</a:t>
            </a:r>
          </a:p>
          <a:p>
            <a:r>
              <a:rPr lang="en-US" dirty="0" smtClean="0">
                <a:solidFill>
                  <a:srgbClr val="FF0000"/>
                </a:solidFill>
              </a:rPr>
              <a:t>Determining how these responsibilities are allocated </a:t>
            </a:r>
            <a:r>
              <a:rPr lang="en-US" dirty="0" smtClean="0"/>
              <a:t>to non-runtime and runtime elements (namely, modules, components, and connectors).</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Decisions about the Coordination Model</a:t>
            </a:r>
            <a:endParaRPr lang="en-US" sz="2800" dirty="0"/>
          </a:p>
        </p:txBody>
      </p:sp>
      <p:sp>
        <p:nvSpPr>
          <p:cNvPr id="3" name="Content Placeholder 2"/>
          <p:cNvSpPr>
            <a:spLocks noGrp="1"/>
          </p:cNvSpPr>
          <p:nvPr>
            <p:ph idx="1"/>
          </p:nvPr>
        </p:nvSpPr>
        <p:spPr/>
        <p:txBody>
          <a:bodyPr>
            <a:normAutofit fontScale="92500" lnSpcReduction="10000"/>
          </a:bodyPr>
          <a:lstStyle/>
          <a:p>
            <a:pPr>
              <a:buNone/>
            </a:pPr>
            <a:r>
              <a:rPr lang="en-US" sz="2400" dirty="0" smtClean="0"/>
              <a:t>Decisions about the coordination model include: </a:t>
            </a:r>
          </a:p>
          <a:p>
            <a:r>
              <a:rPr lang="en-US" dirty="0" smtClean="0">
                <a:solidFill>
                  <a:srgbClr val="FF0000"/>
                </a:solidFill>
              </a:rPr>
              <a:t>identify the elements of the system</a:t>
            </a:r>
            <a:r>
              <a:rPr lang="en-US" dirty="0" smtClean="0"/>
              <a:t> that must coordinate, or are prohibited from coordinating</a:t>
            </a:r>
          </a:p>
          <a:p>
            <a:r>
              <a:rPr lang="en-US" dirty="0" smtClean="0">
                <a:solidFill>
                  <a:srgbClr val="FF0000"/>
                </a:solidFill>
              </a:rPr>
              <a:t>determining the properties of the coordination, </a:t>
            </a:r>
            <a:r>
              <a:rPr lang="en-US" dirty="0" smtClean="0"/>
              <a:t>such as timeliness, currency, completeness, correctness, and consistency</a:t>
            </a:r>
          </a:p>
          <a:p>
            <a:r>
              <a:rPr lang="en-US" dirty="0" smtClean="0">
                <a:solidFill>
                  <a:srgbClr val="FF0000"/>
                </a:solidFill>
              </a:rPr>
              <a:t>choosing the communication mechanisms that realize those properties. </a:t>
            </a:r>
            <a:r>
              <a:rPr lang="en-US" dirty="0" smtClean="0"/>
              <a:t>Important properties of the communication mechanisms include stateful vs. stateless, synchronous vs. asynchronous, guaranteed vs. non-guaranteed delivery, and performance-related properties such as throughput and latency.</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Data Model</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Decisions about the data model include: </a:t>
            </a:r>
          </a:p>
          <a:p>
            <a:r>
              <a:rPr lang="en-US" dirty="0" smtClean="0">
                <a:solidFill>
                  <a:srgbClr val="FF0000"/>
                </a:solidFill>
              </a:rPr>
              <a:t>choosing the major data abstractions, </a:t>
            </a:r>
            <a:r>
              <a:rPr lang="en-US" dirty="0" smtClean="0"/>
              <a:t>their operations, and their properties. This includes determining how the data items are created, initialized, accessed, persisted, manipulated, translated, and destroyed.</a:t>
            </a:r>
          </a:p>
          <a:p>
            <a:r>
              <a:rPr lang="en-US" dirty="0" smtClean="0">
                <a:solidFill>
                  <a:srgbClr val="FF0000"/>
                </a:solidFill>
              </a:rPr>
              <a:t>metadata</a:t>
            </a:r>
            <a:r>
              <a:rPr lang="en-US" dirty="0" smtClean="0"/>
              <a:t> needed for consistent interpretation of the data </a:t>
            </a:r>
          </a:p>
          <a:p>
            <a:r>
              <a:rPr lang="en-US" dirty="0" smtClean="0">
                <a:solidFill>
                  <a:srgbClr val="FF0000"/>
                </a:solidFill>
              </a:rPr>
              <a:t>organization of the data. </a:t>
            </a:r>
            <a:r>
              <a:rPr lang="en-US" dirty="0" smtClean="0"/>
              <a:t>This includes determining whether the data is going to be kept in a relational data base, a collection of objects or both</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Management of Resources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Decisions for management of resources include:</a:t>
            </a:r>
          </a:p>
          <a:p>
            <a:r>
              <a:rPr lang="en-US" dirty="0" smtClean="0">
                <a:solidFill>
                  <a:srgbClr val="FF0000"/>
                </a:solidFill>
              </a:rPr>
              <a:t>identifying the resources </a:t>
            </a:r>
            <a:r>
              <a:rPr lang="en-US" dirty="0" smtClean="0"/>
              <a:t>that must be managed and determining the limits for each</a:t>
            </a:r>
          </a:p>
          <a:p>
            <a:r>
              <a:rPr lang="en-US" dirty="0" smtClean="0">
                <a:solidFill>
                  <a:srgbClr val="FF0000"/>
                </a:solidFill>
              </a:rPr>
              <a:t>determining which system element(s) manage each resource</a:t>
            </a:r>
          </a:p>
          <a:p>
            <a:r>
              <a:rPr lang="en-US" dirty="0" smtClean="0">
                <a:solidFill>
                  <a:srgbClr val="FF0000"/>
                </a:solidFill>
              </a:rPr>
              <a:t>determining how resources are shared</a:t>
            </a:r>
            <a:r>
              <a:rPr lang="en-US" dirty="0" smtClean="0"/>
              <a:t> and the employed when there is contention</a:t>
            </a:r>
          </a:p>
          <a:p>
            <a:r>
              <a:rPr lang="en-US" dirty="0" smtClean="0">
                <a:solidFill>
                  <a:srgbClr val="FF0000"/>
                </a:solidFill>
              </a:rPr>
              <a:t>determining the impact of saturation </a:t>
            </a:r>
            <a:r>
              <a:rPr lang="en-US" dirty="0" smtClean="0"/>
              <a:t>on different resources.</a:t>
            </a:r>
          </a:p>
          <a:p>
            <a:pPr lvl="1"/>
            <a:r>
              <a:rPr lang="en-US" dirty="0" smtClean="0"/>
              <a:t>For example, as a CPU becomes more heavily loaded, performance usually just degrades fairly steadily. On the other hand, when you start to run out of memory, at some point you start paging/swapping intensively and your performance suddenly crashes to a halt.</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239000" cy="1143000"/>
          </a:xfrm>
        </p:spPr>
        <p:txBody>
          <a:bodyPr>
            <a:normAutofit fontScale="90000"/>
          </a:bodyPr>
          <a:lstStyle/>
          <a:p>
            <a:r>
              <a:rPr lang="en-US" dirty="0" smtClean="0"/>
              <a:t>Mapping Among Architectural Elements</a:t>
            </a:r>
            <a:endParaRPr lang="en-US" dirty="0"/>
          </a:p>
        </p:txBody>
      </p:sp>
      <p:sp>
        <p:nvSpPr>
          <p:cNvPr id="3" name="Content Placeholder 2"/>
          <p:cNvSpPr>
            <a:spLocks noGrp="1"/>
          </p:cNvSpPr>
          <p:nvPr>
            <p:ph idx="1"/>
          </p:nvPr>
        </p:nvSpPr>
        <p:spPr>
          <a:xfrm>
            <a:off x="0" y="1143000"/>
            <a:ext cx="8153400" cy="5715000"/>
          </a:xfrm>
        </p:spPr>
        <p:txBody>
          <a:bodyPr>
            <a:normAutofit fontScale="85000" lnSpcReduction="10000"/>
          </a:bodyPr>
          <a:lstStyle/>
          <a:p>
            <a:pPr>
              <a:buNone/>
            </a:pPr>
            <a:r>
              <a:rPr lang="en-US" dirty="0" smtClean="0"/>
              <a:t>Useful mappings include:</a:t>
            </a:r>
          </a:p>
          <a:p>
            <a:r>
              <a:rPr lang="en-US" dirty="0" smtClean="0"/>
              <a:t>the mapping of modules and runtime elements to each other—that is, the runtime elements that are created from each module; the modules that contain the code for each runtime element</a:t>
            </a:r>
          </a:p>
          <a:p>
            <a:r>
              <a:rPr lang="en-US" dirty="0" smtClean="0"/>
              <a:t>the assignment of runtime elements to processors</a:t>
            </a:r>
          </a:p>
          <a:p>
            <a:r>
              <a:rPr lang="en-US" dirty="0" smtClean="0"/>
              <a:t>the assignment of items in the data model to data stores</a:t>
            </a:r>
          </a:p>
          <a:p>
            <a:r>
              <a:rPr lang="en-US" dirty="0" smtClean="0"/>
              <a:t>the mapping of modules and runtime elements to units of delivery</a:t>
            </a:r>
          </a:p>
          <a:p>
            <a:r>
              <a:rPr lang="en-US" dirty="0" smtClean="0"/>
              <a:t>there is mapping between elements in different types of architecture structures—for example, mapping from units of development (modules) to units of execution (threads or processes). Next, </a:t>
            </a:r>
          </a:p>
          <a:p>
            <a:r>
              <a:rPr lang="en-US" dirty="0" smtClean="0"/>
              <a:t>there is mapping between software elements and environment elements—for example, mapping from processes to the specific CPUs where these processes will execute.</a:t>
            </a:r>
          </a:p>
          <a:p>
            <a:pPr>
              <a:buNone/>
            </a:pPr>
            <a:endParaRPr lang="en-US" dirty="0" smtClean="0"/>
          </a:p>
          <a:p>
            <a:pPr>
              <a:buNone/>
            </a:pP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normAutofit/>
          </a:bodyPr>
          <a:lstStyle/>
          <a:p>
            <a:r>
              <a:rPr lang="en-US" dirty="0" smtClean="0"/>
              <a:t>Binding Time</a:t>
            </a:r>
            <a:endParaRPr lang="en-US" dirty="0"/>
          </a:p>
        </p:txBody>
      </p:sp>
      <p:sp>
        <p:nvSpPr>
          <p:cNvPr id="3" name="Content Placeholder 2"/>
          <p:cNvSpPr>
            <a:spLocks noGrp="1"/>
          </p:cNvSpPr>
          <p:nvPr>
            <p:ph idx="1"/>
          </p:nvPr>
        </p:nvSpPr>
        <p:spPr>
          <a:xfrm>
            <a:off x="457200" y="1295400"/>
            <a:ext cx="7239000" cy="5160336"/>
          </a:xfrm>
        </p:spPr>
        <p:txBody>
          <a:bodyPr>
            <a:normAutofit lnSpcReduction="10000"/>
          </a:bodyPr>
          <a:lstStyle/>
          <a:p>
            <a:r>
              <a:rPr lang="en-US" dirty="0" smtClean="0"/>
              <a:t>The decisions in the other categories have an associated binding time decision. Examples of such binding time decisions include :</a:t>
            </a:r>
          </a:p>
          <a:p>
            <a:pPr lvl="1"/>
            <a:r>
              <a:rPr lang="en-US" dirty="0" smtClean="0">
                <a:solidFill>
                  <a:srgbClr val="FF0000"/>
                </a:solidFill>
              </a:rPr>
              <a:t>For allocation of responsibilities </a:t>
            </a:r>
            <a:r>
              <a:rPr lang="en-US" dirty="0" smtClean="0"/>
              <a:t>you can have build-time selection of modules via a parameterized build script.</a:t>
            </a:r>
          </a:p>
          <a:p>
            <a:pPr lvl="1"/>
            <a:r>
              <a:rPr lang="en-US" dirty="0" smtClean="0">
                <a:solidFill>
                  <a:srgbClr val="FF0000"/>
                </a:solidFill>
              </a:rPr>
              <a:t>For choice of coordination model </a:t>
            </a:r>
            <a:r>
              <a:rPr lang="en-US" dirty="0" smtClean="0"/>
              <a:t>you can design run-time negotiation of protocols.</a:t>
            </a:r>
          </a:p>
          <a:p>
            <a:pPr lvl="1"/>
            <a:r>
              <a:rPr lang="en-US" dirty="0" smtClean="0">
                <a:solidFill>
                  <a:srgbClr val="FF0000"/>
                </a:solidFill>
              </a:rPr>
              <a:t>For resource management </a:t>
            </a:r>
            <a:r>
              <a:rPr lang="en-US" dirty="0" smtClean="0"/>
              <a:t>you can design a system to accept new peripheral devices plugged in at run-time.</a:t>
            </a:r>
          </a:p>
          <a:p>
            <a:pPr lvl="1"/>
            <a:r>
              <a:rPr lang="en-US" dirty="0" smtClean="0">
                <a:solidFill>
                  <a:srgbClr val="FF0000"/>
                </a:solidFill>
              </a:rPr>
              <a:t>For choice of technology </a:t>
            </a:r>
            <a:r>
              <a:rPr lang="en-US" dirty="0" smtClean="0"/>
              <a:t>you can build an app-store for a smart phone that automatically downloads the appropriate version of the app.</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772400" cy="1143000"/>
          </a:xfrm>
        </p:spPr>
        <p:txBody>
          <a:bodyPr>
            <a:normAutofit fontScale="90000"/>
          </a:bodyPr>
          <a:lstStyle/>
          <a:p>
            <a:r>
              <a:rPr lang="en-US" dirty="0" smtClean="0"/>
              <a:t>Architecture and Requirements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System requirements can be categorized as:</a:t>
            </a:r>
          </a:p>
          <a:p>
            <a:r>
              <a:rPr lang="en-US" dirty="0" smtClean="0"/>
              <a:t>Functional requirements. </a:t>
            </a:r>
          </a:p>
          <a:p>
            <a:pPr lvl="1"/>
            <a:r>
              <a:rPr lang="en-US" dirty="0" smtClean="0"/>
              <a:t>These requirements state what the system must do, how it must behave or react to run-time stimuli.</a:t>
            </a:r>
          </a:p>
          <a:p>
            <a:r>
              <a:rPr lang="en-US" dirty="0" smtClean="0"/>
              <a:t>Quality attribute requirements. </a:t>
            </a:r>
          </a:p>
          <a:p>
            <a:pPr lvl="1"/>
            <a:r>
              <a:rPr lang="en-US" dirty="0" smtClean="0"/>
              <a:t>These requirements annotate (qualify) functional requirements. </a:t>
            </a:r>
          </a:p>
          <a:p>
            <a:pPr lvl="1"/>
            <a:r>
              <a:rPr lang="en-US" dirty="0" smtClean="0"/>
              <a:t>Qualification might be how fast the function must be performed, how resilient it must be to erroneous input, how easy the function is to learn, etc. Constraints.</a:t>
            </a:r>
          </a:p>
          <a:p>
            <a:r>
              <a:rPr lang="en-US" dirty="0" smtClean="0"/>
              <a:t> A </a:t>
            </a:r>
            <a:r>
              <a:rPr lang="en-US" dirty="0" smtClean="0">
                <a:solidFill>
                  <a:srgbClr val="FF0000"/>
                </a:solidFill>
              </a:rPr>
              <a:t>constraint</a:t>
            </a:r>
            <a:r>
              <a:rPr lang="en-US" dirty="0" smtClean="0"/>
              <a:t> is a design decision with zero degrees of freedom. That is, it’s a design decision that has already been made for you.</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7239000" cy="701040"/>
          </a:xfrm>
        </p:spPr>
        <p:txBody>
          <a:bodyPr>
            <a:normAutofit/>
          </a:bodyPr>
          <a:lstStyle/>
          <a:p>
            <a:r>
              <a:rPr lang="en-US" dirty="0" smtClean="0"/>
              <a:t>Choice of Technology</a:t>
            </a:r>
            <a:endParaRPr lang="en-US" dirty="0"/>
          </a:p>
        </p:txBody>
      </p:sp>
      <p:sp>
        <p:nvSpPr>
          <p:cNvPr id="3" name="Content Placeholder 2"/>
          <p:cNvSpPr>
            <a:spLocks noGrp="1"/>
          </p:cNvSpPr>
          <p:nvPr>
            <p:ph idx="1"/>
          </p:nvPr>
        </p:nvSpPr>
        <p:spPr>
          <a:xfrm>
            <a:off x="457200" y="1066800"/>
            <a:ext cx="7239000" cy="5388936"/>
          </a:xfrm>
        </p:spPr>
        <p:txBody>
          <a:bodyPr>
            <a:normAutofit fontScale="85000" lnSpcReduction="10000"/>
          </a:bodyPr>
          <a:lstStyle/>
          <a:p>
            <a:pPr>
              <a:buNone/>
            </a:pPr>
            <a:r>
              <a:rPr lang="en-US" dirty="0" smtClean="0"/>
              <a:t>Choice of technology decisions involve:</a:t>
            </a:r>
            <a:endParaRPr lang="en-US" dirty="0" smtClean="0">
              <a:solidFill>
                <a:srgbClr val="FF0000"/>
              </a:solidFill>
            </a:endParaRPr>
          </a:p>
          <a:p>
            <a:r>
              <a:rPr lang="en-US" dirty="0" smtClean="0">
                <a:solidFill>
                  <a:srgbClr val="FF0000"/>
                </a:solidFill>
              </a:rPr>
              <a:t>deciding which technologies are available </a:t>
            </a:r>
            <a:r>
              <a:rPr lang="en-US" dirty="0" smtClean="0"/>
              <a:t>to realize the decisions made in the other categories</a:t>
            </a:r>
          </a:p>
          <a:p>
            <a:r>
              <a:rPr lang="en-US" dirty="0" smtClean="0">
                <a:solidFill>
                  <a:srgbClr val="FF0000"/>
                </a:solidFill>
              </a:rPr>
              <a:t>determining whether the tools to support </a:t>
            </a:r>
            <a:r>
              <a:rPr lang="en-US" dirty="0" smtClean="0"/>
              <a:t>this technology (IDEs, simulators, testing tools, etc.) are adequate</a:t>
            </a:r>
          </a:p>
          <a:p>
            <a:r>
              <a:rPr lang="en-US" dirty="0" smtClean="0">
                <a:solidFill>
                  <a:srgbClr val="FF0000"/>
                </a:solidFill>
              </a:rPr>
              <a:t>determining the extent of internal familiarity and external support for the technology </a:t>
            </a:r>
            <a:r>
              <a:rPr lang="en-US" dirty="0" smtClean="0"/>
              <a:t>(such as courses, tutorials, examples, availability of contractors)</a:t>
            </a:r>
          </a:p>
          <a:p>
            <a:r>
              <a:rPr lang="en-US" dirty="0" smtClean="0">
                <a:solidFill>
                  <a:srgbClr val="FF0000"/>
                </a:solidFill>
              </a:rPr>
              <a:t>determining the side effects of choosing a technology </a:t>
            </a:r>
            <a:r>
              <a:rPr lang="en-US" dirty="0" smtClean="0"/>
              <a:t>such as a required coordination model or constrained resource management opportunities</a:t>
            </a:r>
          </a:p>
          <a:p>
            <a:r>
              <a:rPr lang="en-US" dirty="0" smtClean="0">
                <a:solidFill>
                  <a:srgbClr val="FF0000"/>
                </a:solidFill>
              </a:rPr>
              <a:t>determining whether a new technology is compatible with the existing technology stack</a:t>
            </a:r>
            <a:endParaRPr lang="en-US"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Functionality</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solidFill>
                  <a:srgbClr val="FF0000"/>
                </a:solidFill>
              </a:rPr>
              <a:t>Functionality</a:t>
            </a:r>
            <a:r>
              <a:rPr lang="en-US" dirty="0" smtClean="0"/>
              <a:t> is the ability of the system to do the work for which it was intended.</a:t>
            </a:r>
          </a:p>
          <a:p>
            <a:r>
              <a:rPr lang="en-US" dirty="0" smtClean="0"/>
              <a:t>Functionality has a strange relationship to architecture:</a:t>
            </a:r>
          </a:p>
          <a:p>
            <a:pPr lvl="1"/>
            <a:r>
              <a:rPr lang="en-US" dirty="0" smtClean="0"/>
              <a:t>functionality does not determine architecture; given a set of required functionality, there is no end to the architectures you could create to satisfy that functionality.</a:t>
            </a:r>
          </a:p>
          <a:p>
            <a:pPr lvl="1"/>
            <a:r>
              <a:rPr lang="en-US" dirty="0" smtClean="0"/>
              <a:t>At the very least, you could divide up the functionality in any number of ways and assign the sub pieces to different architectural elements. </a:t>
            </a:r>
          </a:p>
          <a:p>
            <a:r>
              <a:rPr lang="en-US" dirty="0" smtClean="0"/>
              <a:t>functionality and quality attributes are orthogonal.</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Quality Attribute Considerations</a:t>
            </a:r>
            <a:endParaRPr lang="en-US" dirty="0"/>
          </a:p>
        </p:txBody>
      </p:sp>
      <p:sp>
        <p:nvSpPr>
          <p:cNvPr id="3" name="Content Placeholder 2"/>
          <p:cNvSpPr>
            <a:spLocks noGrp="1"/>
          </p:cNvSpPr>
          <p:nvPr>
            <p:ph idx="1"/>
          </p:nvPr>
        </p:nvSpPr>
        <p:spPr/>
        <p:txBody>
          <a:bodyPr/>
          <a:lstStyle/>
          <a:p>
            <a:r>
              <a:rPr lang="en-US" dirty="0" smtClean="0"/>
              <a:t>If a functional requirement is "when the user presses the green button the Options dialog appears”:</a:t>
            </a:r>
          </a:p>
          <a:p>
            <a:pPr lvl="1"/>
            <a:r>
              <a:rPr lang="en-US" dirty="0" smtClean="0"/>
              <a:t>a </a:t>
            </a:r>
            <a:r>
              <a:rPr lang="en-US" dirty="0" smtClean="0">
                <a:solidFill>
                  <a:srgbClr val="FF0000"/>
                </a:solidFill>
              </a:rPr>
              <a:t>performance</a:t>
            </a:r>
            <a:r>
              <a:rPr lang="en-US" dirty="0" smtClean="0"/>
              <a:t> QA annotation might describe how quickly the dialog will appear;</a:t>
            </a:r>
          </a:p>
          <a:p>
            <a:pPr lvl="1"/>
            <a:r>
              <a:rPr lang="en-US" dirty="0" smtClean="0"/>
              <a:t>an </a:t>
            </a:r>
            <a:r>
              <a:rPr lang="en-US" dirty="0" smtClean="0">
                <a:solidFill>
                  <a:srgbClr val="FF0000"/>
                </a:solidFill>
              </a:rPr>
              <a:t>availability</a:t>
            </a:r>
            <a:r>
              <a:rPr lang="en-US" dirty="0" smtClean="0"/>
              <a:t> QA annotation might describe how often this function will fail, and how quickly it will be repaired;</a:t>
            </a:r>
          </a:p>
          <a:p>
            <a:pPr lvl="1"/>
            <a:r>
              <a:rPr lang="en-US" dirty="0" smtClean="0"/>
              <a:t>a </a:t>
            </a:r>
            <a:r>
              <a:rPr lang="en-US" dirty="0" smtClean="0">
                <a:solidFill>
                  <a:srgbClr val="FF0000"/>
                </a:solidFill>
              </a:rPr>
              <a:t>usability</a:t>
            </a:r>
            <a:r>
              <a:rPr lang="en-US" dirty="0" smtClean="0"/>
              <a:t> QA annotation might describe how easy it is to learn this function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001000" cy="1143000"/>
          </a:xfrm>
        </p:spPr>
        <p:txBody>
          <a:bodyPr>
            <a:normAutofit fontScale="90000"/>
          </a:bodyPr>
          <a:lstStyle/>
          <a:p>
            <a:r>
              <a:rPr lang="en-US" dirty="0" smtClean="0"/>
              <a:t>Quality Attribute Considerations</a:t>
            </a:r>
            <a:endParaRPr lang="en-US" dirty="0"/>
          </a:p>
        </p:txBody>
      </p:sp>
      <p:sp>
        <p:nvSpPr>
          <p:cNvPr id="3" name="Content Placeholder 2"/>
          <p:cNvSpPr>
            <a:spLocks noGrp="1"/>
          </p:cNvSpPr>
          <p:nvPr>
            <p:ph idx="1"/>
          </p:nvPr>
        </p:nvSpPr>
        <p:spPr/>
        <p:txBody>
          <a:bodyPr>
            <a:normAutofit/>
          </a:bodyPr>
          <a:lstStyle/>
          <a:p>
            <a:r>
              <a:rPr lang="en-US" dirty="0" smtClean="0"/>
              <a:t>There are three problems with previous discussions of quality attributes:</a:t>
            </a:r>
          </a:p>
          <a:p>
            <a:pPr lvl="1"/>
            <a:r>
              <a:rPr lang="en-US" dirty="0" smtClean="0"/>
              <a:t>The definitions provided for an attribute are not testable. It is meaningless to say that a system will be “modifiable”.</a:t>
            </a:r>
          </a:p>
          <a:p>
            <a:pPr lvl="1"/>
            <a:r>
              <a:rPr lang="en-US" dirty="0" smtClean="0"/>
              <a:t>Endless time is wasted on arguing over which quality a concern belongs to.</a:t>
            </a:r>
          </a:p>
          <a:p>
            <a:pPr lvl="1"/>
            <a:r>
              <a:rPr lang="en-US" dirty="0" smtClean="0"/>
              <a:t> Is a system failure due to a denial of service attack an aspect of availability, performance, security, or usability?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274320" lvl="1" indent="-274320">
              <a:spcBef>
                <a:spcPts val="600"/>
              </a:spcBef>
              <a:buClr>
                <a:schemeClr val="tx2"/>
              </a:buClr>
              <a:buSzPct val="73000"/>
              <a:buFont typeface="Wingdings 2"/>
              <a:buChar char=""/>
            </a:pPr>
            <a:r>
              <a:rPr lang="en-US" dirty="0" smtClean="0"/>
              <a:t>Each attribute community has developed its own vocabulary.</a:t>
            </a:r>
          </a:p>
          <a:p>
            <a:pPr lvl="1"/>
            <a:r>
              <a:rPr lang="en-US" dirty="0" smtClean="0"/>
              <a:t>The performance community has “events” arriving at a system,</a:t>
            </a:r>
          </a:p>
          <a:p>
            <a:pPr lvl="1"/>
            <a:r>
              <a:rPr lang="en-US" dirty="0" smtClean="0"/>
              <a:t> the security community has “attacks” arriving at a system, </a:t>
            </a:r>
          </a:p>
          <a:p>
            <a:pPr lvl="1"/>
            <a:r>
              <a:rPr lang="en-US" dirty="0" smtClean="0"/>
              <a:t>the availability community has “failures” of a system, </a:t>
            </a:r>
          </a:p>
          <a:p>
            <a:pPr lvl="1"/>
            <a:r>
              <a:rPr lang="en-US" dirty="0" smtClean="0"/>
              <a:t>and the usability community has “user input.”</a:t>
            </a:r>
            <a:endParaRPr lang="en-US" dirty="0"/>
          </a:p>
        </p:txBody>
      </p:sp>
      <p:sp>
        <p:nvSpPr>
          <p:cNvPr id="4" name="Title 1"/>
          <p:cNvSpPr>
            <a:spLocks noGrp="1"/>
          </p:cNvSpPr>
          <p:nvPr>
            <p:ph type="title"/>
          </p:nvPr>
        </p:nvSpPr>
        <p:spPr>
          <a:xfrm>
            <a:off x="228600" y="304800"/>
            <a:ext cx="8001000" cy="1143000"/>
          </a:xfrm>
        </p:spPr>
        <p:txBody>
          <a:bodyPr>
            <a:normAutofit fontScale="90000"/>
          </a:bodyPr>
          <a:lstStyle/>
          <a:p>
            <a:r>
              <a:rPr lang="en-US" dirty="0" smtClean="0"/>
              <a:t>Quality Attribute Considerations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077200" cy="1143000"/>
          </a:xfrm>
        </p:spPr>
        <p:txBody>
          <a:bodyPr>
            <a:normAutofit fontScale="90000"/>
          </a:bodyPr>
          <a:lstStyle/>
          <a:p>
            <a:r>
              <a:rPr lang="en-US" dirty="0" smtClean="0"/>
              <a:t>Quality Attribute Considerations</a:t>
            </a:r>
            <a:endParaRPr lang="en-US" dirty="0"/>
          </a:p>
        </p:txBody>
      </p:sp>
      <p:sp>
        <p:nvSpPr>
          <p:cNvPr id="3" name="Content Placeholder 2"/>
          <p:cNvSpPr>
            <a:spLocks noGrp="1"/>
          </p:cNvSpPr>
          <p:nvPr>
            <p:ph idx="1"/>
          </p:nvPr>
        </p:nvSpPr>
        <p:spPr/>
        <p:txBody>
          <a:bodyPr/>
          <a:lstStyle/>
          <a:p>
            <a:r>
              <a:rPr lang="en-US" dirty="0" smtClean="0"/>
              <a:t>A </a:t>
            </a:r>
            <a:r>
              <a:rPr lang="en-US" dirty="0" smtClean="0">
                <a:solidFill>
                  <a:srgbClr val="FF0000"/>
                </a:solidFill>
              </a:rPr>
              <a:t>solution to the first two of these problems </a:t>
            </a:r>
            <a:r>
              <a:rPr lang="en-US" dirty="0" smtClean="0"/>
              <a:t>(un testable definitions and overlapping concerns) </a:t>
            </a:r>
            <a:r>
              <a:rPr lang="en-US" dirty="0" smtClean="0">
                <a:solidFill>
                  <a:srgbClr val="FF0000"/>
                </a:solidFill>
              </a:rPr>
              <a:t>is to use quality attribute scenarios as a means of characterizing quality attributes.</a:t>
            </a:r>
          </a:p>
          <a:p>
            <a:r>
              <a:rPr lang="en-US" dirty="0" smtClean="0"/>
              <a:t>A </a:t>
            </a:r>
            <a:r>
              <a:rPr lang="en-US" dirty="0" smtClean="0">
                <a:solidFill>
                  <a:srgbClr val="FF0000"/>
                </a:solidFill>
              </a:rPr>
              <a:t>solution to the third problem </a:t>
            </a:r>
            <a:r>
              <a:rPr lang="en-US" dirty="0" smtClean="0"/>
              <a:t>is to provide a discussion of each attribute</a:t>
            </a:r>
          </a:p>
          <a:p>
            <a:pPr lvl="1"/>
            <a:r>
              <a:rPr lang="en-US" dirty="0" smtClean="0"/>
              <a:t>—concentrating on its underlying concerns</a:t>
            </a:r>
          </a:p>
          <a:p>
            <a:pPr lvl="1"/>
            <a:r>
              <a:rPr lang="en-US" dirty="0" smtClean="0"/>
              <a:t>—to illustrate the concepts that are fundamental to that attribute community.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Specifying Quality Attribute Requirements</a:t>
            </a:r>
            <a:endParaRPr lang="en-US" dirty="0"/>
          </a:p>
        </p:txBody>
      </p:sp>
      <p:sp>
        <p:nvSpPr>
          <p:cNvPr id="3" name="Content Placeholder 2"/>
          <p:cNvSpPr>
            <a:spLocks noGrp="1"/>
          </p:cNvSpPr>
          <p:nvPr>
            <p:ph idx="1"/>
          </p:nvPr>
        </p:nvSpPr>
        <p:spPr/>
        <p:txBody>
          <a:bodyPr/>
          <a:lstStyle/>
          <a:p>
            <a:r>
              <a:rPr lang="en-US" dirty="0" smtClean="0"/>
              <a:t>We use a common form to specify all quality attribute requirements as scenarios.</a:t>
            </a:r>
          </a:p>
          <a:p>
            <a:r>
              <a:rPr lang="en-US" dirty="0" smtClean="0"/>
              <a:t>Our representation of quality attribute scenarios has these parts:</a:t>
            </a:r>
          </a:p>
          <a:p>
            <a:pPr lvl="1"/>
            <a:r>
              <a:rPr lang="en-US" dirty="0" smtClean="0"/>
              <a:t>Stimulus</a:t>
            </a:r>
          </a:p>
          <a:p>
            <a:pPr lvl="1"/>
            <a:r>
              <a:rPr lang="en-US" dirty="0" smtClean="0"/>
              <a:t>Stimulus source</a:t>
            </a:r>
          </a:p>
          <a:p>
            <a:pPr lvl="1"/>
            <a:r>
              <a:rPr lang="en-US" dirty="0" smtClean="0"/>
              <a:t>Response</a:t>
            </a:r>
          </a:p>
          <a:p>
            <a:pPr lvl="1"/>
            <a:r>
              <a:rPr lang="en-US" dirty="0" smtClean="0"/>
              <a:t>Response measure</a:t>
            </a:r>
          </a:p>
          <a:p>
            <a:pPr lvl="1"/>
            <a:r>
              <a:rPr lang="en-US" dirty="0" smtClean="0"/>
              <a:t>Environment</a:t>
            </a:r>
          </a:p>
          <a:p>
            <a:pPr lvl="1"/>
            <a:r>
              <a:rPr lang="en-US" dirty="0" smtClean="0"/>
              <a:t>Artifact</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158</TotalTime>
  <Words>1866</Words>
  <Application>Microsoft Office PowerPoint</Application>
  <PresentationFormat>On-screen Show (4:3)</PresentationFormat>
  <Paragraphs>168</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Opulent</vt:lpstr>
      <vt:lpstr>Chapter 4</vt:lpstr>
      <vt:lpstr>Chapter Outline Architecture and Requirements Functionality</vt:lpstr>
      <vt:lpstr>Architecture and Requirements</vt:lpstr>
      <vt:lpstr>Functionality</vt:lpstr>
      <vt:lpstr>Quality Attribute Considerations</vt:lpstr>
      <vt:lpstr>Quality Attribute Considerations</vt:lpstr>
      <vt:lpstr>Quality Attribute Considerations</vt:lpstr>
      <vt:lpstr>Quality Attribute Considerations</vt:lpstr>
      <vt:lpstr>Specifying Quality Attribute Requirements</vt:lpstr>
      <vt:lpstr>Specifying Quality Attribute Requirements</vt:lpstr>
      <vt:lpstr>Stimulus</vt:lpstr>
      <vt:lpstr>Stimulus source</vt:lpstr>
      <vt:lpstr>Response</vt:lpstr>
      <vt:lpstr>Response measure</vt:lpstr>
      <vt:lpstr>characteristics of a scenario</vt:lpstr>
      <vt:lpstr>Environment</vt:lpstr>
      <vt:lpstr>Artifact</vt:lpstr>
      <vt:lpstr>Specifying Quality Attribute Requirements</vt:lpstr>
      <vt:lpstr>Specifying Quality Attribute Requirements</vt:lpstr>
      <vt:lpstr>Achieving Quality Attributes Through Tactics</vt:lpstr>
      <vt:lpstr>Achieving Quality Attributes Through Tactics</vt:lpstr>
      <vt:lpstr>Achieving Quality Attributes Through Tactics</vt:lpstr>
      <vt:lpstr>Guiding Quality Design Decisions</vt:lpstr>
      <vt:lpstr>Allocation of Responsibilities</vt:lpstr>
      <vt:lpstr>Decisions about the Coordination Model</vt:lpstr>
      <vt:lpstr>Data Model</vt:lpstr>
      <vt:lpstr> Management of Resources</vt:lpstr>
      <vt:lpstr>Mapping Among Architectural Elements</vt:lpstr>
      <vt:lpstr>Binding Time</vt:lpstr>
      <vt:lpstr>Choice of Technology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4</dc:title>
  <dc:creator>laptop care</dc:creator>
  <cp:lastModifiedBy>laptop care</cp:lastModifiedBy>
  <cp:revision>25</cp:revision>
  <dcterms:created xsi:type="dcterms:W3CDTF">2020-11-12T18:27:13Z</dcterms:created>
  <dcterms:modified xsi:type="dcterms:W3CDTF">2020-11-18T08:34:46Z</dcterms:modified>
</cp:coreProperties>
</file>