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68" r:id="rId14"/>
    <p:sldId id="269" r:id="rId15"/>
    <p:sldId id="272" r:id="rId16"/>
    <p:sldId id="271" r:id="rId17"/>
    <p:sldId id="274" r:id="rId18"/>
    <p:sldId id="270" r:id="rId19"/>
    <p:sldId id="273" r:id="rId20"/>
    <p:sldId id="276" r:id="rId21"/>
    <p:sldId id="277" r:id="rId22"/>
    <p:sldId id="275" r:id="rId23"/>
    <p:sldId id="279" r:id="rId24"/>
    <p:sldId id="278"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5B6440-6E25-47E3-B44D-2A833847B37F}" type="datetimeFigureOut">
              <a:rPr lang="en-US" smtClean="0"/>
              <a:pPr/>
              <a:t>12/3/2020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608A08-57E0-44BB-8CAB-8D3075707722}" type="slidenum">
              <a:rPr lang="en-US" smtClean="0"/>
              <a:pPr/>
              <a:t>‹#›</a:t>
            </a:fld>
            <a:endParaRPr lang="en-US"/>
          </a:p>
        </p:txBody>
      </p:sp>
    </p:spTree>
    <p:extLst>
      <p:ext uri="{BB962C8B-B14F-4D97-AF65-F5344CB8AC3E}">
        <p14:creationId xmlns:p14="http://schemas.microsoft.com/office/powerpoint/2010/main" val="22831286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 is known that oil resources are there but unable to recoverable due to political and social events</a:t>
            </a:r>
            <a:r>
              <a:rPr lang="en-US" baseline="0" dirty="0" smtClean="0"/>
              <a:t> prevent production</a:t>
            </a:r>
            <a:endParaRPr lang="en-US" dirty="0"/>
          </a:p>
        </p:txBody>
      </p:sp>
      <p:sp>
        <p:nvSpPr>
          <p:cNvPr id="4" name="Slide Number Placeholder 3"/>
          <p:cNvSpPr>
            <a:spLocks noGrp="1"/>
          </p:cNvSpPr>
          <p:nvPr>
            <p:ph type="sldNum" sz="quarter" idx="10"/>
          </p:nvPr>
        </p:nvSpPr>
        <p:spPr/>
        <p:txBody>
          <a:bodyPr/>
          <a:lstStyle/>
          <a:p>
            <a:fld id="{BA608A08-57E0-44BB-8CAB-8D3075707722}" type="slidenum">
              <a:rPr lang="en-US" smtClean="0"/>
              <a:pPr/>
              <a:t>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Basically exists in the mind of the experts</a:t>
            </a:r>
            <a:endParaRPr lang="en-US" dirty="0"/>
          </a:p>
        </p:txBody>
      </p:sp>
      <p:sp>
        <p:nvSpPr>
          <p:cNvPr id="4" name="Slide Number Placeholder 3"/>
          <p:cNvSpPr>
            <a:spLocks noGrp="1"/>
          </p:cNvSpPr>
          <p:nvPr>
            <p:ph type="sldNum" sz="quarter" idx="10"/>
          </p:nvPr>
        </p:nvSpPr>
        <p:spPr/>
        <p:txBody>
          <a:bodyPr/>
          <a:lstStyle/>
          <a:p>
            <a:fld id="{BA608A08-57E0-44BB-8CAB-8D3075707722}" type="slidenum">
              <a:rPr lang="en-US" smtClean="0"/>
              <a:pPr/>
              <a:t>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608A08-57E0-44BB-8CAB-8D3075707722}" type="slidenum">
              <a:rPr lang="en-US" smtClean="0"/>
              <a:pPr/>
              <a:t>10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latin typeface="+mn-lt"/>
                <a:ea typeface="+mn-ea"/>
                <a:cs typeface="+mn-cs"/>
              </a:rPr>
              <a:t>"</a:t>
            </a:r>
            <a:r>
              <a:rPr lang="en-US" sz="1200" b="1" i="0" kern="1200" dirty="0" smtClean="0">
                <a:solidFill>
                  <a:schemeClr val="tx1"/>
                </a:solidFill>
                <a:latin typeface="+mn-lt"/>
                <a:ea typeface="+mn-ea"/>
                <a:cs typeface="+mn-cs"/>
              </a:rPr>
              <a:t>Seven Sisters</a:t>
            </a:r>
            <a:r>
              <a:rPr lang="en-US" sz="1200" b="0" i="0" kern="1200" dirty="0" smtClean="0">
                <a:solidFill>
                  <a:schemeClr val="tx1"/>
                </a:solidFill>
                <a:latin typeface="+mn-lt"/>
                <a:ea typeface="+mn-ea"/>
                <a:cs typeface="+mn-cs"/>
              </a:rPr>
              <a:t>" was a common term for the seven transnational oil companies of the "</a:t>
            </a:r>
            <a:r>
              <a:rPr lang="en-US" sz="1200" b="0" i="0" u="none" strike="noStrike" kern="1200" dirty="0" smtClean="0">
                <a:solidFill>
                  <a:schemeClr val="tx1"/>
                </a:solidFill>
                <a:latin typeface="+mn-lt"/>
                <a:ea typeface="+mn-ea"/>
                <a:cs typeface="+mn-cs"/>
              </a:rPr>
              <a:t>Consortium for Iran</a:t>
            </a:r>
            <a:r>
              <a:rPr lang="en-US" sz="1200" b="0" i="0" kern="1200" dirty="0" smtClean="0">
                <a:solidFill>
                  <a:schemeClr val="tx1"/>
                </a:solidFill>
                <a:latin typeface="+mn-lt"/>
                <a:ea typeface="+mn-ea"/>
                <a:cs typeface="+mn-cs"/>
              </a:rPr>
              <a:t>" </a:t>
            </a:r>
            <a:r>
              <a:rPr lang="en-US" sz="1200" b="0" i="0" u="none" strike="noStrike" kern="1200" dirty="0" smtClean="0">
                <a:solidFill>
                  <a:schemeClr val="tx1"/>
                </a:solidFill>
                <a:latin typeface="+mn-lt"/>
                <a:ea typeface="+mn-ea"/>
                <a:cs typeface="+mn-cs"/>
              </a:rPr>
              <a:t>oligopoly</a:t>
            </a:r>
            <a:r>
              <a:rPr lang="en-US" sz="1200" b="0" i="0" u="none" strike="noStrike" kern="1200" baseline="0" dirty="0" smtClean="0">
                <a:solidFill>
                  <a:schemeClr val="tx1"/>
                </a:solidFill>
                <a:latin typeface="+mn-lt"/>
                <a:ea typeface="+mn-ea"/>
                <a:cs typeface="+mn-cs"/>
              </a:rPr>
              <a:t> </a:t>
            </a:r>
            <a:r>
              <a:rPr lang="en-US" sz="1200" b="0" i="0" kern="1200" dirty="0" smtClean="0">
                <a:solidFill>
                  <a:schemeClr val="tx1"/>
                </a:solidFill>
                <a:latin typeface="+mn-lt"/>
                <a:ea typeface="+mn-ea"/>
                <a:cs typeface="+mn-cs"/>
              </a:rPr>
              <a:t>or </a:t>
            </a:r>
            <a:r>
              <a:rPr lang="en-US" sz="1200" b="0" i="0" u="none" strike="noStrike" kern="1200" dirty="0" smtClean="0">
                <a:solidFill>
                  <a:schemeClr val="tx1"/>
                </a:solidFill>
                <a:latin typeface="+mn-lt"/>
                <a:ea typeface="+mn-ea"/>
                <a:cs typeface="+mn-cs"/>
              </a:rPr>
              <a:t>cartel</a:t>
            </a:r>
            <a:r>
              <a:rPr lang="en-US" sz="1200" b="0" i="0" kern="1200" dirty="0" smtClean="0">
                <a:solidFill>
                  <a:schemeClr val="tx1"/>
                </a:solidFill>
                <a:latin typeface="+mn-lt"/>
                <a:ea typeface="+mn-ea"/>
                <a:cs typeface="+mn-cs"/>
              </a:rPr>
              <a:t>, which dominated the global </a:t>
            </a:r>
            <a:r>
              <a:rPr lang="en-US" sz="1200" b="0" i="0" u="none" strike="noStrike" kern="1200" dirty="0" smtClean="0">
                <a:solidFill>
                  <a:schemeClr val="tx1"/>
                </a:solidFill>
                <a:latin typeface="+mn-lt"/>
                <a:ea typeface="+mn-ea"/>
                <a:cs typeface="+mn-cs"/>
              </a:rPr>
              <a:t>petroleum industry</a:t>
            </a:r>
            <a:r>
              <a:rPr lang="en-US" sz="1200" b="0" i="0" u="none" strike="noStrike" kern="1200" baseline="0" dirty="0" smtClean="0">
                <a:solidFill>
                  <a:schemeClr val="tx1"/>
                </a:solidFill>
                <a:latin typeface="+mn-lt"/>
                <a:ea typeface="+mn-ea"/>
                <a:cs typeface="+mn-cs"/>
              </a:rPr>
              <a:t> </a:t>
            </a:r>
            <a:r>
              <a:rPr lang="en-US" sz="1200" b="0" i="0" kern="1200" dirty="0" smtClean="0">
                <a:solidFill>
                  <a:schemeClr val="tx1"/>
                </a:solidFill>
                <a:latin typeface="+mn-lt"/>
                <a:ea typeface="+mn-ea"/>
                <a:cs typeface="+mn-cs"/>
              </a:rPr>
              <a:t>from the mid-1940s to the mid-1970s</a:t>
            </a:r>
            <a:endParaRPr lang="en-US" dirty="0" smtClean="0"/>
          </a:p>
          <a:p>
            <a:endParaRPr lang="en-US" dirty="0"/>
          </a:p>
        </p:txBody>
      </p:sp>
      <p:sp>
        <p:nvSpPr>
          <p:cNvPr id="4" name="Slide Number Placeholder 3"/>
          <p:cNvSpPr>
            <a:spLocks noGrp="1"/>
          </p:cNvSpPr>
          <p:nvPr>
            <p:ph type="sldNum" sz="quarter" idx="10"/>
          </p:nvPr>
        </p:nvSpPr>
        <p:spPr/>
        <p:txBody>
          <a:bodyPr/>
          <a:lstStyle/>
          <a:p>
            <a:fld id="{BA608A08-57E0-44BB-8CAB-8D3075707722}" type="slidenum">
              <a:rPr lang="en-US" smtClean="0"/>
              <a:pPr/>
              <a:t>12</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smtClean="0">
                <a:solidFill>
                  <a:schemeClr val="tx1"/>
                </a:solidFill>
                <a:latin typeface="+mn-lt"/>
                <a:ea typeface="+mn-ea"/>
                <a:cs typeface="+mn-cs"/>
              </a:rPr>
              <a:t>Gulf Oil and Texaco </a:t>
            </a:r>
            <a:r>
              <a:rPr lang="en-US" sz="1200" b="0" i="0" kern="1200" dirty="0" smtClean="0">
                <a:solidFill>
                  <a:schemeClr val="tx1"/>
                </a:solidFill>
                <a:latin typeface="+mn-lt"/>
                <a:ea typeface="+mn-ea"/>
                <a:cs typeface="+mn-cs"/>
              </a:rPr>
              <a:t>now merged into Chevron</a:t>
            </a:r>
          </a:p>
          <a:p>
            <a:endParaRPr lang="en-US" dirty="0"/>
          </a:p>
        </p:txBody>
      </p:sp>
      <p:sp>
        <p:nvSpPr>
          <p:cNvPr id="4" name="Slide Number Placeholder 3"/>
          <p:cNvSpPr>
            <a:spLocks noGrp="1"/>
          </p:cNvSpPr>
          <p:nvPr>
            <p:ph type="sldNum" sz="quarter" idx="10"/>
          </p:nvPr>
        </p:nvSpPr>
        <p:spPr/>
        <p:txBody>
          <a:bodyPr/>
          <a:lstStyle/>
          <a:p>
            <a:fld id="{BA608A08-57E0-44BB-8CAB-8D3075707722}" type="slidenum">
              <a:rPr lang="en-US" smtClean="0"/>
              <a:pPr/>
              <a:t>13</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Currently 16 member countries</a:t>
            </a:r>
            <a:endParaRPr lang="en-US" dirty="0"/>
          </a:p>
        </p:txBody>
      </p:sp>
      <p:sp>
        <p:nvSpPr>
          <p:cNvPr id="4" name="Slide Number Placeholder 3"/>
          <p:cNvSpPr>
            <a:spLocks noGrp="1"/>
          </p:cNvSpPr>
          <p:nvPr>
            <p:ph type="sldNum" sz="quarter" idx="10"/>
          </p:nvPr>
        </p:nvSpPr>
        <p:spPr/>
        <p:txBody>
          <a:bodyPr/>
          <a:lstStyle/>
          <a:p>
            <a:fld id="{BA608A08-57E0-44BB-8CAB-8D3075707722}" type="slidenum">
              <a:rPr lang="en-US" smtClean="0"/>
              <a:pPr/>
              <a:t>14</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Towards the end of this period, a number of political events took place. These Include Algerian independence and attempts towards nationalization and overturning of the Libyan monarchy in 1969</a:t>
            </a:r>
            <a:endParaRPr lang="en-US" dirty="0"/>
          </a:p>
        </p:txBody>
      </p:sp>
      <p:sp>
        <p:nvSpPr>
          <p:cNvPr id="4" name="Slide Number Placeholder 3"/>
          <p:cNvSpPr>
            <a:spLocks noGrp="1"/>
          </p:cNvSpPr>
          <p:nvPr>
            <p:ph type="sldNum" sz="quarter" idx="10"/>
          </p:nvPr>
        </p:nvSpPr>
        <p:spPr/>
        <p:txBody>
          <a:bodyPr/>
          <a:lstStyle/>
          <a:p>
            <a:fld id="{BA608A08-57E0-44BB-8CAB-8D3075707722}" type="slidenum">
              <a:rPr lang="en-US" smtClean="0"/>
              <a:pPr/>
              <a:t>18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the outbreak of the Iranian Revolution in 1979</a:t>
            </a:r>
            <a:endParaRPr lang="en-US" dirty="0"/>
          </a:p>
        </p:txBody>
      </p:sp>
      <p:sp>
        <p:nvSpPr>
          <p:cNvPr id="4" name="Slide Number Placeholder 3"/>
          <p:cNvSpPr>
            <a:spLocks noGrp="1"/>
          </p:cNvSpPr>
          <p:nvPr>
            <p:ph type="sldNum" sz="quarter" idx="10"/>
          </p:nvPr>
        </p:nvSpPr>
        <p:spPr/>
        <p:txBody>
          <a:bodyPr/>
          <a:lstStyle/>
          <a:p>
            <a:fld id="{BA608A08-57E0-44BB-8CAB-8D3075707722}" type="slidenum">
              <a:rPr lang="en-US" smtClean="0"/>
              <a:pPr/>
              <a:t>22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8EB79AF-8CC7-4C87-ADDB-FD95260DB7F8}" type="datetimeFigureOut">
              <a:rPr lang="en-US" smtClean="0"/>
              <a:pPr/>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A07EED-6ADB-4F9E-97DC-5CDE17C3442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EB79AF-8CC7-4C87-ADDB-FD95260DB7F8}" type="datetimeFigureOut">
              <a:rPr lang="en-US" smtClean="0"/>
              <a:pPr/>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A07EED-6ADB-4F9E-97DC-5CDE17C3442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EB79AF-8CC7-4C87-ADDB-FD95260DB7F8}" type="datetimeFigureOut">
              <a:rPr lang="en-US" smtClean="0"/>
              <a:pPr/>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A07EED-6ADB-4F9E-97DC-5CDE17C3442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EB79AF-8CC7-4C87-ADDB-FD95260DB7F8}" type="datetimeFigureOut">
              <a:rPr lang="en-US" smtClean="0"/>
              <a:pPr/>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A07EED-6ADB-4F9E-97DC-5CDE17C3442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EB79AF-8CC7-4C87-ADDB-FD95260DB7F8}" type="datetimeFigureOut">
              <a:rPr lang="en-US" smtClean="0"/>
              <a:pPr/>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A07EED-6ADB-4F9E-97DC-5CDE17C3442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8EB79AF-8CC7-4C87-ADDB-FD95260DB7F8}" type="datetimeFigureOut">
              <a:rPr lang="en-US" smtClean="0"/>
              <a:pPr/>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A07EED-6ADB-4F9E-97DC-5CDE17C3442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8EB79AF-8CC7-4C87-ADDB-FD95260DB7F8}" type="datetimeFigureOut">
              <a:rPr lang="en-US" smtClean="0"/>
              <a:pPr/>
              <a:t>12/3/2020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A07EED-6ADB-4F9E-97DC-5CDE17C3442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8EB79AF-8CC7-4C87-ADDB-FD95260DB7F8}" type="datetimeFigureOut">
              <a:rPr lang="en-US" smtClean="0"/>
              <a:pPr/>
              <a:t>12/3/2020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A07EED-6ADB-4F9E-97DC-5CDE17C3442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EB79AF-8CC7-4C87-ADDB-FD95260DB7F8}" type="datetimeFigureOut">
              <a:rPr lang="en-US" smtClean="0"/>
              <a:pPr/>
              <a:t>12/3/2020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A07EED-6ADB-4F9E-97DC-5CDE17C3442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EB79AF-8CC7-4C87-ADDB-FD95260DB7F8}" type="datetimeFigureOut">
              <a:rPr lang="en-US" smtClean="0"/>
              <a:pPr/>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A07EED-6ADB-4F9E-97DC-5CDE17C3442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EB79AF-8CC7-4C87-ADDB-FD95260DB7F8}" type="datetimeFigureOut">
              <a:rPr lang="en-US" smtClean="0"/>
              <a:pPr/>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A07EED-6ADB-4F9E-97DC-5CDE17C3442A}"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EB79AF-8CC7-4C87-ADDB-FD95260DB7F8}" type="datetimeFigureOut">
              <a:rPr lang="en-US" smtClean="0"/>
              <a:pPr/>
              <a:t>12/3/2020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A07EED-6ADB-4F9E-97DC-5CDE17C3442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academic.oup.com/ia/article/59/3/501/2405796"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Oil Resources </a:t>
            </a:r>
            <a:r>
              <a:rPr lang="en-US" dirty="0"/>
              <a:t>and Economic Issues</a:t>
            </a:r>
          </a:p>
        </p:txBody>
      </p:sp>
      <p:sp>
        <p:nvSpPr>
          <p:cNvPr id="3" name="Subtitle 2"/>
          <p:cNvSpPr>
            <a:spLocks noGrp="1"/>
          </p:cNvSpPr>
          <p:nvPr>
            <p:ph type="subTitle" idx="1"/>
          </p:nvPr>
        </p:nvSpPr>
        <p:spPr/>
        <p:txBody>
          <a:bodyPr/>
          <a:lstStyle/>
          <a:p>
            <a:r>
              <a:rPr lang="en-US" dirty="0" smtClean="0"/>
              <a:t>BS Economics</a:t>
            </a:r>
          </a:p>
          <a:p>
            <a:r>
              <a:rPr lang="en-US" dirty="0" smtClean="0"/>
              <a:t>5</a:t>
            </a:r>
            <a:r>
              <a:rPr lang="en-US" baseline="30000" dirty="0" smtClean="0"/>
              <a:t>th</a:t>
            </a:r>
            <a:r>
              <a:rPr lang="en-US" dirty="0" smtClean="0"/>
              <a:t> Semester</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04800" cy="228600"/>
          </a:xfrm>
        </p:spPr>
        <p:txBody>
          <a:bodyPr>
            <a:normAutofit/>
          </a:bodyPr>
          <a:lstStyle/>
          <a:p>
            <a:endParaRPr lang="en-US" sz="800" dirty="0"/>
          </a:p>
        </p:txBody>
      </p:sp>
      <p:pic>
        <p:nvPicPr>
          <p:cNvPr id="2050" name="Picture 2"/>
          <p:cNvPicPr>
            <a:picLocks noGrp="1" noChangeAspect="1" noChangeArrowheads="1"/>
          </p:cNvPicPr>
          <p:nvPr>
            <p:ph idx="1"/>
          </p:nvPr>
        </p:nvPicPr>
        <p:blipFill>
          <a:blip r:embed="rId3" cstate="print"/>
          <a:srcRect/>
          <a:stretch>
            <a:fillRect/>
          </a:stretch>
        </p:blipFill>
        <p:spPr bwMode="auto">
          <a:xfrm>
            <a:off x="381000" y="381000"/>
            <a:ext cx="8458200" cy="6019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609600" cy="106362"/>
          </a:xfrm>
        </p:spPr>
        <p:txBody>
          <a:bodyPr>
            <a:normAutofit fontScale="90000"/>
          </a:bodyPr>
          <a:lstStyle/>
          <a:p>
            <a:endParaRPr lang="en-US" sz="800" dirty="0"/>
          </a:p>
        </p:txBody>
      </p:sp>
      <p:sp>
        <p:nvSpPr>
          <p:cNvPr id="3" name="Content Placeholder 2"/>
          <p:cNvSpPr>
            <a:spLocks noGrp="1"/>
          </p:cNvSpPr>
          <p:nvPr>
            <p:ph idx="1"/>
          </p:nvPr>
        </p:nvSpPr>
        <p:spPr>
          <a:xfrm>
            <a:off x="457200" y="457200"/>
            <a:ext cx="8229600" cy="5668963"/>
          </a:xfrm>
        </p:spPr>
        <p:txBody>
          <a:bodyPr/>
          <a:lstStyle/>
          <a:p>
            <a:pPr algn="ctr"/>
            <a:endParaRPr lang="en-US" u="sng" dirty="0" smtClean="0"/>
          </a:p>
          <a:p>
            <a:pPr algn="ctr">
              <a:buNone/>
            </a:pPr>
            <a:endParaRPr lang="en-US" u="sng" dirty="0"/>
          </a:p>
          <a:p>
            <a:pPr algn="ctr"/>
            <a:endParaRPr lang="en-US" u="sng" dirty="0" smtClean="0"/>
          </a:p>
          <a:p>
            <a:pPr algn="ctr">
              <a:buNone/>
            </a:pPr>
            <a:r>
              <a:rPr lang="en-US" sz="4400" dirty="0" smtClean="0"/>
              <a:t>OPEC behavior </a:t>
            </a:r>
            <a:r>
              <a:rPr lang="en-US" sz="4400" dirty="0"/>
              <a:t>and world oil prices</a:t>
            </a:r>
            <a:endParaRPr lang="en-US" sz="4400" dirty="0">
              <a:hlinkClick r:id="rId2"/>
            </a:endParaRPr>
          </a:p>
          <a:p>
            <a:endParaRPr lang="en-US" dirty="0"/>
          </a:p>
        </p:txBody>
      </p:sp>
      <p:pic>
        <p:nvPicPr>
          <p:cNvPr id="5122" name="Picture 2" descr="Flag of OPEC"/>
          <p:cNvPicPr>
            <a:picLocks noChangeAspect="1" noChangeArrowheads="1"/>
          </p:cNvPicPr>
          <p:nvPr/>
        </p:nvPicPr>
        <p:blipFill>
          <a:blip r:embed="rId3" cstate="print"/>
          <a:srcRect/>
          <a:stretch>
            <a:fillRect/>
          </a:stretch>
        </p:blipFill>
        <p:spPr bwMode="auto">
          <a:xfrm>
            <a:off x="0" y="3352800"/>
            <a:ext cx="9144000" cy="350520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304800" cy="106362"/>
          </a:xfrm>
        </p:spPr>
        <p:txBody>
          <a:bodyPr>
            <a:normAutofit fontScale="90000"/>
          </a:bodyPr>
          <a:lstStyle/>
          <a:p>
            <a:endParaRPr lang="en-US" sz="800" dirty="0"/>
          </a:p>
        </p:txBody>
      </p:sp>
      <p:sp>
        <p:nvSpPr>
          <p:cNvPr id="3" name="Content Placeholder 2"/>
          <p:cNvSpPr>
            <a:spLocks noGrp="1"/>
          </p:cNvSpPr>
          <p:nvPr>
            <p:ph idx="1"/>
          </p:nvPr>
        </p:nvSpPr>
        <p:spPr>
          <a:xfrm>
            <a:off x="304800" y="304800"/>
            <a:ext cx="8610600" cy="6324600"/>
          </a:xfrm>
        </p:spPr>
        <p:txBody>
          <a:bodyPr>
            <a:normAutofit fontScale="92500" lnSpcReduction="20000"/>
          </a:bodyPr>
          <a:lstStyle/>
          <a:p>
            <a:pPr algn="just"/>
            <a:r>
              <a:rPr lang="en-US" dirty="0"/>
              <a:t>The </a:t>
            </a:r>
            <a:r>
              <a:rPr lang="en-US" b="1" dirty="0"/>
              <a:t>Organization of the Petroleum </a:t>
            </a:r>
            <a:r>
              <a:rPr lang="en-US" b="1" dirty="0" smtClean="0"/>
              <a:t>Exporting Countries</a:t>
            </a:r>
            <a:r>
              <a:rPr lang="en-US" dirty="0"/>
              <a:t> (</a:t>
            </a:r>
            <a:r>
              <a:rPr lang="en-US" b="1" dirty="0"/>
              <a:t>OPEC</a:t>
            </a:r>
            <a:r>
              <a:rPr lang="en-US" dirty="0"/>
              <a:t>, </a:t>
            </a:r>
            <a:r>
              <a:rPr lang="en-US" dirty="0" smtClean="0"/>
              <a:t>is </a:t>
            </a:r>
            <a:r>
              <a:rPr lang="en-US" dirty="0"/>
              <a:t>an intergovernmental organization of 13 </a:t>
            </a:r>
            <a:r>
              <a:rPr lang="en-US" dirty="0" smtClean="0"/>
              <a:t>nations founded </a:t>
            </a:r>
            <a:r>
              <a:rPr lang="en-US" dirty="0"/>
              <a:t>on 14 September 1960 in </a:t>
            </a:r>
            <a:r>
              <a:rPr lang="en-US" dirty="0" smtClean="0"/>
              <a:t>Baghdad</a:t>
            </a:r>
          </a:p>
          <a:p>
            <a:pPr algn="just"/>
            <a:r>
              <a:rPr lang="en-US" dirty="0"/>
              <a:t>T</a:t>
            </a:r>
            <a:r>
              <a:rPr lang="en-US" dirty="0" smtClean="0"/>
              <a:t>he </a:t>
            </a:r>
            <a:r>
              <a:rPr lang="en-US" dirty="0"/>
              <a:t>first five members </a:t>
            </a:r>
            <a:r>
              <a:rPr lang="en-US" dirty="0" smtClean="0"/>
              <a:t>are Iran</a:t>
            </a:r>
            <a:r>
              <a:rPr lang="en-US" dirty="0"/>
              <a:t>, Iraq, Kuwait, Saudi Arabia, and </a:t>
            </a:r>
            <a:r>
              <a:rPr lang="en-US" dirty="0" smtClean="0"/>
              <a:t>Venezuela </a:t>
            </a:r>
          </a:p>
          <a:p>
            <a:pPr algn="just"/>
            <a:r>
              <a:rPr lang="en-US" dirty="0"/>
              <a:t>I</a:t>
            </a:r>
            <a:r>
              <a:rPr lang="en-US" dirty="0" smtClean="0"/>
              <a:t>t </a:t>
            </a:r>
            <a:r>
              <a:rPr lang="en-US" dirty="0"/>
              <a:t>has since 1965 been headquartered in </a:t>
            </a:r>
            <a:r>
              <a:rPr lang="en-US" dirty="0" smtClean="0"/>
              <a:t>Vienna, </a:t>
            </a:r>
            <a:r>
              <a:rPr lang="en-US" dirty="0"/>
              <a:t>Austria, although Austria is not an OPEC member state</a:t>
            </a:r>
            <a:r>
              <a:rPr lang="en-US" dirty="0" smtClean="0"/>
              <a:t>.</a:t>
            </a:r>
          </a:p>
          <a:p>
            <a:pPr algn="just"/>
            <a:r>
              <a:rPr lang="en-US" dirty="0" smtClean="0"/>
              <a:t> </a:t>
            </a:r>
            <a:r>
              <a:rPr lang="en-US" dirty="0"/>
              <a:t>As of September 2018, the 13 member countries accounted for an estimated 44 percent of global oil production and 81.5 percent of the world's "proven" oil reserves, giving OPEC a major influence on global oil prices that were previously determined by the so-called "Seven Sisters" grouping of multinational oil companies.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04800" cy="182562"/>
          </a:xfrm>
        </p:spPr>
        <p:txBody>
          <a:bodyPr>
            <a:normAutofit fontScale="90000"/>
          </a:bodyPr>
          <a:lstStyle/>
          <a:p>
            <a:endParaRPr lang="en-US" sz="800" dirty="0"/>
          </a:p>
        </p:txBody>
      </p:sp>
      <p:sp>
        <p:nvSpPr>
          <p:cNvPr id="3" name="Content Placeholder 2"/>
          <p:cNvSpPr>
            <a:spLocks noGrp="1"/>
          </p:cNvSpPr>
          <p:nvPr>
            <p:ph idx="1"/>
          </p:nvPr>
        </p:nvSpPr>
        <p:spPr>
          <a:xfrm>
            <a:off x="228600" y="228600"/>
            <a:ext cx="8686800" cy="6400800"/>
          </a:xfrm>
        </p:spPr>
        <p:txBody>
          <a:bodyPr/>
          <a:lstStyle/>
          <a:p>
            <a:pPr algn="just"/>
            <a:endParaRPr lang="en-US" dirty="0" smtClean="0"/>
          </a:p>
          <a:p>
            <a:pPr algn="just"/>
            <a:endParaRPr lang="en-US" dirty="0"/>
          </a:p>
          <a:p>
            <a:pPr algn="just"/>
            <a:endParaRPr lang="en-US" dirty="0" smtClean="0"/>
          </a:p>
          <a:p>
            <a:pPr algn="just"/>
            <a:endParaRPr lang="en-US" dirty="0"/>
          </a:p>
          <a:p>
            <a:pPr algn="just"/>
            <a:r>
              <a:rPr lang="en-US" dirty="0" smtClean="0"/>
              <a:t>A larger group called OPEC+ was formed in late 2016, to have more control on global crude oil market. </a:t>
            </a:r>
          </a:p>
          <a:p>
            <a:pPr algn="just"/>
            <a:r>
              <a:rPr lang="en-US" dirty="0" smtClean="0"/>
              <a:t>The demand for OPEC oil has fallen to a 30-year low in second quarter of 2020</a:t>
            </a:r>
          </a:p>
          <a:p>
            <a:pPr algn="just"/>
            <a:endParaRPr lang="en-US" dirty="0"/>
          </a:p>
        </p:txBody>
      </p:sp>
      <p:pic>
        <p:nvPicPr>
          <p:cNvPr id="3074" name="Picture 2" descr="https://upload.wikimedia.org/wikipedia/commons/thumb/7/7b/Seven_Sisters_%28oil_companies%29.jpg/220px-Seven_Sisters_%28oil_companies%29.jpg"/>
          <p:cNvPicPr>
            <a:picLocks noChangeAspect="1" noChangeArrowheads="1"/>
          </p:cNvPicPr>
          <p:nvPr/>
        </p:nvPicPr>
        <p:blipFill>
          <a:blip r:embed="rId3" cstate="print"/>
          <a:srcRect/>
          <a:stretch>
            <a:fillRect/>
          </a:stretch>
        </p:blipFill>
        <p:spPr bwMode="auto">
          <a:xfrm>
            <a:off x="762000" y="381000"/>
            <a:ext cx="7315200" cy="190500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457200" cy="106362"/>
          </a:xfrm>
        </p:spPr>
        <p:txBody>
          <a:bodyPr>
            <a:normAutofit fontScale="90000"/>
          </a:bodyPr>
          <a:lstStyle/>
          <a:p>
            <a:endParaRPr lang="en-US" sz="800" dirty="0"/>
          </a:p>
        </p:txBody>
      </p:sp>
      <p:sp>
        <p:nvSpPr>
          <p:cNvPr id="3" name="Content Placeholder 2"/>
          <p:cNvSpPr>
            <a:spLocks noGrp="1"/>
          </p:cNvSpPr>
          <p:nvPr>
            <p:ph idx="1"/>
          </p:nvPr>
        </p:nvSpPr>
        <p:spPr>
          <a:xfrm>
            <a:off x="228600" y="228600"/>
            <a:ext cx="8686800" cy="6324600"/>
          </a:xfrm>
        </p:spPr>
        <p:txBody>
          <a:bodyPr/>
          <a:lstStyle/>
          <a:p>
            <a:pPr algn="just"/>
            <a:r>
              <a:rPr lang="en-US" dirty="0"/>
              <a:t>The stated </a:t>
            </a:r>
            <a:r>
              <a:rPr lang="en-US" b="1" dirty="0"/>
              <a:t>mission of the organization </a:t>
            </a:r>
            <a:r>
              <a:rPr lang="en-US" dirty="0"/>
              <a:t>is to "coordinate and unify the petroleum policies of its member countries </a:t>
            </a:r>
            <a:endParaRPr lang="en-US" dirty="0" smtClean="0"/>
          </a:p>
          <a:p>
            <a:pPr algn="just"/>
            <a:r>
              <a:rPr lang="en-US" dirty="0" smtClean="0"/>
              <a:t>ensure </a:t>
            </a:r>
            <a:r>
              <a:rPr lang="en-US" dirty="0"/>
              <a:t>the stabilization of oil markets, in order to secure an efficient, economic and regular supply of petroleum to </a:t>
            </a:r>
            <a:r>
              <a:rPr lang="en-US" dirty="0" smtClean="0"/>
              <a:t>consumers </a:t>
            </a:r>
          </a:p>
          <a:p>
            <a:pPr algn="just"/>
            <a:r>
              <a:rPr lang="en-US" dirty="0" smtClean="0"/>
              <a:t>a </a:t>
            </a:r>
            <a:r>
              <a:rPr lang="en-US" dirty="0"/>
              <a:t>steady income to producers, and a fair return on capital for those investing in the petroleum industry</a:t>
            </a:r>
            <a:r>
              <a:rPr lang="en-US" dirty="0" smtClean="0"/>
              <a:t>."</a:t>
            </a:r>
            <a:r>
              <a:rPr lang="en-US" dirty="0"/>
              <a:t> </a:t>
            </a:r>
            <a:endParaRPr lang="en-US" dirty="0" smtClean="0"/>
          </a:p>
          <a:p>
            <a:pPr algn="just"/>
            <a:r>
              <a:rPr lang="en-US" dirty="0" smtClean="0"/>
              <a:t>The </a:t>
            </a:r>
            <a:r>
              <a:rPr lang="en-US" dirty="0"/>
              <a:t>organization is also a significant provider of information about the international oil market.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81000" cy="182562"/>
          </a:xfrm>
        </p:spPr>
        <p:txBody>
          <a:bodyPr>
            <a:normAutofit fontScale="90000"/>
          </a:bodyPr>
          <a:lstStyle/>
          <a:p>
            <a:endParaRPr lang="en-US" sz="800" dirty="0"/>
          </a:p>
        </p:txBody>
      </p:sp>
      <p:sp>
        <p:nvSpPr>
          <p:cNvPr id="3" name="Content Placeholder 2"/>
          <p:cNvSpPr>
            <a:spLocks noGrp="1"/>
          </p:cNvSpPr>
          <p:nvPr>
            <p:ph idx="1"/>
          </p:nvPr>
        </p:nvSpPr>
        <p:spPr>
          <a:xfrm>
            <a:off x="228600" y="228600"/>
            <a:ext cx="8686800" cy="6324600"/>
          </a:xfrm>
        </p:spPr>
        <p:txBody>
          <a:bodyPr/>
          <a:lstStyle/>
          <a:p>
            <a:pPr indent="0" algn="just"/>
            <a:r>
              <a:rPr lang="en-US" dirty="0" smtClean="0"/>
              <a:t>There are three important periods in the history of OPEC: the decade from 1960 to 1970; the following three years from February 1970 to the end of 1973; and from 1974 to the present.</a:t>
            </a:r>
          </a:p>
          <a:p>
            <a:pPr indent="0" algn="just"/>
            <a:r>
              <a:rPr lang="en-US" dirty="0" smtClean="0"/>
              <a:t> For the first decade of its existence, OPEC had little impact on the price of oil .</a:t>
            </a:r>
          </a:p>
          <a:p>
            <a:pPr indent="0" algn="just"/>
            <a:r>
              <a:rPr lang="en-US" dirty="0" smtClean="0"/>
              <a:t>by the early 1970s an increase in demand and the decline of U.S. oil production gave it more power.</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457200"/>
          </a:xfrm>
        </p:spPr>
        <p:txBody>
          <a:bodyPr>
            <a:normAutofit fontScale="90000"/>
          </a:bodyPr>
          <a:lstStyle/>
          <a:p>
            <a:r>
              <a:rPr lang="en-US" sz="2800" b="1" dirty="0" smtClean="0"/>
              <a:t>1</a:t>
            </a:r>
            <a:r>
              <a:rPr lang="en-US" sz="2800" b="1" baseline="30000" dirty="0" smtClean="0"/>
              <a:t>st</a:t>
            </a:r>
            <a:r>
              <a:rPr lang="en-US" sz="2800" b="1" dirty="0" smtClean="0"/>
              <a:t> </a:t>
            </a:r>
            <a:r>
              <a:rPr lang="en-US" sz="2800" dirty="0" smtClean="0"/>
              <a:t>Phase(1960-73)</a:t>
            </a:r>
            <a:endParaRPr lang="en-US" sz="2800" dirty="0"/>
          </a:p>
        </p:txBody>
      </p:sp>
      <p:sp>
        <p:nvSpPr>
          <p:cNvPr id="3" name="Content Placeholder 2"/>
          <p:cNvSpPr>
            <a:spLocks noGrp="1"/>
          </p:cNvSpPr>
          <p:nvPr>
            <p:ph idx="1"/>
          </p:nvPr>
        </p:nvSpPr>
        <p:spPr>
          <a:xfrm>
            <a:off x="304800" y="762000"/>
            <a:ext cx="8686800" cy="5943600"/>
          </a:xfrm>
        </p:spPr>
        <p:txBody>
          <a:bodyPr>
            <a:normAutofit/>
          </a:bodyPr>
          <a:lstStyle/>
          <a:p>
            <a:pPr indent="0" algn="just"/>
            <a:r>
              <a:rPr lang="en-US" dirty="0" smtClean="0"/>
              <a:t>During the 1960s four major changes occurred in the international oil industry. </a:t>
            </a:r>
          </a:p>
          <a:p>
            <a:pPr indent="0" algn="just"/>
            <a:r>
              <a:rPr lang="en-US" dirty="0" smtClean="0"/>
              <a:t>The first was the coming into production of new areas; Algeria, Libya, Nigeria and the United Arab Emirates.</a:t>
            </a:r>
          </a:p>
          <a:p>
            <a:pPr indent="0" algn="just"/>
            <a:r>
              <a:rPr lang="en-US" dirty="0" smtClean="0"/>
              <a:t>the second, the entry of new companies; </a:t>
            </a:r>
          </a:p>
          <a:p>
            <a:pPr indent="0" algn="just"/>
            <a:r>
              <a:rPr lang="en-US" dirty="0" smtClean="0"/>
              <a:t>the third, the weakening of traditional controls over supply </a:t>
            </a:r>
          </a:p>
          <a:p>
            <a:pPr indent="0" algn="just"/>
            <a:r>
              <a:rPr lang="en-US" dirty="0" smtClean="0"/>
              <a:t>the fourth, the increased influence of host governments. It can easily be seen that these are all inter-related </a:t>
            </a:r>
          </a:p>
          <a:p>
            <a:pPr indent="0" algn="just"/>
            <a:endParaRPr 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04800" cy="106362"/>
          </a:xfrm>
        </p:spPr>
        <p:txBody>
          <a:bodyPr>
            <a:normAutofit fontScale="90000"/>
          </a:bodyPr>
          <a:lstStyle/>
          <a:p>
            <a:endParaRPr lang="en-US" sz="800" dirty="0"/>
          </a:p>
        </p:txBody>
      </p:sp>
      <p:sp>
        <p:nvSpPr>
          <p:cNvPr id="3" name="Content Placeholder 2"/>
          <p:cNvSpPr>
            <a:spLocks noGrp="1"/>
          </p:cNvSpPr>
          <p:nvPr>
            <p:ph idx="1"/>
          </p:nvPr>
        </p:nvSpPr>
        <p:spPr>
          <a:xfrm>
            <a:off x="228600" y="381000"/>
            <a:ext cx="8610600" cy="6248400"/>
          </a:xfrm>
        </p:spPr>
        <p:txBody>
          <a:bodyPr/>
          <a:lstStyle/>
          <a:p>
            <a:pPr indent="0" algn="just"/>
            <a:r>
              <a:rPr lang="en-US" dirty="0" smtClean="0"/>
              <a:t>Between 1960 and 1970 the combined production of the five founder members of OPEC-Iran, Iraq, Kuwait, Saudi Arabia and Venezuela-rose from 7.9 to 15.9 million barrels a day, but fell from 91 per cent to 68 per cent of OPEC's output. </a:t>
            </a:r>
          </a:p>
          <a:p>
            <a:pPr indent="0" algn="just"/>
            <a:r>
              <a:rPr lang="en-US" dirty="0" smtClean="0"/>
              <a:t> The new companies cut prices to sell their oil, for many lacked adequate integrated outlets and, having no stake in the older areas</a:t>
            </a:r>
          </a:p>
          <a:p>
            <a:pPr indent="0" algn="just"/>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04800" cy="106362"/>
          </a:xfrm>
        </p:spPr>
        <p:txBody>
          <a:bodyPr>
            <a:normAutofit fontScale="90000"/>
          </a:bodyPr>
          <a:lstStyle/>
          <a:p>
            <a:endParaRPr lang="en-US" sz="800" dirty="0"/>
          </a:p>
        </p:txBody>
      </p:sp>
      <p:sp>
        <p:nvSpPr>
          <p:cNvPr id="3" name="Content Placeholder 2"/>
          <p:cNvSpPr>
            <a:spLocks noGrp="1"/>
          </p:cNvSpPr>
          <p:nvPr>
            <p:ph idx="1"/>
          </p:nvPr>
        </p:nvSpPr>
        <p:spPr>
          <a:xfrm>
            <a:off x="152400" y="304800"/>
            <a:ext cx="8839200" cy="6324600"/>
          </a:xfrm>
        </p:spPr>
        <p:txBody>
          <a:bodyPr>
            <a:normAutofit fontScale="85000" lnSpcReduction="10000"/>
          </a:bodyPr>
          <a:lstStyle/>
          <a:p>
            <a:pPr algn="just"/>
            <a:r>
              <a:rPr lang="en-US" dirty="0" smtClean="0"/>
              <a:t>Thus the effective control of the major international companies over the flow of oil continued to weaken, </a:t>
            </a:r>
          </a:p>
          <a:p>
            <a:pPr algn="just"/>
            <a:r>
              <a:rPr lang="en-US" dirty="0" smtClean="0"/>
              <a:t>they too were forced to meet competition </a:t>
            </a:r>
          </a:p>
          <a:p>
            <a:pPr algn="just"/>
            <a:r>
              <a:rPr lang="en-US" dirty="0" smtClean="0"/>
              <a:t>the pressure on prices continued to mount, indicating a growing ' surplus 'in world oil market</a:t>
            </a:r>
          </a:p>
          <a:p>
            <a:pPr algn="just"/>
            <a:r>
              <a:rPr lang="en-US" dirty="0" smtClean="0"/>
              <a:t>Finally, throughout the decade the governments able to prevent the companies from reducing tax prices, </a:t>
            </a:r>
          </a:p>
          <a:p>
            <a:r>
              <a:rPr lang="en-US" dirty="0" smtClean="0"/>
              <a:t>OPEC maximize share of producers’ surplus by reducing tax deductions</a:t>
            </a:r>
          </a:p>
          <a:p>
            <a:r>
              <a:rPr lang="en-US" dirty="0" smtClean="0"/>
              <a:t>the elimination of marketing allowances.</a:t>
            </a:r>
          </a:p>
          <a:p>
            <a:r>
              <a:rPr lang="en-US" dirty="0" smtClean="0"/>
              <a:t>raise their revenues by requiring the payment of royalties </a:t>
            </a:r>
          </a:p>
          <a:p>
            <a:pPr algn="just"/>
            <a:r>
              <a:rPr lang="en-US" dirty="0" smtClean="0"/>
              <a:t> This was a remarkable achievement in the face of a continuing decline in market prices. It was the direct result of the formation of OPEC in response to a unilateral cut in tax prices by the companies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609600" cy="457200"/>
          </a:xfrm>
        </p:spPr>
        <p:txBody>
          <a:bodyPr>
            <a:normAutofit/>
          </a:bodyPr>
          <a:lstStyle/>
          <a:p>
            <a:endParaRPr lang="en-US" sz="800" dirty="0"/>
          </a:p>
        </p:txBody>
      </p:sp>
      <p:sp>
        <p:nvSpPr>
          <p:cNvPr id="3" name="Content Placeholder 2"/>
          <p:cNvSpPr>
            <a:spLocks noGrp="1"/>
          </p:cNvSpPr>
          <p:nvPr>
            <p:ph idx="1"/>
          </p:nvPr>
        </p:nvSpPr>
        <p:spPr>
          <a:xfrm>
            <a:off x="304800" y="304800"/>
            <a:ext cx="8610600" cy="6248400"/>
          </a:xfrm>
        </p:spPr>
        <p:txBody>
          <a:bodyPr>
            <a:normAutofit fontScale="92500" lnSpcReduction="20000"/>
          </a:bodyPr>
          <a:lstStyle/>
          <a:p>
            <a:pPr algn="ctr"/>
            <a:r>
              <a:rPr lang="en-US" b="1" dirty="0" smtClean="0"/>
              <a:t>Phase 2</a:t>
            </a:r>
            <a:endParaRPr lang="en-US" dirty="0" smtClean="0"/>
          </a:p>
          <a:p>
            <a:pPr algn="just"/>
            <a:r>
              <a:rPr lang="en-US" dirty="0" smtClean="0"/>
              <a:t>OPEC announces a decision to cut oil exports to the United States and other nations that provided military aid to Israel in the Yom Kippur War of October 1973. </a:t>
            </a:r>
          </a:p>
          <a:p>
            <a:pPr algn="just"/>
            <a:r>
              <a:rPr lang="en-US" dirty="0" smtClean="0"/>
              <a:t>According to OPEC, exports were to be reduced by 5 percent every month until Israel evacuated the territories occupied in the Arab-Israeli war of 1967.</a:t>
            </a:r>
          </a:p>
          <a:p>
            <a:pPr algn="just"/>
            <a:r>
              <a:rPr lang="en-US" dirty="0" smtClean="0"/>
              <a:t>By October 17, the tide had turned decisively against Egypt and Syria </a:t>
            </a:r>
          </a:p>
          <a:p>
            <a:pPr algn="just"/>
            <a:r>
              <a:rPr lang="en-US" dirty="0" smtClean="0"/>
              <a:t>OPEC decided to use oil price increases as a political weapon against Israel and its allies. </a:t>
            </a:r>
          </a:p>
          <a:p>
            <a:pPr algn="just"/>
            <a:r>
              <a:rPr lang="en-US" dirty="0" smtClean="0"/>
              <a:t>the price of oil increased by 70 percent. </a:t>
            </a:r>
          </a:p>
          <a:p>
            <a:pPr algn="just"/>
            <a:r>
              <a:rPr lang="en-US" dirty="0" smtClean="0"/>
              <a:t>At OPEC’s Tehran conference in December, oil prices were raised another 130 percent,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r>
              <a:rPr lang="en-US" sz="2800" dirty="0" smtClean="0"/>
              <a:t/>
            </a:r>
            <a:br>
              <a:rPr lang="en-US" sz="2800" dirty="0" smtClean="0"/>
            </a:br>
            <a:r>
              <a:rPr lang="en-US" sz="2800" dirty="0" smtClean="0"/>
              <a:t>Oil </a:t>
            </a:r>
            <a:r>
              <a:rPr lang="en-US" sz="2800" dirty="0"/>
              <a:t>reserves</a:t>
            </a:r>
            <a:br>
              <a:rPr lang="en-US" sz="2800" dirty="0"/>
            </a:br>
            <a:endParaRPr lang="en-US" sz="2800" dirty="0"/>
          </a:p>
        </p:txBody>
      </p:sp>
      <p:sp>
        <p:nvSpPr>
          <p:cNvPr id="3" name="Content Placeholder 2"/>
          <p:cNvSpPr>
            <a:spLocks noGrp="1"/>
          </p:cNvSpPr>
          <p:nvPr>
            <p:ph idx="1"/>
          </p:nvPr>
        </p:nvSpPr>
        <p:spPr>
          <a:xfrm>
            <a:off x="228600" y="762000"/>
            <a:ext cx="8763000" cy="5791200"/>
          </a:xfrm>
        </p:spPr>
        <p:txBody>
          <a:bodyPr>
            <a:normAutofit fontScale="92500" lnSpcReduction="10000"/>
          </a:bodyPr>
          <a:lstStyle/>
          <a:p>
            <a:r>
              <a:rPr lang="en-US" b="1" dirty="0"/>
              <a:t>Oil reserves</a:t>
            </a:r>
            <a:r>
              <a:rPr lang="en-US" dirty="0"/>
              <a:t> denote the amount of crude oil that can be technically recovered at a cost that is financially feasible at the present price of oil</a:t>
            </a:r>
            <a:r>
              <a:rPr lang="en-US" dirty="0" smtClean="0"/>
              <a:t>.</a:t>
            </a:r>
            <a:endParaRPr lang="en-US" baseline="30000" dirty="0"/>
          </a:p>
          <a:p>
            <a:r>
              <a:rPr lang="en-US" dirty="0"/>
              <a:t> Hence reserves will change with the </a:t>
            </a:r>
            <a:r>
              <a:rPr lang="en-US" dirty="0" smtClean="0"/>
              <a:t>price</a:t>
            </a:r>
          </a:p>
          <a:p>
            <a:r>
              <a:rPr lang="en-US" dirty="0" smtClean="0"/>
              <a:t>There are </a:t>
            </a:r>
            <a:r>
              <a:rPr lang="en-US" dirty="0"/>
              <a:t>Different classifications of </a:t>
            </a:r>
            <a:r>
              <a:rPr lang="en-US" dirty="0" smtClean="0"/>
              <a:t>reserves.</a:t>
            </a:r>
          </a:p>
          <a:p>
            <a:pPr algn="just"/>
            <a:r>
              <a:rPr lang="en-US" dirty="0"/>
              <a:t>All reserve estimates involve uncertainty, depending on the amount of reliable geologic and engineering data available and the interpretation of that data</a:t>
            </a:r>
            <a:r>
              <a:rPr lang="en-US" dirty="0" smtClean="0"/>
              <a:t>.</a:t>
            </a:r>
          </a:p>
          <a:p>
            <a:pPr algn="just"/>
            <a:r>
              <a:rPr lang="en-US" dirty="0"/>
              <a:t>The relative degree of uncertainty can be expressed by dividing reserves into two principal classifications—"proven" (or "proved") and "unproven" (or "unproved</a:t>
            </a:r>
            <a:r>
              <a:rPr lang="en-US" dirty="0" smtClean="0"/>
              <a:t>").</a:t>
            </a:r>
            <a:endParaRPr lang="en-US"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228600" cy="152400"/>
          </a:xfrm>
        </p:spPr>
        <p:txBody>
          <a:bodyPr>
            <a:normAutofit fontScale="90000"/>
          </a:bodyPr>
          <a:lstStyle/>
          <a:p>
            <a:endParaRPr lang="en-US" sz="800" dirty="0"/>
          </a:p>
        </p:txBody>
      </p:sp>
      <p:sp>
        <p:nvSpPr>
          <p:cNvPr id="3" name="Content Placeholder 2"/>
          <p:cNvSpPr>
            <a:spLocks noGrp="1"/>
          </p:cNvSpPr>
          <p:nvPr>
            <p:ph idx="1"/>
          </p:nvPr>
        </p:nvSpPr>
        <p:spPr>
          <a:xfrm>
            <a:off x="228600" y="304800"/>
            <a:ext cx="8686800" cy="6324600"/>
          </a:xfrm>
        </p:spPr>
        <p:txBody>
          <a:bodyPr/>
          <a:lstStyle/>
          <a:p>
            <a:pPr algn="just"/>
            <a:r>
              <a:rPr lang="en-US" dirty="0" smtClean="0"/>
              <a:t>In December, a full oil embargo was imposed against the United States and several other countries, prompting a serious energy crisis in the United States and other nations of Europe dependent on foreign oil.</a:t>
            </a:r>
          </a:p>
          <a:p>
            <a:r>
              <a:rPr lang="en-US" dirty="0" smtClean="0"/>
              <a:t>Prices increased to about $12 per barrel by end of 1974 causing the first oil price shock.</a:t>
            </a:r>
          </a:p>
          <a:p>
            <a:pPr algn="just"/>
            <a:r>
              <a:rPr lang="en-US" dirty="0" smtClean="0"/>
              <a:t>OPEC continued to raise prices through the rest of the decade (prices increased 10-fold from 1973 to 1980</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sz="3200" dirty="0" smtClean="0"/>
              <a:t>Impact of First Oil price Shock</a:t>
            </a:r>
            <a:endParaRPr lang="en-US" sz="3200" dirty="0"/>
          </a:p>
        </p:txBody>
      </p:sp>
      <p:sp>
        <p:nvSpPr>
          <p:cNvPr id="3" name="Content Placeholder 2"/>
          <p:cNvSpPr>
            <a:spLocks noGrp="1"/>
          </p:cNvSpPr>
          <p:nvPr>
            <p:ph idx="1"/>
          </p:nvPr>
        </p:nvSpPr>
        <p:spPr>
          <a:xfrm>
            <a:off x="304800" y="762000"/>
            <a:ext cx="8610600" cy="5867400"/>
          </a:xfrm>
        </p:spPr>
        <p:txBody>
          <a:bodyPr>
            <a:normAutofit fontScale="92500" lnSpcReduction="20000"/>
          </a:bodyPr>
          <a:lstStyle/>
          <a:p>
            <a:pPr algn="just"/>
            <a:r>
              <a:rPr lang="en-US" dirty="0" smtClean="0"/>
              <a:t>The first oil shock was an eye-opener for importers. </a:t>
            </a:r>
          </a:p>
          <a:p>
            <a:pPr algn="just"/>
            <a:r>
              <a:rPr lang="en-US" dirty="0" smtClean="0"/>
              <a:t>This marked the end of cheap oil and energy issues started to gain importance in the international arena.</a:t>
            </a:r>
          </a:p>
          <a:p>
            <a:pPr algn="just"/>
            <a:r>
              <a:rPr lang="en-US" dirty="0" smtClean="0"/>
              <a:t> Importers started to look for alternative options and the use of domestic fuels gained currency.</a:t>
            </a:r>
          </a:p>
          <a:p>
            <a:pPr algn="just"/>
            <a:r>
              <a:rPr lang="en-US" dirty="0" smtClean="0"/>
              <a:t>Norway, the United Kingdom, and Mexico, reduced their overall energy consumption, found other sources of oil such as s coal, natural gas, and nuclear power</a:t>
            </a:r>
          </a:p>
          <a:p>
            <a:pPr algn="just"/>
            <a:r>
              <a:rPr lang="en-US" dirty="0" smtClean="0"/>
              <a:t>Coal in many cases was </a:t>
            </a:r>
            <a:r>
              <a:rPr lang="en-US" dirty="0" err="1" smtClean="0"/>
              <a:t>favoured</a:t>
            </a:r>
            <a:endParaRPr lang="en-US" dirty="0" smtClean="0"/>
          </a:p>
          <a:p>
            <a:pPr algn="just"/>
            <a:r>
              <a:rPr lang="en-US" dirty="0" smtClean="0"/>
              <a:t>energy efficiency and demand management options were considered for the first time </a:t>
            </a:r>
          </a:p>
          <a:p>
            <a:pPr algn="just"/>
            <a:r>
              <a:rPr lang="en-US" dirty="0" smtClean="0"/>
              <a:t>Renewable energies also received some attention.</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04800"/>
          </a:xfrm>
        </p:spPr>
        <p:txBody>
          <a:bodyPr>
            <a:normAutofit fontScale="90000"/>
          </a:bodyPr>
          <a:lstStyle/>
          <a:p>
            <a:r>
              <a:rPr lang="en-US" sz="2400" b="1" dirty="0" smtClean="0"/>
              <a:t>Phase 3: 1975–1981</a:t>
            </a:r>
            <a:endParaRPr lang="en-US" sz="2800" dirty="0"/>
          </a:p>
        </p:txBody>
      </p:sp>
      <p:sp>
        <p:nvSpPr>
          <p:cNvPr id="3" name="Content Placeholder 2"/>
          <p:cNvSpPr>
            <a:spLocks noGrp="1"/>
          </p:cNvSpPr>
          <p:nvPr>
            <p:ph idx="1"/>
          </p:nvPr>
        </p:nvSpPr>
        <p:spPr>
          <a:xfrm>
            <a:off x="304800" y="762000"/>
            <a:ext cx="8686800" cy="6019800"/>
          </a:xfrm>
        </p:spPr>
        <p:txBody>
          <a:bodyPr>
            <a:normAutofit/>
          </a:bodyPr>
          <a:lstStyle/>
          <a:p>
            <a:pPr algn="just"/>
            <a:r>
              <a:rPr lang="en-US" dirty="0" smtClean="0"/>
              <a:t>OPEC aimed at demand stabilization and moderate price increase.</a:t>
            </a:r>
          </a:p>
          <a:p>
            <a:pPr algn="just"/>
            <a:r>
              <a:rPr lang="en-US" dirty="0" smtClean="0"/>
              <a:t>Between 1979 and 1981, historical events influenced OPEC policies significantly.</a:t>
            </a:r>
          </a:p>
          <a:p>
            <a:pPr algn="just"/>
            <a:r>
              <a:rPr lang="en-US" dirty="0" smtClean="0"/>
              <a:t>The Iranian revolution and subsequent Iran-Iraq war dominated the international scene. </a:t>
            </a:r>
          </a:p>
          <a:p>
            <a:pPr algn="just"/>
            <a:r>
              <a:rPr lang="en-US" dirty="0" smtClean="0"/>
              <a:t>Oil production stopped in these countries, leading to a second wave of price rise </a:t>
            </a:r>
          </a:p>
          <a:p>
            <a:pPr algn="just"/>
            <a:r>
              <a:rPr lang="en-US" dirty="0" smtClean="0"/>
              <a:t>Prices rose to $24/bbl in 1979, to $32/bbl in 1980 and to $34/bbl in 1981</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normAutofit fontScale="90000"/>
          </a:bodyPr>
          <a:lstStyle/>
          <a:p>
            <a:r>
              <a:rPr lang="en-US" sz="2800" b="1" dirty="0" smtClean="0"/>
              <a:t>Phase 4: 1981–86</a:t>
            </a:r>
            <a:endParaRPr lang="en-US" sz="2800" dirty="0"/>
          </a:p>
        </p:txBody>
      </p:sp>
      <p:sp>
        <p:nvSpPr>
          <p:cNvPr id="3" name="Content Placeholder 2"/>
          <p:cNvSpPr>
            <a:spLocks noGrp="1"/>
          </p:cNvSpPr>
          <p:nvPr>
            <p:ph idx="1"/>
          </p:nvPr>
        </p:nvSpPr>
        <p:spPr>
          <a:xfrm>
            <a:off x="152400" y="762000"/>
            <a:ext cx="8763000" cy="5943600"/>
          </a:xfrm>
        </p:spPr>
        <p:txBody>
          <a:bodyPr>
            <a:normAutofit lnSpcReduction="10000"/>
          </a:bodyPr>
          <a:lstStyle/>
          <a:p>
            <a:pPr algn="just"/>
            <a:r>
              <a:rPr lang="en-US" dirty="0" smtClean="0"/>
              <a:t>The share of non-OPEC oil in the international market started to rise.</a:t>
            </a:r>
          </a:p>
          <a:p>
            <a:pPr algn="just"/>
            <a:r>
              <a:rPr lang="en-US" dirty="0" smtClean="0"/>
              <a:t>OPEC opted for price stability and decided to fix $34 per barrel price.</a:t>
            </a:r>
          </a:p>
          <a:p>
            <a:pPr algn="just"/>
            <a:r>
              <a:rPr lang="en-US" dirty="0" smtClean="0"/>
              <a:t>Production quota was introduced for the first time in March 1982</a:t>
            </a:r>
          </a:p>
          <a:p>
            <a:pPr algn="just"/>
            <a:r>
              <a:rPr lang="en-US" dirty="0" smtClean="0"/>
              <a:t>the global economy was under a severe recession. </a:t>
            </a:r>
          </a:p>
          <a:p>
            <a:pPr algn="just"/>
            <a:r>
              <a:rPr lang="en-US" dirty="0" smtClean="0"/>
              <a:t>In addition, the developing world entered into a debt crisis due to spiraling interest rates. </a:t>
            </a:r>
          </a:p>
          <a:p>
            <a:pPr algn="just"/>
            <a:r>
              <a:rPr lang="en-US" dirty="0" smtClean="0"/>
              <a:t>OPEC was struggling to manage its revenue but decided to defend a price of $29b in 1983.</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04800" cy="182562"/>
          </a:xfrm>
        </p:spPr>
        <p:txBody>
          <a:bodyPr>
            <a:normAutofit fontScale="90000"/>
          </a:bodyPr>
          <a:lstStyle/>
          <a:p>
            <a:endParaRPr lang="en-US" sz="800" dirty="0"/>
          </a:p>
        </p:txBody>
      </p:sp>
      <p:sp>
        <p:nvSpPr>
          <p:cNvPr id="3" name="Content Placeholder 2"/>
          <p:cNvSpPr>
            <a:spLocks noGrp="1"/>
          </p:cNvSpPr>
          <p:nvPr>
            <p:ph idx="1"/>
          </p:nvPr>
        </p:nvSpPr>
        <p:spPr>
          <a:xfrm>
            <a:off x="304800" y="304800"/>
            <a:ext cx="8686800" cy="6324600"/>
          </a:xfrm>
        </p:spPr>
        <p:txBody>
          <a:bodyPr/>
          <a:lstStyle/>
          <a:p>
            <a:pPr algn="just"/>
            <a:r>
              <a:rPr lang="en-US" dirty="0" smtClean="0"/>
              <a:t>The market share of OPEC members declined rapidly and reached close to 20% from a high of above 50% in 1973.</a:t>
            </a:r>
          </a:p>
          <a:p>
            <a:pPr algn="just"/>
            <a:r>
              <a:rPr lang="en-US" dirty="0" smtClean="0"/>
              <a:t>non-OPEC producers filled the market</a:t>
            </a:r>
          </a:p>
          <a:p>
            <a:pPr algn="just"/>
            <a:r>
              <a:rPr lang="en-US" dirty="0" smtClean="0"/>
              <a:t>OPEC members decided to regain market share and a price war began. This is known as the </a:t>
            </a:r>
            <a:r>
              <a:rPr lang="en-US" b="1" dirty="0" smtClean="0"/>
              <a:t>third oil shock counter shock </a:t>
            </a:r>
          </a:p>
          <a:p>
            <a:pPr algn="just"/>
            <a:r>
              <a:rPr lang="en-US" dirty="0" smtClean="0"/>
              <a:t>Saudi Arabia decided not to support any production cut any further.</a:t>
            </a:r>
          </a:p>
          <a:p>
            <a:pPr algn="just"/>
            <a:r>
              <a:rPr lang="en-US" dirty="0" smtClean="0"/>
              <a:t>Prices started to fall to $15, $10 and to $7 in July 1986</a:t>
            </a:r>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457200"/>
          </a:xfrm>
        </p:spPr>
        <p:txBody>
          <a:bodyPr>
            <a:normAutofit fontScale="90000"/>
          </a:bodyPr>
          <a:lstStyle/>
          <a:p>
            <a:r>
              <a:rPr lang="en-US" sz="2800" b="1" dirty="0" smtClean="0"/>
              <a:t>Phase 5: OPEC in the 1990s</a:t>
            </a:r>
            <a:endParaRPr lang="en-US" sz="2800" dirty="0"/>
          </a:p>
        </p:txBody>
      </p:sp>
      <p:sp>
        <p:nvSpPr>
          <p:cNvPr id="3" name="Content Placeholder 2"/>
          <p:cNvSpPr>
            <a:spLocks noGrp="1"/>
          </p:cNvSpPr>
          <p:nvPr>
            <p:ph idx="1"/>
          </p:nvPr>
        </p:nvSpPr>
        <p:spPr>
          <a:xfrm>
            <a:off x="457200" y="685800"/>
            <a:ext cx="8229600" cy="5440363"/>
          </a:xfrm>
        </p:spPr>
        <p:txBody>
          <a:bodyPr>
            <a:normAutofit lnSpcReduction="10000"/>
          </a:bodyPr>
          <a:lstStyle/>
          <a:p>
            <a:pPr algn="just"/>
            <a:r>
              <a:rPr lang="en-US" dirty="0" smtClean="0"/>
              <a:t>In the post-1986 period, the glut in the market continued. </a:t>
            </a:r>
          </a:p>
          <a:p>
            <a:pPr algn="just"/>
            <a:r>
              <a:rPr lang="en-US" dirty="0" smtClean="0"/>
              <a:t>The return of the cheap oil era adversely affected the viability of costly oil production in non-OPEC countries and other initiatives related to energy diversification through alternative energies. </a:t>
            </a:r>
          </a:p>
          <a:p>
            <a:pPr algn="just"/>
            <a:r>
              <a:rPr lang="en-US" dirty="0" smtClean="0"/>
              <a:t>This situation created a long-term effect in the oil industry by depressing the investor interest and creating a permanent scar in the minds of the oilmen.</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81000" cy="182562"/>
          </a:xfrm>
        </p:spPr>
        <p:txBody>
          <a:bodyPr>
            <a:normAutofit fontScale="90000"/>
          </a:bodyPr>
          <a:lstStyle/>
          <a:p>
            <a:endParaRPr lang="en-US" sz="800" dirty="0"/>
          </a:p>
        </p:txBody>
      </p:sp>
      <p:sp>
        <p:nvSpPr>
          <p:cNvPr id="3" name="Content Placeholder 2"/>
          <p:cNvSpPr>
            <a:spLocks noGrp="1"/>
          </p:cNvSpPr>
          <p:nvPr>
            <p:ph idx="1"/>
          </p:nvPr>
        </p:nvSpPr>
        <p:spPr>
          <a:xfrm>
            <a:off x="228600" y="304800"/>
            <a:ext cx="8763000" cy="6324600"/>
          </a:xfrm>
        </p:spPr>
        <p:txBody>
          <a:bodyPr>
            <a:normAutofit fontScale="92500"/>
          </a:bodyPr>
          <a:lstStyle/>
          <a:p>
            <a:pPr algn="just"/>
            <a:r>
              <a:rPr lang="en-US" dirty="0" smtClean="0"/>
              <a:t>A few major events marked the international oil market situation during this period.</a:t>
            </a:r>
          </a:p>
          <a:p>
            <a:pPr algn="just"/>
            <a:r>
              <a:rPr lang="en-US" dirty="0" smtClean="0"/>
              <a:t>The collapse of the Soviet Union affected the Russian oil industry greatly, resulting in a significant loss of output during the first half of the 1990s.</a:t>
            </a:r>
          </a:p>
          <a:p>
            <a:pPr algn="just"/>
            <a:r>
              <a:rPr lang="en-US" dirty="0" smtClean="0"/>
              <a:t>The Iraqi invasion of Kuwait in 1990 and the subsequent war saw an assault on the oil infrastructure that resulted in a significant loss of oil supply capacity. </a:t>
            </a:r>
          </a:p>
          <a:p>
            <a:pPr algn="just"/>
            <a:r>
              <a:rPr lang="en-US" dirty="0" smtClean="0"/>
              <a:t> The Asian economic crisis in 1997 severely dampened the growth of oil demand and oil prices return to its $10 per barrel level once again.</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81000"/>
          </a:xfrm>
        </p:spPr>
        <p:txBody>
          <a:bodyPr>
            <a:normAutofit fontScale="90000"/>
          </a:bodyPr>
          <a:lstStyle/>
          <a:p>
            <a:r>
              <a:rPr lang="en-US" sz="3100" b="1" dirty="0" smtClean="0"/>
              <a:t/>
            </a:r>
            <a:br>
              <a:rPr lang="en-US" sz="3100" b="1" dirty="0" smtClean="0"/>
            </a:br>
            <a:r>
              <a:rPr lang="en-US" sz="3100" b="1" dirty="0" smtClean="0"/>
              <a:t>Phase 6: Return of High Prices in the New Millennium</a:t>
            </a:r>
            <a:r>
              <a:rPr lang="en-US" b="1" dirty="0" smtClean="0"/>
              <a:t/>
            </a:r>
            <a:br>
              <a:rPr lang="en-US" b="1" dirty="0" smtClean="0"/>
            </a:br>
            <a:endParaRPr lang="en-US" dirty="0"/>
          </a:p>
        </p:txBody>
      </p:sp>
      <p:sp>
        <p:nvSpPr>
          <p:cNvPr id="3" name="Content Placeholder 2"/>
          <p:cNvSpPr>
            <a:spLocks noGrp="1"/>
          </p:cNvSpPr>
          <p:nvPr>
            <p:ph idx="1"/>
          </p:nvPr>
        </p:nvSpPr>
        <p:spPr>
          <a:xfrm>
            <a:off x="228600" y="609600"/>
            <a:ext cx="8686800" cy="5943600"/>
          </a:xfrm>
        </p:spPr>
        <p:txBody>
          <a:bodyPr>
            <a:normAutofit fontScale="85000" lnSpcReduction="20000"/>
          </a:bodyPr>
          <a:lstStyle/>
          <a:p>
            <a:pPr algn="just"/>
            <a:r>
              <a:rPr lang="en-US" dirty="0" smtClean="0"/>
              <a:t>Prices showed greater volatility and high prices were sustained over a number of years, since January 2002</a:t>
            </a:r>
          </a:p>
          <a:p>
            <a:pPr algn="just"/>
            <a:r>
              <a:rPr lang="en-US" dirty="0" smtClean="0"/>
              <a:t>The market has seen greater price volatility due to a number of factors:</a:t>
            </a:r>
          </a:p>
          <a:p>
            <a:pPr algn="just"/>
            <a:r>
              <a:rPr lang="en-US" dirty="0" smtClean="0"/>
              <a:t>The demand has grown significantly from non-OECD countries and especially from China and other fast developing countries. </a:t>
            </a:r>
          </a:p>
          <a:p>
            <a:pPr algn="just"/>
            <a:r>
              <a:rPr lang="en-US" dirty="0" smtClean="0"/>
              <a:t>China’s oil demand has almost doubled between 1999 and 2009</a:t>
            </a:r>
          </a:p>
          <a:p>
            <a:pPr algn="just"/>
            <a:r>
              <a:rPr lang="en-US" dirty="0" smtClean="0"/>
              <a:t>India’ demand has increased by 50% during the same period. </a:t>
            </a:r>
          </a:p>
          <a:p>
            <a:pPr algn="just"/>
            <a:r>
              <a:rPr lang="en-US" dirty="0" smtClean="0"/>
              <a:t>Consequently, the share of developing countries in the world oil demand has increased from 33% in 2000 to 42% in 2009. </a:t>
            </a:r>
          </a:p>
          <a:p>
            <a:pPr algn="just"/>
            <a:r>
              <a:rPr lang="en-US" dirty="0" smtClean="0"/>
              <a:t>This represents a rapid growth in the developing country share</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81000" cy="182562"/>
          </a:xfrm>
        </p:spPr>
        <p:txBody>
          <a:bodyPr>
            <a:normAutofit fontScale="90000"/>
          </a:bodyPr>
          <a:lstStyle/>
          <a:p>
            <a:endParaRPr lang="en-US" sz="800" dirty="0"/>
          </a:p>
        </p:txBody>
      </p:sp>
      <p:sp>
        <p:nvSpPr>
          <p:cNvPr id="3" name="Content Placeholder 2"/>
          <p:cNvSpPr>
            <a:spLocks noGrp="1"/>
          </p:cNvSpPr>
          <p:nvPr>
            <p:ph idx="1"/>
          </p:nvPr>
        </p:nvSpPr>
        <p:spPr>
          <a:xfrm>
            <a:off x="228600" y="228600"/>
            <a:ext cx="8763000" cy="6324600"/>
          </a:xfrm>
        </p:spPr>
        <p:txBody>
          <a:bodyPr>
            <a:normAutofit fontScale="92500" lnSpcReduction="20000"/>
          </a:bodyPr>
          <a:lstStyle/>
          <a:p>
            <a:pPr algn="just"/>
            <a:r>
              <a:rPr lang="en-US" dirty="0" smtClean="0"/>
              <a:t>the available spare capacity reached low levels and concerns for supply security and supply disruptions.</a:t>
            </a:r>
          </a:p>
          <a:p>
            <a:pPr algn="just"/>
            <a:r>
              <a:rPr lang="en-US" dirty="0" smtClean="0"/>
              <a:t>Due to natural calamity (tropical storms and hurricanes), </a:t>
            </a:r>
          </a:p>
          <a:p>
            <a:pPr algn="just"/>
            <a:r>
              <a:rPr lang="en-US" dirty="0" smtClean="0"/>
              <a:t>industrial action by workers (in Venezuela for example)  </a:t>
            </a:r>
          </a:p>
          <a:p>
            <a:pPr algn="just"/>
            <a:r>
              <a:rPr lang="en-US" dirty="0" smtClean="0"/>
              <a:t>political unrest in some producing areas (such as Iraq, Nigeria).</a:t>
            </a:r>
          </a:p>
          <a:p>
            <a:pPr algn="just"/>
            <a:r>
              <a:rPr lang="en-US" dirty="0" smtClean="0"/>
              <a:t>During the first part of this phase, when the spare capacity was limited, OPEC had hardly any instrument to regulate the market.</a:t>
            </a:r>
          </a:p>
          <a:p>
            <a:r>
              <a:rPr lang="en-US" dirty="0" smtClean="0"/>
              <a:t>However in late 2007 energy demand in general and oil demand in particular fell sharply. The spare capacity reappeared and OPEC once again had regained some market controlling power.</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304800" cy="106362"/>
          </a:xfrm>
        </p:spPr>
        <p:txBody>
          <a:bodyPr>
            <a:normAutofit fontScale="90000"/>
          </a:bodyPr>
          <a:lstStyle/>
          <a:p>
            <a:endParaRPr lang="en-US" sz="800" dirty="0"/>
          </a:p>
        </p:txBody>
      </p:sp>
      <p:sp>
        <p:nvSpPr>
          <p:cNvPr id="3" name="Content Placeholder 2"/>
          <p:cNvSpPr>
            <a:spLocks noGrp="1"/>
          </p:cNvSpPr>
          <p:nvPr>
            <p:ph idx="1"/>
          </p:nvPr>
        </p:nvSpPr>
        <p:spPr>
          <a:xfrm>
            <a:off x="228600" y="152400"/>
            <a:ext cx="8763000" cy="6400800"/>
          </a:xfrm>
        </p:spPr>
        <p:txBody>
          <a:bodyPr>
            <a:normAutofit fontScale="92500" lnSpcReduction="20000"/>
          </a:bodyPr>
          <a:lstStyle/>
          <a:p>
            <a:pPr algn="just"/>
            <a:r>
              <a:rPr lang="en-US" dirty="0" smtClean="0"/>
              <a:t>During 2014–2015, OPEC members consistently exceeded their production ceiling</a:t>
            </a:r>
          </a:p>
          <a:p>
            <a:pPr algn="just"/>
            <a:r>
              <a:rPr lang="en-US" dirty="0" smtClean="0"/>
              <a:t>China experienced a slowdown in </a:t>
            </a:r>
            <a:r>
              <a:rPr lang="en-US" smtClean="0"/>
              <a:t>economic growth</a:t>
            </a:r>
            <a:endParaRPr lang="en-US" dirty="0" smtClean="0"/>
          </a:p>
          <a:p>
            <a:pPr algn="just"/>
            <a:r>
              <a:rPr lang="en-US" dirty="0" smtClean="0"/>
              <a:t>At the same time, US oil production nearly doubled from 2008 levels and approached the world-leading "swing producer" volumes of Saudi Arabia and Russia, due to the substantial long-term improvement and spread of shale "</a:t>
            </a:r>
            <a:r>
              <a:rPr lang="en-US" dirty="0" err="1" smtClean="0"/>
              <a:t>fracking</a:t>
            </a:r>
            <a:r>
              <a:rPr lang="en-US" dirty="0" smtClean="0"/>
              <a:t>" technology in response to the years of record oil prices. </a:t>
            </a:r>
          </a:p>
          <a:p>
            <a:pPr algn="just"/>
            <a:r>
              <a:rPr lang="en-US" dirty="0" smtClean="0"/>
              <a:t>These developments led in turn to a plunge in US oil import requirements (moving closer to energy independence), a record volume of worldwide oil inventories, and a collapse in oil prices that continued into early 2016.</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685800" cy="45719"/>
          </a:xfrm>
        </p:spPr>
        <p:txBody>
          <a:bodyPr>
            <a:normAutofit fontScale="90000"/>
          </a:bodyPr>
          <a:lstStyle/>
          <a:p>
            <a:endParaRPr lang="en-US" sz="800" dirty="0"/>
          </a:p>
        </p:txBody>
      </p:sp>
      <p:sp>
        <p:nvSpPr>
          <p:cNvPr id="3" name="Content Placeholder 2"/>
          <p:cNvSpPr>
            <a:spLocks noGrp="1"/>
          </p:cNvSpPr>
          <p:nvPr>
            <p:ph idx="1"/>
          </p:nvPr>
        </p:nvSpPr>
        <p:spPr>
          <a:xfrm>
            <a:off x="228600" y="304800"/>
            <a:ext cx="8763000" cy="6324600"/>
          </a:xfrm>
        </p:spPr>
        <p:txBody>
          <a:bodyPr>
            <a:normAutofit fontScale="92500" lnSpcReduction="10000"/>
          </a:bodyPr>
          <a:lstStyle/>
          <a:p>
            <a:r>
              <a:rPr lang="en-US" b="1" dirty="0"/>
              <a:t>Proven</a:t>
            </a:r>
            <a:r>
              <a:rPr lang="en-US" dirty="0"/>
              <a:t> reserves are those reserves claimed to have a </a:t>
            </a:r>
            <a:r>
              <a:rPr lang="en-US" i="1" dirty="0"/>
              <a:t>reasonable certainty</a:t>
            </a:r>
            <a:r>
              <a:rPr lang="en-US" dirty="0"/>
              <a:t> </a:t>
            </a:r>
            <a:r>
              <a:rPr lang="en-US" dirty="0" smtClean="0"/>
              <a:t> </a:t>
            </a:r>
            <a:r>
              <a:rPr lang="en-US" dirty="0"/>
              <a:t>of being recoverable under existing economic and political conditions, with existing technology. </a:t>
            </a:r>
            <a:endParaRPr lang="en-US" dirty="0" smtClean="0"/>
          </a:p>
          <a:p>
            <a:r>
              <a:rPr lang="en-US" dirty="0" smtClean="0"/>
              <a:t>Industry </a:t>
            </a:r>
            <a:r>
              <a:rPr lang="en-US" dirty="0"/>
              <a:t>specialists refer to this as "P90" (that is, having a 90% certainty of being produced</a:t>
            </a:r>
            <a:r>
              <a:rPr lang="en-US" dirty="0" smtClean="0"/>
              <a:t>).</a:t>
            </a:r>
          </a:p>
          <a:p>
            <a:r>
              <a:rPr lang="en-US" dirty="0" smtClean="0"/>
              <a:t>Proven </a:t>
            </a:r>
            <a:r>
              <a:rPr lang="en-US" dirty="0"/>
              <a:t>reserves are also known in the industry as "</a:t>
            </a:r>
            <a:r>
              <a:rPr lang="en-US" b="1" dirty="0"/>
              <a:t>1P</a:t>
            </a:r>
            <a:r>
              <a:rPr lang="en-US" dirty="0" smtClean="0"/>
              <a:t>".</a:t>
            </a:r>
          </a:p>
          <a:p>
            <a:r>
              <a:rPr lang="en-US" dirty="0"/>
              <a:t>Proven reserves are further subdivided into "</a:t>
            </a:r>
            <a:r>
              <a:rPr lang="en-US" b="1" dirty="0"/>
              <a:t>proven developed</a:t>
            </a:r>
            <a:r>
              <a:rPr lang="en-US" dirty="0"/>
              <a:t>" (PD) and "</a:t>
            </a:r>
            <a:r>
              <a:rPr lang="en-US" b="1" dirty="0"/>
              <a:t>proven undeveloped</a:t>
            </a:r>
            <a:r>
              <a:rPr lang="en-US" dirty="0"/>
              <a:t>" (PUD</a:t>
            </a:r>
            <a:r>
              <a:rPr lang="en-US" dirty="0" smtClean="0"/>
              <a:t>).</a:t>
            </a:r>
            <a:endParaRPr lang="en-US" baseline="30000" dirty="0"/>
          </a:p>
          <a:p>
            <a:r>
              <a:rPr lang="en-US" dirty="0"/>
              <a:t> PD reserves are reserves that can be produced with existing wells and perforations, or from additional reservoirs where minimal additional investment (operating expense) is required</a:t>
            </a:r>
            <a:r>
              <a:rPr lang="en-US" dirty="0" smtClean="0"/>
              <a:t>.</a:t>
            </a:r>
            <a:r>
              <a:rPr lang="en-US" dirty="0"/>
              <a:t>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228600" cy="182562"/>
          </a:xfrm>
        </p:spPr>
        <p:txBody>
          <a:bodyPr>
            <a:normAutofit fontScale="90000"/>
          </a:bodyPr>
          <a:lstStyle/>
          <a:p>
            <a:endParaRPr lang="en-US" sz="800" dirty="0"/>
          </a:p>
        </p:txBody>
      </p:sp>
      <p:sp>
        <p:nvSpPr>
          <p:cNvPr id="3" name="Content Placeholder 2"/>
          <p:cNvSpPr>
            <a:spLocks noGrp="1"/>
          </p:cNvSpPr>
          <p:nvPr>
            <p:ph idx="1"/>
          </p:nvPr>
        </p:nvSpPr>
        <p:spPr>
          <a:xfrm>
            <a:off x="228600" y="228600"/>
            <a:ext cx="8686800" cy="6400800"/>
          </a:xfrm>
        </p:spPr>
        <p:txBody>
          <a:bodyPr>
            <a:normAutofit fontScale="77500" lnSpcReduction="20000"/>
          </a:bodyPr>
          <a:lstStyle/>
          <a:p>
            <a:pPr algn="just"/>
            <a:r>
              <a:rPr lang="en-US" dirty="0" smtClean="0"/>
              <a:t>The organization finally attempted its first production cut and in  September 2016 decision to trim approximately 1 million barrels per day</a:t>
            </a:r>
          </a:p>
          <a:p>
            <a:pPr algn="just"/>
            <a:r>
              <a:rPr lang="en-US" dirty="0" smtClean="0"/>
              <a:t>The agreement (which exempted disruption-ridden members Libya and Nigeria) covered the first half of 2017 – alongside promised reductions from Russia and ten other non-members, offset by expected increases in the US shale-sector, Libya, Nigeria, spare capacity</a:t>
            </a:r>
          </a:p>
          <a:p>
            <a:pPr algn="just"/>
            <a:r>
              <a:rPr lang="en-US" dirty="0" smtClean="0"/>
              <a:t>Indonesia announced another "temporary suspension" of its OPEC membership rather than accepting the organization's requested 5-percent production-cut. </a:t>
            </a:r>
          </a:p>
          <a:p>
            <a:pPr algn="just"/>
            <a:r>
              <a:rPr lang="en-US" dirty="0" smtClean="0"/>
              <a:t>Prices fluctuated around US$50/bbl</a:t>
            </a:r>
            <a:endParaRPr lang="en-US" baseline="30000" dirty="0" smtClean="0"/>
          </a:p>
          <a:p>
            <a:pPr algn="just"/>
            <a:r>
              <a:rPr lang="en-US" dirty="0" smtClean="0"/>
              <a:t>These production cut deals with non-OPEC countries are generally referred to as </a:t>
            </a:r>
            <a:r>
              <a:rPr lang="en-US" b="1" dirty="0" smtClean="0"/>
              <a:t>OPEC+</a:t>
            </a:r>
          </a:p>
          <a:p>
            <a:pPr algn="just"/>
            <a:r>
              <a:rPr lang="en-US" dirty="0" smtClean="0"/>
              <a:t>Qatar and Ecuador announced it would withdraw from OPEC</a:t>
            </a:r>
          </a:p>
          <a:p>
            <a:pPr algn="just"/>
            <a:r>
              <a:rPr lang="en-US" dirty="0" smtClean="0"/>
              <a:t>In December 2019 OPEC and Russia agreed one of the deepest output cuts so far to prevent oversupply in a deal that will last for the first three months of 2020</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81000" cy="182562"/>
          </a:xfrm>
        </p:spPr>
        <p:txBody>
          <a:bodyPr>
            <a:normAutofit fontScale="90000"/>
          </a:bodyPr>
          <a:lstStyle/>
          <a:p>
            <a:endParaRPr lang="en-US" sz="800" dirty="0"/>
          </a:p>
        </p:txBody>
      </p:sp>
      <p:sp>
        <p:nvSpPr>
          <p:cNvPr id="3" name="Content Placeholder 2"/>
          <p:cNvSpPr>
            <a:spLocks noGrp="1"/>
          </p:cNvSpPr>
          <p:nvPr>
            <p:ph idx="1"/>
          </p:nvPr>
        </p:nvSpPr>
        <p:spPr>
          <a:xfrm>
            <a:off x="228600" y="381000"/>
            <a:ext cx="8686800" cy="6248400"/>
          </a:xfrm>
        </p:spPr>
        <p:txBody>
          <a:bodyPr/>
          <a:lstStyle/>
          <a:p>
            <a:pPr algn="just"/>
            <a:r>
              <a:rPr lang="en-US" dirty="0" smtClean="0"/>
              <a:t>OPEC officials presented an ultimatum to Russia to cut production by 1.5% of world supply(</a:t>
            </a:r>
            <a:r>
              <a:rPr lang="en-US" b="1" dirty="0" smtClean="0"/>
              <a:t>2020 Saudi-Russian price war)</a:t>
            </a:r>
          </a:p>
          <a:p>
            <a:pPr algn="just"/>
            <a:r>
              <a:rPr lang="en-US" dirty="0" smtClean="0"/>
              <a:t>Another factor was weakening global demand resulting from the </a:t>
            </a:r>
            <a:r>
              <a:rPr lang="en-US" b="1" u="sng" dirty="0" smtClean="0"/>
              <a:t>COVID-19 pandemic</a:t>
            </a:r>
          </a:p>
          <a:p>
            <a:pPr algn="just"/>
            <a:r>
              <a:rPr lang="en-US" dirty="0" smtClean="0"/>
              <a:t>American shale oil production increased</a:t>
            </a:r>
            <a:endParaRPr 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04800" cy="182562"/>
          </a:xfrm>
        </p:spPr>
        <p:txBody>
          <a:bodyPr>
            <a:normAutofit fontScale="90000"/>
          </a:bodyPr>
          <a:lstStyle/>
          <a:p>
            <a:endParaRPr lang="en-US" sz="800" dirty="0"/>
          </a:p>
        </p:txBody>
      </p:sp>
      <p:sp>
        <p:nvSpPr>
          <p:cNvPr id="3" name="Content Placeholder 2"/>
          <p:cNvSpPr>
            <a:spLocks noGrp="1"/>
          </p:cNvSpPr>
          <p:nvPr>
            <p:ph idx="1"/>
          </p:nvPr>
        </p:nvSpPr>
        <p:spPr>
          <a:xfrm>
            <a:off x="228600" y="152400"/>
            <a:ext cx="8686800" cy="6477000"/>
          </a:xfrm>
        </p:spPr>
        <p:txBody>
          <a:bodyPr>
            <a:normAutofit fontScale="92500"/>
          </a:bodyPr>
          <a:lstStyle/>
          <a:p>
            <a:pPr algn="just"/>
            <a:r>
              <a:rPr lang="en-US" dirty="0" smtClean="0"/>
              <a:t>PUD reserves require additional capital investment (e.g., drilling new wells) to bring the oil to the surface </a:t>
            </a:r>
          </a:p>
          <a:p>
            <a:pPr algn="just"/>
            <a:r>
              <a:rPr lang="en-US" b="1" dirty="0"/>
              <a:t>Unproven </a:t>
            </a:r>
            <a:r>
              <a:rPr lang="en-US" b="1" dirty="0" smtClean="0"/>
              <a:t>reserves:</a:t>
            </a:r>
          </a:p>
          <a:p>
            <a:pPr algn="just"/>
            <a:r>
              <a:rPr lang="en-US" dirty="0"/>
              <a:t>Unproven reserves are based on geological and/or engineering data similar to that used in estimates of proven reserves, </a:t>
            </a:r>
            <a:r>
              <a:rPr lang="en-US" dirty="0" smtClean="0"/>
              <a:t>but differ form  </a:t>
            </a:r>
            <a:r>
              <a:rPr lang="en-US" dirty="0"/>
              <a:t>technical, contractual, or regulatory </a:t>
            </a:r>
            <a:r>
              <a:rPr lang="en-US" dirty="0" smtClean="0"/>
              <a:t>uncertainties.</a:t>
            </a:r>
          </a:p>
          <a:p>
            <a:pPr algn="just"/>
            <a:r>
              <a:rPr lang="en-US" dirty="0"/>
              <a:t> Unproven reserves may be used internally by oil companies and government agencies for future planning purposes but are not routinely </a:t>
            </a:r>
            <a:r>
              <a:rPr lang="en-US" dirty="0" smtClean="0"/>
              <a:t>compiled.</a:t>
            </a:r>
          </a:p>
          <a:p>
            <a:pPr algn="just"/>
            <a:r>
              <a:rPr lang="en-US" dirty="0" smtClean="0"/>
              <a:t>They </a:t>
            </a:r>
            <a:r>
              <a:rPr lang="en-US" dirty="0"/>
              <a:t>are sub-classified as </a:t>
            </a:r>
            <a:r>
              <a:rPr lang="en-US" b="1" i="1" dirty="0"/>
              <a:t>probable</a:t>
            </a:r>
            <a:r>
              <a:rPr lang="en-US" dirty="0"/>
              <a:t> and </a:t>
            </a:r>
            <a:r>
              <a:rPr lang="en-US" b="1" i="1" dirty="0"/>
              <a:t>possible</a:t>
            </a:r>
            <a:r>
              <a:rPr lang="en-US" dirty="0" smtClean="0"/>
              <a:t>.</a:t>
            </a:r>
            <a:endParaRPr lang="en-US"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228600" cy="182562"/>
          </a:xfrm>
        </p:spPr>
        <p:txBody>
          <a:bodyPr>
            <a:normAutofit fontScale="90000"/>
          </a:bodyPr>
          <a:lstStyle/>
          <a:p>
            <a:endParaRPr lang="en-US" sz="800" dirty="0"/>
          </a:p>
        </p:txBody>
      </p:sp>
      <p:sp>
        <p:nvSpPr>
          <p:cNvPr id="3" name="Content Placeholder 2"/>
          <p:cNvSpPr>
            <a:spLocks noGrp="1"/>
          </p:cNvSpPr>
          <p:nvPr>
            <p:ph idx="1"/>
          </p:nvPr>
        </p:nvSpPr>
        <p:spPr>
          <a:xfrm>
            <a:off x="228600" y="304800"/>
            <a:ext cx="8686800" cy="6324600"/>
          </a:xfrm>
        </p:spPr>
        <p:txBody>
          <a:bodyPr>
            <a:normAutofit fontScale="92500" lnSpcReduction="10000"/>
          </a:bodyPr>
          <a:lstStyle/>
          <a:p>
            <a:pPr algn="just"/>
            <a:r>
              <a:rPr lang="en-US" b="1" dirty="0"/>
              <a:t>Probable</a:t>
            </a:r>
            <a:r>
              <a:rPr lang="en-US" dirty="0"/>
              <a:t> reserves are attributed to known accumulations and claim a 50% confidence level of recovery. </a:t>
            </a:r>
            <a:endParaRPr lang="en-US" dirty="0" smtClean="0"/>
          </a:p>
          <a:p>
            <a:pPr algn="just"/>
            <a:r>
              <a:rPr lang="en-US" dirty="0" smtClean="0"/>
              <a:t>Industry </a:t>
            </a:r>
            <a:r>
              <a:rPr lang="en-US" dirty="0"/>
              <a:t>specialists refer to them as "P50" (i.e., having a 50% certainty of being produced). </a:t>
            </a:r>
            <a:endParaRPr lang="en-US" dirty="0" smtClean="0"/>
          </a:p>
          <a:p>
            <a:pPr algn="just"/>
            <a:r>
              <a:rPr lang="en-US" dirty="0" smtClean="0"/>
              <a:t>The </a:t>
            </a:r>
            <a:r>
              <a:rPr lang="en-US" dirty="0"/>
              <a:t>sum of proven plus probable reserves is also referred to in the industry as "</a:t>
            </a:r>
            <a:r>
              <a:rPr lang="en-US" b="1" dirty="0"/>
              <a:t>2P</a:t>
            </a:r>
            <a:r>
              <a:rPr lang="en-US" dirty="0"/>
              <a:t>" (proven plus </a:t>
            </a:r>
            <a:r>
              <a:rPr lang="en-US" dirty="0" smtClean="0"/>
              <a:t>probable).</a:t>
            </a:r>
          </a:p>
          <a:p>
            <a:pPr algn="just"/>
            <a:r>
              <a:rPr lang="en-US" b="1" dirty="0"/>
              <a:t>Possible</a:t>
            </a:r>
            <a:r>
              <a:rPr lang="en-US" dirty="0"/>
              <a:t> reserves are attributed to known accumulations that have a less likely chance of being recovered than probable reserves. </a:t>
            </a:r>
            <a:endParaRPr lang="en-US" dirty="0" smtClean="0"/>
          </a:p>
          <a:p>
            <a:pPr algn="just"/>
            <a:r>
              <a:rPr lang="en-US" dirty="0" smtClean="0"/>
              <a:t>This </a:t>
            </a:r>
            <a:r>
              <a:rPr lang="en-US" dirty="0"/>
              <a:t>term is often used for reserves which are claimed to have at least a 10% certainty of being produced ("P10"). </a:t>
            </a: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381000" cy="182562"/>
          </a:xfrm>
        </p:spPr>
        <p:txBody>
          <a:bodyPr>
            <a:normAutofit fontScale="90000"/>
          </a:bodyPr>
          <a:lstStyle/>
          <a:p>
            <a:endParaRPr lang="en-US" sz="800" dirty="0"/>
          </a:p>
        </p:txBody>
      </p:sp>
      <p:sp>
        <p:nvSpPr>
          <p:cNvPr id="3" name="Content Placeholder 2"/>
          <p:cNvSpPr>
            <a:spLocks noGrp="1"/>
          </p:cNvSpPr>
          <p:nvPr>
            <p:ph idx="1"/>
          </p:nvPr>
        </p:nvSpPr>
        <p:spPr>
          <a:xfrm>
            <a:off x="228600" y="228600"/>
            <a:ext cx="8686800" cy="6400800"/>
          </a:xfrm>
        </p:spPr>
        <p:txBody>
          <a:bodyPr/>
          <a:lstStyle/>
          <a:p>
            <a:pPr algn="just"/>
            <a:r>
              <a:rPr lang="en-US" dirty="0" smtClean="0"/>
              <a:t>Reasons for classifying reserves as possible include varying interpretations of geology, reserves not producible at commercial rates, uncertainty due to reserve infill (seepage from adjacent areas) and projected reserves based on future recovery methods. </a:t>
            </a:r>
          </a:p>
          <a:p>
            <a:pPr algn="just"/>
            <a:r>
              <a:rPr lang="en-US" dirty="0" smtClean="0"/>
              <a:t>The cumulative amount of proven, probable and possible resources are referred to in the industry as "</a:t>
            </a:r>
            <a:r>
              <a:rPr lang="en-US" b="1" dirty="0" smtClean="0"/>
              <a:t>3P</a:t>
            </a:r>
            <a:r>
              <a:rPr lang="en-US" dirty="0" smtClean="0"/>
              <a:t>" (proven plus probable plus possible).</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381000"/>
          </a:xfrm>
        </p:spPr>
        <p:txBody>
          <a:bodyPr>
            <a:normAutofit fontScale="90000"/>
          </a:bodyPr>
          <a:lstStyle/>
          <a:p>
            <a:r>
              <a:rPr lang="en-US" sz="3200" b="1" dirty="0"/>
              <a:t>oil resources</a:t>
            </a:r>
            <a:endParaRPr lang="en-US" sz="3200" dirty="0"/>
          </a:p>
        </p:txBody>
      </p:sp>
      <p:sp>
        <p:nvSpPr>
          <p:cNvPr id="3" name="Content Placeholder 2"/>
          <p:cNvSpPr>
            <a:spLocks noGrp="1"/>
          </p:cNvSpPr>
          <p:nvPr>
            <p:ph idx="1"/>
          </p:nvPr>
        </p:nvSpPr>
        <p:spPr>
          <a:xfrm>
            <a:off x="228600" y="762000"/>
            <a:ext cx="8763000" cy="5867400"/>
          </a:xfrm>
        </p:spPr>
        <p:txBody>
          <a:bodyPr>
            <a:normAutofit/>
          </a:bodyPr>
          <a:lstStyle/>
          <a:p>
            <a:pPr algn="just"/>
            <a:r>
              <a:rPr lang="en-US" b="1" dirty="0"/>
              <a:t>oil </a:t>
            </a:r>
            <a:r>
              <a:rPr lang="en-US" b="1" dirty="0" smtClean="0"/>
              <a:t>resources </a:t>
            </a:r>
            <a:r>
              <a:rPr lang="en-US" dirty="0" smtClean="0"/>
              <a:t>include </a:t>
            </a:r>
            <a:r>
              <a:rPr lang="en-US" dirty="0"/>
              <a:t>all oil that can be technically recovered at any price. Reserves may be for a well, a reservoir, a field, a nation, or the </a:t>
            </a:r>
            <a:r>
              <a:rPr lang="en-US" dirty="0" smtClean="0"/>
              <a:t>world.</a:t>
            </a:r>
          </a:p>
          <a:p>
            <a:pPr algn="just"/>
            <a:r>
              <a:rPr lang="en-US" dirty="0" smtClean="0"/>
              <a:t>Oil resources can be divided into two categories.</a:t>
            </a:r>
          </a:p>
          <a:p>
            <a:pPr algn="just"/>
            <a:r>
              <a:rPr lang="en-US" b="1" dirty="0" smtClean="0"/>
              <a:t>Contingent resources </a:t>
            </a:r>
            <a:r>
              <a:rPr lang="en-US" dirty="0" smtClean="0"/>
              <a:t>are those quantities of petroleum estimated, as of a given date, to be potentially recoverable from known accumulations using established technology or technology under development.</a:t>
            </a:r>
          </a:p>
          <a:p>
            <a:pPr algn="just"/>
            <a:r>
              <a:rPr lang="en-US" dirty="0" smtClean="0"/>
              <a:t>Not considered to be commercially recoverable due to one or more contingencies.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381000"/>
          </a:xfrm>
        </p:spPr>
        <p:txBody>
          <a:bodyPr>
            <a:normAutofit fontScale="90000"/>
          </a:bodyPr>
          <a:lstStyle/>
          <a:p>
            <a:r>
              <a:rPr lang="en-US" sz="2800" dirty="0" smtClean="0"/>
              <a:t>Contingencies</a:t>
            </a:r>
            <a:endParaRPr lang="en-US" sz="2800" dirty="0"/>
          </a:p>
        </p:txBody>
      </p:sp>
      <p:sp>
        <p:nvSpPr>
          <p:cNvPr id="3" name="Content Placeholder 2"/>
          <p:cNvSpPr>
            <a:spLocks noGrp="1"/>
          </p:cNvSpPr>
          <p:nvPr>
            <p:ph idx="1"/>
          </p:nvPr>
        </p:nvSpPr>
        <p:spPr>
          <a:xfrm>
            <a:off x="228600" y="685800"/>
            <a:ext cx="8686800" cy="5943600"/>
          </a:xfrm>
        </p:spPr>
        <p:txBody>
          <a:bodyPr/>
          <a:lstStyle/>
          <a:p>
            <a:r>
              <a:rPr lang="en-US" dirty="0" smtClean="0"/>
              <a:t>1. Legal </a:t>
            </a:r>
          </a:p>
          <a:p>
            <a:r>
              <a:rPr lang="en-US" dirty="0" smtClean="0"/>
              <a:t>2. Regulatory </a:t>
            </a:r>
          </a:p>
          <a:p>
            <a:r>
              <a:rPr lang="en-US" dirty="0" smtClean="0"/>
              <a:t>3. Market Access </a:t>
            </a:r>
          </a:p>
          <a:p>
            <a:r>
              <a:rPr lang="en-US" dirty="0" smtClean="0"/>
              <a:t>4.Political Factors </a:t>
            </a:r>
          </a:p>
          <a:p>
            <a:r>
              <a:rPr lang="en-US" dirty="0" smtClean="0"/>
              <a:t>5. Social License </a:t>
            </a:r>
          </a:p>
          <a:p>
            <a:r>
              <a:rPr lang="en-US" dirty="0" smtClean="0"/>
              <a:t>6. Economic </a:t>
            </a:r>
          </a:p>
          <a:p>
            <a:r>
              <a:rPr lang="en-US" dirty="0" smtClean="0"/>
              <a:t>7. Commitment to Develop </a:t>
            </a:r>
          </a:p>
          <a:p>
            <a:r>
              <a:rPr lang="en-US" dirty="0" smtClean="0"/>
              <a:t>8. Development Timing</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457200" cy="182562"/>
          </a:xfrm>
        </p:spPr>
        <p:txBody>
          <a:bodyPr>
            <a:normAutofit fontScale="90000"/>
          </a:bodyPr>
          <a:lstStyle/>
          <a:p>
            <a:endParaRPr lang="en-US" sz="800" dirty="0"/>
          </a:p>
        </p:txBody>
      </p:sp>
      <p:sp>
        <p:nvSpPr>
          <p:cNvPr id="3" name="Content Placeholder 2"/>
          <p:cNvSpPr>
            <a:spLocks noGrp="1"/>
          </p:cNvSpPr>
          <p:nvPr>
            <p:ph idx="1"/>
          </p:nvPr>
        </p:nvSpPr>
        <p:spPr>
          <a:xfrm>
            <a:off x="304800" y="304800"/>
            <a:ext cx="8534400" cy="6553200"/>
          </a:xfrm>
        </p:spPr>
        <p:txBody>
          <a:bodyPr/>
          <a:lstStyle/>
          <a:p>
            <a:pPr algn="just"/>
            <a:r>
              <a:rPr lang="en-US" b="1" dirty="0"/>
              <a:t>Prospective Resources</a:t>
            </a:r>
            <a:r>
              <a:rPr lang="en-US" dirty="0"/>
              <a:t> are those quantities of petroleum estimated, as of a given date, to be potentially recoverable from undiscovered accumulations by application of future development projects. </a:t>
            </a:r>
            <a:endParaRPr lang="en-US" dirty="0" smtClean="0"/>
          </a:p>
          <a:p>
            <a:pPr algn="just"/>
            <a:r>
              <a:rPr lang="en-US" dirty="0" smtClean="0"/>
              <a:t>Prospective </a:t>
            </a:r>
            <a:r>
              <a:rPr lang="en-US" dirty="0"/>
              <a:t>resources have both an associated chance of discovery and a chance of development.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22598</TotalTime>
  <Words>1619</Words>
  <Application>Microsoft Office PowerPoint</Application>
  <PresentationFormat>On-screen Show (4:3)</PresentationFormat>
  <Paragraphs>166</Paragraphs>
  <Slides>31</Slides>
  <Notes>8</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Oil Resources and Economic Issues</vt:lpstr>
      <vt:lpstr> Oil reserves </vt:lpstr>
      <vt:lpstr>PowerPoint Presentation</vt:lpstr>
      <vt:lpstr>PowerPoint Presentation</vt:lpstr>
      <vt:lpstr>PowerPoint Presentation</vt:lpstr>
      <vt:lpstr>PowerPoint Presentation</vt:lpstr>
      <vt:lpstr>oil resources</vt:lpstr>
      <vt:lpstr>Contingencies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1st Phase(1960-73)</vt:lpstr>
      <vt:lpstr>PowerPoint Presentation</vt:lpstr>
      <vt:lpstr>PowerPoint Presentation</vt:lpstr>
      <vt:lpstr>PowerPoint Presentation</vt:lpstr>
      <vt:lpstr>PowerPoint Presentation</vt:lpstr>
      <vt:lpstr>Impact of First Oil price Shock</vt:lpstr>
      <vt:lpstr>Phase 3: 1975–1981</vt:lpstr>
      <vt:lpstr>Phase 4: 1981–86</vt:lpstr>
      <vt:lpstr>PowerPoint Presentation</vt:lpstr>
      <vt:lpstr>Phase 5: OPEC in the 1990s</vt:lpstr>
      <vt:lpstr>PowerPoint Presentation</vt:lpstr>
      <vt:lpstr> Phase 6: Return of High Prices in the New Millennium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Oil Resources and Economic Issues</dc:title>
  <dc:creator>dell</dc:creator>
  <cp:lastModifiedBy>Windows User</cp:lastModifiedBy>
  <cp:revision>83</cp:revision>
  <dcterms:created xsi:type="dcterms:W3CDTF">2020-11-06T08:35:05Z</dcterms:created>
  <dcterms:modified xsi:type="dcterms:W3CDTF">2020-12-03T14:46:37Z</dcterms:modified>
</cp:coreProperties>
</file>