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2" r:id="rId3"/>
    <p:sldId id="299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08" r:id="rId12"/>
  </p:sldIdLst>
  <p:sldSz cx="9144000" cy="6858000" type="screen4x3"/>
  <p:notesSz cx="10234613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CC"/>
    <a:srgbClr val="CC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725F244-0E57-48DF-9F56-766B01E529D0}" type="datetimeFigureOut">
              <a:rPr lang="en-US" smtClean="0"/>
              <a:pPr/>
              <a:t>2/19/2019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838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E8D8FC5-7EE3-4D86-938A-5B0A642AD4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1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F7F6FB6-070A-4DFE-8799-1853B5BEE514}" type="datetimeFigureOut">
              <a:rPr lang="en-US" smtClean="0"/>
              <a:pPr/>
              <a:t>2/19/2019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3676"/>
            <a:ext cx="8187690" cy="3196114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CD285AE-5B40-4E7E-BD53-427AC31884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7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76800"/>
            <a:ext cx="7848600" cy="1390651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685800"/>
            <a:ext cx="3962400" cy="3581400"/>
          </a:xfrm>
        </p:spPr>
        <p:txBody>
          <a:bodyPr anchor="b" anchorCtr="1"/>
          <a:lstStyle>
            <a:lvl1pPr marL="0" indent="0" algn="ctr">
              <a:buNone/>
              <a:defRPr b="1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se_logo_c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" y="685801"/>
            <a:ext cx="3581400" cy="4190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85799EBC-1BED-4079-ABAE-694336AA9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B916CA86-E7E9-4BB3-B024-82BC8652AB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CCFF66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Requirements 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</a:t>
            </a:r>
            <a:r>
              <a:rPr lang="en-GB" dirty="0" smtClean="0"/>
              <a:t>02,03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The decision leader makes the choice, either with or without discussion with others.</a:t>
            </a:r>
          </a:p>
          <a:p>
            <a:r>
              <a:rPr lang="en-US" dirty="0" smtClean="0"/>
              <a:t>The </a:t>
            </a:r>
            <a:r>
              <a:rPr lang="en-US" dirty="0"/>
              <a:t>group votes and the majority rules.</a:t>
            </a:r>
          </a:p>
          <a:p>
            <a:r>
              <a:rPr lang="en-US" dirty="0" smtClean="0"/>
              <a:t> </a:t>
            </a:r>
            <a:r>
              <a:rPr lang="en-US" dirty="0"/>
              <a:t>The group votes, but the result must be </a:t>
            </a:r>
            <a:r>
              <a:rPr lang="en-US" dirty="0" smtClean="0"/>
              <a:t>agreed </a:t>
            </a:r>
            <a:r>
              <a:rPr lang="en-US" dirty="0"/>
              <a:t>to approve the decision.</a:t>
            </a:r>
          </a:p>
          <a:p>
            <a:r>
              <a:rPr lang="en-US" dirty="0" smtClean="0"/>
              <a:t> </a:t>
            </a:r>
            <a:r>
              <a:rPr lang="en-US" dirty="0"/>
              <a:t>The group discusses and negotiates to reach a consensus. Everyone can live with the </a:t>
            </a:r>
            <a:r>
              <a:rPr lang="en-US" dirty="0" smtClean="0"/>
              <a:t>decision and </a:t>
            </a:r>
            <a:r>
              <a:rPr lang="en-US" dirty="0"/>
              <a:t>commits to supporting it.</a:t>
            </a:r>
          </a:p>
          <a:p>
            <a:r>
              <a:rPr lang="en-US" dirty="0" smtClean="0"/>
              <a:t> </a:t>
            </a:r>
            <a:r>
              <a:rPr lang="en-US" dirty="0"/>
              <a:t>The decision leader </a:t>
            </a:r>
            <a:r>
              <a:rPr lang="en-US" dirty="0" smtClean="0"/>
              <a:t>gives </a:t>
            </a:r>
            <a:r>
              <a:rPr lang="en-US" dirty="0"/>
              <a:t>authority for making the decision to one individual.</a:t>
            </a:r>
          </a:p>
          <a:p>
            <a:r>
              <a:rPr lang="en-US" dirty="0" smtClean="0"/>
              <a:t> </a:t>
            </a:r>
            <a:r>
              <a:rPr lang="en-US" dirty="0"/>
              <a:t>The group reaches a decision, but some individual has veto authority over that decision.</a:t>
            </a:r>
          </a:p>
        </p:txBody>
      </p:sp>
    </p:spTree>
    <p:extLst>
      <p:ext uri="{BB962C8B-B14F-4D97-AF65-F5344CB8AC3E}">
        <p14:creationId xmlns:p14="http://schemas.microsoft.com/office/powerpoint/2010/main" val="3422823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>
                <a:solidFill>
                  <a:srgbClr val="008000"/>
                </a:solidFill>
              </a:rPr>
              <a:t>Q</a:t>
            </a:r>
            <a:r>
              <a:rPr lang="en-GB" sz="6600" dirty="0">
                <a:solidFill>
                  <a:srgbClr val="008000"/>
                </a:solidFill>
              </a:rPr>
              <a:t>&amp;</a:t>
            </a:r>
            <a:r>
              <a:rPr lang="en-GB" sz="8800" dirty="0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Bad Requirements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6868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Segoe"/>
              </a:rPr>
              <a:t>The major consequence of requirements problems </a:t>
            </a:r>
            <a:r>
              <a:rPr lang="en-US" dirty="0" smtClean="0">
                <a:latin typeface="Segoe"/>
              </a:rPr>
              <a:t>is Rework 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Segoe"/>
              </a:rPr>
              <a:t> Rework often </a:t>
            </a:r>
            <a:r>
              <a:rPr lang="en-US" dirty="0">
                <a:latin typeface="Segoe"/>
              </a:rPr>
              <a:t>consumes 30 </a:t>
            </a:r>
            <a:r>
              <a:rPr lang="en-US" dirty="0" smtClean="0">
                <a:latin typeface="Segoe"/>
              </a:rPr>
              <a:t>to 50 </a:t>
            </a:r>
            <a:r>
              <a:rPr lang="en-US" dirty="0">
                <a:latin typeface="Segoe"/>
              </a:rPr>
              <a:t>percent of your total development </a:t>
            </a:r>
            <a:r>
              <a:rPr lang="en-US" dirty="0" smtClean="0">
                <a:latin typeface="Segoe"/>
              </a:rPr>
              <a:t>cost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Segoe"/>
              </a:rPr>
              <a:t>      (</a:t>
            </a:r>
            <a:r>
              <a:rPr lang="en-US" dirty="0">
                <a:latin typeface="Segoe"/>
              </a:rPr>
              <a:t>Shull, et </a:t>
            </a:r>
            <a:r>
              <a:rPr lang="en-US" dirty="0" smtClean="0">
                <a:latin typeface="Segoe"/>
              </a:rPr>
              <a:t>    al</a:t>
            </a:r>
            <a:r>
              <a:rPr lang="en-US" dirty="0">
                <a:latin typeface="Segoe"/>
              </a:rPr>
              <a:t>. 2002; GAO 2004</a:t>
            </a:r>
            <a:r>
              <a:rPr lang="en-US" dirty="0" smtClean="0">
                <a:latin typeface="Segoe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Segoe"/>
              </a:rPr>
              <a:t> </a:t>
            </a:r>
            <a:r>
              <a:rPr lang="en-US" dirty="0">
                <a:latin typeface="Segoe"/>
              </a:rPr>
              <a:t>requirements errors </a:t>
            </a:r>
            <a:r>
              <a:rPr lang="en-US" dirty="0" smtClean="0">
                <a:latin typeface="Segoe"/>
              </a:rPr>
              <a:t>can account </a:t>
            </a:r>
            <a:r>
              <a:rPr lang="en-US" dirty="0">
                <a:latin typeface="Segoe"/>
              </a:rPr>
              <a:t>for 70 to 85 percent of the rework cost (</a:t>
            </a:r>
            <a:r>
              <a:rPr lang="en-US" dirty="0" err="1">
                <a:latin typeface="Segoe"/>
              </a:rPr>
              <a:t>Leffingwell</a:t>
            </a:r>
            <a:r>
              <a:rPr lang="en-US" dirty="0">
                <a:latin typeface="Segoe"/>
              </a:rPr>
              <a:t> 1997</a:t>
            </a:r>
            <a:r>
              <a:rPr lang="en-US" dirty="0" smtClean="0">
                <a:latin typeface="Segoe"/>
              </a:rPr>
              <a:t>)</a:t>
            </a:r>
          </a:p>
          <a:p>
            <a:r>
              <a:rPr lang="en-US" dirty="0" smtClean="0">
                <a:latin typeface="Segoe"/>
              </a:rPr>
              <a:t>.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Insufficient user involvement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Inaccurate planning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Creeping user requirements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Ambiguous requirements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 Gold plating</a:t>
            </a:r>
          </a:p>
          <a:p>
            <a:pPr marL="2171700" lvl="4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/>
              <a:t>Overlooked stakeholders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6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stakeholder </a:t>
            </a:r>
            <a:r>
              <a:rPr lang="en-US" dirty="0"/>
              <a:t>is a </a:t>
            </a:r>
            <a:r>
              <a:rPr lang="en-US" dirty="0" smtClean="0"/>
              <a:t>person, group</a:t>
            </a:r>
            <a:r>
              <a:rPr lang="en-US" dirty="0"/>
              <a:t>, or organization that is actively involved in a project, is affected by its process or outcome, </a:t>
            </a:r>
            <a:r>
              <a:rPr lang="en-US" dirty="0" smtClean="0"/>
              <a:t>or can </a:t>
            </a:r>
            <a:r>
              <a:rPr lang="en-US" dirty="0"/>
              <a:t>influence its process or outcome</a:t>
            </a:r>
            <a:r>
              <a:rPr lang="en-US" dirty="0" smtClean="0"/>
              <a:t>.</a:t>
            </a:r>
          </a:p>
          <a:p>
            <a:r>
              <a:rPr lang="en-US" dirty="0"/>
              <a:t>The case of the missing </a:t>
            </a:r>
            <a:r>
              <a:rPr lang="en-US" dirty="0" smtClean="0"/>
              <a:t>stakeholder???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 Potential </a:t>
            </a:r>
            <a:r>
              <a:rPr lang="en-US" sz="1200" dirty="0"/>
              <a:t>stakeholders within the project team, within the developing organization, and outside </a:t>
            </a:r>
            <a:r>
              <a:rPr lang="en-US" sz="1200" dirty="0" smtClean="0"/>
              <a:t>the organization</a:t>
            </a:r>
            <a:r>
              <a:rPr lang="en-US" sz="12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1066800"/>
            <a:ext cx="7620000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2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Customers are a subset of stakeholders. A </a:t>
            </a:r>
            <a:r>
              <a:rPr lang="en-US" dirty="0" smtClean="0"/>
              <a:t>“</a:t>
            </a:r>
            <a:r>
              <a:rPr lang="en-US" i="1" dirty="0" smtClean="0"/>
              <a:t>customer” </a:t>
            </a:r>
            <a:r>
              <a:rPr lang="en-US" dirty="0"/>
              <a:t>is an individual or organization that </a:t>
            </a:r>
            <a:r>
              <a:rPr lang="en-US" dirty="0" smtClean="0"/>
              <a:t>derives either </a:t>
            </a:r>
            <a:r>
              <a:rPr lang="en-US" dirty="0"/>
              <a:t>direct or indirect benefit from a product. Software customers could request, pay for, </a:t>
            </a:r>
            <a:r>
              <a:rPr lang="en-US" dirty="0" smtClean="0"/>
              <a:t>select, specify</a:t>
            </a:r>
            <a:r>
              <a:rPr lang="en-US" dirty="0"/>
              <a:t>, use, or receive the output generated by a software product.</a:t>
            </a:r>
          </a:p>
        </p:txBody>
      </p:sp>
    </p:spTree>
    <p:extLst>
      <p:ext uri="{BB962C8B-B14F-4D97-AF65-F5344CB8AC3E}">
        <p14:creationId xmlns:p14="http://schemas.microsoft.com/office/powerpoint/2010/main" val="277871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for Software Customers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17638"/>
            <a:ext cx="7162800" cy="4830762"/>
          </a:xfrm>
        </p:spPr>
      </p:pic>
    </p:spTree>
    <p:extLst>
      <p:ext uri="{BB962C8B-B14F-4D97-AF65-F5344CB8AC3E}">
        <p14:creationId xmlns:p14="http://schemas.microsoft.com/office/powerpoint/2010/main" val="288362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Responsibilities for Software Customers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620000" cy="4724399"/>
          </a:xfrm>
        </p:spPr>
      </p:pic>
    </p:spTree>
    <p:extLst>
      <p:ext uri="{BB962C8B-B14F-4D97-AF65-F5344CB8AC3E}">
        <p14:creationId xmlns:p14="http://schemas.microsoft.com/office/powerpoint/2010/main" val="281288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decision 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can be hundreds of decisions to make on software projects; often, they are on the critical </a:t>
            </a:r>
            <a:r>
              <a:rPr lang="en-US" dirty="0" smtClean="0"/>
              <a:t>path to </a:t>
            </a:r>
            <a:r>
              <a:rPr lang="en-US" dirty="0"/>
              <a:t>being able to move ahead. You might need to resolve some conflict, accept (or reject) a </a:t>
            </a:r>
            <a:r>
              <a:rPr lang="en-US" dirty="0" smtClean="0"/>
              <a:t>proposed change</a:t>
            </a:r>
            <a:r>
              <a:rPr lang="en-US" dirty="0"/>
              <a:t>, or approve a set of requirements for a specific release.</a:t>
            </a:r>
          </a:p>
        </p:txBody>
      </p:sp>
    </p:spTree>
    <p:extLst>
      <p:ext uri="{BB962C8B-B14F-4D97-AF65-F5344CB8AC3E}">
        <p14:creationId xmlns:p14="http://schemas.microsoft.com/office/powerpoint/2010/main" val="137659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decision-making group needs to identify its </a:t>
            </a:r>
            <a:r>
              <a:rPr lang="en-US" i="1" dirty="0"/>
              <a:t>decision leader </a:t>
            </a:r>
            <a:r>
              <a:rPr lang="en-US" dirty="0"/>
              <a:t>and to select a </a:t>
            </a:r>
            <a:r>
              <a:rPr lang="en-US" i="1" dirty="0"/>
              <a:t>decision rule</a:t>
            </a:r>
            <a:r>
              <a:rPr lang="en-US" dirty="0"/>
              <a:t>, </a:t>
            </a:r>
            <a:r>
              <a:rPr lang="en-US" dirty="0" smtClean="0"/>
              <a:t>which describes </a:t>
            </a:r>
            <a:r>
              <a:rPr lang="en-US" dirty="0"/>
              <a:t>how they will arrive at their decisions. There are numerous decision rules to choose </a:t>
            </a:r>
            <a:r>
              <a:rPr lang="en-US" dirty="0" smtClean="0"/>
              <a:t>from, including </a:t>
            </a:r>
            <a:r>
              <a:rPr lang="en-US" dirty="0"/>
              <a:t>the following 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5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394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Franklin Gothic Demi</vt:lpstr>
      <vt:lpstr>Segoe</vt:lpstr>
      <vt:lpstr>Office Theme</vt:lpstr>
      <vt:lpstr>Requirements Engineering</vt:lpstr>
      <vt:lpstr>Bad Requirements</vt:lpstr>
      <vt:lpstr>Stakeholders</vt:lpstr>
      <vt:lpstr>Cont.</vt:lpstr>
      <vt:lpstr>Customers</vt:lpstr>
      <vt:lpstr>Rights for Software Customers</vt:lpstr>
      <vt:lpstr>Responsibilities for Software Customers</vt:lpstr>
      <vt:lpstr>Identifying decision makers</vt:lpstr>
      <vt:lpstr>Cont.</vt:lpstr>
      <vt:lpstr>cont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naveed</dc:creator>
  <cp:lastModifiedBy>Hp</cp:lastModifiedBy>
  <cp:revision>64</cp:revision>
  <dcterms:created xsi:type="dcterms:W3CDTF">2006-08-16T00:00:00Z</dcterms:created>
  <dcterms:modified xsi:type="dcterms:W3CDTF">2019-02-19T08:50:50Z</dcterms:modified>
</cp:coreProperties>
</file>