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257" r:id="rId3"/>
    <p:sldId id="276" r:id="rId4"/>
    <p:sldId id="264" r:id="rId5"/>
    <p:sldId id="262" r:id="rId6"/>
    <p:sldId id="261" r:id="rId7"/>
    <p:sldId id="263" r:id="rId8"/>
    <p:sldId id="267" r:id="rId9"/>
    <p:sldId id="268" r:id="rId10"/>
    <p:sldId id="269" r:id="rId11"/>
    <p:sldId id="265" r:id="rId12"/>
    <p:sldId id="278" r:id="rId13"/>
    <p:sldId id="285" r:id="rId14"/>
    <p:sldId id="283" r:id="rId15"/>
    <p:sldId id="277" r:id="rId16"/>
    <p:sldId id="280" r:id="rId17"/>
    <p:sldId id="279" r:id="rId18"/>
    <p:sldId id="281" r:id="rId19"/>
    <p:sldId id="270" r:id="rId20"/>
    <p:sldId id="284" r:id="rId21"/>
    <p:sldId id="286" r:id="rId22"/>
    <p:sldId id="287" r:id="rId23"/>
    <p:sldId id="288" r:id="rId24"/>
    <p:sldId id="271" r:id="rId25"/>
    <p:sldId id="289" r:id="rId26"/>
    <p:sldId id="290" r:id="rId27"/>
    <p:sldId id="291" r:id="rId28"/>
    <p:sldId id="292" r:id="rId29"/>
    <p:sldId id="266" r:id="rId30"/>
    <p:sldId id="293" r:id="rId31"/>
    <p:sldId id="294" r:id="rId32"/>
    <p:sldId id="272" r:id="rId33"/>
    <p:sldId id="295" r:id="rId34"/>
    <p:sldId id="296" r:id="rId35"/>
    <p:sldId id="273" r:id="rId36"/>
    <p:sldId id="274" r:id="rId37"/>
    <p:sldId id="275" r:id="rId38"/>
    <p:sldId id="297" r:id="rId39"/>
    <p:sldId id="298" r:id="rId40"/>
    <p:sldId id="299" r:id="rId41"/>
    <p:sldId id="300" r:id="rId42"/>
    <p:sldId id="301" r:id="rId43"/>
    <p:sldId id="259" r:id="rId44"/>
    <p:sldId id="260" r:id="rId45"/>
    <p:sldId id="302" r:id="rId46"/>
    <p:sldId id="305" r:id="rId47"/>
    <p:sldId id="304" r:id="rId48"/>
    <p:sldId id="306" r:id="rId49"/>
    <p:sldId id="303" r:id="rId50"/>
    <p:sldId id="307" r:id="rId51"/>
    <p:sldId id="308" r:id="rId52"/>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Tahoma" pitchFamily="34" charset="0"/>
        <a:ea typeface="+mn-ea"/>
        <a:cs typeface="+mn-cs"/>
      </a:defRPr>
    </a:lvl1pPr>
    <a:lvl2pPr marL="457200" algn="ctr" rtl="0" fontAlgn="base">
      <a:spcBef>
        <a:spcPct val="0"/>
      </a:spcBef>
      <a:spcAft>
        <a:spcPct val="0"/>
      </a:spcAft>
      <a:defRPr kern="1200">
        <a:solidFill>
          <a:schemeClr val="tx1"/>
        </a:solidFill>
        <a:latin typeface="Tahoma" pitchFamily="34" charset="0"/>
        <a:ea typeface="+mn-ea"/>
        <a:cs typeface="+mn-cs"/>
      </a:defRPr>
    </a:lvl2pPr>
    <a:lvl3pPr marL="914400" algn="ctr" rtl="0" fontAlgn="base">
      <a:spcBef>
        <a:spcPct val="0"/>
      </a:spcBef>
      <a:spcAft>
        <a:spcPct val="0"/>
      </a:spcAft>
      <a:defRPr kern="1200">
        <a:solidFill>
          <a:schemeClr val="tx1"/>
        </a:solidFill>
        <a:latin typeface="Tahoma" pitchFamily="34" charset="0"/>
        <a:ea typeface="+mn-ea"/>
        <a:cs typeface="+mn-cs"/>
      </a:defRPr>
    </a:lvl3pPr>
    <a:lvl4pPr marL="1371600" algn="ctr" rtl="0" fontAlgn="base">
      <a:spcBef>
        <a:spcPct val="0"/>
      </a:spcBef>
      <a:spcAft>
        <a:spcPct val="0"/>
      </a:spcAft>
      <a:defRPr kern="1200">
        <a:solidFill>
          <a:schemeClr val="tx1"/>
        </a:solidFill>
        <a:latin typeface="Tahoma" pitchFamily="34" charset="0"/>
        <a:ea typeface="+mn-ea"/>
        <a:cs typeface="+mn-cs"/>
      </a:defRPr>
    </a:lvl4pPr>
    <a:lvl5pPr marL="1828800" algn="ctr"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autoAdjust="0"/>
    <p:restoredTop sz="94660"/>
  </p:normalViewPr>
  <p:slideViewPr>
    <p:cSldViewPr>
      <p:cViewPr>
        <p:scale>
          <a:sx n="75" d="100"/>
          <a:sy n="75" d="100"/>
        </p:scale>
        <p:origin x="-128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22" name="Group 2"/>
          <p:cNvGrpSpPr>
            <a:grpSpLocks/>
          </p:cNvGrpSpPr>
          <p:nvPr/>
        </p:nvGrpSpPr>
        <p:grpSpPr bwMode="auto">
          <a:xfrm>
            <a:off x="0" y="2438400"/>
            <a:ext cx="9009063" cy="1052513"/>
            <a:chOff x="0" y="1536"/>
            <a:chExt cx="5675" cy="663"/>
          </a:xfrm>
        </p:grpSpPr>
        <p:grpSp>
          <p:nvGrpSpPr>
            <p:cNvPr id="81923" name="Group 3"/>
            <p:cNvGrpSpPr>
              <a:grpSpLocks/>
            </p:cNvGrpSpPr>
            <p:nvPr/>
          </p:nvGrpSpPr>
          <p:grpSpPr bwMode="auto">
            <a:xfrm>
              <a:off x="183" y="1604"/>
              <a:ext cx="448" cy="299"/>
              <a:chOff x="720" y="336"/>
              <a:chExt cx="624" cy="432"/>
            </a:xfrm>
          </p:grpSpPr>
          <p:sp>
            <p:nvSpPr>
              <p:cNvPr id="8192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8192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81926" name="Group 6"/>
            <p:cNvGrpSpPr>
              <a:grpSpLocks/>
            </p:cNvGrpSpPr>
            <p:nvPr/>
          </p:nvGrpSpPr>
          <p:grpSpPr bwMode="auto">
            <a:xfrm>
              <a:off x="261" y="1870"/>
              <a:ext cx="465" cy="299"/>
              <a:chOff x="912" y="2640"/>
              <a:chExt cx="672" cy="432"/>
            </a:xfrm>
          </p:grpSpPr>
          <p:sp>
            <p:nvSpPr>
              <p:cNvPr id="8192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8192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8192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8193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8193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81932" name="Rectangle 12"/>
          <p:cNvSpPr>
            <a:spLocks noGrp="1" noChangeArrowheads="1"/>
          </p:cNvSpPr>
          <p:nvPr>
            <p:ph type="ctrTitle"/>
          </p:nvPr>
        </p:nvSpPr>
        <p:spPr>
          <a:xfrm>
            <a:off x="990600" y="1676400"/>
            <a:ext cx="7772400" cy="1462088"/>
          </a:xfrm>
        </p:spPr>
        <p:txBody>
          <a:bodyPr/>
          <a:lstStyle>
            <a:lvl1pPr>
              <a:defRPr/>
            </a:lvl1pPr>
          </a:lstStyle>
          <a:p>
            <a:r>
              <a:rPr lang="es-ES"/>
              <a:t>Haga clic para cambiar el estilo de título	</a:t>
            </a:r>
          </a:p>
        </p:txBody>
      </p:sp>
      <p:sp>
        <p:nvSpPr>
          <p:cNvPr id="819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8193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s-ES"/>
          </a:p>
        </p:txBody>
      </p:sp>
      <p:sp>
        <p:nvSpPr>
          <p:cNvPr id="8193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s-ES"/>
          </a:p>
        </p:txBody>
      </p:sp>
      <p:sp>
        <p:nvSpPr>
          <p:cNvPr id="8193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F1D97D75-79DB-4582-B75C-3DD1FFEDED50}"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CA027198-6E12-4748-AF36-39D6F080FB4B}"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C39B718A-6CDD-41CB-AF1E-477D83D8E82C}" type="slidenum">
              <a:rPr lang="es-ES"/>
              <a:pPr/>
              <a:t>‹#›</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162050" y="6243638"/>
            <a:ext cx="1905000" cy="457200"/>
          </a:xfrm>
        </p:spPr>
        <p:txBody>
          <a:bodyPr/>
          <a:lstStyle>
            <a:lvl1pPr>
              <a:defRPr/>
            </a:lvl1pPr>
          </a:lstStyle>
          <a:p>
            <a:endParaRPr lang="es-ES"/>
          </a:p>
        </p:txBody>
      </p:sp>
      <p:sp>
        <p:nvSpPr>
          <p:cNvPr id="6" name="Footer Placeholder 5"/>
          <p:cNvSpPr>
            <a:spLocks noGrp="1"/>
          </p:cNvSpPr>
          <p:nvPr>
            <p:ph type="ftr" sz="quarter" idx="11"/>
          </p:nvPr>
        </p:nvSpPr>
        <p:spPr>
          <a:xfrm>
            <a:off x="3657600" y="6243638"/>
            <a:ext cx="2895600" cy="457200"/>
          </a:xfrm>
        </p:spPr>
        <p:txBody>
          <a:bodyPr/>
          <a:lstStyle>
            <a:lvl1pPr>
              <a:defRPr/>
            </a:lvl1pPr>
          </a:lstStyle>
          <a:p>
            <a:endParaRPr lang="es-ES"/>
          </a:p>
        </p:txBody>
      </p:sp>
      <p:sp>
        <p:nvSpPr>
          <p:cNvPr id="7" name="Slide Number Placeholder 6"/>
          <p:cNvSpPr>
            <a:spLocks noGrp="1"/>
          </p:cNvSpPr>
          <p:nvPr>
            <p:ph type="sldNum" sz="quarter" idx="12"/>
          </p:nvPr>
        </p:nvSpPr>
        <p:spPr>
          <a:xfrm>
            <a:off x="7042150" y="6243638"/>
            <a:ext cx="1905000" cy="457200"/>
          </a:xfrm>
        </p:spPr>
        <p:txBody>
          <a:bodyPr/>
          <a:lstStyle>
            <a:lvl1pPr>
              <a:defRPr/>
            </a:lvl1pPr>
          </a:lstStyle>
          <a:p>
            <a:fld id="{352B5DAC-96FC-46D4-B654-BF13E6513777}" type="slidenum">
              <a:rPr lang="es-ES"/>
              <a:pPr/>
              <a:t>‹#›</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endParaRPr lang="en-US"/>
          </a:p>
        </p:txBody>
      </p:sp>
      <p:sp>
        <p:nvSpPr>
          <p:cNvPr id="4" name="Date Placeholder 3"/>
          <p:cNvSpPr>
            <a:spLocks noGrp="1"/>
          </p:cNvSpPr>
          <p:nvPr>
            <p:ph type="dt" sz="half" idx="10"/>
          </p:nvPr>
        </p:nvSpPr>
        <p:spPr>
          <a:xfrm>
            <a:off x="1162050" y="6243638"/>
            <a:ext cx="1905000" cy="457200"/>
          </a:xfrm>
        </p:spPr>
        <p:txBody>
          <a:bodyPr/>
          <a:lstStyle>
            <a:lvl1pPr>
              <a:defRPr/>
            </a:lvl1pPr>
          </a:lstStyle>
          <a:p>
            <a:endParaRPr lang="es-ES"/>
          </a:p>
        </p:txBody>
      </p:sp>
      <p:sp>
        <p:nvSpPr>
          <p:cNvPr id="5" name="Footer Placeholder 4"/>
          <p:cNvSpPr>
            <a:spLocks noGrp="1"/>
          </p:cNvSpPr>
          <p:nvPr>
            <p:ph type="ftr" sz="quarter" idx="11"/>
          </p:nvPr>
        </p:nvSpPr>
        <p:spPr>
          <a:xfrm>
            <a:off x="3657600" y="6243638"/>
            <a:ext cx="2895600" cy="457200"/>
          </a:xfrm>
        </p:spPr>
        <p:txBody>
          <a:bodyPr/>
          <a:lstStyle>
            <a:lvl1pPr>
              <a:defRPr/>
            </a:lvl1pPr>
          </a:lstStyle>
          <a:p>
            <a:endParaRPr lang="es-ES"/>
          </a:p>
        </p:txBody>
      </p:sp>
      <p:sp>
        <p:nvSpPr>
          <p:cNvPr id="6" name="Slide Number Placeholder 5"/>
          <p:cNvSpPr>
            <a:spLocks noGrp="1"/>
          </p:cNvSpPr>
          <p:nvPr>
            <p:ph type="sldNum" sz="quarter" idx="12"/>
          </p:nvPr>
        </p:nvSpPr>
        <p:spPr>
          <a:xfrm>
            <a:off x="7042150" y="6243638"/>
            <a:ext cx="1905000" cy="457200"/>
          </a:xfrm>
        </p:spPr>
        <p:txBody>
          <a:bodyPr/>
          <a:lstStyle>
            <a:lvl1pPr>
              <a:defRPr/>
            </a:lvl1pPr>
          </a:lstStyle>
          <a:p>
            <a:fld id="{8E4A9D17-A53C-48A4-BB95-A6EC8F673C5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CA3B412E-1948-48A6-8BFD-9A33BF8E9BAC}"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C35F9BB0-DBED-417D-B2C7-BA9183C783E8}"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1D2388B-A451-48E4-AD63-3B66DF1D6FCD}"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283A44C5-5253-4EC3-8D9A-D993BAD2CBB3}"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362C7816-71CE-4291-AE6C-619BE26CF287}"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0C9A9F58-A4A5-4891-A1A9-67A5CBA437D2}"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99F76A55-3573-4240-A7C1-16BDCBCA77B7}"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F46AC34-7335-4C96-AD2C-7DB98A8E8513}"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endParaRPr kumimoji="1" lang="es-ES" sz="2400"/>
          </a:p>
        </p:txBody>
      </p:sp>
      <p:sp>
        <p:nvSpPr>
          <p:cNvPr id="808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kumimoji="1" lang="es-ES" sz="2400"/>
          </a:p>
        </p:txBody>
      </p:sp>
      <p:sp>
        <p:nvSpPr>
          <p:cNvPr id="809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endParaRPr kumimoji="1" lang="es-ES" sz="2400"/>
          </a:p>
        </p:txBody>
      </p:sp>
      <p:sp>
        <p:nvSpPr>
          <p:cNvPr id="809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kumimoji="1" lang="es-ES" sz="2400"/>
          </a:p>
        </p:txBody>
      </p:sp>
      <p:sp>
        <p:nvSpPr>
          <p:cNvPr id="809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kumimoji="1" lang="es-ES" sz="2400"/>
          </a:p>
        </p:txBody>
      </p:sp>
      <p:sp>
        <p:nvSpPr>
          <p:cNvPr id="809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endParaRPr kumimoji="1" lang="es-ES" sz="2400"/>
          </a:p>
        </p:txBody>
      </p:sp>
      <p:sp>
        <p:nvSpPr>
          <p:cNvPr id="809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kumimoji="1" lang="es-ES" sz="2400"/>
          </a:p>
        </p:txBody>
      </p:sp>
      <p:sp>
        <p:nvSpPr>
          <p:cNvPr id="8090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8090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809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lvl1pPr>
          </a:lstStyle>
          <a:p>
            <a:endParaRPr lang="es-ES"/>
          </a:p>
        </p:txBody>
      </p:sp>
      <p:sp>
        <p:nvSpPr>
          <p:cNvPr id="809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s-ES"/>
          </a:p>
        </p:txBody>
      </p:sp>
      <p:sp>
        <p:nvSpPr>
          <p:cNvPr id="809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1B9649E5-E953-4379-B29F-84D3A7610B3A}"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8" name="Rectangle 4"/>
          <p:cNvSpPr>
            <a:spLocks noGrp="1" noChangeArrowheads="1"/>
          </p:cNvSpPr>
          <p:nvPr>
            <p:ph type="title"/>
          </p:nvPr>
        </p:nvSpPr>
        <p:spPr/>
        <p:txBody>
          <a:bodyPr/>
          <a:lstStyle/>
          <a:p>
            <a:r>
              <a:rPr lang="en-US" sz="4000" b="1">
                <a:effectLst>
                  <a:outerShdw blurRad="38100" dist="38100" dir="2700000" algn="tl">
                    <a:srgbClr val="C0C0C0"/>
                  </a:outerShdw>
                </a:effectLst>
                <a:latin typeface="Garamond" pitchFamily="18" charset="0"/>
              </a:rPr>
              <a:t>Unit II</a:t>
            </a:r>
            <a:endParaRPr lang="es-ES" sz="4000" b="1">
              <a:effectLst>
                <a:outerShdw blurRad="38100" dist="38100" dir="2700000" algn="tl">
                  <a:srgbClr val="C0C0C0"/>
                </a:outerShdw>
              </a:effectLst>
              <a:latin typeface="Garamond" pitchFamily="18" charset="0"/>
            </a:endParaRPr>
          </a:p>
        </p:txBody>
      </p:sp>
      <p:sp>
        <p:nvSpPr>
          <p:cNvPr id="103429" name="Rectangle 5"/>
          <p:cNvSpPr>
            <a:spLocks noGrp="1" noChangeArrowheads="1"/>
          </p:cNvSpPr>
          <p:nvPr>
            <p:ph type="body" idx="1"/>
          </p:nvPr>
        </p:nvSpPr>
        <p:spPr/>
        <p:txBody>
          <a:bodyPr/>
          <a:lstStyle/>
          <a:p>
            <a:pPr algn="just">
              <a:buFont typeface="Wingdings" pitchFamily="2" charset="2"/>
              <a:buNone/>
            </a:pPr>
            <a:r>
              <a:rPr lang="es-AR" sz="2400" b="1">
                <a:solidFill>
                  <a:schemeClr val="tx2"/>
                </a:solidFill>
              </a:rPr>
              <a:t>		 </a:t>
            </a:r>
            <a:r>
              <a:rPr lang="en-US" b="1">
                <a:solidFill>
                  <a:schemeClr val="tx2"/>
                </a:solidFill>
                <a:latin typeface="Garamond" pitchFamily="18" charset="0"/>
              </a:rPr>
              <a:t>		</a:t>
            </a:r>
          </a:p>
          <a:p>
            <a:pPr algn="just">
              <a:buFont typeface="Wingdings" pitchFamily="2" charset="2"/>
              <a:buNone/>
            </a:pPr>
            <a:r>
              <a:rPr lang="en-US" b="1">
                <a:solidFill>
                  <a:schemeClr val="tx2"/>
                </a:solidFill>
                <a:effectLst>
                  <a:outerShdw blurRad="38100" dist="38100" dir="2700000" algn="tl">
                    <a:srgbClr val="C0C0C0"/>
                  </a:outerShdw>
                </a:effectLst>
                <a:latin typeface="Garamond" pitchFamily="18" charset="0"/>
              </a:rPr>
              <a:t>	</a:t>
            </a:r>
            <a:r>
              <a:rPr lang="en-US" sz="4000" b="1">
                <a:solidFill>
                  <a:schemeClr val="tx2"/>
                </a:solidFill>
                <a:effectLst>
                  <a:outerShdw blurRad="38100" dist="38100" dir="2700000" algn="tl">
                    <a:srgbClr val="C0C0C0"/>
                  </a:outerShdw>
                </a:effectLst>
                <a:latin typeface="Garamond" pitchFamily="18" charset="0"/>
              </a:rPr>
              <a:t>The experiential meta-function and the transitivity of the clause</a:t>
            </a:r>
          </a:p>
          <a:p>
            <a:pPr algn="just">
              <a:buFont typeface="Wingdings" pitchFamily="2" charset="2"/>
              <a:buNone/>
            </a:pPr>
            <a:endParaRPr lang="en-US" sz="4000" b="1">
              <a:solidFill>
                <a:schemeClr val="tx2"/>
              </a:solidFill>
              <a:effectLst>
                <a:outerShdw blurRad="38100" dist="38100" dir="2700000" algn="tl">
                  <a:srgbClr val="C0C0C0"/>
                </a:outerShdw>
              </a:effectLst>
              <a:latin typeface="Garamond" pitchFamily="18" charset="0"/>
            </a:endParaRPr>
          </a:p>
          <a:p>
            <a:pPr algn="just">
              <a:buFont typeface="Wingdings" pitchFamily="2" charset="2"/>
              <a:buNone/>
            </a:pPr>
            <a:r>
              <a:rPr lang="en-US" sz="2800">
                <a:solidFill>
                  <a:schemeClr val="tx2"/>
                </a:solidFill>
                <a:effectLst>
                  <a:outerShdw blurRad="38100" dist="38100" dir="2700000" algn="tl">
                    <a:srgbClr val="C0C0C0"/>
                  </a:outerShdw>
                </a:effectLst>
                <a:latin typeface="Garamond" pitchFamily="18" charset="0"/>
              </a:rPr>
              <a:t>	[Based on Gerot &amp; Wignell, chapter 3, pp. 52-79; Bloor &amp; Bloor, chapter 6, pp. 106-126; Martin, Matthiessen &amp; Painter, chapter 4, pp. 100-164]</a:t>
            </a:r>
            <a:endParaRPr lang="es-ES" sz="2800">
              <a:solidFill>
                <a:schemeClr val="tx2"/>
              </a:solidFill>
              <a:effectLst>
                <a:outerShdw blurRad="38100" dist="38100" dir="2700000" algn="tl">
                  <a:srgbClr val="C0C0C0"/>
                </a:outerShdw>
              </a:effectLst>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Nuclear transitivity (Basic process types and associated participants)</a:t>
            </a:r>
            <a:endParaRPr lang="es-ES" sz="3200" b="1">
              <a:effectLst>
                <a:outerShdw blurRad="38100" dist="38100" dir="2700000" algn="tl">
                  <a:srgbClr val="C0C0C0"/>
                </a:outerShdw>
              </a:effectLst>
              <a:latin typeface="Garamond" pitchFamily="18" charset="0"/>
            </a:endParaRPr>
          </a:p>
        </p:txBody>
      </p:sp>
      <p:sp>
        <p:nvSpPr>
          <p:cNvPr id="245763" name="Rectangle 3"/>
          <p:cNvSpPr>
            <a:spLocks noGrp="1" noChangeArrowheads="1"/>
          </p:cNvSpPr>
          <p:nvPr>
            <p:ph type="body" idx="1"/>
          </p:nvPr>
        </p:nvSpPr>
        <p:spPr/>
        <p:txBody>
          <a:bodyPr/>
          <a:lstStyle/>
          <a:p>
            <a:pPr>
              <a:buFont typeface="Wingdings" pitchFamily="2" charset="2"/>
              <a:buNone/>
            </a:pPr>
            <a:r>
              <a:rPr lang="es-AR" sz="2400" b="1">
                <a:solidFill>
                  <a:schemeClr val="tx2"/>
                </a:solidFill>
                <a:latin typeface="Garamond" pitchFamily="18" charset="0"/>
              </a:rPr>
              <a:t>	Basic process types are distinguishable from each other in:</a:t>
            </a:r>
          </a:p>
          <a:p>
            <a:r>
              <a:rPr lang="es-AR" sz="2400" b="1">
                <a:solidFill>
                  <a:schemeClr val="tx2"/>
                </a:solidFill>
                <a:latin typeface="Garamond" pitchFamily="18" charset="0"/>
              </a:rPr>
              <a:t>Meaning</a:t>
            </a:r>
          </a:p>
          <a:p>
            <a:r>
              <a:rPr lang="es-AR" sz="2400" b="1">
                <a:solidFill>
                  <a:schemeClr val="tx2"/>
                </a:solidFill>
                <a:latin typeface="Garamond" pitchFamily="18" charset="0"/>
              </a:rPr>
              <a:t>Number and kind of participants</a:t>
            </a:r>
          </a:p>
          <a:p>
            <a:r>
              <a:rPr lang="es-AR" sz="2400" b="1">
                <a:solidFill>
                  <a:schemeClr val="tx2"/>
                </a:solidFill>
                <a:latin typeface="Garamond" pitchFamily="18" charset="0"/>
              </a:rPr>
              <a:t>Subtypes</a:t>
            </a:r>
          </a:p>
          <a:p>
            <a:r>
              <a:rPr lang="es-AR" sz="2400" b="1">
                <a:solidFill>
                  <a:schemeClr val="tx2"/>
                </a:solidFill>
                <a:latin typeface="Garamond" pitchFamily="18" charset="0"/>
              </a:rPr>
              <a:t>Distinctive features and reactances</a:t>
            </a:r>
          </a:p>
          <a:p>
            <a:pPr>
              <a:buFont typeface="Wingdings" pitchFamily="2" charset="2"/>
              <a:buNone/>
            </a:pPr>
            <a:r>
              <a:rPr lang="es-AR" sz="2400" b="1">
                <a:solidFill>
                  <a:schemeClr val="tx2"/>
                </a:solidFill>
                <a:latin typeface="Garamond" pitchFamily="18" charset="0"/>
              </a:rPr>
              <a:t>	In what follows we will look at the 7 basic types presented before and analyse them paying attention to the four critwria above: </a:t>
            </a:r>
          </a:p>
          <a:p>
            <a:pPr>
              <a:buFont typeface="Wingdings" pitchFamily="2" charset="2"/>
              <a:buNone/>
            </a:pPr>
            <a:endParaRPr lang="es-ES" sz="2400" b="1">
              <a:solidFill>
                <a:schemeClr val="tx2"/>
              </a:solidFill>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7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20" name="Rectangle 4"/>
          <p:cNvSpPr>
            <a:spLocks noGrp="1" noChangeArrowheads="1"/>
          </p:cNvSpPr>
          <p:nvPr>
            <p:ph type="title"/>
          </p:nvPr>
        </p:nvSpPr>
        <p:spPr/>
        <p:txBody>
          <a:bodyPr/>
          <a:lstStyle/>
          <a:p>
            <a:pPr algn="ctr"/>
            <a:r>
              <a:rPr lang="es-AR" sz="2800" b="1">
                <a:effectLst>
                  <a:outerShdw blurRad="38100" dist="38100" dir="2700000" algn="tl">
                    <a:srgbClr val="C0C0C0"/>
                  </a:outerShdw>
                </a:effectLst>
                <a:latin typeface="Garamond" pitchFamily="18" charset="0"/>
              </a:rPr>
              <a:t>Nuclear transitivity: different process types described and illustrated in more detail - Material</a:t>
            </a:r>
            <a:endParaRPr lang="es-ES" sz="2800" b="1">
              <a:effectLst>
                <a:outerShdw blurRad="38100" dist="38100" dir="2700000" algn="tl">
                  <a:srgbClr val="C0C0C0"/>
                </a:outerShdw>
              </a:effectLst>
              <a:latin typeface="Garamond" pitchFamily="18" charset="0"/>
            </a:endParaRPr>
          </a:p>
        </p:txBody>
      </p:sp>
      <p:graphicFrame>
        <p:nvGraphicFramePr>
          <p:cNvPr id="239721" name="Group 105"/>
          <p:cNvGraphicFramePr>
            <a:graphicFrameLocks noGrp="1"/>
          </p:cNvGraphicFramePr>
          <p:nvPr>
            <p:ph type="tbl" idx="1"/>
          </p:nvPr>
        </p:nvGraphicFramePr>
        <p:xfrm>
          <a:off x="1187450" y="1971675"/>
          <a:ext cx="7772400" cy="5157216"/>
        </p:xfrm>
        <a:graphic>
          <a:graphicData uri="http://schemas.openxmlformats.org/drawingml/2006/table">
            <a:tbl>
              <a:tblPr/>
              <a:tblGrid>
                <a:gridCol w="1554163"/>
                <a:gridCol w="1554162"/>
                <a:gridCol w="1555750"/>
                <a:gridCol w="1604963"/>
                <a:gridCol w="1503362"/>
              </a:tblGrid>
              <a:tr h="665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Process type</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Participants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Subtypes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Examples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Distinctive features/ Reactances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5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Material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(actions and happenings – outside world – observable)</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+Actor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+Actor </a:t>
                      </a:r>
                      <a:r>
                        <a:rPr kumimoji="0" lang="es-AR" sz="1800" b="1" i="0" u="none" strike="noStrike" cap="none" normalizeH="0" baseline="0" smtClean="0">
                          <a:ln>
                            <a:noFill/>
                          </a:ln>
                          <a:solidFill>
                            <a:schemeClr val="tx2"/>
                          </a:solidFill>
                          <a:effectLst/>
                          <a:latin typeface="Garamond" pitchFamily="18" charset="0"/>
                        </a:rPr>
                        <a:t>+</a:t>
                      </a:r>
                      <a:r>
                        <a:rPr kumimoji="0" lang="es-AR" sz="1800" b="1" i="1" u="none" strike="noStrike" cap="none" normalizeH="0" baseline="0" smtClean="0">
                          <a:ln>
                            <a:noFill/>
                          </a:ln>
                          <a:solidFill>
                            <a:schemeClr val="tx2"/>
                          </a:solidFill>
                          <a:effectLst/>
                          <a:latin typeface="Garamond" pitchFamily="18" charset="0"/>
                        </a:rPr>
                        <a:t>Range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+Actor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a:t>
                      </a:r>
                      <a:r>
                        <a:rPr kumimoji="0" lang="es-AR" sz="1800" b="1" i="1" u="none" strike="noStrike" cap="none" normalizeH="0" baseline="0" smtClean="0">
                          <a:ln>
                            <a:noFill/>
                          </a:ln>
                          <a:solidFill>
                            <a:schemeClr val="tx2"/>
                          </a:solidFill>
                          <a:effectLst/>
                          <a:latin typeface="Garamond" pitchFamily="18" charset="0"/>
                        </a:rPr>
                        <a:t>Goal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+Actor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 Goal &amp; Beneficiary: (Recipient/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Client )</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-middle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-m. w/range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-effective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-effective (giving type)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-He ran. The window broke.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-He climbed the tree.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-He broke the window.</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He gave me flowers. He brought me flowers.</a:t>
                      </a:r>
                      <a:endParaRPr kumimoji="0" lang="es-ES" sz="16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-Substitution by do (do to)</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-Selection of Present progressive (Present in present) as unmarked tense in the present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-No capacity to project (see mental and verbal)</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algn="ctr"/>
            <a:r>
              <a:rPr lang="es-AR" sz="3200" b="1">
                <a:solidFill>
                  <a:schemeClr val="folHlink"/>
                </a:solidFill>
                <a:latin typeface="Garamond" pitchFamily="18" charset="0"/>
              </a:rPr>
              <a:t>Participants in material processes explained</a:t>
            </a:r>
            <a:endParaRPr lang="es-ES" sz="3200" b="1">
              <a:solidFill>
                <a:schemeClr val="folHlink"/>
              </a:solidFill>
              <a:latin typeface="Garamond" pitchFamily="18" charset="0"/>
            </a:endParaRPr>
          </a:p>
        </p:txBody>
      </p:sp>
      <p:sp>
        <p:nvSpPr>
          <p:cNvPr id="257027" name="Rectangle 3"/>
          <p:cNvSpPr>
            <a:spLocks noGrp="1" noChangeArrowheads="1"/>
          </p:cNvSpPr>
          <p:nvPr>
            <p:ph type="body" idx="1"/>
          </p:nvPr>
        </p:nvSpPr>
        <p:spPr/>
        <p:txBody>
          <a:bodyPr/>
          <a:lstStyle/>
          <a:p>
            <a:pPr>
              <a:lnSpc>
                <a:spcPct val="90000"/>
              </a:lnSpc>
              <a:buFont typeface="Wingdings" pitchFamily="2" charset="2"/>
              <a:buNone/>
            </a:pPr>
            <a:r>
              <a:rPr lang="es-AR" sz="2800">
                <a:solidFill>
                  <a:schemeClr val="folHlink"/>
                </a:solidFill>
              </a:rPr>
              <a:t>	</a:t>
            </a:r>
            <a:r>
              <a:rPr lang="es-AR" sz="2400" b="1">
                <a:solidFill>
                  <a:schemeClr val="folHlink"/>
                </a:solidFill>
              </a:rPr>
              <a:t>Actor:</a:t>
            </a:r>
            <a:r>
              <a:rPr lang="es-AR" sz="2400">
                <a:solidFill>
                  <a:schemeClr val="folHlink"/>
                </a:solidFill>
              </a:rPr>
              <a:t> doer of the action; participant who carries out the action;</a:t>
            </a:r>
          </a:p>
          <a:p>
            <a:pPr>
              <a:lnSpc>
                <a:spcPct val="90000"/>
              </a:lnSpc>
              <a:buFont typeface="Wingdings" pitchFamily="2" charset="2"/>
              <a:buNone/>
            </a:pPr>
            <a:r>
              <a:rPr lang="es-AR" sz="2400">
                <a:solidFill>
                  <a:schemeClr val="folHlink"/>
                </a:solidFill>
              </a:rPr>
              <a:t>	</a:t>
            </a:r>
            <a:r>
              <a:rPr lang="es-AR" sz="2400" b="1">
                <a:solidFill>
                  <a:schemeClr val="folHlink"/>
                </a:solidFill>
              </a:rPr>
              <a:t>Range: </a:t>
            </a:r>
            <a:r>
              <a:rPr lang="es-AR" sz="2400">
                <a:solidFill>
                  <a:schemeClr val="folHlink"/>
                </a:solidFill>
              </a:rPr>
              <a:t>participant that represents the scope of application of the action, but that is not affected by it</a:t>
            </a:r>
            <a:endParaRPr lang="es-AR" sz="2400" b="1">
              <a:solidFill>
                <a:schemeClr val="folHlink"/>
              </a:solidFill>
            </a:endParaRPr>
          </a:p>
          <a:p>
            <a:pPr>
              <a:lnSpc>
                <a:spcPct val="90000"/>
              </a:lnSpc>
              <a:buFont typeface="Wingdings" pitchFamily="2" charset="2"/>
              <a:buNone/>
            </a:pPr>
            <a:r>
              <a:rPr lang="es-AR" sz="2400">
                <a:solidFill>
                  <a:schemeClr val="folHlink"/>
                </a:solidFill>
              </a:rPr>
              <a:t>	</a:t>
            </a:r>
            <a:r>
              <a:rPr lang="es-AR" sz="2400" b="1">
                <a:solidFill>
                  <a:schemeClr val="folHlink"/>
                </a:solidFill>
              </a:rPr>
              <a:t>Goal:</a:t>
            </a:r>
            <a:r>
              <a:rPr lang="es-AR" sz="2400">
                <a:solidFill>
                  <a:schemeClr val="folHlink"/>
                </a:solidFill>
              </a:rPr>
              <a:t> participant being affected or receiving the impact of the action.</a:t>
            </a:r>
          </a:p>
          <a:p>
            <a:pPr>
              <a:lnSpc>
                <a:spcPct val="90000"/>
              </a:lnSpc>
              <a:buFont typeface="Wingdings" pitchFamily="2" charset="2"/>
              <a:buNone/>
            </a:pPr>
            <a:r>
              <a:rPr lang="es-AR" sz="2400">
                <a:solidFill>
                  <a:schemeClr val="folHlink"/>
                </a:solidFill>
              </a:rPr>
              <a:t>	</a:t>
            </a:r>
            <a:r>
              <a:rPr lang="es-AR" sz="2400" b="1">
                <a:solidFill>
                  <a:schemeClr val="folHlink"/>
                </a:solidFill>
              </a:rPr>
              <a:t>Beneficiary (Recipient):</a:t>
            </a:r>
            <a:r>
              <a:rPr lang="es-AR" sz="2400">
                <a:solidFill>
                  <a:schemeClr val="folHlink"/>
                </a:solidFill>
              </a:rPr>
              <a:t> participant that receives the goal being exchanged in a process of giving (to+ Ngp)</a:t>
            </a:r>
          </a:p>
          <a:p>
            <a:pPr>
              <a:lnSpc>
                <a:spcPct val="90000"/>
              </a:lnSpc>
              <a:buFont typeface="Wingdings" pitchFamily="2" charset="2"/>
              <a:buNone/>
            </a:pPr>
            <a:r>
              <a:rPr lang="es-AR" sz="2400">
                <a:solidFill>
                  <a:schemeClr val="folHlink"/>
                </a:solidFill>
              </a:rPr>
              <a:t>	</a:t>
            </a:r>
            <a:r>
              <a:rPr lang="es-AR" sz="2400" b="1">
                <a:solidFill>
                  <a:schemeClr val="folHlink"/>
                </a:solidFill>
              </a:rPr>
              <a:t>Beneficiary (Client):</a:t>
            </a:r>
            <a:r>
              <a:rPr lang="es-AR" sz="2400">
                <a:solidFill>
                  <a:schemeClr val="folHlink"/>
                </a:solidFill>
              </a:rPr>
              <a:t> participant on behalf of whom sth is done (for + Ngp)</a:t>
            </a:r>
            <a:endParaRPr lang="es-ES" sz="2400">
              <a:solidFill>
                <a:schemeClr val="folHlink"/>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pPr algn="ctr"/>
            <a:r>
              <a:rPr lang="es-AR" sz="3200" b="1">
                <a:solidFill>
                  <a:schemeClr val="folHlink"/>
                </a:solidFill>
                <a:latin typeface="Garamond" pitchFamily="18" charset="0"/>
              </a:rPr>
              <a:t>Participants in material processes analyzed</a:t>
            </a:r>
            <a:endParaRPr lang="es-ES" sz="3200" b="1">
              <a:solidFill>
                <a:schemeClr val="folHlink"/>
              </a:solidFill>
              <a:latin typeface="Garamond" pitchFamily="18" charset="0"/>
            </a:endParaRPr>
          </a:p>
        </p:txBody>
      </p:sp>
      <p:sp>
        <p:nvSpPr>
          <p:cNvPr id="267267" name="Rectangle 3"/>
          <p:cNvSpPr>
            <a:spLocks noGrp="1" noChangeArrowheads="1"/>
          </p:cNvSpPr>
          <p:nvPr>
            <p:ph type="body" idx="1"/>
          </p:nvPr>
        </p:nvSpPr>
        <p:spPr/>
        <p:txBody>
          <a:bodyPr/>
          <a:lstStyle/>
          <a:p>
            <a:pPr>
              <a:buFont typeface="Wingdings" pitchFamily="2" charset="2"/>
              <a:buNone/>
            </a:pPr>
            <a:r>
              <a:rPr lang="es-AR" sz="2000" b="1" i="1">
                <a:solidFill>
                  <a:schemeClr val="tx2"/>
                </a:solidFill>
                <a:latin typeface="Garamond" pitchFamily="18" charset="0"/>
              </a:rPr>
              <a:t>He 	ran. 		The window 	broke.</a:t>
            </a:r>
          </a:p>
          <a:p>
            <a:pPr>
              <a:buFont typeface="Wingdings" pitchFamily="2" charset="2"/>
              <a:buNone/>
            </a:pPr>
            <a:r>
              <a:rPr lang="es-AR" sz="2000" b="1" i="1">
                <a:solidFill>
                  <a:schemeClr val="tx2"/>
                </a:solidFill>
                <a:latin typeface="Garamond" pitchFamily="18" charset="0"/>
              </a:rPr>
              <a:t>Actor 	Process		Actor		Process</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He 	climbed the tree.		He 	made 	a mistake</a:t>
            </a:r>
          </a:p>
          <a:p>
            <a:pPr>
              <a:buFont typeface="Wingdings" pitchFamily="2" charset="2"/>
              <a:buNone/>
            </a:pPr>
            <a:r>
              <a:rPr lang="es-AR" sz="2000" b="1" i="1">
                <a:solidFill>
                  <a:schemeClr val="tx2"/>
                </a:solidFill>
                <a:latin typeface="Garamond" pitchFamily="18" charset="0"/>
              </a:rPr>
              <a:t>Actor 	Process	Range		Actor	Process	Range</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He 	broke 	the window.	He 	cooked 	the meal</a:t>
            </a:r>
          </a:p>
          <a:p>
            <a:pPr>
              <a:buFont typeface="Wingdings" pitchFamily="2" charset="2"/>
              <a:buNone/>
            </a:pPr>
            <a:r>
              <a:rPr lang="es-AR" sz="2000" b="1" i="1">
                <a:solidFill>
                  <a:schemeClr val="tx2"/>
                </a:solidFill>
                <a:latin typeface="Garamond" pitchFamily="18" charset="0"/>
              </a:rPr>
              <a:t>Actor 	Process	Goal		Actor	Process	Goal</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He 	gave/brought 	me 			flowers. 	</a:t>
            </a:r>
            <a:endParaRPr lang="es-ES" sz="2000" b="1" i="1">
              <a:solidFill>
                <a:schemeClr val="tx2"/>
              </a:solidFill>
              <a:latin typeface="Garamond" pitchFamily="18" charset="0"/>
            </a:endParaRPr>
          </a:p>
          <a:p>
            <a:pPr>
              <a:buFont typeface="Wingdings" pitchFamily="2" charset="2"/>
              <a:buNone/>
            </a:pPr>
            <a:r>
              <a:rPr lang="es-AR" sz="2000" b="1" i="1">
                <a:solidFill>
                  <a:schemeClr val="folHlink"/>
                </a:solidFill>
                <a:latin typeface="Garamond" pitchFamily="18" charset="0"/>
              </a:rPr>
              <a:t>Actor 	Process		Recipient/Client 	Goal</a:t>
            </a:r>
            <a:endParaRPr lang="es-ES" sz="2000" b="1" i="1">
              <a:solidFill>
                <a:schemeClr val="folHlink"/>
              </a:solidFill>
              <a:latin typeface="Garamond"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pPr algn="ctr"/>
            <a:r>
              <a:rPr lang="es-AR" sz="3200" b="1">
                <a:solidFill>
                  <a:schemeClr val="folHlink"/>
                </a:solidFill>
                <a:latin typeface="Garamond" pitchFamily="18" charset="0"/>
              </a:rPr>
              <a:t>Material processes as “doing-words”</a:t>
            </a:r>
            <a:endParaRPr lang="es-ES" sz="3200" b="1">
              <a:solidFill>
                <a:schemeClr val="folHlink"/>
              </a:solidFill>
              <a:latin typeface="Garamond" pitchFamily="18" charset="0"/>
            </a:endParaRPr>
          </a:p>
        </p:txBody>
      </p:sp>
      <p:sp>
        <p:nvSpPr>
          <p:cNvPr id="265219" name="Rectangle 3"/>
          <p:cNvSpPr>
            <a:spLocks noGrp="1" noChangeArrowheads="1"/>
          </p:cNvSpPr>
          <p:nvPr>
            <p:ph type="body" idx="1"/>
          </p:nvPr>
        </p:nvSpPr>
        <p:spPr/>
        <p:txBody>
          <a:bodyPr/>
          <a:lstStyle/>
          <a:p>
            <a:pPr algn="just">
              <a:lnSpc>
                <a:spcPct val="90000"/>
              </a:lnSpc>
              <a:buFont typeface="Wingdings" pitchFamily="2" charset="2"/>
              <a:buNone/>
            </a:pPr>
            <a:r>
              <a:rPr lang="es-AR" sz="2400">
                <a:solidFill>
                  <a:schemeClr val="folHlink"/>
                </a:solidFill>
              </a:rPr>
              <a:t>	</a:t>
            </a:r>
            <a:r>
              <a:rPr lang="es-AR" sz="2000">
                <a:solidFill>
                  <a:schemeClr val="folHlink"/>
                </a:solidFill>
              </a:rPr>
              <a:t>Material processes: the only processes that can confidently be called “doing-words” (term used in traditional school-grammar to refer to verbs in general). This is seen in the fact that they are the only ones (except maybe for some behavioural ones) that can be substituted by “do”. </a:t>
            </a:r>
          </a:p>
          <a:p>
            <a:pPr algn="just">
              <a:lnSpc>
                <a:spcPct val="90000"/>
              </a:lnSpc>
              <a:buFont typeface="Wingdings" pitchFamily="2" charset="2"/>
              <a:buNone/>
            </a:pPr>
            <a:r>
              <a:rPr lang="es-AR" sz="2000">
                <a:solidFill>
                  <a:schemeClr val="folHlink"/>
                </a:solidFill>
              </a:rPr>
              <a:t>	One </a:t>
            </a:r>
            <a:r>
              <a:rPr lang="es-AR" sz="2000" b="1">
                <a:solidFill>
                  <a:schemeClr val="folHlink"/>
                </a:solidFill>
              </a:rPr>
              <a:t>can say</a:t>
            </a:r>
            <a:r>
              <a:rPr lang="es-AR" sz="2000">
                <a:solidFill>
                  <a:schemeClr val="folHlink"/>
                </a:solidFill>
              </a:rPr>
              <a:t> “What he did yesterday was go/run/walk to the park”; or “What he did to the poor man was kill him/kick him/punch him” or “What he did with the book was tear it into pieces”. But one </a:t>
            </a:r>
            <a:r>
              <a:rPr lang="es-AR" sz="2000" b="1">
                <a:solidFill>
                  <a:schemeClr val="folHlink"/>
                </a:solidFill>
              </a:rPr>
              <a:t>cannot say</a:t>
            </a:r>
            <a:r>
              <a:rPr lang="es-AR" sz="2000">
                <a:solidFill>
                  <a:schemeClr val="folHlink"/>
                </a:solidFill>
              </a:rPr>
              <a:t> “What he did was see a bird/ hear a strange sound” or “What he did was know the answer/understand the question” or “What he did was want a cake/fear the outcome”. These last sentences would appear illogical because the verbs in them do not express a “doing”, a material process.</a:t>
            </a:r>
            <a:endParaRPr lang="es-ES" sz="2000">
              <a:solidFill>
                <a:schemeClr val="folHlink"/>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Material processes: distinguishing between Range and Goal</a:t>
            </a:r>
            <a:endParaRPr lang="es-ES" sz="3200" b="1">
              <a:effectLst>
                <a:outerShdw blurRad="38100" dist="38100" dir="2700000" algn="tl">
                  <a:srgbClr val="C0C0C0"/>
                </a:outerShdw>
              </a:effectLst>
              <a:latin typeface="Garamond" pitchFamily="18" charset="0"/>
            </a:endParaRPr>
          </a:p>
        </p:txBody>
      </p:sp>
      <p:graphicFrame>
        <p:nvGraphicFramePr>
          <p:cNvPr id="254008" name="Group 56"/>
          <p:cNvGraphicFramePr>
            <a:graphicFrameLocks noGrp="1"/>
          </p:cNvGraphicFramePr>
          <p:nvPr>
            <p:ph idx="1"/>
          </p:nvPr>
        </p:nvGraphicFramePr>
        <p:xfrm>
          <a:off x="1182688" y="2017713"/>
          <a:ext cx="7772400" cy="4594860"/>
        </p:xfrm>
        <a:graphic>
          <a:graphicData uri="http://schemas.openxmlformats.org/drawingml/2006/table">
            <a:tbl>
              <a:tblPr/>
              <a:tblGrid>
                <a:gridCol w="3886200"/>
                <a:gridCol w="3886200"/>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Range (not liable to be impacted or affected; it just expresses the scope of the process)</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Goal (impacted/affected)</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Cannot be probed by “do to”, “do with”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*What did he do with the tree/mountain?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climbed it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r>
                        <a:rPr kumimoji="0" lang="es-AR" sz="2000" b="1" i="0" u="none" strike="noStrike" cap="none" normalizeH="0" baseline="0" smtClean="0">
                          <a:ln>
                            <a:noFill/>
                          </a:ln>
                          <a:solidFill>
                            <a:schemeClr val="folHlink"/>
                          </a:solidFill>
                          <a:effectLst/>
                          <a:latin typeface="Garamond" pitchFamily="18" charset="0"/>
                        </a:rPr>
                        <a:t>*What did he do with the piano?</a:t>
                      </a:r>
                    </a:p>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r>
                        <a:rPr kumimoji="0" lang="es-AR" sz="2000" b="1" i="0" u="none" strike="noStrike" cap="none" normalizeH="0" baseline="0" smtClean="0">
                          <a:ln>
                            <a:noFill/>
                          </a:ln>
                          <a:solidFill>
                            <a:schemeClr val="folHlink"/>
                          </a:solidFill>
                          <a:effectLst/>
                          <a:latin typeface="Garamond" pitchFamily="18" charset="0"/>
                        </a:rPr>
                        <a:t>He played it.</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Can be probed by “do to”, “do with”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ES"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What did he do with the tree?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put it in one of the corners of the room and decorated it.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Garamond" pitchFamily="18" charset="0"/>
                        </a:rPr>
                        <a:t>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What did he do with the piano?</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hatched it.</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Material processes: distinguishing between Range and Goal</a:t>
            </a:r>
            <a:endParaRPr lang="es-ES" sz="3200" b="1">
              <a:effectLst>
                <a:outerShdw blurRad="38100" dist="38100" dir="2700000" algn="tl">
                  <a:srgbClr val="C0C0C0"/>
                </a:outerShdw>
              </a:effectLst>
              <a:latin typeface="Garamond" pitchFamily="18" charset="0"/>
            </a:endParaRPr>
          </a:p>
        </p:txBody>
      </p:sp>
      <p:graphicFrame>
        <p:nvGraphicFramePr>
          <p:cNvPr id="259095" name="Group 23"/>
          <p:cNvGraphicFramePr>
            <a:graphicFrameLocks noGrp="1"/>
          </p:cNvGraphicFramePr>
          <p:nvPr>
            <p:ph idx="1"/>
          </p:nvPr>
        </p:nvGraphicFramePr>
        <p:xfrm>
          <a:off x="1182688" y="2017713"/>
          <a:ext cx="7772400" cy="3619500"/>
        </p:xfrm>
        <a:graphic>
          <a:graphicData uri="http://schemas.openxmlformats.org/drawingml/2006/table">
            <a:tbl>
              <a:tblPr/>
              <a:tblGrid>
                <a:gridCol w="3886200"/>
                <a:gridCol w="3886200"/>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Range (not liable to be impacted or affected; it just expresses the scope of the process)</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Goal (impacted/affected)</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can be replaced by a PP</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climbed (up) the tree”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played (on) the piano”</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jumped (over) the fence”</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Cannot be replaced by a PP</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Material processes: distinguishing between Range and Goal</a:t>
            </a:r>
            <a:endParaRPr lang="es-ES" sz="3200" b="1">
              <a:effectLst>
                <a:outerShdw blurRad="38100" dist="38100" dir="2700000" algn="tl">
                  <a:srgbClr val="C0C0C0"/>
                </a:outerShdw>
              </a:effectLst>
              <a:latin typeface="Garamond" pitchFamily="18" charset="0"/>
            </a:endParaRPr>
          </a:p>
        </p:txBody>
      </p:sp>
      <p:graphicFrame>
        <p:nvGraphicFramePr>
          <p:cNvPr id="258051" name="Group 3"/>
          <p:cNvGraphicFramePr>
            <a:graphicFrameLocks noGrp="1"/>
          </p:cNvGraphicFramePr>
          <p:nvPr>
            <p:ph idx="1"/>
          </p:nvPr>
        </p:nvGraphicFramePr>
        <p:xfrm>
          <a:off x="1182688" y="2017713"/>
          <a:ext cx="7772400" cy="4716780"/>
        </p:xfrm>
        <a:graphic>
          <a:graphicData uri="http://schemas.openxmlformats.org/drawingml/2006/table">
            <a:tbl>
              <a:tblPr/>
              <a:tblGrid>
                <a:gridCol w="3886200"/>
                <a:gridCol w="3886200"/>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Range (not liable to be impacted or affected; it just expresses the scope of the process)</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Goal (impacted/affected)</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Not liable to be followed by an Attribute, a Role, a Beneficiary or a Location </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followed by an Attribute, a Role, a Beneficiary or a Location that represents the result of the impact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1" u="none" strike="noStrike" cap="none" normalizeH="0" baseline="0" smtClean="0">
                          <a:ln>
                            <a:noFill/>
                          </a:ln>
                          <a:solidFill>
                            <a:schemeClr val="folHlink"/>
                          </a:solidFill>
                          <a:effectLst/>
                          <a:latin typeface="Garamond" pitchFamily="18" charset="0"/>
                        </a:rPr>
                        <a:t>They painted the wall white. They drove the car hot. </a:t>
                      </a:r>
                      <a:r>
                        <a:rPr kumimoji="0" lang="es-AR" sz="2000" b="0" i="0" u="none" strike="noStrike" cap="none" normalizeH="0" baseline="0" smtClean="0">
                          <a:ln>
                            <a:noFill/>
                          </a:ln>
                          <a:solidFill>
                            <a:schemeClr val="folHlink"/>
                          </a:solidFill>
                          <a:effectLst/>
                          <a:latin typeface="Garamond" pitchFamily="18" charset="0"/>
                        </a:rPr>
                        <a:t>(Attribute)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1" u="none" strike="noStrike" cap="none" normalizeH="0" baseline="0" smtClean="0">
                          <a:ln>
                            <a:noFill/>
                          </a:ln>
                          <a:solidFill>
                            <a:schemeClr val="folHlink"/>
                          </a:solidFill>
                          <a:effectLst/>
                          <a:latin typeface="Garamond" pitchFamily="18" charset="0"/>
                        </a:rPr>
                        <a:t>Cut the onions into cubes. They broke the window into pieces. </a:t>
                      </a:r>
                      <a:r>
                        <a:rPr kumimoji="0" lang="es-AR" sz="2000" b="0" i="0" u="none" strike="noStrike" cap="none" normalizeH="0" baseline="0" smtClean="0">
                          <a:ln>
                            <a:noFill/>
                          </a:ln>
                          <a:solidFill>
                            <a:schemeClr val="folHlink"/>
                          </a:solidFill>
                          <a:effectLst/>
                          <a:latin typeface="Garamond" pitchFamily="18" charset="0"/>
                        </a:rPr>
                        <a:t>(Role: Product)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1" u="none" strike="noStrike" cap="none" normalizeH="0" baseline="0" smtClean="0">
                          <a:ln>
                            <a:noFill/>
                          </a:ln>
                          <a:solidFill>
                            <a:schemeClr val="folHlink"/>
                          </a:solidFill>
                          <a:effectLst/>
                          <a:latin typeface="Garamond" pitchFamily="18" charset="0"/>
                        </a:rPr>
                        <a:t>They kicked the cat down the stairs </a:t>
                      </a:r>
                      <a:r>
                        <a:rPr kumimoji="0" lang="es-AR" sz="2000" b="0" i="0" u="none" strike="noStrike" cap="none" normalizeH="0" baseline="0" smtClean="0">
                          <a:ln>
                            <a:noFill/>
                          </a:ln>
                          <a:solidFill>
                            <a:schemeClr val="folHlink"/>
                          </a:solidFill>
                          <a:effectLst/>
                          <a:latin typeface="Garamond" pitchFamily="18" charset="0"/>
                        </a:rPr>
                        <a:t>(Location)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1" u="none" strike="noStrike" cap="none" normalizeH="0" baseline="0" smtClean="0">
                          <a:ln>
                            <a:noFill/>
                          </a:ln>
                          <a:solidFill>
                            <a:schemeClr val="folHlink"/>
                          </a:solidFill>
                          <a:effectLst/>
                          <a:latin typeface="Garamond" pitchFamily="18" charset="0"/>
                        </a:rPr>
                        <a:t>They gave/brought a car to the kid/for the kid</a:t>
                      </a:r>
                      <a:r>
                        <a:rPr kumimoji="0" lang="es-AR" sz="2000" b="0" i="0" u="none" strike="noStrike" cap="none" normalizeH="0" baseline="0" smtClean="0">
                          <a:ln>
                            <a:noFill/>
                          </a:ln>
                          <a:solidFill>
                            <a:schemeClr val="folHlink"/>
                          </a:solidFill>
                          <a:effectLst/>
                          <a:latin typeface="Garamond" pitchFamily="18" charset="0"/>
                        </a:rPr>
                        <a:t> (Beneficiary; Client)</a:t>
                      </a:r>
                      <a:endParaRPr kumimoji="0" lang="es-ES" sz="2000" b="0"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Material processes: distinguishing between Range and Goal</a:t>
            </a:r>
            <a:endParaRPr lang="es-ES" sz="3200" b="1">
              <a:effectLst>
                <a:outerShdw blurRad="38100" dist="38100" dir="2700000" algn="tl">
                  <a:srgbClr val="C0C0C0"/>
                </a:outerShdw>
              </a:effectLst>
              <a:latin typeface="Garamond" pitchFamily="18" charset="0"/>
            </a:endParaRPr>
          </a:p>
        </p:txBody>
      </p:sp>
      <p:graphicFrame>
        <p:nvGraphicFramePr>
          <p:cNvPr id="260116" name="Group 20"/>
          <p:cNvGraphicFramePr>
            <a:graphicFrameLocks noGrp="1"/>
          </p:cNvGraphicFramePr>
          <p:nvPr>
            <p:ph idx="1"/>
          </p:nvPr>
        </p:nvGraphicFramePr>
        <p:xfrm>
          <a:off x="1182688" y="2017713"/>
          <a:ext cx="7772400" cy="3802380"/>
        </p:xfrm>
        <a:graphic>
          <a:graphicData uri="http://schemas.openxmlformats.org/drawingml/2006/table">
            <a:tbl>
              <a:tblPr/>
              <a:tblGrid>
                <a:gridCol w="3886200"/>
                <a:gridCol w="3886200"/>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Range (not liable to be impacted or affected; it just expresses the scope of the process)</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Goal (impacted/affected)</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Certain material processes with range can be restated by means of a single verb</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took a bath/a shower (= He bathed/showered).</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He made a mistake (= he erred).</a:t>
                      </a:r>
                      <a:endParaRPr kumimoji="0" lang="es-ES" sz="2000" b="1" i="0" u="none" strike="noStrike" cap="none" normalizeH="0" baseline="0" smtClean="0">
                        <a:ln>
                          <a:noFill/>
                        </a:ln>
                        <a:solidFill>
                          <a:schemeClr val="folHlink"/>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Garamond" pitchFamily="18" charset="0"/>
                        </a:rPr>
                        <a:t>Not possible for material processes with Goal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folHlink"/>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ES" sz="2000" b="0" i="0" u="none" strike="noStrike" cap="none" normalizeH="0" baseline="0" smtClean="0">
                        <a:ln>
                          <a:noFill/>
                        </a:ln>
                        <a:solidFill>
                          <a:schemeClr val="folHlink"/>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pPr algn="ctr"/>
            <a:r>
              <a:rPr lang="es-AR" sz="2800" b="1">
                <a:effectLst>
                  <a:outerShdw blurRad="38100" dist="38100" dir="2700000" algn="tl">
                    <a:srgbClr val="C0C0C0"/>
                  </a:outerShdw>
                </a:effectLst>
                <a:latin typeface="Garamond" pitchFamily="18" charset="0"/>
              </a:rPr>
              <a:t>Nuclear transitivity: different process types described and illustrated in more detail - Mental</a:t>
            </a:r>
            <a:endParaRPr lang="es-ES" sz="2800" b="1">
              <a:effectLst>
                <a:outerShdw blurRad="38100" dist="38100" dir="2700000" algn="tl">
                  <a:srgbClr val="C0C0C0"/>
                </a:outerShdw>
              </a:effectLst>
              <a:latin typeface="Garamond" pitchFamily="18" charset="0"/>
            </a:endParaRPr>
          </a:p>
        </p:txBody>
      </p:sp>
      <p:graphicFrame>
        <p:nvGraphicFramePr>
          <p:cNvPr id="246871" name="Group 87"/>
          <p:cNvGraphicFramePr>
            <a:graphicFrameLocks noGrp="1"/>
          </p:cNvGraphicFramePr>
          <p:nvPr>
            <p:ph type="tbl" idx="1"/>
          </p:nvPr>
        </p:nvGraphicFramePr>
        <p:xfrm>
          <a:off x="1187450" y="1700213"/>
          <a:ext cx="7772400" cy="5321808"/>
        </p:xfrm>
        <a:graphic>
          <a:graphicData uri="http://schemas.openxmlformats.org/drawingml/2006/table">
            <a:tbl>
              <a:tblPr/>
              <a:tblGrid>
                <a:gridCol w="1085850"/>
                <a:gridCol w="2022475"/>
                <a:gridCol w="1504950"/>
                <a:gridCol w="1655763"/>
                <a:gridCol w="1503362"/>
              </a:tblGrid>
              <a:tr h="6588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Process type</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Participants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Subtypes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Examples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Reactances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Mental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percep-tion, cogni-tion, affection – inner world – non-observa-ble) </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+Senser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+Phenomenon/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+Macrophenomenon (act -perception)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+Metaphenom. (fact - emotion)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 Metapoheno-menon (idea - cognition)</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perception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cognition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affection</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saw a bird. I saw him cross/crossing the street.</a:t>
                      </a:r>
                      <a:r>
                        <a:rPr kumimoji="0" lang="es-AR" sz="2000" b="1" i="1" u="none" strike="noStrike" cap="none" normalizeH="0" baseline="0" smtClean="0">
                          <a:ln>
                            <a:noFill/>
                          </a:ln>
                          <a:solidFill>
                            <a:schemeClr val="tx1"/>
                          </a:solidFill>
                          <a:effectLst/>
                          <a:latin typeface="Garamond" pitchFamily="18" charset="0"/>
                        </a:rPr>
                        <a:t>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knows all the answers. He believes that you are to blame.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-I like/fear him. He pleases/scares  me. He regrets the fact that he was unable to help.</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-No substitution by any verb</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 Present as unmarked tense in Present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-Bidirec-tional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-Capacity to project</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algn="ctr"/>
            <a:r>
              <a:rPr lang="en-US" sz="2400" b="1">
                <a:effectLst>
                  <a:outerShdw blurRad="38100" dist="38100" dir="2700000" algn="tl">
                    <a:srgbClr val="C0C0C0"/>
                  </a:outerShdw>
                </a:effectLst>
                <a:latin typeface="Garamond" pitchFamily="18" charset="0"/>
              </a:rPr>
              <a:t>The verb (transitivity) in traditional grammar – classes of verbs and structure of the clause – Verb determines structure of the clause (how many and what type of complements the clause has)</a:t>
            </a:r>
            <a:endParaRPr lang="es-ES" sz="2400" b="1">
              <a:effectLst>
                <a:outerShdw blurRad="38100" dist="38100" dir="2700000" algn="tl">
                  <a:srgbClr val="C0C0C0"/>
                </a:outerShdw>
              </a:effectLst>
              <a:latin typeface="Garamond" pitchFamily="18" charset="0"/>
            </a:endParaRPr>
          </a:p>
        </p:txBody>
      </p:sp>
      <p:sp>
        <p:nvSpPr>
          <p:cNvPr id="222211" name="Rectangle 3"/>
          <p:cNvSpPr>
            <a:spLocks noGrp="1" noChangeArrowheads="1"/>
          </p:cNvSpPr>
          <p:nvPr>
            <p:ph type="body" sz="half" idx="1"/>
          </p:nvPr>
        </p:nvSpPr>
        <p:spPr/>
        <p:txBody>
          <a:bodyPr/>
          <a:lstStyle/>
          <a:p>
            <a:pPr algn="just">
              <a:buFont typeface="Wingdings" pitchFamily="2" charset="2"/>
              <a:buNone/>
            </a:pPr>
            <a:r>
              <a:rPr lang="es-AR" sz="2000" b="1">
                <a:solidFill>
                  <a:schemeClr val="tx2"/>
                </a:solidFill>
              </a:rPr>
              <a:t>		 </a:t>
            </a:r>
            <a:r>
              <a:rPr lang="en-US" sz="2800" b="1">
                <a:solidFill>
                  <a:schemeClr val="tx2"/>
                </a:solidFill>
                <a:latin typeface="Garamond" pitchFamily="18" charset="0"/>
              </a:rPr>
              <a:t>		</a:t>
            </a:r>
          </a:p>
          <a:p>
            <a:pPr algn="just">
              <a:buFont typeface="Wingdings" pitchFamily="2" charset="2"/>
              <a:buNone/>
            </a:pPr>
            <a:r>
              <a:rPr lang="en-US" sz="2800" b="1">
                <a:solidFill>
                  <a:schemeClr val="tx2"/>
                </a:solidFill>
                <a:latin typeface="Garamond" pitchFamily="18" charset="0"/>
              </a:rPr>
              <a:t>	</a:t>
            </a:r>
            <a:endParaRPr lang="es-ES" sz="3600" b="1">
              <a:solidFill>
                <a:schemeClr val="tx2"/>
              </a:solidFill>
              <a:latin typeface="Garamond" pitchFamily="18" charset="0"/>
            </a:endParaRPr>
          </a:p>
        </p:txBody>
      </p:sp>
      <p:graphicFrame>
        <p:nvGraphicFramePr>
          <p:cNvPr id="222309" name="Group 101"/>
          <p:cNvGraphicFramePr>
            <a:graphicFrameLocks noGrp="1"/>
          </p:cNvGraphicFramePr>
          <p:nvPr>
            <p:ph sz="half" idx="2"/>
          </p:nvPr>
        </p:nvGraphicFramePr>
        <p:xfrm>
          <a:off x="1187450" y="1989138"/>
          <a:ext cx="7767638" cy="4768342"/>
        </p:xfrm>
        <a:graphic>
          <a:graphicData uri="http://schemas.openxmlformats.org/drawingml/2006/table">
            <a:tbl>
              <a:tblPr/>
              <a:tblGrid>
                <a:gridCol w="3529013"/>
                <a:gridCol w="4238625"/>
              </a:tblGrid>
              <a:tr h="431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Type of verbs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Structure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Intransitive verbs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 + F/P (no complement)</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ran. He walked. The water boiled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23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Monotransitive verbs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 + F/P + C (= DO) (one complement </a:t>
                      </a:r>
                      <a:r>
                        <a:rPr kumimoji="0" lang="es-AR" sz="1800" b="1" i="0" u="none" strike="noStrike" cap="none" normalizeH="0" baseline="0" smtClean="0">
                          <a:ln>
                            <a:noFill/>
                          </a:ln>
                          <a:solidFill>
                            <a:schemeClr val="tx2"/>
                          </a:solidFill>
                          <a:effectLst/>
                          <a:latin typeface="Garamond" pitchFamily="18" charset="0"/>
                          <a:sym typeface="Wingdings" pitchFamily="2" charset="2"/>
                        </a:rPr>
                        <a:t> DO)</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made a cake. He bought a car. He used my pencil. He saw a bird. He wanted a friend. </a:t>
                      </a:r>
                      <a:endParaRPr kumimoji="0" lang="es-ES" sz="1800" b="1" i="1"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87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Ditransitive verbs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 + F/P + C (= DO) + C (= IO) (two complements </a:t>
                      </a:r>
                      <a:r>
                        <a:rPr kumimoji="0" lang="es-AR" sz="1800" b="1" i="0" u="none" strike="noStrike" cap="none" normalizeH="0" baseline="0" smtClean="0">
                          <a:ln>
                            <a:noFill/>
                          </a:ln>
                          <a:solidFill>
                            <a:schemeClr val="tx2"/>
                          </a:solidFill>
                          <a:effectLst/>
                          <a:latin typeface="Garamond" pitchFamily="18" charset="0"/>
                          <a:sym typeface="Wingdings" pitchFamily="2" charset="2"/>
                        </a:rPr>
                        <a:t> IO and DO)</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gave his brother some money.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gave some money to his brother,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bought his brother a car.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bought a car for his brother.</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0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Complex transitive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 + F/P + C (= DO) + C (= OC) (two complements </a:t>
                      </a:r>
                      <a:r>
                        <a:rPr kumimoji="0" lang="es-AR" sz="1800" b="1" i="0" u="none" strike="noStrike" cap="none" normalizeH="0" baseline="0" smtClean="0">
                          <a:ln>
                            <a:noFill/>
                          </a:ln>
                          <a:solidFill>
                            <a:schemeClr val="tx2"/>
                          </a:solidFill>
                          <a:effectLst/>
                          <a:latin typeface="Garamond" pitchFamily="18" charset="0"/>
                          <a:sym typeface="Wingdings" pitchFamily="2" charset="2"/>
                        </a:rPr>
                        <a:t> DO and OC)</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They appointed him king.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They called him Neo.</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pPr algn="ctr"/>
            <a:r>
              <a:rPr lang="es-AR" sz="3200" b="1">
                <a:solidFill>
                  <a:schemeClr val="folHlink"/>
                </a:solidFill>
                <a:latin typeface="Garamond" pitchFamily="18" charset="0"/>
              </a:rPr>
              <a:t>Participants in mental processes explained</a:t>
            </a:r>
            <a:endParaRPr lang="es-ES" sz="3200" b="1">
              <a:solidFill>
                <a:schemeClr val="folHlink"/>
              </a:solidFill>
              <a:latin typeface="Garamond" pitchFamily="18" charset="0"/>
            </a:endParaRPr>
          </a:p>
        </p:txBody>
      </p:sp>
      <p:sp>
        <p:nvSpPr>
          <p:cNvPr id="266243" name="Rectangle 3"/>
          <p:cNvSpPr>
            <a:spLocks noGrp="1" noChangeArrowheads="1"/>
          </p:cNvSpPr>
          <p:nvPr>
            <p:ph type="body" idx="1"/>
          </p:nvPr>
        </p:nvSpPr>
        <p:spPr/>
        <p:txBody>
          <a:bodyPr/>
          <a:lstStyle/>
          <a:p>
            <a:r>
              <a:rPr lang="es-AR" sz="1800" b="1">
                <a:solidFill>
                  <a:schemeClr val="folHlink"/>
                </a:solidFill>
              </a:rPr>
              <a:t>Senser:</a:t>
            </a:r>
            <a:r>
              <a:rPr lang="es-AR" sz="1800">
                <a:solidFill>
                  <a:schemeClr val="folHlink"/>
                </a:solidFill>
              </a:rPr>
              <a:t> an entity endowed with higher or lower consciousness, like a human being and, for some processes, an animal. It can be Subject (</a:t>
            </a:r>
            <a:r>
              <a:rPr lang="es-AR" sz="1800" b="1">
                <a:solidFill>
                  <a:schemeClr val="folHlink"/>
                </a:solidFill>
              </a:rPr>
              <a:t>I</a:t>
            </a:r>
            <a:r>
              <a:rPr lang="es-AR" sz="1800">
                <a:solidFill>
                  <a:schemeClr val="folHlink"/>
                </a:solidFill>
              </a:rPr>
              <a:t> like fruit) or Complement (Fruit appeals to/pleases</a:t>
            </a:r>
            <a:r>
              <a:rPr lang="es-AR" sz="1800" b="1">
                <a:solidFill>
                  <a:schemeClr val="folHlink"/>
                </a:solidFill>
              </a:rPr>
              <a:t> me</a:t>
            </a:r>
            <a:r>
              <a:rPr lang="es-AR" sz="1800">
                <a:solidFill>
                  <a:schemeClr val="folHlink"/>
                </a:solidFill>
              </a:rPr>
              <a:t>);</a:t>
            </a:r>
          </a:p>
          <a:p>
            <a:r>
              <a:rPr lang="es-AR" sz="1800" b="1">
                <a:solidFill>
                  <a:schemeClr val="folHlink"/>
                </a:solidFill>
              </a:rPr>
              <a:t>Phenomenon: </a:t>
            </a:r>
            <a:r>
              <a:rPr lang="es-AR" sz="1800">
                <a:solidFill>
                  <a:schemeClr val="folHlink"/>
                </a:solidFill>
              </a:rPr>
              <a:t>a thing (person, object, place, etc.)  that can be perceived, known or that can be the object of an emotion of some kind. It is a participant in the mental clause and it is always a Ngp (He saw </a:t>
            </a:r>
            <a:r>
              <a:rPr lang="es-AR" sz="1800" b="1">
                <a:solidFill>
                  <a:schemeClr val="folHlink"/>
                </a:solidFill>
              </a:rPr>
              <a:t>the animal</a:t>
            </a:r>
            <a:r>
              <a:rPr lang="es-AR" sz="1800">
                <a:solidFill>
                  <a:schemeClr val="folHlink"/>
                </a:solidFill>
              </a:rPr>
              <a:t>; he knew </a:t>
            </a:r>
            <a:r>
              <a:rPr lang="es-AR" sz="1800" b="1">
                <a:solidFill>
                  <a:schemeClr val="folHlink"/>
                </a:solidFill>
              </a:rPr>
              <a:t>the animal</a:t>
            </a:r>
            <a:r>
              <a:rPr lang="es-AR" sz="1800">
                <a:solidFill>
                  <a:schemeClr val="folHlink"/>
                </a:solidFill>
              </a:rPr>
              <a:t>; He loves </a:t>
            </a:r>
            <a:r>
              <a:rPr lang="es-AR" sz="1800" b="1">
                <a:solidFill>
                  <a:schemeClr val="folHlink"/>
                </a:solidFill>
              </a:rPr>
              <a:t>animals</a:t>
            </a:r>
            <a:r>
              <a:rPr lang="es-AR" sz="1800">
                <a:solidFill>
                  <a:schemeClr val="folHlink"/>
                </a:solidFill>
              </a:rPr>
              <a:t>); </a:t>
            </a:r>
            <a:endParaRPr lang="es-AR" sz="1800" b="1">
              <a:solidFill>
                <a:schemeClr val="folHlink"/>
              </a:solidFill>
            </a:endParaRPr>
          </a:p>
          <a:p>
            <a:r>
              <a:rPr lang="es-AR" sz="1800" b="1">
                <a:solidFill>
                  <a:schemeClr val="folHlink"/>
                </a:solidFill>
              </a:rPr>
              <a:t>Macrophenomenon: </a:t>
            </a:r>
            <a:r>
              <a:rPr lang="es-AR" sz="1800">
                <a:solidFill>
                  <a:schemeClr val="folHlink"/>
                </a:solidFill>
              </a:rPr>
              <a:t>an event or happening or doing in the material world that can be perceived; only used with processes of perception. It is an embedded clause that is a participant in the mental clause (he saw [[him help the old lady/him helping the old lady]]; he heard [[him shout his name/him shouting his name]]).</a:t>
            </a:r>
            <a:endParaRPr lang="es-AR" sz="1800" b="1">
              <a:solidFill>
                <a:schemeClr val="folHlink"/>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es-AR" sz="3200" b="1">
                <a:solidFill>
                  <a:schemeClr val="folHlink"/>
                </a:solidFill>
                <a:latin typeface="Garamond" pitchFamily="18" charset="0"/>
              </a:rPr>
              <a:t>Participants in mental processes explained</a:t>
            </a:r>
            <a:endParaRPr lang="es-ES" sz="3200" b="1">
              <a:solidFill>
                <a:schemeClr val="folHlink"/>
              </a:solidFill>
              <a:latin typeface="Garamond" pitchFamily="18" charset="0"/>
            </a:endParaRPr>
          </a:p>
        </p:txBody>
      </p:sp>
      <p:sp>
        <p:nvSpPr>
          <p:cNvPr id="268291" name="Rectangle 3"/>
          <p:cNvSpPr>
            <a:spLocks noGrp="1" noChangeArrowheads="1"/>
          </p:cNvSpPr>
          <p:nvPr>
            <p:ph type="body" idx="1"/>
          </p:nvPr>
        </p:nvSpPr>
        <p:spPr/>
        <p:txBody>
          <a:bodyPr/>
          <a:lstStyle/>
          <a:p>
            <a:pPr>
              <a:lnSpc>
                <a:spcPct val="90000"/>
              </a:lnSpc>
            </a:pPr>
            <a:r>
              <a:rPr lang="es-AR" sz="2000" b="1">
                <a:solidFill>
                  <a:schemeClr val="folHlink"/>
                </a:solidFill>
              </a:rPr>
              <a:t>Metaphenomenon:</a:t>
            </a:r>
            <a:r>
              <a:rPr lang="es-AR" sz="2000">
                <a:solidFill>
                  <a:schemeClr val="folHlink"/>
                </a:solidFill>
              </a:rPr>
              <a:t> </a:t>
            </a:r>
            <a:r>
              <a:rPr lang="es-AR" sz="2000" b="1">
                <a:solidFill>
                  <a:schemeClr val="folHlink"/>
                </a:solidFill>
              </a:rPr>
              <a:t>fact:</a:t>
            </a:r>
            <a:r>
              <a:rPr lang="es-AR" sz="2000">
                <a:solidFill>
                  <a:schemeClr val="folHlink"/>
                </a:solidFill>
              </a:rPr>
              <a:t> an abstract, non-material, semiotic entity that preexists the emotions it triggers; only used with processes of emotion and an embedded participant element in the clause.</a:t>
            </a:r>
          </a:p>
          <a:p>
            <a:pPr>
              <a:lnSpc>
                <a:spcPct val="90000"/>
              </a:lnSpc>
              <a:buFont typeface="Wingdings" pitchFamily="2" charset="2"/>
              <a:buNone/>
            </a:pPr>
            <a:r>
              <a:rPr lang="es-AR" sz="2000">
                <a:solidFill>
                  <a:schemeClr val="folHlink"/>
                </a:solidFill>
              </a:rPr>
              <a:t>	I regretted (the fact) [[that I had not had the courage to speak to her]].</a:t>
            </a:r>
          </a:p>
          <a:p>
            <a:pPr>
              <a:lnSpc>
                <a:spcPct val="90000"/>
              </a:lnSpc>
              <a:buFont typeface="Wingdings" pitchFamily="2" charset="2"/>
              <a:buNone/>
            </a:pPr>
            <a:r>
              <a:rPr lang="es-AR" sz="2000">
                <a:solidFill>
                  <a:schemeClr val="folHlink"/>
                </a:solidFill>
              </a:rPr>
              <a:t>	I liked (the fact) [[that she was black]].</a:t>
            </a:r>
          </a:p>
          <a:p>
            <a:pPr>
              <a:lnSpc>
                <a:spcPct val="90000"/>
              </a:lnSpc>
              <a:buFont typeface="Wingdings" pitchFamily="2" charset="2"/>
              <a:buNone/>
            </a:pPr>
            <a:r>
              <a:rPr lang="es-AR" sz="2000">
                <a:solidFill>
                  <a:schemeClr val="folHlink"/>
                </a:solidFill>
              </a:rPr>
              <a:t>	[[That she was so young]] surprised me.     </a:t>
            </a:r>
          </a:p>
          <a:p>
            <a:pPr>
              <a:lnSpc>
                <a:spcPct val="90000"/>
              </a:lnSpc>
            </a:pPr>
            <a:r>
              <a:rPr lang="es-AR" sz="2000" b="1">
                <a:solidFill>
                  <a:schemeClr val="folHlink"/>
                </a:solidFill>
              </a:rPr>
              <a:t>Metaphenomenon: idea: </a:t>
            </a:r>
            <a:r>
              <a:rPr lang="es-AR" sz="2000">
                <a:solidFill>
                  <a:schemeClr val="folHlink"/>
                </a:solidFill>
              </a:rPr>
              <a:t>abstract but not preexisting the process; rather brought into existence by it. Not really a participant in the clause but a separate clause:</a:t>
            </a:r>
          </a:p>
          <a:p>
            <a:pPr>
              <a:lnSpc>
                <a:spcPct val="90000"/>
              </a:lnSpc>
              <a:buFont typeface="Wingdings" pitchFamily="2" charset="2"/>
              <a:buNone/>
            </a:pPr>
            <a:r>
              <a:rPr lang="es-AR" sz="2000" b="1">
                <a:solidFill>
                  <a:schemeClr val="folHlink"/>
                </a:solidFill>
              </a:rPr>
              <a:t>	</a:t>
            </a:r>
            <a:r>
              <a:rPr lang="es-AR" sz="2000">
                <a:solidFill>
                  <a:schemeClr val="folHlink"/>
                </a:solidFill>
              </a:rPr>
              <a:t>I understood that it was futile.	 </a:t>
            </a:r>
          </a:p>
          <a:p>
            <a:pPr>
              <a:lnSpc>
                <a:spcPct val="90000"/>
              </a:lnSpc>
              <a:buFont typeface="Wingdings" pitchFamily="2" charset="2"/>
              <a:buNone/>
            </a:pPr>
            <a:r>
              <a:rPr lang="es-AR" sz="2000">
                <a:solidFill>
                  <a:schemeClr val="folHlink"/>
                </a:solidFill>
              </a:rPr>
              <a:t>	I knew that it was of no use.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pPr algn="ctr"/>
            <a:r>
              <a:rPr lang="es-AR" sz="3200" b="1">
                <a:solidFill>
                  <a:schemeClr val="folHlink"/>
                </a:solidFill>
                <a:latin typeface="Garamond" pitchFamily="18" charset="0"/>
              </a:rPr>
              <a:t>Participants in mental processes analyzed</a:t>
            </a:r>
            <a:endParaRPr lang="es-ES" sz="3200" b="1">
              <a:solidFill>
                <a:schemeClr val="folHlink"/>
              </a:solidFill>
              <a:latin typeface="Garamond" pitchFamily="18" charset="0"/>
            </a:endParaRPr>
          </a:p>
        </p:txBody>
      </p:sp>
      <p:sp>
        <p:nvSpPr>
          <p:cNvPr id="269315" name="Rectangle 3"/>
          <p:cNvSpPr>
            <a:spLocks noGrp="1" noChangeArrowheads="1"/>
          </p:cNvSpPr>
          <p:nvPr>
            <p:ph type="body" idx="1"/>
          </p:nvPr>
        </p:nvSpPr>
        <p:spPr>
          <a:xfrm>
            <a:off x="1187450" y="1989138"/>
            <a:ext cx="7772400" cy="4114800"/>
          </a:xfrm>
        </p:spPr>
        <p:txBody>
          <a:bodyPr/>
          <a:lstStyle/>
          <a:p>
            <a:pPr>
              <a:lnSpc>
                <a:spcPct val="90000"/>
              </a:lnSpc>
              <a:buFont typeface="Wingdings" pitchFamily="2" charset="2"/>
              <a:buNone/>
            </a:pPr>
            <a:r>
              <a:rPr lang="es-AR" sz="2000" b="1" i="1">
                <a:solidFill>
                  <a:schemeClr val="tx2"/>
                </a:solidFill>
                <a:latin typeface="Garamond" pitchFamily="18" charset="0"/>
              </a:rPr>
              <a:t>He 	saw 	a bird. (perception)</a:t>
            </a:r>
          </a:p>
          <a:p>
            <a:pPr>
              <a:lnSpc>
                <a:spcPct val="90000"/>
              </a:lnSpc>
              <a:buFont typeface="Wingdings" pitchFamily="2" charset="2"/>
              <a:buNone/>
            </a:pPr>
            <a:r>
              <a:rPr lang="es-AR" sz="2000" b="1" i="1">
                <a:solidFill>
                  <a:schemeClr val="tx2"/>
                </a:solidFill>
                <a:latin typeface="Garamond" pitchFamily="18" charset="0"/>
              </a:rPr>
              <a:t>Senser	Process	Phenomenon</a:t>
            </a:r>
          </a:p>
          <a:p>
            <a:pPr>
              <a:lnSpc>
                <a:spcPct val="90000"/>
              </a:lnSpc>
              <a:buFont typeface="Wingdings" pitchFamily="2" charset="2"/>
              <a:buNone/>
            </a:pPr>
            <a:endParaRPr lang="es-AR" sz="2000" b="1" i="1">
              <a:solidFill>
                <a:schemeClr val="tx2"/>
              </a:solidFill>
              <a:latin typeface="Garamond" pitchFamily="18" charset="0"/>
            </a:endParaRPr>
          </a:p>
          <a:p>
            <a:pPr>
              <a:lnSpc>
                <a:spcPct val="90000"/>
              </a:lnSpc>
              <a:buFont typeface="Wingdings" pitchFamily="2" charset="2"/>
              <a:buNone/>
            </a:pPr>
            <a:r>
              <a:rPr lang="es-AR" sz="2000" b="1" i="1">
                <a:solidFill>
                  <a:schemeClr val="tx2"/>
                </a:solidFill>
                <a:latin typeface="Garamond" pitchFamily="18" charset="0"/>
              </a:rPr>
              <a:t>I 		saw 	[[him cross/crossing the street]].</a:t>
            </a:r>
            <a:r>
              <a:rPr lang="es-AR" sz="2400" b="1" i="1">
                <a:latin typeface="Garamond" pitchFamily="18" charset="0"/>
              </a:rPr>
              <a:t> </a:t>
            </a:r>
            <a:r>
              <a:rPr lang="es-AR" sz="2000" b="1" i="1">
                <a:solidFill>
                  <a:schemeClr val="folHlink"/>
                </a:solidFill>
                <a:latin typeface="Garamond" pitchFamily="18" charset="0"/>
              </a:rPr>
              <a:t>(perception)</a:t>
            </a:r>
          </a:p>
          <a:p>
            <a:pPr>
              <a:lnSpc>
                <a:spcPct val="90000"/>
              </a:lnSpc>
              <a:buFont typeface="Wingdings" pitchFamily="2" charset="2"/>
              <a:buNone/>
            </a:pPr>
            <a:r>
              <a:rPr lang="es-AR" sz="2000" b="1" i="1">
                <a:solidFill>
                  <a:schemeClr val="tx2"/>
                </a:solidFill>
                <a:latin typeface="Garamond" pitchFamily="18" charset="0"/>
              </a:rPr>
              <a:t>Senser	Process	Phenomenon (Macrophenomenon: act - Embedded )</a:t>
            </a:r>
          </a:p>
          <a:p>
            <a:pPr>
              <a:lnSpc>
                <a:spcPct val="90000"/>
              </a:lnSpc>
              <a:buFont typeface="Wingdings" pitchFamily="2" charset="2"/>
              <a:buNone/>
            </a:pPr>
            <a:endParaRPr lang="es-AR" sz="2000" b="1" i="1">
              <a:solidFill>
                <a:schemeClr val="tx2"/>
              </a:solidFill>
              <a:latin typeface="Garamond" pitchFamily="18" charset="0"/>
            </a:endParaRPr>
          </a:p>
          <a:p>
            <a:pPr>
              <a:lnSpc>
                <a:spcPct val="90000"/>
              </a:lnSpc>
              <a:buFont typeface="Wingdings" pitchFamily="2" charset="2"/>
              <a:buNone/>
            </a:pPr>
            <a:r>
              <a:rPr lang="es-AR" sz="2000" b="1" i="1">
                <a:solidFill>
                  <a:schemeClr val="tx2"/>
                </a:solidFill>
                <a:latin typeface="Garamond" pitchFamily="18" charset="0"/>
              </a:rPr>
              <a:t>He 	knows 	all the answers. (cognition)</a:t>
            </a:r>
          </a:p>
          <a:p>
            <a:pPr>
              <a:lnSpc>
                <a:spcPct val="90000"/>
              </a:lnSpc>
              <a:buFont typeface="Wingdings" pitchFamily="2" charset="2"/>
              <a:buNone/>
            </a:pPr>
            <a:r>
              <a:rPr lang="es-AR" sz="2000" b="1" i="1">
                <a:solidFill>
                  <a:schemeClr val="tx2"/>
                </a:solidFill>
                <a:latin typeface="Garamond" pitchFamily="18" charset="0"/>
              </a:rPr>
              <a:t>Senser 	Process	Phenomenon</a:t>
            </a:r>
          </a:p>
          <a:p>
            <a:pPr>
              <a:lnSpc>
                <a:spcPct val="90000"/>
              </a:lnSpc>
              <a:buFont typeface="Wingdings" pitchFamily="2" charset="2"/>
              <a:buNone/>
            </a:pPr>
            <a:endParaRPr lang="es-AR" sz="2000" b="1" i="1">
              <a:solidFill>
                <a:schemeClr val="tx2"/>
              </a:solidFill>
              <a:latin typeface="Garamond" pitchFamily="18" charset="0"/>
            </a:endParaRPr>
          </a:p>
          <a:p>
            <a:pPr>
              <a:lnSpc>
                <a:spcPct val="90000"/>
              </a:lnSpc>
              <a:buFont typeface="Wingdings" pitchFamily="2" charset="2"/>
              <a:buNone/>
            </a:pPr>
            <a:r>
              <a:rPr lang="es-AR" sz="2000" b="1" i="1">
                <a:solidFill>
                  <a:schemeClr val="tx2"/>
                </a:solidFill>
                <a:latin typeface="Garamond" pitchFamily="18" charset="0"/>
              </a:rPr>
              <a:t>He 	believes </a:t>
            </a:r>
            <a:r>
              <a:rPr lang="es-AR" sz="2000" b="1">
                <a:solidFill>
                  <a:schemeClr val="tx2"/>
                </a:solidFill>
                <a:latin typeface="Garamond" pitchFamily="18" charset="0"/>
              </a:rPr>
              <a:t>||</a:t>
            </a:r>
            <a:r>
              <a:rPr lang="es-AR" sz="2000" b="1" i="1">
                <a:solidFill>
                  <a:schemeClr val="tx2"/>
                </a:solidFill>
                <a:latin typeface="Garamond" pitchFamily="18" charset="0"/>
              </a:rPr>
              <a:t> that you are to blame. (cognition)</a:t>
            </a:r>
          </a:p>
          <a:p>
            <a:pPr>
              <a:lnSpc>
                <a:spcPct val="90000"/>
              </a:lnSpc>
              <a:buFont typeface="Wingdings" pitchFamily="2" charset="2"/>
              <a:buNone/>
            </a:pPr>
            <a:r>
              <a:rPr lang="es-AR" sz="2000" b="1" i="1">
                <a:solidFill>
                  <a:schemeClr val="folHlink"/>
                </a:solidFill>
                <a:latin typeface="Garamond" pitchFamily="18" charset="0"/>
              </a:rPr>
              <a:t>Senser	Process 		Metaphenomenon (idea – dependent clause)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pPr algn="ctr"/>
            <a:r>
              <a:rPr lang="es-AR" sz="3200" b="1">
                <a:solidFill>
                  <a:schemeClr val="folHlink"/>
                </a:solidFill>
                <a:latin typeface="Garamond" pitchFamily="18" charset="0"/>
              </a:rPr>
              <a:t>Participants in mental processes analyzed</a:t>
            </a:r>
            <a:endParaRPr lang="es-ES" sz="3200" b="1">
              <a:solidFill>
                <a:schemeClr val="folHlink"/>
              </a:solidFill>
              <a:latin typeface="Garamond" pitchFamily="18" charset="0"/>
            </a:endParaRPr>
          </a:p>
        </p:txBody>
      </p:sp>
      <p:sp>
        <p:nvSpPr>
          <p:cNvPr id="270339" name="Rectangle 3"/>
          <p:cNvSpPr>
            <a:spLocks noGrp="1" noChangeArrowheads="1"/>
          </p:cNvSpPr>
          <p:nvPr>
            <p:ph type="body" idx="1"/>
          </p:nvPr>
        </p:nvSpPr>
        <p:spPr>
          <a:xfrm>
            <a:off x="1187450" y="1989138"/>
            <a:ext cx="7772400" cy="4114800"/>
          </a:xfrm>
        </p:spPr>
        <p:txBody>
          <a:bodyPr/>
          <a:lstStyle/>
          <a:p>
            <a:pPr>
              <a:buFont typeface="Wingdings" pitchFamily="2" charset="2"/>
              <a:buNone/>
            </a:pPr>
            <a:r>
              <a:rPr lang="es-AR" sz="2000" b="1" i="1">
                <a:solidFill>
                  <a:schemeClr val="tx2"/>
                </a:solidFill>
                <a:latin typeface="Garamond" pitchFamily="18" charset="0"/>
              </a:rPr>
              <a:t>I 		like/fear him. </a:t>
            </a:r>
          </a:p>
          <a:p>
            <a:pPr>
              <a:buFont typeface="Wingdings" pitchFamily="2" charset="2"/>
              <a:buNone/>
            </a:pPr>
            <a:r>
              <a:rPr lang="es-AR" sz="2000" b="1" i="1">
                <a:solidFill>
                  <a:schemeClr val="tx2"/>
                </a:solidFill>
                <a:latin typeface="Garamond" pitchFamily="18" charset="0"/>
              </a:rPr>
              <a:t>Senser	Process	Phenomenon</a:t>
            </a:r>
          </a:p>
          <a:p>
            <a:pPr>
              <a:buFont typeface="Wingdings" pitchFamily="2" charset="2"/>
              <a:buNone/>
            </a:pPr>
            <a:r>
              <a:rPr lang="es-AR" sz="2000" b="1" i="1">
                <a:solidFill>
                  <a:schemeClr val="tx2"/>
                </a:solidFill>
                <a:latin typeface="Garamond" pitchFamily="18" charset="0"/>
              </a:rPr>
              <a:t>							bidirectional	</a:t>
            </a:r>
          </a:p>
          <a:p>
            <a:pPr>
              <a:buFont typeface="Wingdings" pitchFamily="2" charset="2"/>
              <a:buNone/>
            </a:pPr>
            <a:r>
              <a:rPr lang="es-AR" sz="2000" b="1" i="1">
                <a:solidFill>
                  <a:schemeClr val="tx2"/>
                </a:solidFill>
                <a:latin typeface="Garamond" pitchFamily="18" charset="0"/>
              </a:rPr>
              <a:t>He 		pleases/scares  me. </a:t>
            </a:r>
          </a:p>
          <a:p>
            <a:pPr>
              <a:buFont typeface="Wingdings" pitchFamily="2" charset="2"/>
              <a:buNone/>
            </a:pPr>
            <a:r>
              <a:rPr lang="es-AR" sz="2000" b="1" i="1">
                <a:solidFill>
                  <a:schemeClr val="tx2"/>
                </a:solidFill>
                <a:latin typeface="Garamond" pitchFamily="18" charset="0"/>
              </a:rPr>
              <a:t>Phenomenon	Process	</a:t>
            </a:r>
            <a:r>
              <a:rPr lang="es-AR" sz="2000" b="1">
                <a:solidFill>
                  <a:schemeClr val="tx2"/>
                </a:solidFill>
                <a:latin typeface="Garamond" pitchFamily="18" charset="0"/>
              </a:rPr>
              <a:t>	</a:t>
            </a:r>
            <a:r>
              <a:rPr lang="es-AR" sz="2000" b="1" i="1">
                <a:solidFill>
                  <a:schemeClr val="tx2"/>
                </a:solidFill>
                <a:latin typeface="Garamond" pitchFamily="18" charset="0"/>
              </a:rPr>
              <a:t>Senser</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He 	regrets 	(the fact ) [[that he was unable to help]].</a:t>
            </a:r>
          </a:p>
          <a:p>
            <a:pPr>
              <a:buFont typeface="Wingdings" pitchFamily="2" charset="2"/>
              <a:buNone/>
            </a:pPr>
            <a:r>
              <a:rPr lang="es-AR" sz="2000" b="1" i="1">
                <a:solidFill>
                  <a:schemeClr val="tx2"/>
                </a:solidFill>
                <a:latin typeface="Garamond" pitchFamily="18" charset="0"/>
              </a:rPr>
              <a:t>Senser	Process	Phenomenon (metaphenomenon: fact)</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[[That he was unable to help]]  		surprises 	me.</a:t>
            </a:r>
          </a:p>
          <a:p>
            <a:pPr>
              <a:buFont typeface="Wingdings" pitchFamily="2" charset="2"/>
              <a:buNone/>
            </a:pPr>
            <a:r>
              <a:rPr lang="es-AR" sz="2000" b="1" i="1">
                <a:solidFill>
                  <a:schemeClr val="tx2"/>
                </a:solidFill>
                <a:latin typeface="Garamond" pitchFamily="18" charset="0"/>
              </a:rPr>
              <a:t>Phenomenon (metaphenomenon: fact)	Process		Senser</a:t>
            </a:r>
            <a:endParaRPr lang="es-AR" sz="2000" b="1" i="1">
              <a:solidFill>
                <a:schemeClr val="folHlink"/>
              </a:solidFill>
              <a:latin typeface="Garamond" pitchFamily="18" charset="0"/>
            </a:endParaRPr>
          </a:p>
        </p:txBody>
      </p:sp>
      <p:sp>
        <p:nvSpPr>
          <p:cNvPr id="270340" name="AutoShape 4"/>
          <p:cNvSpPr>
            <a:spLocks/>
          </p:cNvSpPr>
          <p:nvPr/>
        </p:nvSpPr>
        <p:spPr bwMode="auto">
          <a:xfrm>
            <a:off x="6011863" y="2133600"/>
            <a:ext cx="73025" cy="1727200"/>
          </a:xfrm>
          <a:prstGeom prst="rightBrace">
            <a:avLst>
              <a:gd name="adj1" fmla="val 197101"/>
              <a:gd name="adj2" fmla="val 50000"/>
            </a:avLst>
          </a:prstGeom>
          <a:noFill/>
          <a:ln w="9525">
            <a:solidFill>
              <a:schemeClr val="folHlink"/>
            </a:solidFill>
            <a:round/>
            <a:headEnd/>
            <a:tailEnd/>
          </a:ln>
          <a:effectLst/>
        </p:spPr>
        <p:txBody>
          <a:bodyPr wrap="none" anchor="ct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pPr algn="ctr"/>
            <a:r>
              <a:rPr lang="es-AR" sz="2800" b="1">
                <a:effectLst>
                  <a:outerShdw blurRad="38100" dist="38100" dir="2700000" algn="tl">
                    <a:srgbClr val="C0C0C0"/>
                  </a:outerShdw>
                </a:effectLst>
                <a:latin typeface="Garamond" pitchFamily="18" charset="0"/>
              </a:rPr>
              <a:t>Nuclear transitivity: different process types described and illustrated  - Behavioral</a:t>
            </a:r>
            <a:endParaRPr lang="es-ES" sz="2800" b="1">
              <a:effectLst>
                <a:outerShdw blurRad="38100" dist="38100" dir="2700000" algn="tl">
                  <a:srgbClr val="C0C0C0"/>
                </a:outerShdw>
              </a:effectLst>
              <a:latin typeface="Garamond" pitchFamily="18" charset="0"/>
            </a:endParaRPr>
          </a:p>
        </p:txBody>
      </p:sp>
      <p:graphicFrame>
        <p:nvGraphicFramePr>
          <p:cNvPr id="247896" name="Group 88"/>
          <p:cNvGraphicFramePr>
            <a:graphicFrameLocks noGrp="1"/>
          </p:cNvGraphicFramePr>
          <p:nvPr>
            <p:ph type="tbl" idx="1"/>
          </p:nvPr>
        </p:nvGraphicFramePr>
        <p:xfrm>
          <a:off x="1187450" y="1700213"/>
          <a:ext cx="7772400" cy="5346192"/>
        </p:xfrm>
        <a:graphic>
          <a:graphicData uri="http://schemas.openxmlformats.org/drawingml/2006/table">
            <a:tbl>
              <a:tblPr/>
              <a:tblGrid>
                <a:gridCol w="1085850"/>
                <a:gridCol w="1511300"/>
                <a:gridCol w="1655763"/>
                <a:gridCol w="2016125"/>
                <a:gridCol w="1503362"/>
              </a:tblGrid>
              <a:tr h="6905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Process type</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Participants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Subtypes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Examples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Reactances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Beha-vioural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(physio-logical, mental and para-verbal beha-viour)</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+Behaver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(+Beha-viour)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 Range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 Matter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+Target</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Physiological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(Para)verbal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20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Mental behaviour </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slept soundly. He snored/ breathed.</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babbled/ grunted/sang a song. He cried/ laughed/ giggled. They talked about the problem</a:t>
                      </a:r>
                      <a:endParaRPr kumimoji="0" lang="es-ES"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pondered/ meditated over the matter. He watched the film. He listened to the news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-No substitution by do.</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-Present in Present as unmarked tense in Present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-No projection</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pPr algn="ctr"/>
            <a:r>
              <a:rPr lang="es-AR" sz="3200" b="1">
                <a:solidFill>
                  <a:schemeClr val="folHlink"/>
                </a:solidFill>
                <a:latin typeface="Garamond" pitchFamily="18" charset="0"/>
              </a:rPr>
              <a:t>Participants in behavioral processes explained</a:t>
            </a:r>
            <a:endParaRPr lang="es-ES" sz="3200" b="1">
              <a:solidFill>
                <a:schemeClr val="folHlink"/>
              </a:solidFill>
              <a:latin typeface="Garamond" pitchFamily="18" charset="0"/>
            </a:endParaRPr>
          </a:p>
        </p:txBody>
      </p:sp>
      <p:sp>
        <p:nvSpPr>
          <p:cNvPr id="271363" name="Rectangle 3"/>
          <p:cNvSpPr>
            <a:spLocks noGrp="1" noChangeArrowheads="1"/>
          </p:cNvSpPr>
          <p:nvPr>
            <p:ph type="body" idx="1"/>
          </p:nvPr>
        </p:nvSpPr>
        <p:spPr/>
        <p:txBody>
          <a:bodyPr/>
          <a:lstStyle/>
          <a:p>
            <a:r>
              <a:rPr lang="es-AR" sz="2000" b="1">
                <a:solidFill>
                  <a:schemeClr val="folHlink"/>
                </a:solidFill>
              </a:rPr>
              <a:t>Behaver:</a:t>
            </a:r>
            <a:r>
              <a:rPr lang="es-AR" sz="2000"/>
              <a:t> </a:t>
            </a:r>
            <a:r>
              <a:rPr lang="es-AR" sz="2000">
                <a:solidFill>
                  <a:schemeClr val="folHlink"/>
                </a:solidFill>
              </a:rPr>
              <a:t>person or animal having the behavior, usually endowed with consciousness. Most behavioral processes ONLY have a single participant, and that’s the Behaver. </a:t>
            </a:r>
          </a:p>
          <a:p>
            <a:r>
              <a:rPr lang="es-AR" sz="2000" b="1">
                <a:solidFill>
                  <a:schemeClr val="folHlink"/>
                </a:solidFill>
              </a:rPr>
              <a:t>Behavior:</a:t>
            </a:r>
            <a:r>
              <a:rPr lang="es-AR" sz="2000">
                <a:solidFill>
                  <a:schemeClr val="folHlink"/>
                </a:solidFill>
              </a:rPr>
              <a:t> found in very few cases in which the behavior usually repeats the behavioural process with some added attribute (he breathed </a:t>
            </a:r>
            <a:r>
              <a:rPr lang="es-AR" sz="2000" b="1">
                <a:solidFill>
                  <a:schemeClr val="folHlink"/>
                </a:solidFill>
              </a:rPr>
              <a:t>a deep breath;</a:t>
            </a:r>
            <a:r>
              <a:rPr lang="es-AR" sz="2000">
                <a:solidFill>
                  <a:schemeClr val="folHlink"/>
                </a:solidFill>
              </a:rPr>
              <a:t> he dreamt </a:t>
            </a:r>
            <a:r>
              <a:rPr lang="es-AR" sz="2000" b="1">
                <a:solidFill>
                  <a:schemeClr val="folHlink"/>
                </a:solidFill>
              </a:rPr>
              <a:t>a strange dream</a:t>
            </a:r>
            <a:r>
              <a:rPr lang="es-AR" sz="2000">
                <a:solidFill>
                  <a:schemeClr val="folHlink"/>
                </a:solidFill>
              </a:rPr>
              <a:t>)</a:t>
            </a:r>
            <a:r>
              <a:rPr lang="es-AR">
                <a:solidFill>
                  <a:schemeClr val="folHlink"/>
                </a:solidFill>
              </a:rPr>
              <a:t> </a:t>
            </a:r>
          </a:p>
          <a:p>
            <a:r>
              <a:rPr lang="es-AR" sz="2000" b="1">
                <a:solidFill>
                  <a:schemeClr val="folHlink"/>
                </a:solidFill>
              </a:rPr>
              <a:t>Range:</a:t>
            </a:r>
            <a:r>
              <a:rPr lang="es-AR" sz="2000">
                <a:solidFill>
                  <a:schemeClr val="folHlink"/>
                </a:solidFill>
              </a:rPr>
              <a:t> in very few cases in which the the process takes a second participant that is not a behavior and that is different in nature from the process itself: </a:t>
            </a:r>
            <a:r>
              <a:rPr lang="es-AR" sz="2000" i="1">
                <a:solidFill>
                  <a:schemeClr val="folHlink"/>
                </a:solidFill>
              </a:rPr>
              <a:t>he watched </a:t>
            </a:r>
            <a:r>
              <a:rPr lang="es-AR" sz="2000" b="1" i="1">
                <a:solidFill>
                  <a:schemeClr val="folHlink"/>
                </a:solidFill>
              </a:rPr>
              <a:t>a movie</a:t>
            </a:r>
            <a:r>
              <a:rPr lang="es-AR" sz="2000" i="1">
                <a:solidFill>
                  <a:schemeClr val="folHlink"/>
                </a:solidFill>
              </a:rPr>
              <a:t>; they observed </a:t>
            </a:r>
            <a:r>
              <a:rPr lang="es-AR" sz="2000" b="1" i="1">
                <a:solidFill>
                  <a:schemeClr val="folHlink"/>
                </a:solidFill>
              </a:rPr>
              <a:t>the stranger; </a:t>
            </a:r>
            <a:r>
              <a:rPr lang="es-AR" sz="2000" i="1">
                <a:solidFill>
                  <a:schemeClr val="folHlink"/>
                </a:solidFill>
              </a:rPr>
              <a:t>they discussed/debated </a:t>
            </a:r>
            <a:r>
              <a:rPr lang="es-AR" sz="2000" b="1" i="1">
                <a:solidFill>
                  <a:schemeClr val="folHlink"/>
                </a:solidFill>
              </a:rPr>
              <a:t>the problem.</a:t>
            </a:r>
            <a:endParaRPr lang="es-ES" b="1" i="1">
              <a:solidFill>
                <a:schemeClr val="folHlink"/>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algn="ctr"/>
            <a:r>
              <a:rPr lang="es-AR" sz="3200" b="1">
                <a:solidFill>
                  <a:schemeClr val="folHlink"/>
                </a:solidFill>
                <a:latin typeface="Garamond" pitchFamily="18" charset="0"/>
              </a:rPr>
              <a:t>Participants in behavioral processes explained</a:t>
            </a:r>
            <a:endParaRPr lang="es-ES" sz="3200" b="1">
              <a:solidFill>
                <a:schemeClr val="folHlink"/>
              </a:solidFill>
              <a:latin typeface="Garamond" pitchFamily="18" charset="0"/>
            </a:endParaRPr>
          </a:p>
        </p:txBody>
      </p:sp>
      <p:sp>
        <p:nvSpPr>
          <p:cNvPr id="272387" name="Rectangle 3"/>
          <p:cNvSpPr>
            <a:spLocks noGrp="1" noChangeArrowheads="1"/>
          </p:cNvSpPr>
          <p:nvPr>
            <p:ph type="body" idx="1"/>
          </p:nvPr>
        </p:nvSpPr>
        <p:spPr/>
        <p:txBody>
          <a:bodyPr/>
          <a:lstStyle/>
          <a:p>
            <a:r>
              <a:rPr lang="es-AR" sz="2000" b="1">
                <a:solidFill>
                  <a:schemeClr val="folHlink"/>
                </a:solidFill>
              </a:rPr>
              <a:t>Matter: </a:t>
            </a:r>
            <a:r>
              <a:rPr lang="es-AR" sz="2000">
                <a:solidFill>
                  <a:schemeClr val="folHlink"/>
                </a:solidFill>
              </a:rPr>
              <a:t>used with verbal behavioral and mental behavioral processes (They talked </a:t>
            </a:r>
            <a:r>
              <a:rPr lang="es-AR" sz="2000" b="1">
                <a:solidFill>
                  <a:schemeClr val="folHlink"/>
                </a:solidFill>
              </a:rPr>
              <a:t>about the problem</a:t>
            </a:r>
            <a:r>
              <a:rPr lang="es-AR" sz="2000">
                <a:solidFill>
                  <a:schemeClr val="folHlink"/>
                </a:solidFill>
              </a:rPr>
              <a:t>; They reflected/pondered </a:t>
            </a:r>
            <a:r>
              <a:rPr lang="es-AR" sz="2000" b="1">
                <a:solidFill>
                  <a:schemeClr val="folHlink"/>
                </a:solidFill>
              </a:rPr>
              <a:t>over the problem</a:t>
            </a:r>
            <a:r>
              <a:rPr lang="es-AR" sz="2000">
                <a:solidFill>
                  <a:schemeClr val="folHlink"/>
                </a:solidFill>
              </a:rPr>
              <a:t>).</a:t>
            </a:r>
          </a:p>
          <a:p>
            <a:r>
              <a:rPr lang="es-AR" sz="2000" b="1">
                <a:solidFill>
                  <a:schemeClr val="folHlink"/>
                </a:solidFill>
              </a:rPr>
              <a:t>Target:</a:t>
            </a:r>
            <a:r>
              <a:rPr lang="es-AR" sz="2000">
                <a:solidFill>
                  <a:schemeClr val="folHlink"/>
                </a:solidFill>
              </a:rPr>
              <a:t> used with verbal behavioral processes expressing insult, offence, criticism (They criticized </a:t>
            </a:r>
            <a:r>
              <a:rPr lang="es-AR" sz="2000" b="1">
                <a:solidFill>
                  <a:schemeClr val="folHlink"/>
                </a:solidFill>
              </a:rPr>
              <a:t>his manners</a:t>
            </a:r>
            <a:r>
              <a:rPr lang="es-AR" sz="2000">
                <a:solidFill>
                  <a:schemeClr val="folHlink"/>
                </a:solidFill>
              </a:rPr>
              <a:t>. He insulted </a:t>
            </a:r>
            <a:r>
              <a:rPr lang="es-AR" sz="2000" b="1">
                <a:solidFill>
                  <a:schemeClr val="folHlink"/>
                </a:solidFill>
              </a:rPr>
              <a:t>him</a:t>
            </a:r>
            <a:r>
              <a:rPr lang="es-AR" sz="2000">
                <a:solidFill>
                  <a:schemeClr val="folHlink"/>
                </a:solidFill>
              </a:rPr>
              <a:t>.) Both “his manners” and “him” in these sentences are the Target of the insult or the criticism.</a:t>
            </a:r>
            <a:endParaRPr lang="es-ES" i="1">
              <a:solidFill>
                <a:schemeClr val="folHlink"/>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pPr algn="ctr"/>
            <a:r>
              <a:rPr lang="es-AR" sz="3200" b="1">
                <a:solidFill>
                  <a:schemeClr val="folHlink"/>
                </a:solidFill>
                <a:latin typeface="Garamond" pitchFamily="18" charset="0"/>
              </a:rPr>
              <a:t>Behavioral processes: a transition category</a:t>
            </a:r>
            <a:endParaRPr lang="es-ES" sz="3200" b="1">
              <a:solidFill>
                <a:schemeClr val="folHlink"/>
              </a:solidFill>
              <a:latin typeface="Garamond" pitchFamily="18" charset="0"/>
            </a:endParaRPr>
          </a:p>
        </p:txBody>
      </p:sp>
      <p:sp>
        <p:nvSpPr>
          <p:cNvPr id="273411" name="Rectangle 3"/>
          <p:cNvSpPr>
            <a:spLocks noGrp="1" noChangeArrowheads="1"/>
          </p:cNvSpPr>
          <p:nvPr>
            <p:ph type="body" idx="1"/>
          </p:nvPr>
        </p:nvSpPr>
        <p:spPr/>
        <p:txBody>
          <a:bodyPr/>
          <a:lstStyle/>
          <a:p>
            <a:pPr>
              <a:buFont typeface="Wingdings" pitchFamily="2" charset="2"/>
              <a:buNone/>
            </a:pPr>
            <a:r>
              <a:rPr lang="es-AR" sz="2000" b="1">
                <a:solidFill>
                  <a:schemeClr val="folHlink"/>
                </a:solidFill>
              </a:rPr>
              <a:t>	</a:t>
            </a:r>
            <a:r>
              <a:rPr lang="es-AR" sz="2400" b="1">
                <a:solidFill>
                  <a:schemeClr val="folHlink"/>
                </a:solidFill>
              </a:rPr>
              <a:t>Behavioral processes are said to be located between material processes, on the one hand, and mental or verbal processes, on the other. This is particularly true of the verbal behavioral and the mental behavioral processes. They are not properly verbal or mental because THEY CANNOT PROJECT and, in the case of mental ones, because THEY INVOLVE VOLITION. So they are more “saying” and “thinking” or “perceiving” as BEHAVIOUR.</a:t>
            </a:r>
          </a:p>
          <a:p>
            <a:pPr>
              <a:buFont typeface="Wingdings" pitchFamily="2" charset="2"/>
              <a:buNone/>
            </a:pPr>
            <a:endParaRPr lang="es-ES" sz="2400" i="1">
              <a:solidFill>
                <a:schemeClr val="folHlink"/>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algn="ctr"/>
            <a:r>
              <a:rPr lang="es-AR" sz="3200" b="1">
                <a:solidFill>
                  <a:schemeClr val="folHlink"/>
                </a:solidFill>
                <a:latin typeface="Garamond" pitchFamily="18" charset="0"/>
              </a:rPr>
              <a:t>Behavioral processes: a transition category</a:t>
            </a:r>
            <a:endParaRPr lang="es-ES" sz="3200" b="1">
              <a:solidFill>
                <a:schemeClr val="folHlink"/>
              </a:solidFill>
              <a:latin typeface="Garamond" pitchFamily="18" charset="0"/>
            </a:endParaRPr>
          </a:p>
        </p:txBody>
      </p:sp>
      <p:sp>
        <p:nvSpPr>
          <p:cNvPr id="274435" name="Rectangle 3"/>
          <p:cNvSpPr>
            <a:spLocks noGrp="1" noChangeArrowheads="1"/>
          </p:cNvSpPr>
          <p:nvPr>
            <p:ph type="body" idx="1"/>
          </p:nvPr>
        </p:nvSpPr>
        <p:spPr/>
        <p:txBody>
          <a:bodyPr/>
          <a:lstStyle/>
          <a:p>
            <a:pPr>
              <a:buFont typeface="Wingdings" pitchFamily="2" charset="2"/>
              <a:buNone/>
            </a:pPr>
            <a:r>
              <a:rPr lang="es-AR" sz="2000" b="1">
                <a:solidFill>
                  <a:schemeClr val="folHlink"/>
                </a:solidFill>
              </a:rPr>
              <a:t>	Their transitional character can be perceived in the following examples:</a:t>
            </a:r>
          </a:p>
          <a:p>
            <a:pPr>
              <a:buFont typeface="Wingdings" pitchFamily="2" charset="2"/>
              <a:buNone/>
            </a:pPr>
            <a:r>
              <a:rPr lang="es-AR" sz="2000" b="1">
                <a:solidFill>
                  <a:schemeClr val="folHlink"/>
                </a:solidFill>
              </a:rPr>
              <a:t>		He said that he was ill</a:t>
            </a:r>
          </a:p>
          <a:p>
            <a:pPr>
              <a:buFont typeface="Wingdings" pitchFamily="2" charset="2"/>
              <a:buNone/>
            </a:pPr>
            <a:r>
              <a:rPr lang="es-AR" sz="2000" b="1">
                <a:solidFill>
                  <a:schemeClr val="folHlink"/>
                </a:solidFill>
              </a:rPr>
              <a:t>		He thought that he was ill</a:t>
            </a:r>
          </a:p>
          <a:p>
            <a:pPr>
              <a:buFont typeface="Wingdings" pitchFamily="2" charset="2"/>
              <a:buNone/>
            </a:pPr>
            <a:r>
              <a:rPr lang="es-AR" sz="2000" b="1">
                <a:solidFill>
                  <a:schemeClr val="folHlink"/>
                </a:solidFill>
              </a:rPr>
              <a:t>	are properly verbal and mental because they can project (a locution and an idea respectively).</a:t>
            </a:r>
          </a:p>
          <a:p>
            <a:pPr>
              <a:buFont typeface="Wingdings" pitchFamily="2" charset="2"/>
              <a:buNone/>
            </a:pPr>
            <a:r>
              <a:rPr lang="es-AR" sz="2000" b="1">
                <a:solidFill>
                  <a:schemeClr val="folHlink"/>
                </a:solidFill>
              </a:rPr>
              <a:t>		He talked about his illness</a:t>
            </a:r>
          </a:p>
          <a:p>
            <a:pPr>
              <a:buFont typeface="Wingdings" pitchFamily="2" charset="2"/>
              <a:buNone/>
            </a:pPr>
            <a:r>
              <a:rPr lang="es-AR" sz="2000" b="1">
                <a:solidFill>
                  <a:schemeClr val="folHlink"/>
                </a:solidFill>
              </a:rPr>
              <a:t>		He reflected on/over his illness</a:t>
            </a:r>
          </a:p>
          <a:p>
            <a:pPr>
              <a:buFont typeface="Wingdings" pitchFamily="2" charset="2"/>
              <a:buNone/>
            </a:pPr>
            <a:r>
              <a:rPr lang="es-AR" sz="2000" b="1">
                <a:solidFill>
                  <a:schemeClr val="folHlink"/>
                </a:solidFill>
              </a:rPr>
              <a:t>	are not properly verbal or mental because thereis no saying in the first one and no idea being brought into existence in the second one. They are saying and thinking as behaviour.</a:t>
            </a:r>
            <a:endParaRPr lang="es-ES" sz="2000" b="1">
              <a:solidFill>
                <a:schemeClr val="folHlink"/>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pPr algn="ctr"/>
            <a:r>
              <a:rPr lang="es-AR" sz="3600" b="1">
                <a:effectLst>
                  <a:outerShdw blurRad="38100" dist="38100" dir="2700000" algn="tl">
                    <a:srgbClr val="C0C0C0"/>
                  </a:outerShdw>
                </a:effectLst>
                <a:latin typeface="Garamond" pitchFamily="18" charset="0"/>
              </a:rPr>
              <a:t>Nuclear transitivity: different process types described and illustrated - Verbal</a:t>
            </a:r>
            <a:endParaRPr lang="es-ES" sz="3600" b="1">
              <a:effectLst>
                <a:outerShdw blurRad="38100" dist="38100" dir="2700000" algn="tl">
                  <a:srgbClr val="C0C0C0"/>
                </a:outerShdw>
              </a:effectLst>
              <a:latin typeface="Garamond" pitchFamily="18" charset="0"/>
            </a:endParaRPr>
          </a:p>
        </p:txBody>
      </p:sp>
      <p:graphicFrame>
        <p:nvGraphicFramePr>
          <p:cNvPr id="241715" name="Group 51"/>
          <p:cNvGraphicFramePr>
            <a:graphicFrameLocks noGrp="1"/>
          </p:cNvGraphicFramePr>
          <p:nvPr>
            <p:ph type="tbl" idx="1"/>
          </p:nvPr>
        </p:nvGraphicFramePr>
        <p:xfrm>
          <a:off x="1182688" y="2017713"/>
          <a:ext cx="7772400" cy="4137660"/>
        </p:xfrm>
        <a:graphic>
          <a:graphicData uri="http://schemas.openxmlformats.org/drawingml/2006/table">
            <a:tbl>
              <a:tblPr/>
              <a:tblGrid>
                <a:gridCol w="1554162"/>
                <a:gridCol w="1554163"/>
                <a:gridCol w="1555750"/>
                <a:gridCol w="1554162"/>
                <a:gridCol w="1554163"/>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Process type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Participants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Subtypes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Examples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Distinctive features/ Reactances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Verbal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(saying)</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+Sayer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+Verbiage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+Receiver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+Locution (Not a participant in verbal clause)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 Locution: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Quoting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Reporting</a:t>
                      </a:r>
                      <a:r>
                        <a:rPr kumimoji="0" lang="es-AR" sz="1800" b="1" i="0" u="none" strike="noStrike" cap="none" normalizeH="0" baseline="0" smtClean="0">
                          <a:ln>
                            <a:noFill/>
                          </a:ln>
                          <a:solidFill>
                            <a:schemeClr val="tx1"/>
                          </a:solidFill>
                          <a:effectLst/>
                          <a:latin typeface="Garamond" pitchFamily="18" charset="0"/>
                        </a:rPr>
                        <a:t> </a:t>
                      </a:r>
                      <a:endParaRPr kumimoji="0" lang="es-ES" sz="1800" b="1"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told (us) a lie/a story.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“I’m tired” he said</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said (to me) he was tired.</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r>
                        <a:rPr kumimoji="0" lang="es-AR" sz="1800" b="1" i="0" u="none" strike="noStrike" cap="none" normalizeH="0" baseline="0" smtClean="0">
                          <a:ln>
                            <a:noFill/>
                          </a:ln>
                          <a:solidFill>
                            <a:schemeClr val="tx2"/>
                          </a:solidFill>
                          <a:effectLst/>
                          <a:latin typeface="Garamond" pitchFamily="18" charset="0"/>
                        </a:rPr>
                        <a:t>-Presence of receiver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-No substitution by “do”</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S. Present as unmarked tense in Pr.</a:t>
                      </a:r>
                    </a:p>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r>
                        <a:rPr kumimoji="0" lang="es-AR" sz="1800" b="1" i="0" u="none" strike="noStrike" cap="none" normalizeH="0" baseline="0" smtClean="0">
                          <a:ln>
                            <a:noFill/>
                          </a:ln>
                          <a:solidFill>
                            <a:schemeClr val="tx2"/>
                          </a:solidFill>
                          <a:effectLst/>
                          <a:latin typeface="Garamond" pitchFamily="18" charset="0"/>
                        </a:rPr>
                        <a:t>-projection</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algn="ctr"/>
            <a:r>
              <a:rPr lang="en-US" sz="2800" b="1">
                <a:effectLst>
                  <a:outerShdw blurRad="38100" dist="38100" dir="2700000" algn="tl">
                    <a:srgbClr val="C0C0C0"/>
                  </a:outerShdw>
                </a:effectLst>
                <a:latin typeface="Garamond" pitchFamily="18" charset="0"/>
              </a:rPr>
              <a:t>The verb (transitivity) in traditional grammar – classes of verbs and structure of the clause</a:t>
            </a:r>
            <a:endParaRPr lang="es-ES" sz="2800" b="1">
              <a:effectLst>
                <a:outerShdw blurRad="38100" dist="38100" dir="2700000" algn="tl">
                  <a:srgbClr val="C0C0C0"/>
                </a:outerShdw>
              </a:effectLst>
              <a:latin typeface="Garamond" pitchFamily="18" charset="0"/>
            </a:endParaRPr>
          </a:p>
        </p:txBody>
      </p:sp>
      <p:sp>
        <p:nvSpPr>
          <p:cNvPr id="252931" name="Rectangle 3"/>
          <p:cNvSpPr>
            <a:spLocks noGrp="1" noChangeArrowheads="1"/>
          </p:cNvSpPr>
          <p:nvPr>
            <p:ph type="body" sz="half" idx="1"/>
          </p:nvPr>
        </p:nvSpPr>
        <p:spPr/>
        <p:txBody>
          <a:bodyPr/>
          <a:lstStyle/>
          <a:p>
            <a:pPr algn="just">
              <a:buFont typeface="Wingdings" pitchFamily="2" charset="2"/>
              <a:buNone/>
            </a:pPr>
            <a:r>
              <a:rPr lang="es-AR" sz="2000" b="1">
                <a:solidFill>
                  <a:schemeClr val="tx2"/>
                </a:solidFill>
              </a:rPr>
              <a:t>		 </a:t>
            </a:r>
            <a:r>
              <a:rPr lang="en-US" sz="2800" b="1">
                <a:solidFill>
                  <a:schemeClr val="tx2"/>
                </a:solidFill>
                <a:latin typeface="Garamond" pitchFamily="18" charset="0"/>
              </a:rPr>
              <a:t>		</a:t>
            </a:r>
          </a:p>
          <a:p>
            <a:pPr algn="just">
              <a:buFont typeface="Wingdings" pitchFamily="2" charset="2"/>
              <a:buNone/>
            </a:pPr>
            <a:r>
              <a:rPr lang="en-US" sz="2800" b="1">
                <a:solidFill>
                  <a:schemeClr val="tx2"/>
                </a:solidFill>
                <a:latin typeface="Garamond" pitchFamily="18" charset="0"/>
              </a:rPr>
              <a:t>	</a:t>
            </a:r>
            <a:endParaRPr lang="es-ES" sz="3600" b="1">
              <a:solidFill>
                <a:schemeClr val="tx2"/>
              </a:solidFill>
              <a:latin typeface="Garamond" pitchFamily="18" charset="0"/>
            </a:endParaRPr>
          </a:p>
        </p:txBody>
      </p:sp>
      <p:graphicFrame>
        <p:nvGraphicFramePr>
          <p:cNvPr id="252965" name="Group 37"/>
          <p:cNvGraphicFramePr>
            <a:graphicFrameLocks noGrp="1"/>
          </p:cNvGraphicFramePr>
          <p:nvPr>
            <p:ph sz="half" idx="2"/>
          </p:nvPr>
        </p:nvGraphicFramePr>
        <p:xfrm>
          <a:off x="1187450" y="1989138"/>
          <a:ext cx="7767638" cy="2992120"/>
        </p:xfrm>
        <a:graphic>
          <a:graphicData uri="http://schemas.openxmlformats.org/drawingml/2006/table">
            <a:tbl>
              <a:tblPr/>
              <a:tblGrid>
                <a:gridCol w="3529013"/>
                <a:gridCol w="4238625"/>
              </a:tblGrid>
              <a:tr h="431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Type of verbs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Structure</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Linking verbs (stative)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S + F/P + C (SC) (one complement </a:t>
                      </a:r>
                      <a:r>
                        <a:rPr kumimoji="0" lang="es-AR" sz="2000" b="1" i="0" u="none" strike="noStrike" cap="none" normalizeH="0" baseline="0" smtClean="0">
                          <a:ln>
                            <a:noFill/>
                          </a:ln>
                          <a:solidFill>
                            <a:schemeClr val="tx2"/>
                          </a:solidFill>
                          <a:effectLst/>
                          <a:latin typeface="Garamond" pitchFamily="18" charset="0"/>
                          <a:sym typeface="Wingdings" pitchFamily="2" charset="2"/>
                        </a:rPr>
                        <a:t> </a:t>
                      </a:r>
                      <a:r>
                        <a:rPr kumimoji="0" lang="es-AR" sz="2000" b="1" i="0" u="none" strike="noStrike" cap="none" normalizeH="0" baseline="0" smtClean="0">
                          <a:ln>
                            <a:noFill/>
                          </a:ln>
                          <a:solidFill>
                            <a:schemeClr val="tx2"/>
                          </a:solidFill>
                          <a:effectLst/>
                          <a:latin typeface="Garamond" pitchFamily="18" charset="0"/>
                        </a:rPr>
                        <a:t>SC)</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1" u="none" strike="noStrike" cap="none" normalizeH="0" baseline="0" smtClean="0">
                          <a:ln>
                            <a:noFill/>
                          </a:ln>
                          <a:solidFill>
                            <a:schemeClr val="tx2"/>
                          </a:solidFill>
                          <a:effectLst/>
                          <a:latin typeface="Garamond" pitchFamily="18" charset="0"/>
                        </a:rPr>
                        <a:t>She is/seemed hard-working and meticulous.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1" u="none" strike="noStrike" cap="none" normalizeH="0" baseline="0" smtClean="0">
                          <a:ln>
                            <a:noFill/>
                          </a:ln>
                          <a:solidFill>
                            <a:schemeClr val="tx2"/>
                          </a:solidFill>
                          <a:effectLst/>
                          <a:latin typeface="Garamond" pitchFamily="18" charset="0"/>
                        </a:rPr>
                        <a:t>She is a (renowned) scientist.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1" u="none" strike="noStrike" cap="none" normalizeH="0" baseline="0" smtClean="0">
                          <a:ln>
                            <a:noFill/>
                          </a:ln>
                          <a:solidFill>
                            <a:schemeClr val="tx2"/>
                          </a:solidFill>
                          <a:effectLst/>
                          <a:latin typeface="Garamond" pitchFamily="18" charset="0"/>
                        </a:rPr>
                        <a:t>She is the head of the research team.</a:t>
                      </a:r>
                      <a:endParaRPr kumimoji="0" lang="es-ES" sz="20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Linking verbs (resultative)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S + F/P + C (SC) (one complement </a:t>
                      </a:r>
                      <a:r>
                        <a:rPr kumimoji="0" lang="es-AR" sz="2000" b="1" i="0" u="none" strike="noStrike" cap="none" normalizeH="0" baseline="0" smtClean="0">
                          <a:ln>
                            <a:noFill/>
                          </a:ln>
                          <a:solidFill>
                            <a:schemeClr val="tx2"/>
                          </a:solidFill>
                          <a:effectLst/>
                          <a:latin typeface="Garamond" pitchFamily="18" charset="0"/>
                          <a:sym typeface="Wingdings" pitchFamily="2" charset="2"/>
                        </a:rPr>
                        <a:t> </a:t>
                      </a:r>
                      <a:r>
                        <a:rPr kumimoji="0" lang="es-AR" sz="2000" b="1" i="0" u="none" strike="noStrike" cap="none" normalizeH="0" baseline="0" smtClean="0">
                          <a:ln>
                            <a:noFill/>
                          </a:ln>
                          <a:solidFill>
                            <a:schemeClr val="tx2"/>
                          </a:solidFill>
                          <a:effectLst/>
                          <a:latin typeface="Garamond" pitchFamily="18" charset="0"/>
                        </a:rPr>
                        <a:t>SC)</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1" u="none" strike="noStrike" cap="none" normalizeH="0" baseline="0" smtClean="0">
                          <a:ln>
                            <a:noFill/>
                          </a:ln>
                          <a:solidFill>
                            <a:schemeClr val="tx2"/>
                          </a:solidFill>
                          <a:effectLst/>
                          <a:latin typeface="Garamond" pitchFamily="18" charset="0"/>
                        </a:rPr>
                        <a:t>She became a nurse.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1" u="none" strike="noStrike" cap="none" normalizeH="0" baseline="0" smtClean="0">
                          <a:ln>
                            <a:noFill/>
                          </a:ln>
                          <a:solidFill>
                            <a:schemeClr val="tx2"/>
                          </a:solidFill>
                          <a:effectLst/>
                          <a:latin typeface="Garamond" pitchFamily="18" charset="0"/>
                        </a:rPr>
                        <a:t>She went mad.</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1" u="none" strike="noStrike" cap="none" normalizeH="0" baseline="0" smtClean="0">
                          <a:ln>
                            <a:noFill/>
                          </a:ln>
                          <a:solidFill>
                            <a:schemeClr val="tx2"/>
                          </a:solidFill>
                          <a:effectLst/>
                          <a:latin typeface="Garamond" pitchFamily="18" charset="0"/>
                        </a:rPr>
                        <a:t>She grew tired.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verbal processes explained</a:t>
            </a:r>
            <a:endParaRPr lang="es-ES" sz="3600" b="1">
              <a:solidFill>
                <a:schemeClr val="folHlink"/>
              </a:solidFill>
              <a:latin typeface="Garamond" pitchFamily="18" charset="0"/>
            </a:endParaRPr>
          </a:p>
        </p:txBody>
      </p:sp>
      <p:sp>
        <p:nvSpPr>
          <p:cNvPr id="275459" name="Rectangle 3"/>
          <p:cNvSpPr>
            <a:spLocks noGrp="1" noChangeArrowheads="1"/>
          </p:cNvSpPr>
          <p:nvPr>
            <p:ph type="body" idx="1"/>
          </p:nvPr>
        </p:nvSpPr>
        <p:spPr/>
        <p:txBody>
          <a:bodyPr/>
          <a:lstStyle/>
          <a:p>
            <a:r>
              <a:rPr lang="es-AR" sz="2000" b="1">
                <a:solidFill>
                  <a:schemeClr val="folHlink"/>
                </a:solidFill>
              </a:rPr>
              <a:t>Sayer: </a:t>
            </a:r>
            <a:r>
              <a:rPr lang="es-AR" sz="2000">
                <a:solidFill>
                  <a:schemeClr val="folHlink"/>
                </a:solidFill>
              </a:rPr>
              <a:t>The person or thing (dictionary, sign, article, newspaper, etc.) that says sth.</a:t>
            </a:r>
          </a:p>
          <a:p>
            <a:r>
              <a:rPr lang="es-AR" sz="2000" b="1">
                <a:solidFill>
                  <a:schemeClr val="folHlink"/>
                </a:solidFill>
              </a:rPr>
              <a:t>Verbiage: </a:t>
            </a:r>
            <a:r>
              <a:rPr lang="es-AR" sz="2000">
                <a:solidFill>
                  <a:schemeClr val="folHlink"/>
                </a:solidFill>
              </a:rPr>
              <a:t>the content of what is said, always expressed by a Ngp</a:t>
            </a:r>
          </a:p>
          <a:p>
            <a:r>
              <a:rPr lang="es-AR" sz="2000" b="1">
                <a:solidFill>
                  <a:schemeClr val="folHlink"/>
                </a:solidFill>
              </a:rPr>
              <a:t>Receiver: </a:t>
            </a:r>
            <a:r>
              <a:rPr lang="es-AR" sz="2000">
                <a:solidFill>
                  <a:schemeClr val="folHlink"/>
                </a:solidFill>
              </a:rPr>
              <a:t>the adressee; the person to whom sth is said</a:t>
            </a:r>
          </a:p>
          <a:p>
            <a:pPr>
              <a:buFont typeface="Wingdings" pitchFamily="2" charset="2"/>
              <a:buNone/>
            </a:pPr>
            <a:endParaRPr lang="es-AR" sz="2000"/>
          </a:p>
          <a:p>
            <a:pPr>
              <a:buFont typeface="Wingdings" pitchFamily="2" charset="2"/>
              <a:buNone/>
            </a:pPr>
            <a:r>
              <a:rPr lang="es-AR" sz="2000">
                <a:solidFill>
                  <a:schemeClr val="folHlink"/>
                </a:solidFill>
              </a:rPr>
              <a:t>	Processes of saying or verbal processes can project another clause that expresses the content of what was said (</a:t>
            </a:r>
            <a:r>
              <a:rPr lang="es-AR" sz="2000" b="1">
                <a:solidFill>
                  <a:schemeClr val="folHlink"/>
                </a:solidFill>
              </a:rPr>
              <a:t>locution</a:t>
            </a:r>
            <a:r>
              <a:rPr lang="es-AR" sz="2000">
                <a:solidFill>
                  <a:schemeClr val="folHlink"/>
                </a:solidFill>
              </a:rPr>
              <a:t>). It can project it verbatim (</a:t>
            </a:r>
            <a:r>
              <a:rPr lang="es-AR" sz="2000" b="1">
                <a:solidFill>
                  <a:schemeClr val="folHlink"/>
                </a:solidFill>
              </a:rPr>
              <a:t>quotation</a:t>
            </a:r>
            <a:r>
              <a:rPr lang="es-AR" sz="2000">
                <a:solidFill>
                  <a:schemeClr val="folHlink"/>
                </a:solidFill>
              </a:rPr>
              <a:t>) or parapharse it in line with the here and now of the speaker (</a:t>
            </a:r>
            <a:r>
              <a:rPr lang="es-AR" sz="2000" b="1">
                <a:solidFill>
                  <a:schemeClr val="folHlink"/>
                </a:solidFill>
              </a:rPr>
              <a:t>report</a:t>
            </a:r>
            <a:r>
              <a:rPr lang="es-AR" sz="2000">
                <a:solidFill>
                  <a:schemeClr val="folHlink"/>
                </a:solidFill>
              </a:rPr>
              <a:t>). The “locution” IS NOT a Participant in the verbal clause but a separate clause projected by it</a:t>
            </a:r>
            <a:endParaRPr lang="es-ES" sz="2000">
              <a:solidFill>
                <a:schemeClr val="folHlink"/>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verbal processes analyzed</a:t>
            </a:r>
            <a:endParaRPr lang="es-ES" sz="3600" b="1">
              <a:solidFill>
                <a:schemeClr val="folHlink"/>
              </a:solidFill>
              <a:latin typeface="Garamond" pitchFamily="18" charset="0"/>
            </a:endParaRPr>
          </a:p>
        </p:txBody>
      </p:sp>
      <p:sp>
        <p:nvSpPr>
          <p:cNvPr id="276483" name="Rectangle 3"/>
          <p:cNvSpPr>
            <a:spLocks noGrp="1" noChangeArrowheads="1"/>
          </p:cNvSpPr>
          <p:nvPr>
            <p:ph type="body" idx="1"/>
          </p:nvPr>
        </p:nvSpPr>
        <p:spPr/>
        <p:txBody>
          <a:bodyPr/>
          <a:lstStyle/>
          <a:p>
            <a:pPr>
              <a:buFont typeface="Wingdings" pitchFamily="2" charset="2"/>
              <a:buNone/>
            </a:pPr>
            <a:r>
              <a:rPr lang="es-AR" sz="2000" b="1" i="1">
                <a:solidFill>
                  <a:schemeClr val="tx2"/>
                </a:solidFill>
                <a:latin typeface="Garamond" pitchFamily="18" charset="0"/>
              </a:rPr>
              <a:t>He told 	(us) 	a lie/a story.</a:t>
            </a:r>
          </a:p>
          <a:p>
            <a:pPr>
              <a:buFont typeface="Wingdings" pitchFamily="2" charset="2"/>
              <a:buNone/>
            </a:pPr>
            <a:r>
              <a:rPr lang="es-AR" sz="2000" b="1" i="1">
                <a:solidFill>
                  <a:schemeClr val="tx2"/>
                </a:solidFill>
                <a:latin typeface="Garamond" pitchFamily="18" charset="0"/>
              </a:rPr>
              <a:t>Sayer	Process	Verbiage</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He 	said 	a few words to us.</a:t>
            </a:r>
          </a:p>
          <a:p>
            <a:pPr>
              <a:buFont typeface="Wingdings" pitchFamily="2" charset="2"/>
              <a:buNone/>
            </a:pPr>
            <a:r>
              <a:rPr lang="es-AR" sz="2000" b="1" i="1">
                <a:solidFill>
                  <a:schemeClr val="tx2"/>
                </a:solidFill>
                <a:latin typeface="Garamond" pitchFamily="18" charset="0"/>
              </a:rPr>
              <a:t>Sayer	Process	Verbiage</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“I’m tired” 		he 	said/answered.</a:t>
            </a:r>
          </a:p>
          <a:p>
            <a:pPr>
              <a:buFont typeface="Wingdings" pitchFamily="2" charset="2"/>
              <a:buNone/>
            </a:pPr>
            <a:r>
              <a:rPr lang="es-AR" sz="2000" b="1" i="1">
                <a:solidFill>
                  <a:schemeClr val="tx2"/>
                </a:solidFill>
                <a:latin typeface="Garamond" pitchFamily="18" charset="0"/>
              </a:rPr>
              <a:t>Locution: Quotation	Sayer	Process</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He 	said 	(to me) 		(that) he was tired.</a:t>
            </a:r>
            <a:endParaRPr lang="es-ES"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Sayer	Process	Receiver	Locution: Report</a:t>
            </a:r>
            <a:endParaRPr lang="es-ES" sz="2400">
              <a:solidFill>
                <a:schemeClr val="folHlink"/>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Nuclear transitivity: different process types described and illustrated - Existential</a:t>
            </a:r>
            <a:endParaRPr lang="es-ES" sz="3200" b="1">
              <a:effectLst>
                <a:outerShdw blurRad="38100" dist="38100" dir="2700000" algn="tl">
                  <a:srgbClr val="C0C0C0"/>
                </a:outerShdw>
              </a:effectLst>
              <a:latin typeface="Garamond" pitchFamily="18" charset="0"/>
            </a:endParaRPr>
          </a:p>
        </p:txBody>
      </p:sp>
      <p:graphicFrame>
        <p:nvGraphicFramePr>
          <p:cNvPr id="248879" name="Group 47"/>
          <p:cNvGraphicFramePr>
            <a:graphicFrameLocks noGrp="1"/>
          </p:cNvGraphicFramePr>
          <p:nvPr>
            <p:ph type="tbl" idx="1"/>
          </p:nvPr>
        </p:nvGraphicFramePr>
        <p:xfrm>
          <a:off x="1182688" y="2017713"/>
          <a:ext cx="7462837" cy="4521708"/>
        </p:xfrm>
        <a:graphic>
          <a:graphicData uri="http://schemas.openxmlformats.org/drawingml/2006/table">
            <a:tbl>
              <a:tblPr/>
              <a:tblGrid>
                <a:gridCol w="1444625"/>
                <a:gridCol w="1354137"/>
                <a:gridCol w="1382713"/>
                <a:gridCol w="1727200"/>
                <a:gridCol w="1554162"/>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Process type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Participants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Subtypes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Examples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Distinctive features/ Reactances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Existential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(existence)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+Existent</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-Existential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-Existential plus (some other meaning)</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There are different species of whales. On the sofa (there) was</a:t>
                      </a:r>
                      <a:r>
                        <a:rPr kumimoji="0" lang="es-AR" sz="1800" b="1" i="0" u="none" strike="noStrike" cap="none" normalizeH="0" baseline="0" smtClean="0">
                          <a:ln>
                            <a:noFill/>
                          </a:ln>
                          <a:solidFill>
                            <a:schemeClr val="tx2"/>
                          </a:solidFill>
                          <a:effectLst/>
                          <a:latin typeface="Garamond" pitchFamily="18" charset="0"/>
                        </a:rPr>
                        <a:t> </a:t>
                      </a:r>
                      <a:r>
                        <a:rPr kumimoji="0" lang="es-AR" sz="1800" b="1" i="1" u="none" strike="noStrike" cap="none" normalizeH="0" baseline="0" smtClean="0">
                          <a:ln>
                            <a:noFill/>
                          </a:ln>
                          <a:solidFill>
                            <a:schemeClr val="tx2"/>
                          </a:solidFill>
                          <a:effectLst/>
                          <a:latin typeface="Garamond" pitchFamily="18" charset="0"/>
                        </a:rPr>
                        <a:t>a cat.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Through the window there came the sounds of Sydney.</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No substitution by “do”</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-S. Present as unmarked tense</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-Presence of unstressed  </a:t>
                      </a:r>
                      <a:r>
                        <a:rPr kumimoji="0" lang="es-AR" sz="1800" b="1" i="1" u="none" strike="noStrike" cap="none" normalizeH="0" baseline="0" smtClean="0">
                          <a:ln>
                            <a:noFill/>
                          </a:ln>
                          <a:solidFill>
                            <a:schemeClr val="tx2"/>
                          </a:solidFill>
                          <a:effectLst/>
                          <a:latin typeface="Garamond" pitchFamily="18" charset="0"/>
                        </a:rPr>
                        <a:t>there </a:t>
                      </a:r>
                      <a:r>
                        <a:rPr kumimoji="0" lang="es-AR" sz="1800" b="1" i="0" u="none" strike="noStrike" cap="none" normalizeH="0" baseline="0" smtClean="0">
                          <a:ln>
                            <a:noFill/>
                          </a:ln>
                          <a:solidFill>
                            <a:schemeClr val="tx2"/>
                          </a:solidFill>
                          <a:effectLst/>
                          <a:latin typeface="Garamond" pitchFamily="18" charset="0"/>
                        </a:rPr>
                        <a:t>in S position</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verbal processes explained</a:t>
            </a:r>
            <a:endParaRPr lang="es-ES" sz="3600" b="1">
              <a:solidFill>
                <a:schemeClr val="folHlink"/>
              </a:solidFill>
              <a:latin typeface="Garamond" pitchFamily="18" charset="0"/>
            </a:endParaRPr>
          </a:p>
        </p:txBody>
      </p:sp>
      <p:sp>
        <p:nvSpPr>
          <p:cNvPr id="277507" name="Rectangle 3"/>
          <p:cNvSpPr>
            <a:spLocks noGrp="1" noChangeArrowheads="1"/>
          </p:cNvSpPr>
          <p:nvPr>
            <p:ph type="body" idx="1"/>
          </p:nvPr>
        </p:nvSpPr>
        <p:spPr/>
        <p:txBody>
          <a:bodyPr/>
          <a:lstStyle/>
          <a:p>
            <a:pPr>
              <a:lnSpc>
                <a:spcPct val="90000"/>
              </a:lnSpc>
              <a:buFont typeface="Wingdings" pitchFamily="2" charset="2"/>
              <a:buNone/>
            </a:pPr>
            <a:r>
              <a:rPr lang="es-AR">
                <a:solidFill>
                  <a:schemeClr val="folHlink"/>
                </a:solidFill>
              </a:rPr>
              <a:t>	</a:t>
            </a:r>
            <a:r>
              <a:rPr lang="es-AR" sz="2400" b="1">
                <a:solidFill>
                  <a:schemeClr val="folHlink"/>
                </a:solidFill>
              </a:rPr>
              <a:t>Existent:</a:t>
            </a:r>
            <a:r>
              <a:rPr lang="es-AR" sz="2400">
                <a:solidFill>
                  <a:schemeClr val="folHlink"/>
                </a:solidFill>
              </a:rPr>
              <a:t> it is the participant that the process introduces as existing, as having existence. </a:t>
            </a:r>
          </a:p>
          <a:p>
            <a:pPr>
              <a:lnSpc>
                <a:spcPct val="90000"/>
              </a:lnSpc>
              <a:buFont typeface="Wingdings" pitchFamily="2" charset="2"/>
              <a:buNone/>
            </a:pPr>
            <a:endParaRPr lang="es-AR" sz="2400">
              <a:solidFill>
                <a:schemeClr val="folHlink"/>
              </a:solidFill>
            </a:endParaRPr>
          </a:p>
          <a:p>
            <a:pPr>
              <a:lnSpc>
                <a:spcPct val="90000"/>
              </a:lnSpc>
              <a:buFont typeface="Wingdings" pitchFamily="2" charset="2"/>
              <a:buNone/>
            </a:pPr>
            <a:r>
              <a:rPr lang="es-AR" sz="2400">
                <a:solidFill>
                  <a:schemeClr val="folHlink"/>
                </a:solidFill>
              </a:rPr>
              <a:t>	For some, the non-stressed “there” has no experiential role in the clause. It is just a dummy Subject, a place-holder for Subject. For others, it encodes the process together with “be”. When the clause starts with a Circumsatance it can be omitted. It can be marked together with the verb “be” </a:t>
            </a:r>
          </a:p>
          <a:p>
            <a:pPr>
              <a:lnSpc>
                <a:spcPct val="90000"/>
              </a:lnSpc>
              <a:buFont typeface="Wingdings" pitchFamily="2" charset="2"/>
              <a:buNone/>
            </a:pPr>
            <a:endParaRPr lang="es-AR" sz="2400">
              <a:solidFill>
                <a:schemeClr val="folHlink"/>
              </a:solidFill>
            </a:endParaRPr>
          </a:p>
          <a:p>
            <a:pPr>
              <a:lnSpc>
                <a:spcPct val="90000"/>
              </a:lnSpc>
              <a:buFont typeface="Wingdings" pitchFamily="2" charset="2"/>
              <a:buNone/>
            </a:pPr>
            <a:r>
              <a:rPr lang="es-AR" sz="2000">
                <a:solidFill>
                  <a:schemeClr val="folHlink"/>
                </a:solidFill>
              </a:rPr>
              <a:t>	</a:t>
            </a:r>
            <a:endParaRPr lang="es-ES">
              <a:solidFill>
                <a:schemeClr val="folHlink"/>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verbal processes analyzed</a:t>
            </a:r>
            <a:endParaRPr lang="es-ES" sz="3600" b="1">
              <a:solidFill>
                <a:schemeClr val="folHlink"/>
              </a:solidFill>
              <a:latin typeface="Garamond" pitchFamily="18" charset="0"/>
            </a:endParaRPr>
          </a:p>
        </p:txBody>
      </p:sp>
      <p:sp>
        <p:nvSpPr>
          <p:cNvPr id="278531" name="Rectangle 3"/>
          <p:cNvSpPr>
            <a:spLocks noGrp="1" noChangeArrowheads="1"/>
          </p:cNvSpPr>
          <p:nvPr>
            <p:ph type="body" idx="1"/>
          </p:nvPr>
        </p:nvSpPr>
        <p:spPr/>
        <p:txBody>
          <a:bodyPr/>
          <a:lstStyle/>
          <a:p>
            <a:pPr>
              <a:lnSpc>
                <a:spcPct val="90000"/>
              </a:lnSpc>
              <a:buFont typeface="Wingdings" pitchFamily="2" charset="2"/>
              <a:buNone/>
            </a:pPr>
            <a:r>
              <a:rPr lang="es-AR" sz="2400">
                <a:solidFill>
                  <a:schemeClr val="folHlink"/>
                </a:solidFill>
              </a:rPr>
              <a:t>	</a:t>
            </a:r>
            <a:r>
              <a:rPr lang="es-AR" sz="2000" b="1" i="1">
                <a:solidFill>
                  <a:schemeClr val="tx2"/>
                </a:solidFill>
                <a:latin typeface="Garamond" pitchFamily="18" charset="0"/>
              </a:rPr>
              <a:t>There are different species of whales. </a:t>
            </a:r>
          </a:p>
          <a:p>
            <a:pPr>
              <a:lnSpc>
                <a:spcPct val="90000"/>
              </a:lnSpc>
              <a:buFont typeface="Wingdings" pitchFamily="2" charset="2"/>
              <a:buNone/>
            </a:pPr>
            <a:r>
              <a:rPr lang="es-AR" sz="2000" b="1" i="1">
                <a:solidFill>
                  <a:schemeClr val="tx2"/>
                </a:solidFill>
                <a:latin typeface="Garamond" pitchFamily="18" charset="0"/>
              </a:rPr>
              <a:t>	Process	Existent</a:t>
            </a:r>
          </a:p>
          <a:p>
            <a:pPr>
              <a:lnSpc>
                <a:spcPct val="90000"/>
              </a:lnSpc>
              <a:buFont typeface="Wingdings" pitchFamily="2" charset="2"/>
              <a:buNone/>
            </a:pPr>
            <a:r>
              <a:rPr lang="es-AR" sz="2000" b="1" i="1">
                <a:solidFill>
                  <a:schemeClr val="tx2"/>
                </a:solidFill>
                <a:latin typeface="Garamond" pitchFamily="18" charset="0"/>
              </a:rPr>
              <a:t>	</a:t>
            </a:r>
          </a:p>
          <a:p>
            <a:pPr>
              <a:lnSpc>
                <a:spcPct val="90000"/>
              </a:lnSpc>
              <a:buFont typeface="Wingdings" pitchFamily="2" charset="2"/>
              <a:buNone/>
            </a:pPr>
            <a:r>
              <a:rPr lang="es-AR" sz="2000" b="1" i="1">
                <a:solidFill>
                  <a:schemeClr val="tx2"/>
                </a:solidFill>
                <a:latin typeface="Garamond" pitchFamily="18" charset="0"/>
              </a:rPr>
              <a:t>	On the sofa 	(there) was</a:t>
            </a:r>
            <a:r>
              <a:rPr lang="es-AR" sz="2000" b="1">
                <a:solidFill>
                  <a:schemeClr val="tx2"/>
                </a:solidFill>
                <a:latin typeface="Garamond" pitchFamily="18" charset="0"/>
              </a:rPr>
              <a:t> 	</a:t>
            </a:r>
            <a:r>
              <a:rPr lang="es-AR" sz="2000" b="1" i="1">
                <a:solidFill>
                  <a:schemeClr val="tx2"/>
                </a:solidFill>
                <a:latin typeface="Garamond" pitchFamily="18" charset="0"/>
              </a:rPr>
              <a:t>a cat.</a:t>
            </a:r>
          </a:p>
          <a:p>
            <a:pPr>
              <a:lnSpc>
                <a:spcPct val="90000"/>
              </a:lnSpc>
              <a:buFont typeface="Wingdings" pitchFamily="2" charset="2"/>
              <a:buNone/>
            </a:pPr>
            <a:r>
              <a:rPr lang="es-AR" sz="2000" b="1" i="1">
                <a:solidFill>
                  <a:schemeClr val="tx2"/>
                </a:solidFill>
                <a:latin typeface="Garamond" pitchFamily="18" charset="0"/>
              </a:rPr>
              <a:t>	Circ. of place	Process 		Existent</a:t>
            </a:r>
          </a:p>
          <a:p>
            <a:pPr>
              <a:lnSpc>
                <a:spcPct val="90000"/>
              </a:lnSpc>
              <a:buFont typeface="Wingdings" pitchFamily="2" charset="2"/>
              <a:buNone/>
            </a:pPr>
            <a:r>
              <a:rPr lang="es-AR" sz="2000" b="1" i="1">
                <a:solidFill>
                  <a:schemeClr val="tx2"/>
                </a:solidFill>
                <a:latin typeface="Garamond" pitchFamily="18" charset="0"/>
              </a:rPr>
              <a:t>	</a:t>
            </a:r>
          </a:p>
          <a:p>
            <a:pPr>
              <a:lnSpc>
                <a:spcPct val="90000"/>
              </a:lnSpc>
              <a:buFont typeface="Wingdings" pitchFamily="2" charset="2"/>
              <a:buNone/>
            </a:pPr>
            <a:r>
              <a:rPr lang="es-AR" sz="2000" b="1" i="1">
                <a:solidFill>
                  <a:schemeClr val="tx2"/>
                </a:solidFill>
                <a:latin typeface="Garamond" pitchFamily="18" charset="0"/>
              </a:rPr>
              <a:t>	Through the window (there) came 	the sounds of Sydney.</a:t>
            </a:r>
            <a:endParaRPr lang="es-ES" sz="2000" b="1" i="1">
              <a:solidFill>
                <a:schemeClr val="tx2"/>
              </a:solidFill>
              <a:latin typeface="Garamond" pitchFamily="18" charset="0"/>
            </a:endParaRPr>
          </a:p>
          <a:p>
            <a:pPr>
              <a:lnSpc>
                <a:spcPct val="90000"/>
              </a:lnSpc>
              <a:buFont typeface="Wingdings" pitchFamily="2" charset="2"/>
              <a:buNone/>
            </a:pPr>
            <a:r>
              <a:rPr lang="es-AR" sz="2000" b="1" i="1">
                <a:solidFill>
                  <a:schemeClr val="tx2"/>
                </a:solidFill>
                <a:latin typeface="Garamond" pitchFamily="18" charset="0"/>
              </a:rPr>
              <a:t>	Circ. of place		Process 		Existent</a:t>
            </a:r>
          </a:p>
          <a:p>
            <a:pPr>
              <a:lnSpc>
                <a:spcPct val="90000"/>
              </a:lnSpc>
              <a:buFont typeface="Wingdings" pitchFamily="2" charset="2"/>
              <a:buNone/>
            </a:pPr>
            <a:endParaRPr lang="es-AR" sz="2000">
              <a:solidFill>
                <a:schemeClr val="folHlink"/>
              </a:solidFill>
            </a:endParaRPr>
          </a:p>
          <a:p>
            <a:pPr>
              <a:lnSpc>
                <a:spcPct val="90000"/>
              </a:lnSpc>
              <a:buFont typeface="Wingdings" pitchFamily="2" charset="2"/>
              <a:buNone/>
            </a:pPr>
            <a:r>
              <a:rPr lang="es-AR" sz="2400">
                <a:solidFill>
                  <a:schemeClr val="folHlink"/>
                </a:solidFill>
              </a:rPr>
              <a:t>	</a:t>
            </a:r>
            <a:endParaRPr lang="es-ES" sz="2400">
              <a:solidFill>
                <a:schemeClr val="folHlink"/>
              </a:solidFill>
            </a:endParaRPr>
          </a:p>
          <a:p>
            <a:pPr>
              <a:lnSpc>
                <a:spcPct val="90000"/>
              </a:lnSpc>
              <a:buFont typeface="Wingdings" pitchFamily="2" charset="2"/>
              <a:buNone/>
            </a:pPr>
            <a:endParaRPr lang="es-AR" sz="1800">
              <a:solidFill>
                <a:schemeClr val="folHlink"/>
              </a:solidFill>
            </a:endParaRPr>
          </a:p>
          <a:p>
            <a:pPr>
              <a:lnSpc>
                <a:spcPct val="90000"/>
              </a:lnSpc>
              <a:buFont typeface="Wingdings" pitchFamily="2" charset="2"/>
              <a:buNone/>
            </a:pPr>
            <a:r>
              <a:rPr lang="es-AR" sz="1600">
                <a:solidFill>
                  <a:schemeClr val="folHlink"/>
                </a:solidFill>
              </a:rPr>
              <a:t>	</a:t>
            </a:r>
            <a:endParaRPr lang="es-ES" sz="1600">
              <a:solidFill>
                <a:schemeClr val="folHlink"/>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Nuclear transitivity: different process types described and illustrated - Relational</a:t>
            </a:r>
            <a:endParaRPr lang="es-ES" sz="3200" b="1">
              <a:effectLst>
                <a:outerShdw blurRad="38100" dist="38100" dir="2700000" algn="tl">
                  <a:srgbClr val="C0C0C0"/>
                </a:outerShdw>
              </a:effectLst>
              <a:latin typeface="Garamond" pitchFamily="18" charset="0"/>
            </a:endParaRPr>
          </a:p>
        </p:txBody>
      </p:sp>
      <p:graphicFrame>
        <p:nvGraphicFramePr>
          <p:cNvPr id="249909" name="Group 53"/>
          <p:cNvGraphicFramePr>
            <a:graphicFrameLocks noGrp="1"/>
          </p:cNvGraphicFramePr>
          <p:nvPr>
            <p:ph type="tbl" idx="1"/>
          </p:nvPr>
        </p:nvGraphicFramePr>
        <p:xfrm>
          <a:off x="1182688" y="2017713"/>
          <a:ext cx="7772400" cy="4850892"/>
        </p:xfrm>
        <a:graphic>
          <a:graphicData uri="http://schemas.openxmlformats.org/drawingml/2006/table">
            <a:tbl>
              <a:tblPr/>
              <a:tblGrid>
                <a:gridCol w="1554162"/>
                <a:gridCol w="1554163"/>
                <a:gridCol w="1555750"/>
                <a:gridCol w="1554162"/>
                <a:gridCol w="1554163"/>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Process type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Participants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Subtypes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Examples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Distinctive features/ Reactances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Relational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(being and having)</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 Carrier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 Attribute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+Token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+Value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Attributive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Identifying </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She is famous. She is a (famous) scientist. She has blue eyes.</a:t>
                      </a: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She is the leader. The Aconcagua is the highest peak in America.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Presence of “be” or verbs comparable in meaning.</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-No substitution by “do”</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-S Present as unmarked tense</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Relational processes further described</a:t>
            </a:r>
            <a:endParaRPr lang="es-ES" sz="3200" b="1">
              <a:effectLst>
                <a:outerShdw blurRad="38100" dist="38100" dir="2700000" algn="tl">
                  <a:srgbClr val="C0C0C0"/>
                </a:outerShdw>
              </a:effectLst>
              <a:latin typeface="Garamond" pitchFamily="18" charset="0"/>
            </a:endParaRPr>
          </a:p>
        </p:txBody>
      </p:sp>
      <p:graphicFrame>
        <p:nvGraphicFramePr>
          <p:cNvPr id="250916" name="Group 36"/>
          <p:cNvGraphicFramePr>
            <a:graphicFrameLocks noGrp="1"/>
          </p:cNvGraphicFramePr>
          <p:nvPr>
            <p:ph type="tbl" idx="1"/>
          </p:nvPr>
        </p:nvGraphicFramePr>
        <p:xfrm>
          <a:off x="1182688" y="2017713"/>
          <a:ext cx="7772400" cy="4850892"/>
        </p:xfrm>
        <a:graphic>
          <a:graphicData uri="http://schemas.openxmlformats.org/drawingml/2006/table">
            <a:tbl>
              <a:tblPr/>
              <a:tblGrid>
                <a:gridCol w="1554162"/>
                <a:gridCol w="1403350"/>
                <a:gridCol w="1706563"/>
                <a:gridCol w="1554162"/>
                <a:gridCol w="1554163"/>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Process type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Participants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Subtypes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Examples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Distinctive features/ Reactances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Relational attributive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(being and having)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Assigning sb to a class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Assigning sb a quality/an attribute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 Carrier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+Attribute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Intensive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Possessive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Circumstantial</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She is famous. She is a (famous) scientist.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1" i="1"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She has blue eyes. She has two siblings. She has a car.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She is in high school. New York is in the States.</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Attribute realized by adjective, indefinite nominal group or circumstance (PP)</a:t>
                      </a: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Tx/>
                        <a:buChar char="-"/>
                        <a:tabLst/>
                      </a:pPr>
                      <a:r>
                        <a:rPr kumimoji="0" lang="es-AR" sz="1800" b="1" i="0" u="none" strike="noStrike" cap="none" normalizeH="0" baseline="0" smtClean="0">
                          <a:ln>
                            <a:noFill/>
                          </a:ln>
                          <a:solidFill>
                            <a:schemeClr val="tx2"/>
                          </a:solidFill>
                          <a:effectLst/>
                          <a:latin typeface="Garamond" pitchFamily="18" charset="0"/>
                        </a:rPr>
                        <a:t>-Carrier and Attribute are non-reversible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Relational processes further described</a:t>
            </a:r>
            <a:endParaRPr lang="es-ES" sz="3200" b="1">
              <a:effectLst>
                <a:outerShdw blurRad="38100" dist="38100" dir="2700000" algn="tl">
                  <a:srgbClr val="C0C0C0"/>
                </a:outerShdw>
              </a:effectLst>
              <a:latin typeface="Garamond" pitchFamily="18" charset="0"/>
            </a:endParaRPr>
          </a:p>
        </p:txBody>
      </p:sp>
      <p:graphicFrame>
        <p:nvGraphicFramePr>
          <p:cNvPr id="251953" name="Group 49"/>
          <p:cNvGraphicFramePr>
            <a:graphicFrameLocks noGrp="1"/>
          </p:cNvGraphicFramePr>
          <p:nvPr>
            <p:ph type="tbl" idx="1"/>
          </p:nvPr>
        </p:nvGraphicFramePr>
        <p:xfrm>
          <a:off x="1182688" y="2017713"/>
          <a:ext cx="7772400" cy="4924044"/>
        </p:xfrm>
        <a:graphic>
          <a:graphicData uri="http://schemas.openxmlformats.org/drawingml/2006/table">
            <a:tbl>
              <a:tblPr/>
              <a:tblGrid>
                <a:gridCol w="1554162"/>
                <a:gridCol w="1403350"/>
                <a:gridCol w="1706563"/>
                <a:gridCol w="1554162"/>
                <a:gridCol w="1554163"/>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Process type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Participants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Subtypes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Examples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Distinctive features/ Reactances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Relational identifying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(being and having)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Identifying an entity by reference to some other entity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Meanings of symbolization</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+Token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+Value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Garamond" pitchFamily="18" charset="0"/>
                        </a:rPr>
                        <a:t>intensive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Garamond" pitchFamily="18" charset="0"/>
                        </a:rPr>
                        <a:t>possessive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Garamond" pitchFamily="18" charset="0"/>
                        </a:rPr>
                        <a:t>circumstantial</a:t>
                      </a:r>
                      <a:endParaRPr kumimoji="0" lang="es-ES" sz="16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America is the beacon of democracy. The Aconca-gua is the highest peak in America.</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This is Neil’s.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This belongs to Neil.</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1" u="none" strike="noStrike" cap="none" normalizeH="0" baseline="0" smtClean="0">
                          <a:ln>
                            <a:noFill/>
                          </a:ln>
                          <a:solidFill>
                            <a:schemeClr val="tx2"/>
                          </a:solidFill>
                          <a:effectLst/>
                          <a:latin typeface="Garamond" pitchFamily="18" charset="0"/>
                        </a:rPr>
                        <a:t>The time of the meeting is Friday. The cause of his illness is stress. </a:t>
                      </a:r>
                      <a:endParaRPr kumimoji="0" lang="es-ES" sz="16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r>
                        <a:rPr kumimoji="0" lang="es-AR" sz="1800" b="1" i="0" u="none" strike="noStrike" cap="none" normalizeH="0" baseline="0" smtClean="0">
                          <a:ln>
                            <a:noFill/>
                          </a:ln>
                          <a:solidFill>
                            <a:schemeClr val="tx2"/>
                          </a:solidFill>
                          <a:effectLst/>
                          <a:latin typeface="Garamond" pitchFamily="18" charset="0"/>
                        </a:rPr>
                        <a:t>-Presence of definite nominal groups</a:t>
                      </a:r>
                    </a:p>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endParaRPr kumimoji="0" lang="es-AR" sz="1800" b="1" i="0" u="none" strike="noStrike" cap="none" normalizeH="0" baseline="0" smtClean="0">
                        <a:ln>
                          <a:noFill/>
                        </a:ln>
                        <a:solidFill>
                          <a:schemeClr val="tx2"/>
                        </a:solidFill>
                        <a:effectLst/>
                        <a:latin typeface="Garamond"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r>
                        <a:rPr kumimoji="0" lang="es-AR" sz="1800" b="1" i="0" u="none" strike="noStrike" cap="none" normalizeH="0" baseline="0" smtClean="0">
                          <a:ln>
                            <a:noFill/>
                          </a:ln>
                          <a:solidFill>
                            <a:schemeClr val="tx2"/>
                          </a:solidFill>
                          <a:effectLst/>
                          <a:latin typeface="Garamond" pitchFamily="18" charset="0"/>
                        </a:rPr>
                        <a:t>-Reversible</a:t>
                      </a:r>
                    </a:p>
                    <a:p>
                      <a:pPr marL="0" marR="0" lvl="0" indent="0" algn="l" defTabSz="914400" rtl="0" eaLnBrk="1" fontAlgn="base" latinLnBrk="0" hangingPunct="1">
                        <a:lnSpc>
                          <a:spcPct val="100000"/>
                        </a:lnSpc>
                        <a:spcBef>
                          <a:spcPct val="20000"/>
                        </a:spcBef>
                        <a:spcAft>
                          <a:spcPct val="0"/>
                        </a:spcAft>
                        <a:buClr>
                          <a:schemeClr val="folHlink"/>
                        </a:buClr>
                        <a:buSzPct val="60000"/>
                        <a:buFontTx/>
                        <a:buNone/>
                        <a:tabLst/>
                      </a:pP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relational processes explained</a:t>
            </a:r>
            <a:endParaRPr lang="es-ES" sz="3600" b="1">
              <a:solidFill>
                <a:schemeClr val="folHlink"/>
              </a:solidFill>
              <a:latin typeface="Garamond" pitchFamily="18" charset="0"/>
            </a:endParaRPr>
          </a:p>
        </p:txBody>
      </p:sp>
      <p:sp>
        <p:nvSpPr>
          <p:cNvPr id="279555" name="Rectangle 3"/>
          <p:cNvSpPr>
            <a:spLocks noGrp="1" noChangeArrowheads="1"/>
          </p:cNvSpPr>
          <p:nvPr>
            <p:ph type="body" idx="1"/>
          </p:nvPr>
        </p:nvSpPr>
        <p:spPr/>
        <p:txBody>
          <a:bodyPr/>
          <a:lstStyle/>
          <a:p>
            <a:pPr>
              <a:buFont typeface="Wingdings" pitchFamily="2" charset="2"/>
              <a:buNone/>
            </a:pPr>
            <a:r>
              <a:rPr lang="es-AR"/>
              <a:t>	</a:t>
            </a:r>
            <a:r>
              <a:rPr lang="es-AR" sz="2000" b="1">
                <a:solidFill>
                  <a:schemeClr val="folHlink"/>
                </a:solidFill>
              </a:rPr>
              <a:t>Carrier: </a:t>
            </a:r>
            <a:r>
              <a:rPr lang="es-AR" sz="2000">
                <a:solidFill>
                  <a:schemeClr val="folHlink"/>
                </a:solidFill>
              </a:rPr>
              <a:t>The entity that is assigned to a class (</a:t>
            </a:r>
            <a:r>
              <a:rPr lang="es-AR" sz="2000" b="1">
                <a:solidFill>
                  <a:schemeClr val="folHlink"/>
                </a:solidFill>
              </a:rPr>
              <a:t>She</a:t>
            </a:r>
            <a:r>
              <a:rPr lang="es-AR" sz="2000">
                <a:solidFill>
                  <a:schemeClr val="folHlink"/>
                </a:solidFill>
              </a:rPr>
              <a:t> is a teacher; </a:t>
            </a:r>
            <a:r>
              <a:rPr lang="es-AR" sz="2000" b="1">
                <a:solidFill>
                  <a:schemeClr val="folHlink"/>
                </a:solidFill>
              </a:rPr>
              <a:t>This </a:t>
            </a:r>
            <a:r>
              <a:rPr lang="es-AR" sz="2000">
                <a:solidFill>
                  <a:schemeClr val="folHlink"/>
                </a:solidFill>
              </a:rPr>
              <a:t>is a chair) or that is assigned an attribute or quality (</a:t>
            </a:r>
            <a:r>
              <a:rPr lang="es-AR" sz="2000" b="1">
                <a:solidFill>
                  <a:schemeClr val="folHlink"/>
                </a:solidFill>
              </a:rPr>
              <a:t>She</a:t>
            </a:r>
            <a:r>
              <a:rPr lang="es-AR" sz="2000">
                <a:solidFill>
                  <a:schemeClr val="folHlink"/>
                </a:solidFill>
              </a:rPr>
              <a:t> is tall; </a:t>
            </a:r>
            <a:r>
              <a:rPr lang="es-AR" sz="2000" b="1">
                <a:solidFill>
                  <a:schemeClr val="folHlink"/>
                </a:solidFill>
              </a:rPr>
              <a:t>This table</a:t>
            </a:r>
            <a:r>
              <a:rPr lang="es-AR" sz="2000">
                <a:solidFill>
                  <a:schemeClr val="folHlink"/>
                </a:solidFill>
              </a:rPr>
              <a:t> is long)</a:t>
            </a:r>
            <a:endParaRPr lang="es-AR" sz="2000" b="1">
              <a:solidFill>
                <a:schemeClr val="folHlink"/>
              </a:solidFill>
            </a:endParaRPr>
          </a:p>
          <a:p>
            <a:pPr>
              <a:buFont typeface="Wingdings" pitchFamily="2" charset="2"/>
              <a:buNone/>
            </a:pPr>
            <a:r>
              <a:rPr lang="es-AR" sz="2000" b="1">
                <a:solidFill>
                  <a:schemeClr val="folHlink"/>
                </a:solidFill>
              </a:rPr>
              <a:t>	Attribute: </a:t>
            </a:r>
            <a:r>
              <a:rPr lang="es-AR" sz="2000">
                <a:solidFill>
                  <a:schemeClr val="folHlink"/>
                </a:solidFill>
              </a:rPr>
              <a:t>The class an entity belongs to (She is </a:t>
            </a:r>
            <a:r>
              <a:rPr lang="es-AR" sz="2000" b="1">
                <a:solidFill>
                  <a:schemeClr val="folHlink"/>
                </a:solidFill>
              </a:rPr>
              <a:t>a teacher</a:t>
            </a:r>
            <a:r>
              <a:rPr lang="es-AR" sz="2000">
                <a:solidFill>
                  <a:schemeClr val="folHlink"/>
                </a:solidFill>
              </a:rPr>
              <a:t>; this is </a:t>
            </a:r>
            <a:r>
              <a:rPr lang="es-AR" sz="2000" b="1">
                <a:solidFill>
                  <a:schemeClr val="folHlink"/>
                </a:solidFill>
              </a:rPr>
              <a:t>a chair</a:t>
            </a:r>
            <a:r>
              <a:rPr lang="es-AR" sz="2000">
                <a:solidFill>
                  <a:schemeClr val="folHlink"/>
                </a:solidFill>
              </a:rPr>
              <a:t>) or the quality an entity is assigned (She is </a:t>
            </a:r>
            <a:r>
              <a:rPr lang="es-AR" sz="2000" b="1">
                <a:solidFill>
                  <a:schemeClr val="folHlink"/>
                </a:solidFill>
              </a:rPr>
              <a:t>tall</a:t>
            </a:r>
            <a:r>
              <a:rPr lang="es-AR" sz="2000">
                <a:solidFill>
                  <a:schemeClr val="folHlink"/>
                </a:solidFill>
              </a:rPr>
              <a:t>; This table is </a:t>
            </a:r>
            <a:r>
              <a:rPr lang="es-AR" sz="2000" b="1">
                <a:solidFill>
                  <a:schemeClr val="folHlink"/>
                </a:solidFill>
              </a:rPr>
              <a:t>long</a:t>
            </a:r>
            <a:r>
              <a:rPr lang="es-AR" sz="2000">
                <a:solidFill>
                  <a:schemeClr val="folHlink"/>
                </a:solidFill>
              </a:rPr>
              <a:t>)</a:t>
            </a:r>
          </a:p>
          <a:p>
            <a:pPr>
              <a:buFont typeface="Wingdings" pitchFamily="2" charset="2"/>
              <a:buNone/>
            </a:pPr>
            <a:r>
              <a:rPr lang="es-AR" sz="2000" b="1">
                <a:solidFill>
                  <a:schemeClr val="folHlink"/>
                </a:solidFill>
              </a:rPr>
              <a:t>	Token: </a:t>
            </a:r>
            <a:r>
              <a:rPr lang="es-AR" sz="2000">
                <a:solidFill>
                  <a:schemeClr val="folHlink"/>
                </a:solidFill>
              </a:rPr>
              <a:t>The concrete entity that embodies/ represents/ symbolizes a value (</a:t>
            </a:r>
            <a:r>
              <a:rPr lang="es-AR" sz="2000" b="1">
                <a:solidFill>
                  <a:schemeClr val="folHlink"/>
                </a:solidFill>
              </a:rPr>
              <a:t>Susan</a:t>
            </a:r>
            <a:r>
              <a:rPr lang="es-AR" sz="2000">
                <a:solidFill>
                  <a:schemeClr val="folHlink"/>
                </a:solidFill>
              </a:rPr>
              <a:t> is the kindest salesperson in the shop; </a:t>
            </a:r>
            <a:r>
              <a:rPr lang="es-AR" sz="2000" b="1">
                <a:solidFill>
                  <a:schemeClr val="folHlink"/>
                </a:solidFill>
              </a:rPr>
              <a:t>He</a:t>
            </a:r>
            <a:r>
              <a:rPr lang="es-AR" sz="2000">
                <a:solidFill>
                  <a:schemeClr val="folHlink"/>
                </a:solidFill>
              </a:rPr>
              <a:t> is the leader).</a:t>
            </a:r>
            <a:endParaRPr lang="es-AR" sz="2000" b="1">
              <a:solidFill>
                <a:schemeClr val="folHlink"/>
              </a:solidFill>
            </a:endParaRPr>
          </a:p>
          <a:p>
            <a:pPr>
              <a:buFont typeface="Wingdings" pitchFamily="2" charset="2"/>
              <a:buNone/>
            </a:pPr>
            <a:r>
              <a:rPr lang="es-AR" sz="2000" b="1">
                <a:solidFill>
                  <a:schemeClr val="folHlink"/>
                </a:solidFill>
              </a:rPr>
              <a:t>	Value: </a:t>
            </a:r>
            <a:r>
              <a:rPr lang="es-AR" sz="2000">
                <a:solidFill>
                  <a:schemeClr val="folHlink"/>
                </a:solidFill>
              </a:rPr>
              <a:t>A more abstract entity that can be perceived only if represented  by a more concrete entity (Susan is </a:t>
            </a:r>
            <a:r>
              <a:rPr lang="es-AR" sz="2000" b="1">
                <a:solidFill>
                  <a:schemeClr val="folHlink"/>
                </a:solidFill>
              </a:rPr>
              <a:t>the kindest salesperson</a:t>
            </a:r>
            <a:r>
              <a:rPr lang="es-AR" sz="2000">
                <a:solidFill>
                  <a:schemeClr val="folHlink"/>
                </a:solidFill>
              </a:rPr>
              <a:t> in the shop; He is </a:t>
            </a:r>
            <a:r>
              <a:rPr lang="es-AR" sz="2000" b="1">
                <a:solidFill>
                  <a:schemeClr val="folHlink"/>
                </a:solidFill>
              </a:rPr>
              <a:t>the leader</a:t>
            </a:r>
            <a:r>
              <a:rPr lang="es-AR" sz="2000">
                <a:solidFill>
                  <a:schemeClr val="folHlink"/>
                </a:solidFill>
              </a:rPr>
              <a:t>).</a:t>
            </a:r>
            <a:endParaRPr lang="es-ES" sz="2000" b="1">
              <a:solidFill>
                <a:schemeClr val="folHlink"/>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verbal processes analyzed – Attributive processes</a:t>
            </a:r>
            <a:endParaRPr lang="es-ES" sz="3600" b="1">
              <a:solidFill>
                <a:schemeClr val="folHlink"/>
              </a:solidFill>
              <a:latin typeface="Garamond" pitchFamily="18" charset="0"/>
            </a:endParaRPr>
          </a:p>
        </p:txBody>
      </p:sp>
      <p:sp>
        <p:nvSpPr>
          <p:cNvPr id="280579" name="Rectangle 3"/>
          <p:cNvSpPr>
            <a:spLocks noGrp="1" noChangeArrowheads="1"/>
          </p:cNvSpPr>
          <p:nvPr>
            <p:ph type="body" idx="1"/>
          </p:nvPr>
        </p:nvSpPr>
        <p:spPr/>
        <p:txBody>
          <a:bodyPr/>
          <a:lstStyle/>
          <a:p>
            <a:pPr>
              <a:buFont typeface="Wingdings" pitchFamily="2" charset="2"/>
              <a:buNone/>
            </a:pPr>
            <a:r>
              <a:rPr lang="es-AR" sz="2000" b="1" i="1">
                <a:solidFill>
                  <a:schemeClr val="tx2"/>
                </a:solidFill>
                <a:latin typeface="Garamond" pitchFamily="18" charset="0"/>
              </a:rPr>
              <a:t>She 	is 	famous.  (intensive)</a:t>
            </a:r>
          </a:p>
          <a:p>
            <a:pPr>
              <a:buFont typeface="Wingdings" pitchFamily="2" charset="2"/>
              <a:buNone/>
            </a:pPr>
            <a:r>
              <a:rPr lang="es-AR" sz="2000" b="1" i="1">
                <a:solidFill>
                  <a:schemeClr val="tx2"/>
                </a:solidFill>
                <a:latin typeface="Garamond" pitchFamily="18" charset="0"/>
              </a:rPr>
              <a:t>Carrier 	Process 	Attribute	</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She 	is 	a (famous) scientist. (intensive)</a:t>
            </a:r>
          </a:p>
          <a:p>
            <a:pPr>
              <a:buFont typeface="Wingdings" pitchFamily="2" charset="2"/>
              <a:buNone/>
            </a:pPr>
            <a:r>
              <a:rPr lang="es-AR" sz="2000" b="1" i="1">
                <a:solidFill>
                  <a:schemeClr val="tx2"/>
                </a:solidFill>
                <a:latin typeface="Garamond" pitchFamily="18" charset="0"/>
              </a:rPr>
              <a:t>Carrier 	Process 	Attribute</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She 	has 	blue eyes/a car/two siblings.  (possessive)</a:t>
            </a:r>
          </a:p>
          <a:p>
            <a:pPr>
              <a:buFont typeface="Wingdings" pitchFamily="2" charset="2"/>
              <a:buNone/>
            </a:pPr>
            <a:r>
              <a:rPr lang="es-AR" sz="2000" b="1" i="1">
                <a:solidFill>
                  <a:schemeClr val="tx2"/>
                </a:solidFill>
                <a:latin typeface="Garamond" pitchFamily="18" charset="0"/>
              </a:rPr>
              <a:t>Carrier 	Process 	Attribute</a:t>
            </a:r>
          </a:p>
          <a:p>
            <a:pPr>
              <a:buFont typeface="Wingdings" pitchFamily="2" charset="2"/>
              <a:buNone/>
            </a:pPr>
            <a:endParaRPr lang="es-AR"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She 	is 	in high school/in the States. (circumstantial)</a:t>
            </a:r>
            <a:endParaRPr lang="es-ES" sz="2000" b="1" i="1">
              <a:solidFill>
                <a:schemeClr val="tx2"/>
              </a:solidFill>
              <a:latin typeface="Garamond" pitchFamily="18" charset="0"/>
            </a:endParaRPr>
          </a:p>
          <a:p>
            <a:pPr>
              <a:buFont typeface="Wingdings" pitchFamily="2" charset="2"/>
              <a:buNone/>
            </a:pPr>
            <a:r>
              <a:rPr lang="es-AR" sz="2000" b="1" i="1">
                <a:solidFill>
                  <a:schemeClr val="tx2"/>
                </a:solidFill>
                <a:latin typeface="Garamond" pitchFamily="18" charset="0"/>
              </a:rPr>
              <a:t>Carrier 	Process 	Attribute</a:t>
            </a:r>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algn="ctr"/>
            <a:r>
              <a:rPr lang="en-US" sz="3600" b="1">
                <a:effectLst>
                  <a:outerShdw blurRad="38100" dist="38100" dir="2700000" algn="tl">
                    <a:srgbClr val="C0C0C0"/>
                  </a:outerShdw>
                </a:effectLst>
                <a:latin typeface="Garamond" pitchFamily="18" charset="0"/>
              </a:rPr>
              <a:t>Transitivity in traditional grammar – concern with form rather than meaning</a:t>
            </a:r>
            <a:endParaRPr lang="es-ES" sz="3600" b="1">
              <a:effectLst>
                <a:outerShdw blurRad="38100" dist="38100" dir="2700000" algn="tl">
                  <a:srgbClr val="C0C0C0"/>
                </a:outerShdw>
              </a:effectLst>
              <a:latin typeface="Garamond" pitchFamily="18" charset="0"/>
            </a:endParaRPr>
          </a:p>
        </p:txBody>
      </p:sp>
      <p:sp>
        <p:nvSpPr>
          <p:cNvPr id="238595" name="Rectangle 3"/>
          <p:cNvSpPr>
            <a:spLocks noGrp="1" noChangeArrowheads="1"/>
          </p:cNvSpPr>
          <p:nvPr>
            <p:ph type="body" idx="1"/>
          </p:nvPr>
        </p:nvSpPr>
        <p:spPr/>
        <p:txBody>
          <a:bodyPr/>
          <a:lstStyle/>
          <a:p>
            <a:pPr algn="just">
              <a:lnSpc>
                <a:spcPct val="150000"/>
              </a:lnSpc>
              <a:buFont typeface="Wingdings" pitchFamily="2" charset="2"/>
              <a:buNone/>
            </a:pPr>
            <a:r>
              <a:rPr lang="es-AR" sz="900">
                <a:solidFill>
                  <a:schemeClr val="tx2"/>
                </a:solidFill>
                <a:latin typeface="Garamond" pitchFamily="18" charset="0"/>
              </a:rPr>
              <a:t>	</a:t>
            </a:r>
            <a:r>
              <a:rPr lang="es-AR" sz="2000" b="1">
                <a:solidFill>
                  <a:schemeClr val="tx2"/>
                </a:solidFill>
                <a:effectLst>
                  <a:outerShdw blurRad="38100" dist="38100" dir="2700000" algn="tl">
                    <a:srgbClr val="C0C0C0"/>
                  </a:outerShdw>
                </a:effectLst>
                <a:latin typeface="Garamond" pitchFamily="18" charset="0"/>
              </a:rPr>
              <a:t>Traditional grammar</a:t>
            </a:r>
            <a:r>
              <a:rPr lang="es-AR" sz="2000" b="1">
                <a:solidFill>
                  <a:schemeClr val="tx2"/>
                </a:solidFill>
                <a:latin typeface="Garamond" pitchFamily="18" charset="0"/>
              </a:rPr>
              <a:t> is mainly concerned with </a:t>
            </a:r>
            <a:r>
              <a:rPr lang="es-AR" sz="2000" b="1">
                <a:solidFill>
                  <a:schemeClr val="tx2"/>
                </a:solidFill>
                <a:effectLst>
                  <a:outerShdw blurRad="38100" dist="38100" dir="2700000" algn="tl">
                    <a:srgbClr val="C0C0C0"/>
                  </a:outerShdw>
                </a:effectLst>
                <a:latin typeface="Garamond" pitchFamily="18" charset="0"/>
              </a:rPr>
              <a:t>form</a:t>
            </a:r>
            <a:r>
              <a:rPr lang="es-AR" sz="2000" b="1">
                <a:solidFill>
                  <a:schemeClr val="tx2"/>
                </a:solidFill>
                <a:latin typeface="Garamond" pitchFamily="18" charset="0"/>
              </a:rPr>
              <a:t>, and, in the case of the verb, with </a:t>
            </a:r>
            <a:r>
              <a:rPr lang="es-AR" sz="2000" b="1">
                <a:solidFill>
                  <a:schemeClr val="tx2"/>
                </a:solidFill>
                <a:effectLst>
                  <a:outerShdw blurRad="38100" dist="38100" dir="2700000" algn="tl">
                    <a:srgbClr val="C0C0C0"/>
                  </a:outerShdw>
                </a:effectLst>
                <a:latin typeface="Garamond" pitchFamily="18" charset="0"/>
              </a:rPr>
              <a:t>the number and type of complements</a:t>
            </a:r>
            <a:r>
              <a:rPr lang="es-AR" sz="2000" b="1">
                <a:solidFill>
                  <a:schemeClr val="tx2"/>
                </a:solidFill>
                <a:latin typeface="Garamond" pitchFamily="18" charset="0"/>
              </a:rPr>
              <a:t> associated with each type of verb and </a:t>
            </a:r>
            <a:r>
              <a:rPr lang="es-AR" sz="2000" b="1">
                <a:solidFill>
                  <a:schemeClr val="tx2"/>
                </a:solidFill>
                <a:effectLst>
                  <a:outerShdw blurRad="38100" dist="38100" dir="2700000" algn="tl">
                    <a:srgbClr val="C0C0C0"/>
                  </a:outerShdw>
                </a:effectLst>
                <a:latin typeface="Garamond" pitchFamily="18" charset="0"/>
              </a:rPr>
              <a:t>the clause structure</a:t>
            </a:r>
            <a:r>
              <a:rPr lang="es-AR" sz="2000" b="1">
                <a:solidFill>
                  <a:schemeClr val="tx2"/>
                </a:solidFill>
                <a:latin typeface="Garamond" pitchFamily="18" charset="0"/>
              </a:rPr>
              <a:t> resulting from the choice of one or the other verb.</a:t>
            </a:r>
          </a:p>
          <a:p>
            <a:pPr algn="just">
              <a:lnSpc>
                <a:spcPct val="150000"/>
              </a:lnSpc>
              <a:buFont typeface="Wingdings" pitchFamily="2" charset="2"/>
              <a:buNone/>
            </a:pPr>
            <a:r>
              <a:rPr lang="es-AR" sz="1400" b="1">
                <a:solidFill>
                  <a:schemeClr val="tx2"/>
                </a:solidFill>
                <a:latin typeface="Garamond" pitchFamily="18" charset="0"/>
              </a:rPr>
              <a:t>	</a:t>
            </a:r>
            <a:r>
              <a:rPr lang="es-AR" sz="2000" b="1">
                <a:solidFill>
                  <a:schemeClr val="tx2"/>
                </a:solidFill>
                <a:latin typeface="Garamond" pitchFamily="18" charset="0"/>
              </a:rPr>
              <a:t>A </a:t>
            </a:r>
            <a:r>
              <a:rPr lang="es-AR" sz="2000" b="1">
                <a:solidFill>
                  <a:schemeClr val="tx2"/>
                </a:solidFill>
                <a:effectLst>
                  <a:outerShdw blurRad="38100" dist="38100" dir="2700000" algn="tl">
                    <a:srgbClr val="C0C0C0"/>
                  </a:outerShdw>
                </a:effectLst>
                <a:latin typeface="Garamond" pitchFamily="18" charset="0"/>
              </a:rPr>
              <a:t>functional approach to grammar, and more specifically to the verb or to transitivity,</a:t>
            </a:r>
            <a:r>
              <a:rPr lang="es-AR" sz="2000" b="1">
                <a:solidFill>
                  <a:schemeClr val="tx2"/>
                </a:solidFill>
                <a:latin typeface="Garamond" pitchFamily="18" charset="0"/>
              </a:rPr>
              <a:t> is concerned with </a:t>
            </a:r>
            <a:r>
              <a:rPr lang="es-AR" sz="2000" b="1">
                <a:solidFill>
                  <a:schemeClr val="tx2"/>
                </a:solidFill>
                <a:effectLst>
                  <a:outerShdw blurRad="38100" dist="38100" dir="2700000" algn="tl">
                    <a:srgbClr val="C0C0C0"/>
                  </a:outerShdw>
                </a:effectLst>
                <a:latin typeface="Garamond" pitchFamily="18" charset="0"/>
              </a:rPr>
              <a:t>meaning</a:t>
            </a:r>
            <a:r>
              <a:rPr lang="es-AR" sz="2000" b="1">
                <a:solidFill>
                  <a:schemeClr val="tx2"/>
                </a:solidFill>
                <a:latin typeface="Garamond" pitchFamily="18" charset="0"/>
              </a:rPr>
              <a:t>, though in both approaches the verb has a key role in determining the structure of the clause, as we will see.</a:t>
            </a:r>
          </a:p>
          <a:p>
            <a:pPr algn="just">
              <a:lnSpc>
                <a:spcPct val="150000"/>
              </a:lnSpc>
              <a:buFont typeface="Wingdings" pitchFamily="2" charset="2"/>
              <a:buNone/>
            </a:pPr>
            <a:r>
              <a:rPr lang="es-AR" sz="900" b="1">
                <a:solidFill>
                  <a:schemeClr val="tx2"/>
                </a:solidFill>
                <a:latin typeface="Garamond" pitchFamily="18" charset="0"/>
              </a:rPr>
              <a:t>	</a:t>
            </a:r>
            <a:endParaRPr lang="es-ES" sz="900" b="1">
              <a:solidFill>
                <a:schemeClr val="tx2"/>
              </a:solidFill>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8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85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verbal processes analyzed – Identifying processes</a:t>
            </a:r>
            <a:endParaRPr lang="es-ES" sz="3600" b="1">
              <a:solidFill>
                <a:schemeClr val="folHlink"/>
              </a:solidFill>
              <a:latin typeface="Garamond" pitchFamily="18" charset="0"/>
            </a:endParaRPr>
          </a:p>
        </p:txBody>
      </p:sp>
      <p:sp>
        <p:nvSpPr>
          <p:cNvPr id="281603" name="Rectangle 3"/>
          <p:cNvSpPr>
            <a:spLocks noGrp="1" noChangeArrowheads="1"/>
          </p:cNvSpPr>
          <p:nvPr>
            <p:ph type="body" idx="1"/>
          </p:nvPr>
        </p:nvSpPr>
        <p:spPr/>
        <p:txBody>
          <a:bodyPr/>
          <a:lstStyle/>
          <a:p>
            <a:pPr>
              <a:buFont typeface="Wingdings" pitchFamily="2" charset="2"/>
              <a:buNone/>
            </a:pPr>
            <a:r>
              <a:rPr lang="es-AR" sz="1800" b="1" i="1">
                <a:solidFill>
                  <a:schemeClr val="tx2"/>
                </a:solidFill>
                <a:latin typeface="Garamond" pitchFamily="18" charset="0"/>
              </a:rPr>
              <a:t>America 	is 	the beacon of democracy. (intensive)</a:t>
            </a:r>
          </a:p>
          <a:p>
            <a:pPr>
              <a:buFont typeface="Wingdings" pitchFamily="2" charset="2"/>
              <a:buNone/>
            </a:pPr>
            <a:r>
              <a:rPr lang="es-AR" sz="1800" b="1" i="1">
                <a:solidFill>
                  <a:schemeClr val="tx2"/>
                </a:solidFill>
                <a:latin typeface="Garamond" pitchFamily="18" charset="0"/>
              </a:rPr>
              <a:t>Token	Process	Value</a:t>
            </a:r>
          </a:p>
          <a:p>
            <a:pPr>
              <a:buFont typeface="Wingdings" pitchFamily="2" charset="2"/>
              <a:buNone/>
            </a:pPr>
            <a:endParaRPr lang="es-AR" sz="1800" b="1" i="1">
              <a:solidFill>
                <a:schemeClr val="tx2"/>
              </a:solidFill>
              <a:latin typeface="Garamond" pitchFamily="18" charset="0"/>
            </a:endParaRPr>
          </a:p>
          <a:p>
            <a:pPr>
              <a:buFont typeface="Wingdings" pitchFamily="2" charset="2"/>
              <a:buNone/>
            </a:pPr>
            <a:r>
              <a:rPr lang="es-AR" sz="1800" b="1" i="1">
                <a:solidFill>
                  <a:schemeClr val="tx2"/>
                </a:solidFill>
                <a:latin typeface="Garamond" pitchFamily="18" charset="0"/>
              </a:rPr>
              <a:t>The beacon of democracy 	is 		America.</a:t>
            </a:r>
          </a:p>
          <a:p>
            <a:pPr>
              <a:buFont typeface="Wingdings" pitchFamily="2" charset="2"/>
              <a:buNone/>
            </a:pPr>
            <a:r>
              <a:rPr lang="es-AR" sz="1800" b="1" i="1">
                <a:solidFill>
                  <a:schemeClr val="tx2"/>
                </a:solidFill>
                <a:latin typeface="Garamond" pitchFamily="18" charset="0"/>
              </a:rPr>
              <a:t>Value			Process		Token</a:t>
            </a:r>
          </a:p>
          <a:p>
            <a:pPr>
              <a:buFont typeface="Wingdings" pitchFamily="2" charset="2"/>
              <a:buNone/>
            </a:pPr>
            <a:endParaRPr lang="es-AR" sz="1800" b="1" i="1">
              <a:solidFill>
                <a:schemeClr val="tx2"/>
              </a:solidFill>
              <a:latin typeface="Garamond" pitchFamily="18" charset="0"/>
            </a:endParaRPr>
          </a:p>
          <a:p>
            <a:pPr>
              <a:buFont typeface="Wingdings" pitchFamily="2" charset="2"/>
              <a:buNone/>
            </a:pPr>
            <a:r>
              <a:rPr lang="es-AR" sz="1800" b="1" i="1">
                <a:solidFill>
                  <a:schemeClr val="tx2"/>
                </a:solidFill>
                <a:latin typeface="Garamond" pitchFamily="18" charset="0"/>
              </a:rPr>
              <a:t>The Aconcagua 	is 	the highest peak in America. (intensive)</a:t>
            </a:r>
          </a:p>
          <a:p>
            <a:pPr>
              <a:buFont typeface="Wingdings" pitchFamily="2" charset="2"/>
              <a:buNone/>
            </a:pPr>
            <a:r>
              <a:rPr lang="es-AR" sz="1800" b="1" i="1">
                <a:solidFill>
                  <a:schemeClr val="tx2"/>
                </a:solidFill>
                <a:latin typeface="Garamond" pitchFamily="18" charset="0"/>
              </a:rPr>
              <a:t>Token		Process	Value</a:t>
            </a:r>
          </a:p>
          <a:p>
            <a:pPr>
              <a:buFont typeface="Wingdings" pitchFamily="2" charset="2"/>
              <a:buNone/>
            </a:pPr>
            <a:endParaRPr lang="es-AR" sz="1800" b="1" i="1">
              <a:solidFill>
                <a:schemeClr val="tx2"/>
              </a:solidFill>
              <a:latin typeface="Garamond" pitchFamily="18" charset="0"/>
            </a:endParaRPr>
          </a:p>
          <a:p>
            <a:pPr>
              <a:buFont typeface="Wingdings" pitchFamily="2" charset="2"/>
              <a:buNone/>
            </a:pPr>
            <a:r>
              <a:rPr lang="es-AR" sz="1800" b="1" i="1">
                <a:solidFill>
                  <a:schemeClr val="tx2"/>
                </a:solidFill>
                <a:latin typeface="Garamond" pitchFamily="18" charset="0"/>
              </a:rPr>
              <a:t>The highest peak in America 	is 		the Aconcagua.</a:t>
            </a:r>
          </a:p>
          <a:p>
            <a:pPr>
              <a:buFont typeface="Wingdings" pitchFamily="2" charset="2"/>
              <a:buNone/>
            </a:pPr>
            <a:r>
              <a:rPr lang="es-AR" sz="1800" b="1" i="1">
                <a:solidFill>
                  <a:schemeClr val="tx2"/>
                </a:solidFill>
                <a:latin typeface="Garamond" pitchFamily="18" charset="0"/>
              </a:rPr>
              <a:t>Value				Process		Token</a:t>
            </a:r>
          </a:p>
          <a:p>
            <a:pPr>
              <a:buFont typeface="Wingdings" pitchFamily="2" charset="2"/>
              <a:buNone/>
            </a:pPr>
            <a:endParaRPr lang="es-AR" sz="1800" b="1" i="1">
              <a:solidFill>
                <a:schemeClr val="tx2"/>
              </a:solidFill>
              <a:latin typeface="Garamond"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algn="ctr"/>
            <a:r>
              <a:rPr lang="es-AR" sz="3600" b="1">
                <a:solidFill>
                  <a:schemeClr val="folHlink"/>
                </a:solidFill>
                <a:latin typeface="Garamond" pitchFamily="18" charset="0"/>
              </a:rPr>
              <a:t>Participants in verbal processes analyzed – Identifying processes</a:t>
            </a:r>
            <a:endParaRPr lang="es-ES" sz="3600" b="1">
              <a:solidFill>
                <a:schemeClr val="folHlink"/>
              </a:solidFill>
              <a:latin typeface="Garamond" pitchFamily="18" charset="0"/>
            </a:endParaRPr>
          </a:p>
        </p:txBody>
      </p:sp>
      <p:sp>
        <p:nvSpPr>
          <p:cNvPr id="282627" name="Rectangle 3"/>
          <p:cNvSpPr>
            <a:spLocks noGrp="1" noChangeArrowheads="1"/>
          </p:cNvSpPr>
          <p:nvPr>
            <p:ph type="body" idx="1"/>
          </p:nvPr>
        </p:nvSpPr>
        <p:spPr/>
        <p:txBody>
          <a:bodyPr/>
          <a:lstStyle/>
          <a:p>
            <a:pPr>
              <a:buFont typeface="Wingdings" pitchFamily="2" charset="2"/>
              <a:buNone/>
            </a:pPr>
            <a:r>
              <a:rPr lang="es-AR" sz="1800" b="1" i="1">
                <a:solidFill>
                  <a:schemeClr val="tx2"/>
                </a:solidFill>
                <a:latin typeface="Garamond" pitchFamily="18" charset="0"/>
              </a:rPr>
              <a:t>This 	is 	Neil’s.	Neil’s 	is 	this. (possessive)</a:t>
            </a:r>
          </a:p>
          <a:p>
            <a:pPr>
              <a:buFont typeface="Wingdings" pitchFamily="2" charset="2"/>
              <a:buNone/>
            </a:pPr>
            <a:r>
              <a:rPr lang="es-AR" sz="1800" b="1" i="1">
                <a:solidFill>
                  <a:schemeClr val="tx2"/>
                </a:solidFill>
                <a:latin typeface="Garamond" pitchFamily="18" charset="0"/>
              </a:rPr>
              <a:t>Token	Process	Value	Value	Process	Token</a:t>
            </a:r>
          </a:p>
          <a:p>
            <a:pPr>
              <a:buFont typeface="Wingdings" pitchFamily="2" charset="2"/>
              <a:buNone/>
            </a:pPr>
            <a:endParaRPr lang="es-AR" sz="1800" b="1" i="1">
              <a:solidFill>
                <a:schemeClr val="tx2"/>
              </a:solidFill>
              <a:latin typeface="Garamond" pitchFamily="18" charset="0"/>
            </a:endParaRPr>
          </a:p>
          <a:p>
            <a:pPr>
              <a:buFont typeface="Wingdings" pitchFamily="2" charset="2"/>
              <a:buNone/>
            </a:pPr>
            <a:r>
              <a:rPr lang="es-AR" sz="1800" b="1" i="1">
                <a:solidFill>
                  <a:schemeClr val="tx2"/>
                </a:solidFill>
                <a:latin typeface="Garamond" pitchFamily="18" charset="0"/>
              </a:rPr>
              <a:t>This 	belongs to 	Neil. (possessive)</a:t>
            </a:r>
          </a:p>
          <a:p>
            <a:pPr>
              <a:buFont typeface="Wingdings" pitchFamily="2" charset="2"/>
              <a:buNone/>
            </a:pPr>
            <a:r>
              <a:rPr lang="es-AR" sz="1800" b="1" i="1">
                <a:solidFill>
                  <a:schemeClr val="tx2"/>
                </a:solidFill>
                <a:latin typeface="Garamond" pitchFamily="18" charset="0"/>
              </a:rPr>
              <a:t>Token	Process		Value</a:t>
            </a:r>
          </a:p>
          <a:p>
            <a:pPr>
              <a:buFont typeface="Wingdings" pitchFamily="2" charset="2"/>
              <a:buNone/>
            </a:pPr>
            <a:endParaRPr lang="es-AR" sz="1800" b="1" i="1">
              <a:solidFill>
                <a:schemeClr val="tx2"/>
              </a:solidFill>
              <a:latin typeface="Garamond" pitchFamily="18" charset="0"/>
            </a:endParaRPr>
          </a:p>
          <a:p>
            <a:pPr>
              <a:buFont typeface="Wingdings" pitchFamily="2" charset="2"/>
              <a:buNone/>
            </a:pPr>
            <a:r>
              <a:rPr lang="es-AR" sz="1800" b="1" i="1">
                <a:solidFill>
                  <a:schemeClr val="tx2"/>
                </a:solidFill>
                <a:latin typeface="Garamond" pitchFamily="18" charset="0"/>
              </a:rPr>
              <a:t>The time of the meeting 	is 	Friday. (circumstantial)</a:t>
            </a:r>
          </a:p>
          <a:p>
            <a:pPr>
              <a:buFont typeface="Wingdings" pitchFamily="2" charset="2"/>
              <a:buNone/>
            </a:pPr>
            <a:r>
              <a:rPr lang="es-AR" sz="1800" b="1" i="1">
                <a:solidFill>
                  <a:schemeClr val="tx2"/>
                </a:solidFill>
                <a:latin typeface="Garamond" pitchFamily="18" charset="0"/>
              </a:rPr>
              <a:t>Value			Process	Token</a:t>
            </a:r>
          </a:p>
          <a:p>
            <a:pPr>
              <a:buFont typeface="Wingdings" pitchFamily="2" charset="2"/>
              <a:buNone/>
            </a:pPr>
            <a:endParaRPr lang="es-AR" sz="1800" b="1" i="1">
              <a:solidFill>
                <a:schemeClr val="tx2"/>
              </a:solidFill>
              <a:latin typeface="Garamond" pitchFamily="18" charset="0"/>
            </a:endParaRPr>
          </a:p>
          <a:p>
            <a:pPr>
              <a:buFont typeface="Wingdings" pitchFamily="2" charset="2"/>
              <a:buNone/>
            </a:pPr>
            <a:r>
              <a:rPr lang="es-AR" sz="1800" b="1" i="1">
                <a:solidFill>
                  <a:schemeClr val="tx2"/>
                </a:solidFill>
                <a:latin typeface="Garamond" pitchFamily="18" charset="0"/>
              </a:rPr>
              <a:t>The cause for his illness 	is 	stress (circumstantial)</a:t>
            </a:r>
          </a:p>
          <a:p>
            <a:pPr>
              <a:buFont typeface="Wingdings" pitchFamily="2" charset="2"/>
              <a:buNone/>
            </a:pPr>
            <a:r>
              <a:rPr lang="es-AR" sz="1800" b="1" i="1">
                <a:solidFill>
                  <a:schemeClr val="tx2"/>
                </a:solidFill>
                <a:latin typeface="Garamond" pitchFamily="18" charset="0"/>
              </a:rPr>
              <a:t>Value			Process	Token</a:t>
            </a:r>
          </a:p>
          <a:p>
            <a:pPr>
              <a:buFont typeface="Wingdings" pitchFamily="2" charset="2"/>
              <a:buNone/>
            </a:pPr>
            <a:endParaRPr lang="es-AR" sz="1800" b="1" i="1">
              <a:solidFill>
                <a:schemeClr val="tx2"/>
              </a:solidFill>
              <a:latin typeface="Garamond"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pPr algn="ctr"/>
            <a:r>
              <a:rPr lang="es-AR" sz="2800" b="1">
                <a:solidFill>
                  <a:schemeClr val="folHlink"/>
                </a:solidFill>
                <a:latin typeface="Garamond" pitchFamily="18" charset="0"/>
              </a:rPr>
              <a:t>Reversibility of identifying processes- problems and criteria for identifying Value and Token</a:t>
            </a:r>
            <a:endParaRPr lang="es-ES" sz="2800" b="1">
              <a:solidFill>
                <a:schemeClr val="folHlink"/>
              </a:solidFill>
              <a:latin typeface="Garamond" pitchFamily="18" charset="0"/>
            </a:endParaRPr>
          </a:p>
        </p:txBody>
      </p:sp>
      <p:sp>
        <p:nvSpPr>
          <p:cNvPr id="283651" name="Rectangle 3"/>
          <p:cNvSpPr>
            <a:spLocks noGrp="1" noChangeArrowheads="1"/>
          </p:cNvSpPr>
          <p:nvPr>
            <p:ph type="body" sz="half" idx="1"/>
          </p:nvPr>
        </p:nvSpPr>
        <p:spPr/>
        <p:txBody>
          <a:bodyPr/>
          <a:lstStyle/>
          <a:p>
            <a:pPr>
              <a:buFont typeface="Wingdings" pitchFamily="2" charset="2"/>
              <a:buNone/>
            </a:pPr>
            <a:r>
              <a:rPr lang="es-AR" sz="2000" b="1">
                <a:solidFill>
                  <a:schemeClr val="tx2"/>
                </a:solidFill>
                <a:latin typeface="Garamond" pitchFamily="18" charset="0"/>
              </a:rPr>
              <a:t>	</a:t>
            </a:r>
            <a:r>
              <a:rPr lang="es-AR" sz="2400" b="1">
                <a:solidFill>
                  <a:schemeClr val="tx2"/>
                </a:solidFill>
                <a:latin typeface="Garamond" pitchFamily="18" charset="0"/>
              </a:rPr>
              <a:t>Because </a:t>
            </a:r>
            <a:r>
              <a:rPr lang="es-AR" sz="2400" b="1" i="1">
                <a:solidFill>
                  <a:schemeClr val="tx2"/>
                </a:solidFill>
                <a:latin typeface="Garamond" pitchFamily="18" charset="0"/>
              </a:rPr>
              <a:t>Identifying processes</a:t>
            </a:r>
            <a:r>
              <a:rPr lang="es-AR" sz="2400" b="1">
                <a:solidFill>
                  <a:schemeClr val="tx2"/>
                </a:solidFill>
                <a:latin typeface="Garamond" pitchFamily="18" charset="0"/>
              </a:rPr>
              <a:t> are reversible, it is sometimes difficult to distinguish between Token and Value. There are some criteria/tests we can apply to identify between the two:</a:t>
            </a:r>
          </a:p>
          <a:p>
            <a:pPr>
              <a:buFont typeface="Wingdings" pitchFamily="2" charset="2"/>
              <a:buNone/>
            </a:pPr>
            <a:endParaRPr lang="es-AR" sz="2400" b="1">
              <a:solidFill>
                <a:schemeClr val="tx2"/>
              </a:solidFill>
              <a:latin typeface="Garamond" pitchFamily="18" charset="0"/>
            </a:endParaRPr>
          </a:p>
          <a:p>
            <a:pPr>
              <a:buFont typeface="Wingdings" pitchFamily="2" charset="2"/>
              <a:buNone/>
            </a:pPr>
            <a:r>
              <a:rPr lang="es-AR" sz="2000" b="1">
                <a:solidFill>
                  <a:schemeClr val="tx2"/>
                </a:solidFill>
                <a:latin typeface="Garamond" pitchFamily="18" charset="0"/>
              </a:rPr>
              <a:t>		</a:t>
            </a:r>
            <a:endParaRPr lang="es-ES" sz="2000" b="1">
              <a:solidFill>
                <a:schemeClr val="tx2"/>
              </a:solidFill>
              <a:latin typeface="Garamond" pitchFamily="18" charset="0"/>
            </a:endParaRPr>
          </a:p>
          <a:p>
            <a:pPr>
              <a:buFont typeface="Wingdings" pitchFamily="2" charset="2"/>
              <a:buNone/>
            </a:pPr>
            <a:endParaRPr lang="es-AR" sz="1600" b="1" i="1">
              <a:solidFill>
                <a:schemeClr val="tx2"/>
              </a:solidFill>
              <a:latin typeface="Garamond" pitchFamily="18" charset="0"/>
            </a:endParaRPr>
          </a:p>
        </p:txBody>
      </p:sp>
      <p:graphicFrame>
        <p:nvGraphicFramePr>
          <p:cNvPr id="283670" name="Group 22"/>
          <p:cNvGraphicFramePr>
            <a:graphicFrameLocks noGrp="1"/>
          </p:cNvGraphicFramePr>
          <p:nvPr>
            <p:ph sz="half" idx="2"/>
          </p:nvPr>
        </p:nvGraphicFramePr>
        <p:xfrm>
          <a:off x="5145088" y="1844675"/>
          <a:ext cx="3810000" cy="5003800"/>
        </p:xfrm>
        <a:graphic>
          <a:graphicData uri="http://schemas.openxmlformats.org/drawingml/2006/table">
            <a:tbl>
              <a:tblPr/>
              <a:tblGrid>
                <a:gridCol w="1905000"/>
                <a:gridCol w="1905000"/>
              </a:tblGrid>
              <a:tr h="431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Tahoma" pitchFamily="34" charset="0"/>
                        </a:rPr>
                        <a:t>Token</a:t>
                      </a:r>
                      <a:endParaRPr kumimoji="0" lang="es-ES" sz="2000" b="1" i="0" u="none" strike="noStrike" cap="none" normalizeH="0" baseline="0" smtClean="0">
                        <a:ln>
                          <a:noFill/>
                        </a:ln>
                        <a:solidFill>
                          <a:schemeClr val="folHlink"/>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folHlink"/>
                          </a:solidFill>
                          <a:effectLst/>
                          <a:latin typeface="Tahoma" pitchFamily="34" charset="0"/>
                        </a:rPr>
                        <a:t>Value</a:t>
                      </a:r>
                      <a:endParaRPr kumimoji="0" lang="es-ES" sz="2000" b="1" i="0" u="none" strike="noStrike" cap="none" normalizeH="0" baseline="0" smtClean="0">
                        <a:ln>
                          <a:noFill/>
                        </a:ln>
                        <a:solidFill>
                          <a:schemeClr val="folHlink"/>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More concrete entity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“America” in “America is the beacon of democracy”</a:t>
                      </a:r>
                      <a:endParaRPr kumimoji="0" lang="es-ES" sz="2000" b="0" i="0" u="none" strike="noStrike" cap="none" normalizeH="0" baseline="0" smtClean="0">
                        <a:ln>
                          <a:noFill/>
                        </a:ln>
                        <a:solidFill>
                          <a:schemeClr val="folHlink"/>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Abstract notion, value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“the beacon of democracy” in same clause</a:t>
                      </a:r>
                      <a:endParaRPr kumimoji="0" lang="es-ES" sz="2000" b="0" i="0" u="none" strike="noStrike" cap="none" normalizeH="0" baseline="0" smtClean="0">
                        <a:ln>
                          <a:noFill/>
                        </a:ln>
                        <a:solidFill>
                          <a:schemeClr val="folHlink"/>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Subject in a clause with the verb “represent”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“America represents the beacon of democracy”</a:t>
                      </a:r>
                      <a:endParaRPr kumimoji="0" lang="es-ES" sz="2000" b="0" i="0" u="none" strike="noStrike" cap="none" normalizeH="0" baseline="0" smtClean="0">
                        <a:ln>
                          <a:noFill/>
                        </a:ln>
                        <a:solidFill>
                          <a:schemeClr val="folHlink"/>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Complement in clause with “represent”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folHlink"/>
                          </a:solidFill>
                          <a:effectLst/>
                          <a:latin typeface="Tahoma" pitchFamily="34" charset="0"/>
                        </a:rPr>
                        <a:t>See “the beacon of democracy” in other box</a:t>
                      </a:r>
                      <a:endParaRPr kumimoji="0" lang="es-ES" sz="2000" b="0" i="0" u="none" strike="noStrike" cap="none" normalizeH="0" baseline="0" smtClean="0">
                        <a:ln>
                          <a:noFill/>
                        </a:ln>
                        <a:solidFill>
                          <a:schemeClr val="folHlink"/>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algn="ctr"/>
            <a:r>
              <a:rPr lang="es-AR" sz="2800" b="1">
                <a:effectLst>
                  <a:outerShdw blurRad="38100" dist="38100" dir="2700000" algn="tl">
                    <a:srgbClr val="C0C0C0"/>
                  </a:outerShdw>
                </a:effectLst>
                <a:latin typeface="Garamond" pitchFamily="18" charset="0"/>
              </a:rPr>
              <a:t>Transitivity in Functional Grammar – its relation to context and meaning</a:t>
            </a:r>
            <a:endParaRPr lang="es-ES" sz="2800" b="1">
              <a:effectLst>
                <a:outerShdw blurRad="38100" dist="38100" dir="2700000" algn="tl">
                  <a:srgbClr val="C0C0C0"/>
                </a:outerShdw>
              </a:effectLst>
              <a:latin typeface="Garamond" pitchFamily="18" charset="0"/>
            </a:endParaRPr>
          </a:p>
        </p:txBody>
      </p:sp>
      <p:graphicFrame>
        <p:nvGraphicFramePr>
          <p:cNvPr id="230455" name="Group 55"/>
          <p:cNvGraphicFramePr>
            <a:graphicFrameLocks noGrp="1"/>
          </p:cNvGraphicFramePr>
          <p:nvPr>
            <p:ph idx="1"/>
          </p:nvPr>
        </p:nvGraphicFramePr>
        <p:xfrm>
          <a:off x="1182688" y="2017713"/>
          <a:ext cx="7772400" cy="4937760"/>
        </p:xfrm>
        <a:graphic>
          <a:graphicData uri="http://schemas.openxmlformats.org/drawingml/2006/table">
            <a:tbl>
              <a:tblPr/>
              <a:tblGrid>
                <a:gridCol w="2590800"/>
                <a:gridCol w="2590800"/>
                <a:gridCol w="2590800"/>
              </a:tblGrid>
              <a:tr h="6191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outerShdw blurRad="38100" dist="38100" dir="2700000" algn="tl">
                              <a:srgbClr val="C0C0C0"/>
                            </a:outerShdw>
                          </a:effectLst>
                          <a:latin typeface="Garamond" pitchFamily="18" charset="0"/>
                        </a:rPr>
                        <a:t>Context</a:t>
                      </a:r>
                      <a:endParaRPr kumimoji="0" lang="es-ES" sz="2000" b="1" i="0" u="none" strike="noStrike" cap="none" normalizeH="0" baseline="0" smtClean="0">
                        <a:ln>
                          <a:noFill/>
                        </a:ln>
                        <a:solidFill>
                          <a:schemeClr val="tx2"/>
                        </a:solidFill>
                        <a:effectLst>
                          <a:outerShdw blurRad="38100" dist="38100" dir="2700000" algn="tl">
                            <a:srgbClr val="C0C0C0"/>
                          </a:outerShdw>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outerShdw blurRad="38100" dist="38100" dir="2700000" algn="tl">
                              <a:srgbClr val="C0C0C0"/>
                            </a:outerShdw>
                          </a:effectLst>
                          <a:latin typeface="Garamond" pitchFamily="18" charset="0"/>
                        </a:rPr>
                        <a:t>Meaning </a:t>
                      </a:r>
                      <a:endParaRPr kumimoji="0" lang="es-ES" sz="2000" b="1" i="0" u="none" strike="noStrike" cap="none" normalizeH="0" baseline="0" smtClean="0">
                        <a:ln>
                          <a:noFill/>
                        </a:ln>
                        <a:solidFill>
                          <a:schemeClr val="tx2"/>
                        </a:solidFill>
                        <a:effectLst>
                          <a:outerShdw blurRad="38100" dist="38100" dir="2700000" algn="tl">
                            <a:srgbClr val="C0C0C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outerShdw blurRad="38100" dist="38100" dir="2700000" algn="tl">
                              <a:srgbClr val="C0C0C0"/>
                            </a:outerShdw>
                          </a:effectLst>
                          <a:latin typeface="Garamond" pitchFamily="18" charset="0"/>
                        </a:rPr>
                        <a:t>Lexico-grammatical (systems)</a:t>
                      </a:r>
                      <a:endParaRPr kumimoji="0" lang="es-ES" sz="2000" b="1" i="0" u="none" strike="noStrike" cap="none" normalizeH="0" baseline="0" smtClean="0">
                        <a:ln>
                          <a:noFill/>
                        </a:ln>
                        <a:solidFill>
                          <a:schemeClr val="tx2"/>
                        </a:solidFill>
                        <a:effectLst>
                          <a:outerShdw blurRad="38100" dist="38100" dir="2700000" algn="tl">
                            <a:srgbClr val="C0C0C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Field (what the text is about)</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Experiential (meaning about the world or worlds perceived or imagined)</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TRANSITIVITY</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Tenor (the relationship between the interactants)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Interpersonal (meaning about the relationship between interactants)</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MOOD</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Mode (whether the text is spoken or written)</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Textual (meaning about the text we construct in interaction)</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1" i="0" u="none" strike="noStrike" cap="none" normalizeH="0" baseline="0" smtClean="0">
                          <a:ln>
                            <a:noFill/>
                          </a:ln>
                          <a:solidFill>
                            <a:schemeClr val="tx2"/>
                          </a:solidFill>
                          <a:effectLst/>
                          <a:latin typeface="Garamond" pitchFamily="18" charset="0"/>
                        </a:rPr>
                        <a:t>THEME-RHEME</a:t>
                      </a:r>
                      <a:endParaRPr kumimoji="0" lang="es-ES" sz="20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7" name="Rectangle 5"/>
          <p:cNvSpPr>
            <a:spLocks noGrp="1" noChangeArrowheads="1"/>
          </p:cNvSpPr>
          <p:nvPr>
            <p:ph type="title"/>
          </p:nvPr>
        </p:nvSpPr>
        <p:spPr/>
        <p:txBody>
          <a:bodyPr/>
          <a:lstStyle/>
          <a:p>
            <a:pPr algn="ctr"/>
            <a:r>
              <a:rPr lang="es-AR" sz="2800" b="1">
                <a:latin typeface="Garamond" pitchFamily="18" charset="0"/>
              </a:rPr>
              <a:t>Where is transitivity to be placed in the model of language? In which level or stratum?</a:t>
            </a:r>
            <a:endParaRPr lang="es-ES" sz="2800" b="1">
              <a:latin typeface="Garamond" pitchFamily="18" charset="0"/>
            </a:endParaRPr>
          </a:p>
        </p:txBody>
      </p:sp>
      <p:graphicFrame>
        <p:nvGraphicFramePr>
          <p:cNvPr id="233476" name="Object 4"/>
          <p:cNvGraphicFramePr>
            <a:graphicFrameLocks noGrp="1" noChangeAspect="1"/>
          </p:cNvGraphicFramePr>
          <p:nvPr>
            <p:ph idx="1"/>
          </p:nvPr>
        </p:nvGraphicFramePr>
        <p:xfrm>
          <a:off x="2320925" y="2019300"/>
          <a:ext cx="5473700" cy="4098925"/>
        </p:xfrm>
        <a:graphic>
          <a:graphicData uri="http://schemas.openxmlformats.org/presentationml/2006/ole">
            <mc:AlternateContent xmlns:mc="http://schemas.openxmlformats.org/markup-compatibility/2006">
              <mc:Choice xmlns:v="urn:schemas-microsoft-com:vml" Requires="v">
                <p:oleObj spid="_x0000_s233477" name="Documento" r:id="rId4" imgW="11311045" imgH="8471257" progId="Word.Document.8">
                  <p:embed/>
                </p:oleObj>
              </mc:Choice>
              <mc:Fallback>
                <p:oleObj name="Documento" r:id="rId4" imgW="11311045" imgH="8471257"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20925" y="2019300"/>
                        <a:ext cx="5473700" cy="409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pPr algn="ctr"/>
            <a:r>
              <a:rPr lang="es-AR" sz="3200" b="1">
                <a:latin typeface="Garamond" pitchFamily="18" charset="0"/>
              </a:rPr>
              <a:t>Causation and Different Process types</a:t>
            </a:r>
            <a:endParaRPr lang="es-ES" sz="3200" b="1">
              <a:latin typeface="Garamond" pitchFamily="18" charset="0"/>
            </a:endParaRPr>
          </a:p>
        </p:txBody>
      </p:sp>
      <p:sp>
        <p:nvSpPr>
          <p:cNvPr id="285699" name="Rectangle 3"/>
          <p:cNvSpPr>
            <a:spLocks noGrp="1" noChangeArrowheads="1"/>
          </p:cNvSpPr>
          <p:nvPr>
            <p:ph type="body" idx="1"/>
          </p:nvPr>
        </p:nvSpPr>
        <p:spPr/>
        <p:txBody>
          <a:bodyPr/>
          <a:lstStyle/>
          <a:p>
            <a:r>
              <a:rPr lang="es-AR" sz="2400" b="1">
                <a:solidFill>
                  <a:schemeClr val="folHlink"/>
                </a:solidFill>
              </a:rPr>
              <a:t>Causation + Material</a:t>
            </a:r>
          </a:p>
          <a:p>
            <a:pPr>
              <a:buFont typeface="Wingdings" pitchFamily="2" charset="2"/>
              <a:buNone/>
            </a:pPr>
            <a:r>
              <a:rPr lang="es-AR" sz="2400" b="1">
                <a:solidFill>
                  <a:schemeClr val="folHlink"/>
                </a:solidFill>
              </a:rPr>
              <a:t>	</a:t>
            </a:r>
          </a:p>
          <a:p>
            <a:pPr>
              <a:buFont typeface="Wingdings" pitchFamily="2" charset="2"/>
              <a:buNone/>
            </a:pPr>
            <a:r>
              <a:rPr lang="es-AR" sz="2400">
                <a:solidFill>
                  <a:schemeClr val="folHlink"/>
                </a:solidFill>
              </a:rPr>
              <a:t>	The devil made me do it.</a:t>
            </a:r>
          </a:p>
          <a:p>
            <a:pPr>
              <a:buFont typeface="Wingdings" pitchFamily="2" charset="2"/>
              <a:buNone/>
            </a:pPr>
            <a:r>
              <a:rPr lang="es-AR" sz="2400">
                <a:solidFill>
                  <a:schemeClr val="folHlink"/>
                </a:solidFill>
              </a:rPr>
              <a:t>	</a:t>
            </a:r>
            <a:endParaRPr lang="es-AR" sz="2400" b="1">
              <a:solidFill>
                <a:schemeClr val="folHlink"/>
              </a:solidFill>
            </a:endParaRPr>
          </a:p>
          <a:p>
            <a:pPr>
              <a:buFont typeface="Wingdings" pitchFamily="2" charset="2"/>
              <a:buNone/>
            </a:pPr>
            <a:r>
              <a:rPr lang="es-AR" sz="2400" b="1">
                <a:solidFill>
                  <a:schemeClr val="folHlink"/>
                </a:solidFill>
              </a:rPr>
              <a:t>	</a:t>
            </a:r>
            <a:r>
              <a:rPr lang="es-AR" sz="2400">
                <a:solidFill>
                  <a:schemeClr val="folHlink"/>
                </a:solidFill>
              </a:rPr>
              <a:t>I got the kids to tidy up their room.</a:t>
            </a:r>
          </a:p>
          <a:p>
            <a:pPr>
              <a:buFont typeface="Wingdings" pitchFamily="2" charset="2"/>
              <a:buNone/>
            </a:pPr>
            <a:r>
              <a:rPr lang="es-AR" sz="2400">
                <a:solidFill>
                  <a:schemeClr val="folHlink"/>
                </a:solidFill>
              </a:rPr>
              <a:t>	</a:t>
            </a:r>
            <a:endParaRPr lang="es-ES">
              <a:solidFill>
                <a:schemeClr val="folHlink"/>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algn="ctr"/>
            <a:r>
              <a:rPr lang="es-AR" sz="3200" b="1">
                <a:latin typeface="Garamond" pitchFamily="18" charset="0"/>
              </a:rPr>
              <a:t>Causation and Different Process types</a:t>
            </a:r>
            <a:endParaRPr lang="es-ES" sz="3200" b="1">
              <a:latin typeface="Garamond" pitchFamily="18" charset="0"/>
            </a:endParaRPr>
          </a:p>
        </p:txBody>
      </p:sp>
      <p:sp>
        <p:nvSpPr>
          <p:cNvPr id="288771" name="Rectangle 3"/>
          <p:cNvSpPr>
            <a:spLocks noGrp="1" noChangeArrowheads="1"/>
          </p:cNvSpPr>
          <p:nvPr>
            <p:ph type="body" idx="1"/>
          </p:nvPr>
        </p:nvSpPr>
        <p:spPr/>
        <p:txBody>
          <a:bodyPr/>
          <a:lstStyle/>
          <a:p>
            <a:r>
              <a:rPr lang="es-AR" sz="2400" b="1">
                <a:solidFill>
                  <a:schemeClr val="folHlink"/>
                </a:solidFill>
              </a:rPr>
              <a:t>Causation + Material</a:t>
            </a:r>
          </a:p>
          <a:p>
            <a:pPr>
              <a:buFont typeface="Wingdings" pitchFamily="2" charset="2"/>
              <a:buNone/>
            </a:pPr>
            <a:r>
              <a:rPr lang="es-AR" sz="2400" b="1">
                <a:solidFill>
                  <a:schemeClr val="folHlink"/>
                </a:solidFill>
              </a:rPr>
              <a:t>		              Actor</a:t>
            </a:r>
          </a:p>
          <a:p>
            <a:pPr>
              <a:buFont typeface="Wingdings" pitchFamily="2" charset="2"/>
              <a:buNone/>
            </a:pPr>
            <a:r>
              <a:rPr lang="es-AR" sz="2400">
                <a:solidFill>
                  <a:schemeClr val="folHlink"/>
                </a:solidFill>
              </a:rPr>
              <a:t>	The devil made me do 	it</a:t>
            </a:r>
          </a:p>
          <a:p>
            <a:pPr>
              <a:buFont typeface="Wingdings" pitchFamily="2" charset="2"/>
              <a:buNone/>
            </a:pPr>
            <a:r>
              <a:rPr lang="es-AR" sz="2400">
                <a:solidFill>
                  <a:schemeClr val="folHlink"/>
                </a:solidFill>
              </a:rPr>
              <a:t>	Initiator	Material    	Goal</a:t>
            </a:r>
          </a:p>
          <a:p>
            <a:pPr>
              <a:buFont typeface="Wingdings" pitchFamily="2" charset="2"/>
              <a:buNone/>
            </a:pPr>
            <a:endParaRPr lang="es-AR" sz="2400" b="1">
              <a:solidFill>
                <a:schemeClr val="folHlink"/>
              </a:solidFill>
            </a:endParaRPr>
          </a:p>
          <a:p>
            <a:pPr>
              <a:buFont typeface="Wingdings" pitchFamily="2" charset="2"/>
              <a:buNone/>
            </a:pPr>
            <a:r>
              <a:rPr lang="es-AR" sz="2400" b="1">
                <a:solidFill>
                  <a:schemeClr val="folHlink"/>
                </a:solidFill>
              </a:rPr>
              <a:t>			      Actor</a:t>
            </a:r>
          </a:p>
          <a:p>
            <a:pPr>
              <a:buFont typeface="Wingdings" pitchFamily="2" charset="2"/>
              <a:buNone/>
            </a:pPr>
            <a:r>
              <a:rPr lang="es-AR" sz="2400">
                <a:solidFill>
                  <a:schemeClr val="folHlink"/>
                </a:solidFill>
              </a:rPr>
              <a:t>	I 		got the kids to tidy up their room</a:t>
            </a:r>
          </a:p>
          <a:p>
            <a:pPr>
              <a:buFont typeface="Wingdings" pitchFamily="2" charset="2"/>
              <a:buNone/>
            </a:pPr>
            <a:r>
              <a:rPr lang="es-AR" sz="2400">
                <a:solidFill>
                  <a:schemeClr val="folHlink"/>
                </a:solidFill>
              </a:rPr>
              <a:t>	Initiator	Material   			 Goal</a:t>
            </a:r>
          </a:p>
          <a:p>
            <a:pPr>
              <a:buFont typeface="Wingdings" pitchFamily="2" charset="2"/>
              <a:buNone/>
            </a:pPr>
            <a:endParaRPr lang="es-ES">
              <a:solidFill>
                <a:schemeClr val="folHlink"/>
              </a:solidFill>
            </a:endParaRPr>
          </a:p>
        </p:txBody>
      </p:sp>
      <p:sp>
        <p:nvSpPr>
          <p:cNvPr id="288772" name="Line 4"/>
          <p:cNvSpPr>
            <a:spLocks noChangeShapeType="1"/>
          </p:cNvSpPr>
          <p:nvPr/>
        </p:nvSpPr>
        <p:spPr bwMode="auto">
          <a:xfrm>
            <a:off x="3132138" y="3141663"/>
            <a:ext cx="0" cy="287337"/>
          </a:xfrm>
          <a:prstGeom prst="line">
            <a:avLst/>
          </a:prstGeom>
          <a:noFill/>
          <a:ln w="9525">
            <a:solidFill>
              <a:schemeClr val="tx1"/>
            </a:solidFill>
            <a:round/>
            <a:headEnd/>
            <a:tailEnd/>
          </a:ln>
          <a:effectLst/>
        </p:spPr>
        <p:txBody>
          <a:bodyPr/>
          <a:lstStyle/>
          <a:p>
            <a:endParaRPr lang="en-US"/>
          </a:p>
        </p:txBody>
      </p:sp>
      <p:sp>
        <p:nvSpPr>
          <p:cNvPr id="288773" name="Line 5"/>
          <p:cNvSpPr>
            <a:spLocks noChangeShapeType="1"/>
          </p:cNvSpPr>
          <p:nvPr/>
        </p:nvSpPr>
        <p:spPr bwMode="auto">
          <a:xfrm>
            <a:off x="3132138" y="3429000"/>
            <a:ext cx="1223962" cy="0"/>
          </a:xfrm>
          <a:prstGeom prst="line">
            <a:avLst/>
          </a:prstGeom>
          <a:noFill/>
          <a:ln w="9525">
            <a:solidFill>
              <a:schemeClr val="tx1"/>
            </a:solidFill>
            <a:round/>
            <a:headEnd/>
            <a:tailEnd/>
          </a:ln>
          <a:effectLst/>
        </p:spPr>
        <p:txBody>
          <a:bodyPr/>
          <a:lstStyle/>
          <a:p>
            <a:endParaRPr lang="en-US"/>
          </a:p>
        </p:txBody>
      </p:sp>
      <p:sp>
        <p:nvSpPr>
          <p:cNvPr id="288774" name="Line 6"/>
          <p:cNvSpPr>
            <a:spLocks noChangeShapeType="1"/>
          </p:cNvSpPr>
          <p:nvPr/>
        </p:nvSpPr>
        <p:spPr bwMode="auto">
          <a:xfrm flipV="1">
            <a:off x="4356100" y="3213100"/>
            <a:ext cx="0" cy="215900"/>
          </a:xfrm>
          <a:prstGeom prst="line">
            <a:avLst/>
          </a:prstGeom>
          <a:noFill/>
          <a:ln w="9525">
            <a:solidFill>
              <a:schemeClr val="tx1"/>
            </a:solidFill>
            <a:round/>
            <a:headEnd/>
            <a:tailEnd/>
          </a:ln>
          <a:effectLst/>
        </p:spPr>
        <p:txBody>
          <a:bodyPr/>
          <a:lstStyle/>
          <a:p>
            <a:endParaRPr lang="en-US"/>
          </a:p>
        </p:txBody>
      </p:sp>
      <p:sp>
        <p:nvSpPr>
          <p:cNvPr id="288775" name="Line 7"/>
          <p:cNvSpPr>
            <a:spLocks noChangeShapeType="1"/>
          </p:cNvSpPr>
          <p:nvPr/>
        </p:nvSpPr>
        <p:spPr bwMode="auto">
          <a:xfrm>
            <a:off x="3348038" y="5084763"/>
            <a:ext cx="0" cy="71437"/>
          </a:xfrm>
          <a:prstGeom prst="line">
            <a:avLst/>
          </a:prstGeom>
          <a:noFill/>
          <a:ln w="9525">
            <a:solidFill>
              <a:schemeClr val="tx1"/>
            </a:solidFill>
            <a:round/>
            <a:headEnd/>
            <a:tailEnd/>
          </a:ln>
          <a:effectLst/>
        </p:spPr>
        <p:txBody>
          <a:bodyPr/>
          <a:lstStyle/>
          <a:p>
            <a:endParaRPr lang="en-US"/>
          </a:p>
        </p:txBody>
      </p:sp>
      <p:sp>
        <p:nvSpPr>
          <p:cNvPr id="288776" name="Line 8"/>
          <p:cNvSpPr>
            <a:spLocks noChangeShapeType="1"/>
          </p:cNvSpPr>
          <p:nvPr/>
        </p:nvSpPr>
        <p:spPr bwMode="auto">
          <a:xfrm>
            <a:off x="3348038" y="5157788"/>
            <a:ext cx="1655762" cy="0"/>
          </a:xfrm>
          <a:prstGeom prst="line">
            <a:avLst/>
          </a:prstGeom>
          <a:noFill/>
          <a:ln w="9525">
            <a:solidFill>
              <a:schemeClr val="tx1"/>
            </a:solidFill>
            <a:round/>
            <a:headEnd/>
            <a:tailEnd/>
          </a:ln>
          <a:effectLst/>
        </p:spPr>
        <p:txBody>
          <a:bodyPr/>
          <a:lstStyle/>
          <a:p>
            <a:endParaRPr lang="en-US"/>
          </a:p>
        </p:txBody>
      </p:sp>
      <p:sp>
        <p:nvSpPr>
          <p:cNvPr id="288777" name="Line 9"/>
          <p:cNvSpPr>
            <a:spLocks noChangeShapeType="1"/>
          </p:cNvSpPr>
          <p:nvPr/>
        </p:nvSpPr>
        <p:spPr bwMode="auto">
          <a:xfrm>
            <a:off x="5003800" y="5084763"/>
            <a:ext cx="0" cy="71437"/>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pPr algn="ctr"/>
            <a:r>
              <a:rPr lang="es-AR" sz="3200" b="1">
                <a:latin typeface="Garamond" pitchFamily="18" charset="0"/>
              </a:rPr>
              <a:t>Causation and Different Process types</a:t>
            </a:r>
            <a:endParaRPr lang="es-ES" sz="3200" b="1">
              <a:latin typeface="Garamond" pitchFamily="18" charset="0"/>
            </a:endParaRPr>
          </a:p>
        </p:txBody>
      </p:sp>
      <p:sp>
        <p:nvSpPr>
          <p:cNvPr id="287747" name="Rectangle 3"/>
          <p:cNvSpPr>
            <a:spLocks noGrp="1" noChangeArrowheads="1"/>
          </p:cNvSpPr>
          <p:nvPr>
            <p:ph type="body" idx="1"/>
          </p:nvPr>
        </p:nvSpPr>
        <p:spPr/>
        <p:txBody>
          <a:bodyPr/>
          <a:lstStyle/>
          <a:p>
            <a:pPr>
              <a:buFont typeface="Wingdings" pitchFamily="2" charset="2"/>
              <a:buNone/>
            </a:pPr>
            <a:endParaRPr lang="es-AR" sz="2400">
              <a:solidFill>
                <a:schemeClr val="folHlink"/>
              </a:solidFill>
            </a:endParaRPr>
          </a:p>
          <a:p>
            <a:pPr>
              <a:buFont typeface="Wingdings" pitchFamily="2" charset="2"/>
              <a:buChar char="q"/>
            </a:pPr>
            <a:r>
              <a:rPr lang="es-AR" sz="2400" b="1">
                <a:solidFill>
                  <a:schemeClr val="folHlink"/>
                </a:solidFill>
              </a:rPr>
              <a:t>Causation + Mental/Verbal</a:t>
            </a:r>
          </a:p>
          <a:p>
            <a:pPr>
              <a:buFont typeface="Wingdings" pitchFamily="2" charset="2"/>
              <a:buNone/>
            </a:pPr>
            <a:endParaRPr lang="es-AR" sz="2400" b="1">
              <a:solidFill>
                <a:schemeClr val="folHlink"/>
              </a:solidFill>
            </a:endParaRPr>
          </a:p>
          <a:p>
            <a:pPr>
              <a:buFont typeface="Wingdings" pitchFamily="2" charset="2"/>
              <a:buNone/>
            </a:pPr>
            <a:r>
              <a:rPr lang="es-AR" sz="2400" b="1">
                <a:solidFill>
                  <a:schemeClr val="folHlink"/>
                </a:solidFill>
              </a:rPr>
              <a:t>	</a:t>
            </a:r>
            <a:r>
              <a:rPr lang="es-AR" sz="2400">
                <a:solidFill>
                  <a:schemeClr val="folHlink"/>
                </a:solidFill>
              </a:rPr>
              <a:t>She made me rethink my attitude</a:t>
            </a:r>
          </a:p>
          <a:p>
            <a:pPr>
              <a:buFont typeface="Wingdings" pitchFamily="2" charset="2"/>
              <a:buNone/>
            </a:pPr>
            <a:r>
              <a:rPr lang="es-AR" sz="2400">
                <a:solidFill>
                  <a:schemeClr val="folHlink"/>
                </a:solidFill>
              </a:rPr>
              <a:t>	</a:t>
            </a:r>
          </a:p>
          <a:p>
            <a:pPr>
              <a:buFont typeface="Wingdings" pitchFamily="2" charset="2"/>
              <a:buNone/>
            </a:pPr>
            <a:r>
              <a:rPr lang="es-AR" sz="2400">
                <a:solidFill>
                  <a:schemeClr val="folHlink"/>
                </a:solidFill>
              </a:rPr>
              <a:t>	You make me say things I don’t mean to</a:t>
            </a:r>
          </a:p>
          <a:p>
            <a:pPr>
              <a:buFont typeface="Wingdings" pitchFamily="2" charset="2"/>
              <a:buNone/>
            </a:pPr>
            <a:r>
              <a:rPr lang="es-AR" sz="2400">
                <a:solidFill>
                  <a:schemeClr val="folHlink"/>
                </a:solidFill>
              </a:rPr>
              <a:t>	</a:t>
            </a:r>
            <a:endParaRPr lang="es-ES" sz="2400">
              <a:solidFill>
                <a:schemeClr val="folHlink"/>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pPr algn="ctr"/>
            <a:r>
              <a:rPr lang="es-AR" sz="3200" b="1">
                <a:latin typeface="Garamond" pitchFamily="18" charset="0"/>
              </a:rPr>
              <a:t>Causation and Different Process types</a:t>
            </a:r>
            <a:endParaRPr lang="es-ES" sz="3200" b="1">
              <a:latin typeface="Garamond" pitchFamily="18" charset="0"/>
            </a:endParaRPr>
          </a:p>
        </p:txBody>
      </p:sp>
      <p:sp>
        <p:nvSpPr>
          <p:cNvPr id="289795" name="Rectangle 3"/>
          <p:cNvSpPr>
            <a:spLocks noGrp="1" noChangeArrowheads="1"/>
          </p:cNvSpPr>
          <p:nvPr>
            <p:ph type="body" idx="1"/>
          </p:nvPr>
        </p:nvSpPr>
        <p:spPr/>
        <p:txBody>
          <a:bodyPr/>
          <a:lstStyle/>
          <a:p>
            <a:pPr>
              <a:buFont typeface="Wingdings" pitchFamily="2" charset="2"/>
              <a:buNone/>
            </a:pPr>
            <a:endParaRPr lang="es-AR" sz="2400">
              <a:solidFill>
                <a:schemeClr val="folHlink"/>
              </a:solidFill>
            </a:endParaRPr>
          </a:p>
          <a:p>
            <a:pPr>
              <a:buFont typeface="Wingdings" pitchFamily="2" charset="2"/>
              <a:buChar char="q"/>
            </a:pPr>
            <a:r>
              <a:rPr lang="es-AR" sz="2400" b="1">
                <a:solidFill>
                  <a:schemeClr val="folHlink"/>
                </a:solidFill>
              </a:rPr>
              <a:t>Causation + Mental/Verbal</a:t>
            </a:r>
          </a:p>
          <a:p>
            <a:pPr>
              <a:buFont typeface="Wingdings" pitchFamily="2" charset="2"/>
              <a:buNone/>
            </a:pPr>
            <a:r>
              <a:rPr lang="es-AR" sz="2400" b="1">
                <a:solidFill>
                  <a:schemeClr val="folHlink"/>
                </a:solidFill>
              </a:rPr>
              <a:t>			       </a:t>
            </a:r>
            <a:r>
              <a:rPr lang="es-AR" sz="2000" b="1">
                <a:solidFill>
                  <a:schemeClr val="folHlink"/>
                </a:solidFill>
              </a:rPr>
              <a:t>Senser</a:t>
            </a:r>
          </a:p>
          <a:p>
            <a:pPr>
              <a:buFont typeface="Wingdings" pitchFamily="2" charset="2"/>
              <a:buNone/>
            </a:pPr>
            <a:r>
              <a:rPr lang="es-AR" sz="2400">
                <a:solidFill>
                  <a:schemeClr val="folHlink"/>
                </a:solidFill>
              </a:rPr>
              <a:t>	She 	made me rethink my attitude</a:t>
            </a:r>
          </a:p>
          <a:p>
            <a:pPr>
              <a:buFont typeface="Wingdings" pitchFamily="2" charset="2"/>
              <a:buNone/>
            </a:pPr>
            <a:r>
              <a:rPr lang="es-AR" sz="2400">
                <a:solidFill>
                  <a:schemeClr val="folHlink"/>
                </a:solidFill>
              </a:rPr>
              <a:t>	Inducer	Mental			Phenomenon</a:t>
            </a:r>
          </a:p>
          <a:p>
            <a:pPr>
              <a:buFont typeface="Wingdings" pitchFamily="2" charset="2"/>
              <a:buNone/>
            </a:pPr>
            <a:r>
              <a:rPr lang="es-AR" sz="2400">
                <a:solidFill>
                  <a:schemeClr val="folHlink"/>
                </a:solidFill>
              </a:rPr>
              <a:t>				</a:t>
            </a:r>
            <a:r>
              <a:rPr lang="es-AR" sz="2000" b="1">
                <a:solidFill>
                  <a:schemeClr val="folHlink"/>
                </a:solidFill>
              </a:rPr>
              <a:t>Sayer</a:t>
            </a:r>
          </a:p>
          <a:p>
            <a:pPr>
              <a:buFont typeface="Wingdings" pitchFamily="2" charset="2"/>
              <a:buNone/>
            </a:pPr>
            <a:r>
              <a:rPr lang="es-AR" sz="2400">
                <a:solidFill>
                  <a:schemeClr val="folHlink"/>
                </a:solidFill>
              </a:rPr>
              <a:t>	You 	make me say things I don’t mean to</a:t>
            </a:r>
          </a:p>
          <a:p>
            <a:r>
              <a:rPr lang="es-AR" sz="2400">
                <a:solidFill>
                  <a:schemeClr val="folHlink"/>
                </a:solidFill>
              </a:rPr>
              <a:t>Inducer	Verbal		Verbiage		</a:t>
            </a:r>
            <a:endParaRPr lang="es-ES" sz="2400">
              <a:solidFill>
                <a:schemeClr val="folHlink"/>
              </a:solidFill>
            </a:endParaRPr>
          </a:p>
        </p:txBody>
      </p:sp>
      <p:sp>
        <p:nvSpPr>
          <p:cNvPr id="289796" name="Line 4"/>
          <p:cNvSpPr>
            <a:spLocks noChangeShapeType="1"/>
          </p:cNvSpPr>
          <p:nvPr/>
        </p:nvSpPr>
        <p:spPr bwMode="auto">
          <a:xfrm>
            <a:off x="3492500" y="3644900"/>
            <a:ext cx="0" cy="287338"/>
          </a:xfrm>
          <a:prstGeom prst="line">
            <a:avLst/>
          </a:prstGeom>
          <a:noFill/>
          <a:ln w="9525">
            <a:solidFill>
              <a:schemeClr val="tx1"/>
            </a:solidFill>
            <a:round/>
            <a:headEnd/>
            <a:tailEnd/>
          </a:ln>
          <a:effectLst/>
        </p:spPr>
        <p:txBody>
          <a:bodyPr/>
          <a:lstStyle/>
          <a:p>
            <a:endParaRPr lang="en-US"/>
          </a:p>
        </p:txBody>
      </p:sp>
      <p:sp>
        <p:nvSpPr>
          <p:cNvPr id="289797" name="Line 5"/>
          <p:cNvSpPr>
            <a:spLocks noChangeShapeType="1"/>
          </p:cNvSpPr>
          <p:nvPr/>
        </p:nvSpPr>
        <p:spPr bwMode="auto">
          <a:xfrm>
            <a:off x="3492500" y="3933825"/>
            <a:ext cx="1223963" cy="0"/>
          </a:xfrm>
          <a:prstGeom prst="line">
            <a:avLst/>
          </a:prstGeom>
          <a:noFill/>
          <a:ln w="9525">
            <a:solidFill>
              <a:schemeClr val="tx1"/>
            </a:solidFill>
            <a:round/>
            <a:headEnd/>
            <a:tailEnd/>
          </a:ln>
          <a:effectLst/>
        </p:spPr>
        <p:txBody>
          <a:bodyPr/>
          <a:lstStyle/>
          <a:p>
            <a:endParaRPr lang="en-US"/>
          </a:p>
        </p:txBody>
      </p:sp>
      <p:sp>
        <p:nvSpPr>
          <p:cNvPr id="289798" name="Line 6"/>
          <p:cNvSpPr>
            <a:spLocks noChangeShapeType="1"/>
          </p:cNvSpPr>
          <p:nvPr/>
        </p:nvSpPr>
        <p:spPr bwMode="auto">
          <a:xfrm flipV="1">
            <a:off x="4716463" y="3716338"/>
            <a:ext cx="0" cy="215900"/>
          </a:xfrm>
          <a:prstGeom prst="line">
            <a:avLst/>
          </a:prstGeom>
          <a:noFill/>
          <a:ln w="9525">
            <a:solidFill>
              <a:schemeClr val="tx1"/>
            </a:solidFill>
            <a:round/>
            <a:headEnd/>
            <a:tailEnd/>
          </a:ln>
          <a:effectLst/>
        </p:spPr>
        <p:txBody>
          <a:bodyPr/>
          <a:lstStyle/>
          <a:p>
            <a:endParaRPr lang="en-US"/>
          </a:p>
        </p:txBody>
      </p:sp>
      <p:sp>
        <p:nvSpPr>
          <p:cNvPr id="289799" name="Line 7"/>
          <p:cNvSpPr>
            <a:spLocks noChangeShapeType="1"/>
          </p:cNvSpPr>
          <p:nvPr/>
        </p:nvSpPr>
        <p:spPr bwMode="auto">
          <a:xfrm>
            <a:off x="3203575" y="5157788"/>
            <a:ext cx="0" cy="71437"/>
          </a:xfrm>
          <a:prstGeom prst="line">
            <a:avLst/>
          </a:prstGeom>
          <a:noFill/>
          <a:ln w="9525">
            <a:solidFill>
              <a:schemeClr val="tx1"/>
            </a:solidFill>
            <a:round/>
            <a:headEnd/>
            <a:tailEnd/>
          </a:ln>
          <a:effectLst/>
        </p:spPr>
        <p:txBody>
          <a:bodyPr/>
          <a:lstStyle/>
          <a:p>
            <a:endParaRPr lang="en-US"/>
          </a:p>
        </p:txBody>
      </p:sp>
      <p:sp>
        <p:nvSpPr>
          <p:cNvPr id="289800" name="Line 8"/>
          <p:cNvSpPr>
            <a:spLocks noChangeShapeType="1"/>
          </p:cNvSpPr>
          <p:nvPr/>
        </p:nvSpPr>
        <p:spPr bwMode="auto">
          <a:xfrm>
            <a:off x="3203575" y="5229225"/>
            <a:ext cx="1655763" cy="0"/>
          </a:xfrm>
          <a:prstGeom prst="line">
            <a:avLst/>
          </a:prstGeom>
          <a:noFill/>
          <a:ln w="9525">
            <a:solidFill>
              <a:schemeClr val="tx1"/>
            </a:solidFill>
            <a:round/>
            <a:headEnd/>
            <a:tailEnd/>
          </a:ln>
          <a:effectLst/>
        </p:spPr>
        <p:txBody>
          <a:bodyPr/>
          <a:lstStyle/>
          <a:p>
            <a:endParaRPr lang="en-US"/>
          </a:p>
        </p:txBody>
      </p:sp>
      <p:sp>
        <p:nvSpPr>
          <p:cNvPr id="289801" name="Line 9"/>
          <p:cNvSpPr>
            <a:spLocks noChangeShapeType="1"/>
          </p:cNvSpPr>
          <p:nvPr/>
        </p:nvSpPr>
        <p:spPr bwMode="auto">
          <a:xfrm>
            <a:off x="4859338" y="5157788"/>
            <a:ext cx="0" cy="71437"/>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pPr algn="ctr"/>
            <a:r>
              <a:rPr lang="es-AR" sz="3200" b="1">
                <a:latin typeface="Garamond" pitchFamily="18" charset="0"/>
              </a:rPr>
              <a:t>Causation and Different Process types</a:t>
            </a:r>
            <a:endParaRPr lang="es-ES" sz="3200" b="1">
              <a:latin typeface="Garamond" pitchFamily="18" charset="0"/>
            </a:endParaRPr>
          </a:p>
        </p:txBody>
      </p:sp>
      <p:sp>
        <p:nvSpPr>
          <p:cNvPr id="286723" name="Rectangle 3"/>
          <p:cNvSpPr>
            <a:spLocks noGrp="1" noChangeArrowheads="1"/>
          </p:cNvSpPr>
          <p:nvPr>
            <p:ph type="body" idx="1"/>
          </p:nvPr>
        </p:nvSpPr>
        <p:spPr/>
        <p:txBody>
          <a:bodyPr/>
          <a:lstStyle/>
          <a:p>
            <a:pPr>
              <a:lnSpc>
                <a:spcPct val="90000"/>
              </a:lnSpc>
              <a:buFont typeface="Wingdings" pitchFamily="2" charset="2"/>
              <a:buChar char="q"/>
            </a:pPr>
            <a:r>
              <a:rPr lang="es-AR" sz="2400" b="1">
                <a:solidFill>
                  <a:schemeClr val="folHlink"/>
                </a:solidFill>
                <a:latin typeface="Garamond" pitchFamily="18" charset="0"/>
              </a:rPr>
              <a:t>Causation + Relational</a:t>
            </a:r>
          </a:p>
          <a:p>
            <a:pPr>
              <a:lnSpc>
                <a:spcPct val="90000"/>
              </a:lnSpc>
              <a:buFont typeface="Wingdings" pitchFamily="2" charset="2"/>
              <a:buNone/>
            </a:pPr>
            <a:r>
              <a:rPr lang="es-AR" sz="2400" b="1">
                <a:solidFill>
                  <a:schemeClr val="folHlink"/>
                </a:solidFill>
                <a:latin typeface="Garamond" pitchFamily="18" charset="0"/>
              </a:rPr>
              <a:t>	She 		drives 		me 		crazy. </a:t>
            </a:r>
          </a:p>
          <a:p>
            <a:pPr>
              <a:lnSpc>
                <a:spcPct val="90000"/>
              </a:lnSpc>
              <a:buFont typeface="Wingdings" pitchFamily="2" charset="2"/>
              <a:buNone/>
            </a:pPr>
            <a:endParaRPr lang="es-AR" sz="2400" b="1">
              <a:solidFill>
                <a:schemeClr val="folHlink"/>
              </a:solidFill>
              <a:latin typeface="Garamond" pitchFamily="18" charset="0"/>
            </a:endParaRPr>
          </a:p>
          <a:p>
            <a:pPr>
              <a:lnSpc>
                <a:spcPct val="90000"/>
              </a:lnSpc>
              <a:buFont typeface="Wingdings" pitchFamily="2" charset="2"/>
              <a:buNone/>
            </a:pPr>
            <a:r>
              <a:rPr lang="es-AR" sz="2400" b="1">
                <a:solidFill>
                  <a:schemeClr val="folHlink"/>
                </a:solidFill>
                <a:latin typeface="Garamond" pitchFamily="18" charset="0"/>
              </a:rPr>
              <a:t>	They 	consider 	him 		lazy.</a:t>
            </a:r>
          </a:p>
          <a:p>
            <a:pPr>
              <a:lnSpc>
                <a:spcPct val="90000"/>
              </a:lnSpc>
              <a:buFont typeface="Wingdings" pitchFamily="2" charset="2"/>
              <a:buNone/>
            </a:pPr>
            <a:r>
              <a:rPr lang="es-AR" sz="2400" b="1">
                <a:solidFill>
                  <a:schemeClr val="folHlink"/>
                </a:solidFill>
                <a:latin typeface="Garamond" pitchFamily="18" charset="0"/>
              </a:rPr>
              <a:t>	</a:t>
            </a:r>
          </a:p>
          <a:p>
            <a:pPr>
              <a:lnSpc>
                <a:spcPct val="90000"/>
              </a:lnSpc>
              <a:buFont typeface="Wingdings" pitchFamily="2" charset="2"/>
              <a:buNone/>
            </a:pPr>
            <a:r>
              <a:rPr lang="es-AR" sz="2400" b="1">
                <a:solidFill>
                  <a:schemeClr val="folHlink"/>
                </a:solidFill>
                <a:latin typeface="Garamond" pitchFamily="18" charset="0"/>
              </a:rPr>
              <a:t>	They 	call 		me 		Bruce. </a:t>
            </a:r>
          </a:p>
          <a:p>
            <a:pPr>
              <a:lnSpc>
                <a:spcPct val="90000"/>
              </a:lnSpc>
              <a:buFont typeface="Wingdings" pitchFamily="2" charset="2"/>
              <a:buNone/>
            </a:pPr>
            <a:r>
              <a:rPr lang="es-AR" sz="2400" b="1">
                <a:solidFill>
                  <a:schemeClr val="folHlink"/>
                </a:solidFill>
                <a:latin typeface="Garamond" pitchFamily="18" charset="0"/>
              </a:rPr>
              <a:t>	</a:t>
            </a:r>
          </a:p>
          <a:p>
            <a:pPr>
              <a:lnSpc>
                <a:spcPct val="90000"/>
              </a:lnSpc>
              <a:buFont typeface="Wingdings" pitchFamily="2" charset="2"/>
              <a:buNone/>
            </a:pPr>
            <a:endParaRPr lang="es-AR" sz="2400" b="1">
              <a:solidFill>
                <a:schemeClr val="folHlink"/>
              </a:solidFill>
              <a:latin typeface="Garamond" pitchFamily="18" charset="0"/>
            </a:endParaRPr>
          </a:p>
          <a:p>
            <a:pPr>
              <a:lnSpc>
                <a:spcPct val="90000"/>
              </a:lnSpc>
              <a:buFont typeface="Wingdings" pitchFamily="2" charset="2"/>
              <a:buNone/>
            </a:pPr>
            <a:r>
              <a:rPr lang="es-AR" sz="2400" b="1">
                <a:solidFill>
                  <a:schemeClr val="folHlink"/>
                </a:solidFill>
                <a:latin typeface="Garamond" pitchFamily="18" charset="0"/>
              </a:rPr>
              <a:t>	They 	made 		him 		their leader</a:t>
            </a:r>
          </a:p>
          <a:p>
            <a:pPr>
              <a:lnSpc>
                <a:spcPct val="90000"/>
              </a:lnSpc>
              <a:buFont typeface="Wingdings" pitchFamily="2" charset="2"/>
              <a:buNone/>
            </a:pPr>
            <a:r>
              <a:rPr lang="es-AR" sz="2000" b="1">
                <a:solidFill>
                  <a:schemeClr val="folHlink"/>
                </a:solidFill>
                <a:latin typeface="Garamond" pitchFamily="18" charset="0"/>
              </a:rPr>
              <a:t>	</a:t>
            </a:r>
            <a:endParaRPr lang="es-ES">
              <a:solidFill>
                <a:schemeClr val="folHlink"/>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algn="ctr"/>
            <a:r>
              <a:rPr lang="es-AR" sz="2800" b="1">
                <a:latin typeface="Garamond" pitchFamily="18" charset="0"/>
              </a:rPr>
              <a:t>Transitivity in Systemic Functional Grammar</a:t>
            </a:r>
            <a:br>
              <a:rPr lang="es-AR" sz="2800" b="1">
                <a:latin typeface="Garamond" pitchFamily="18" charset="0"/>
              </a:rPr>
            </a:br>
            <a:endParaRPr lang="es-ES" sz="2800" b="1">
              <a:latin typeface="Garamond" pitchFamily="18" charset="0"/>
            </a:endParaRPr>
          </a:p>
        </p:txBody>
      </p:sp>
      <p:sp>
        <p:nvSpPr>
          <p:cNvPr id="236547" name="Rectangle 3"/>
          <p:cNvSpPr>
            <a:spLocks noGrp="1" noChangeArrowheads="1"/>
          </p:cNvSpPr>
          <p:nvPr>
            <p:ph type="body" idx="1"/>
          </p:nvPr>
        </p:nvSpPr>
        <p:spPr/>
        <p:txBody>
          <a:bodyPr/>
          <a:lstStyle/>
          <a:p>
            <a:pPr algn="just">
              <a:lnSpc>
                <a:spcPct val="150000"/>
              </a:lnSpc>
              <a:buFont typeface="Wingdings" pitchFamily="2" charset="2"/>
              <a:buNone/>
            </a:pPr>
            <a:r>
              <a:rPr lang="es-AR" sz="2400" b="1">
                <a:solidFill>
                  <a:schemeClr val="tx2"/>
                </a:solidFill>
                <a:effectLst>
                  <a:outerShdw blurRad="38100" dist="38100" dir="2700000" algn="tl">
                    <a:srgbClr val="C0C0C0"/>
                  </a:outerShdw>
                </a:effectLst>
                <a:latin typeface="Garamond" pitchFamily="18" charset="0"/>
              </a:rPr>
              <a:t>	TRANSITIVITY</a:t>
            </a:r>
            <a:r>
              <a:rPr lang="es-AR" sz="2400" b="1">
                <a:solidFill>
                  <a:schemeClr val="tx2"/>
                </a:solidFill>
                <a:latin typeface="Garamond" pitchFamily="18" charset="0"/>
              </a:rPr>
              <a:t> is the </a:t>
            </a:r>
            <a:r>
              <a:rPr lang="es-AR" sz="2400" b="1" i="1">
                <a:solidFill>
                  <a:schemeClr val="tx2"/>
                </a:solidFill>
                <a:effectLst>
                  <a:outerShdw blurRad="38100" dist="38100" dir="2700000" algn="tl">
                    <a:srgbClr val="C0C0C0"/>
                  </a:outerShdw>
                </a:effectLst>
                <a:latin typeface="Garamond" pitchFamily="18" charset="0"/>
              </a:rPr>
              <a:t>system </a:t>
            </a:r>
            <a:r>
              <a:rPr lang="es-AR" sz="2400" b="1">
                <a:solidFill>
                  <a:schemeClr val="tx2"/>
                </a:solidFill>
                <a:latin typeface="Garamond" pitchFamily="18" charset="0"/>
              </a:rPr>
              <a:t>or </a:t>
            </a:r>
            <a:r>
              <a:rPr lang="es-AR" sz="2400" b="1" i="1">
                <a:solidFill>
                  <a:schemeClr val="tx2"/>
                </a:solidFill>
                <a:effectLst>
                  <a:outerShdw blurRad="38100" dist="38100" dir="2700000" algn="tl">
                    <a:srgbClr val="C0C0C0"/>
                  </a:outerShdw>
                </a:effectLst>
                <a:latin typeface="Garamond" pitchFamily="18" charset="0"/>
              </a:rPr>
              <a:t>resource</a:t>
            </a:r>
            <a:r>
              <a:rPr lang="es-AR" sz="2400" b="1">
                <a:solidFill>
                  <a:schemeClr val="tx2"/>
                </a:solidFill>
                <a:latin typeface="Garamond" pitchFamily="18" charset="0"/>
              </a:rPr>
              <a:t> for construing </a:t>
            </a:r>
            <a:r>
              <a:rPr lang="es-AR" sz="2400" b="1" i="1">
                <a:solidFill>
                  <a:schemeClr val="tx2"/>
                </a:solidFill>
                <a:effectLst>
                  <a:outerShdw blurRad="38100" dist="38100" dir="2700000" algn="tl">
                    <a:srgbClr val="C0C0C0"/>
                  </a:outerShdw>
                </a:effectLst>
                <a:latin typeface="Garamond" pitchFamily="18" charset="0"/>
              </a:rPr>
              <a:t>experiential meaning</a:t>
            </a:r>
            <a:r>
              <a:rPr lang="es-AR" sz="2400" b="1">
                <a:solidFill>
                  <a:schemeClr val="tx2"/>
                </a:solidFill>
                <a:latin typeface="Garamond" pitchFamily="18" charset="0"/>
              </a:rPr>
              <a:t>, i. e. meaning about the world outside and inside the speaker. </a:t>
            </a:r>
            <a:endParaRPr lang="es-ES" sz="2400"/>
          </a:p>
          <a:p>
            <a:pPr algn="just">
              <a:lnSpc>
                <a:spcPct val="150000"/>
              </a:lnSpc>
              <a:buFont typeface="Wingdings" pitchFamily="2" charset="2"/>
              <a:buNone/>
            </a:pPr>
            <a:r>
              <a:rPr lang="es-AR" sz="2400" b="1">
                <a:solidFill>
                  <a:schemeClr val="tx2"/>
                </a:solidFill>
                <a:latin typeface="Garamond" pitchFamily="18" charset="0"/>
              </a:rPr>
              <a:t>	It is the resource for construing (= interpreting and expressing) events, happenings, goings-on, mental states, sayings, behaviour and relations of different kinds.</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65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pPr algn="ctr"/>
            <a:r>
              <a:rPr lang="es-AR" sz="3200" b="1">
                <a:latin typeface="Garamond" pitchFamily="18" charset="0"/>
              </a:rPr>
              <a:t>Causation and Different Process types</a:t>
            </a:r>
            <a:endParaRPr lang="es-ES" sz="3200" b="1">
              <a:latin typeface="Garamond" pitchFamily="18" charset="0"/>
            </a:endParaRPr>
          </a:p>
        </p:txBody>
      </p:sp>
      <p:sp>
        <p:nvSpPr>
          <p:cNvPr id="290819" name="Rectangle 3"/>
          <p:cNvSpPr>
            <a:spLocks noGrp="1" noChangeArrowheads="1"/>
          </p:cNvSpPr>
          <p:nvPr>
            <p:ph type="body" idx="1"/>
          </p:nvPr>
        </p:nvSpPr>
        <p:spPr/>
        <p:txBody>
          <a:bodyPr/>
          <a:lstStyle/>
          <a:p>
            <a:pPr>
              <a:lnSpc>
                <a:spcPct val="90000"/>
              </a:lnSpc>
              <a:buFont typeface="Wingdings" pitchFamily="2" charset="2"/>
              <a:buChar char="q"/>
            </a:pPr>
            <a:r>
              <a:rPr lang="es-AR" sz="2000" b="1">
                <a:solidFill>
                  <a:schemeClr val="folHlink"/>
                </a:solidFill>
                <a:latin typeface="Garamond" pitchFamily="18" charset="0"/>
              </a:rPr>
              <a:t>Causation + Relational</a:t>
            </a:r>
          </a:p>
          <a:p>
            <a:pPr>
              <a:lnSpc>
                <a:spcPct val="90000"/>
              </a:lnSpc>
              <a:buFont typeface="Wingdings" pitchFamily="2" charset="2"/>
              <a:buNone/>
            </a:pPr>
            <a:r>
              <a:rPr lang="es-AR" sz="2000" b="1">
                <a:solidFill>
                  <a:schemeClr val="folHlink"/>
                </a:solidFill>
                <a:latin typeface="Garamond" pitchFamily="18" charset="0"/>
              </a:rPr>
              <a:t>	She 		drives 		me 		crazy. </a:t>
            </a:r>
          </a:p>
          <a:p>
            <a:pPr>
              <a:lnSpc>
                <a:spcPct val="90000"/>
              </a:lnSpc>
              <a:buFont typeface="Wingdings" pitchFamily="2" charset="2"/>
              <a:buNone/>
            </a:pPr>
            <a:r>
              <a:rPr lang="es-AR" sz="2000" b="1">
                <a:solidFill>
                  <a:schemeClr val="folHlink"/>
                </a:solidFill>
                <a:latin typeface="Garamond" pitchFamily="18" charset="0"/>
              </a:rPr>
              <a:t>   Attributor	Process		Carrier		Attribute</a:t>
            </a:r>
          </a:p>
          <a:p>
            <a:pPr>
              <a:lnSpc>
                <a:spcPct val="90000"/>
              </a:lnSpc>
              <a:buFont typeface="Wingdings" pitchFamily="2" charset="2"/>
              <a:buNone/>
            </a:pPr>
            <a:endParaRPr lang="es-AR" sz="2000" b="1">
              <a:solidFill>
                <a:schemeClr val="folHlink"/>
              </a:solidFill>
              <a:latin typeface="Garamond" pitchFamily="18" charset="0"/>
            </a:endParaRPr>
          </a:p>
          <a:p>
            <a:pPr>
              <a:lnSpc>
                <a:spcPct val="90000"/>
              </a:lnSpc>
              <a:buFont typeface="Wingdings" pitchFamily="2" charset="2"/>
              <a:buNone/>
            </a:pPr>
            <a:r>
              <a:rPr lang="es-AR" sz="2000" b="1">
                <a:solidFill>
                  <a:schemeClr val="folHlink"/>
                </a:solidFill>
                <a:latin typeface="Garamond" pitchFamily="18" charset="0"/>
              </a:rPr>
              <a:t>	They 	consider 	him 		lazy.</a:t>
            </a:r>
          </a:p>
          <a:p>
            <a:pPr>
              <a:lnSpc>
                <a:spcPct val="90000"/>
              </a:lnSpc>
              <a:buFont typeface="Wingdings" pitchFamily="2" charset="2"/>
              <a:buNone/>
            </a:pPr>
            <a:r>
              <a:rPr lang="es-AR" sz="2000" b="1">
                <a:solidFill>
                  <a:schemeClr val="folHlink"/>
                </a:solidFill>
                <a:latin typeface="Garamond" pitchFamily="18" charset="0"/>
              </a:rPr>
              <a:t>	Attributor	Process		Carrier		Attribute</a:t>
            </a:r>
          </a:p>
          <a:p>
            <a:pPr>
              <a:lnSpc>
                <a:spcPct val="90000"/>
              </a:lnSpc>
              <a:buFont typeface="Wingdings" pitchFamily="2" charset="2"/>
              <a:buNone/>
            </a:pPr>
            <a:endParaRPr lang="es-AR" sz="2000" b="1">
              <a:solidFill>
                <a:schemeClr val="folHlink"/>
              </a:solidFill>
              <a:latin typeface="Garamond" pitchFamily="18" charset="0"/>
            </a:endParaRPr>
          </a:p>
          <a:p>
            <a:pPr>
              <a:lnSpc>
                <a:spcPct val="90000"/>
              </a:lnSpc>
              <a:buFont typeface="Wingdings" pitchFamily="2" charset="2"/>
              <a:buNone/>
            </a:pPr>
            <a:r>
              <a:rPr lang="es-AR" sz="2000" b="1">
                <a:solidFill>
                  <a:schemeClr val="folHlink"/>
                </a:solidFill>
                <a:latin typeface="Garamond" pitchFamily="18" charset="0"/>
              </a:rPr>
              <a:t>	They 	call 		me 		Bruce. </a:t>
            </a:r>
          </a:p>
          <a:p>
            <a:pPr>
              <a:lnSpc>
                <a:spcPct val="90000"/>
              </a:lnSpc>
              <a:buFont typeface="Wingdings" pitchFamily="2" charset="2"/>
              <a:buNone/>
            </a:pPr>
            <a:r>
              <a:rPr lang="es-AR" sz="2000" b="1">
                <a:solidFill>
                  <a:schemeClr val="folHlink"/>
                </a:solidFill>
                <a:latin typeface="Garamond" pitchFamily="18" charset="0"/>
              </a:rPr>
              <a:t>	Assigner	Process		Value		Token	</a:t>
            </a:r>
          </a:p>
          <a:p>
            <a:pPr>
              <a:lnSpc>
                <a:spcPct val="90000"/>
              </a:lnSpc>
              <a:buFont typeface="Wingdings" pitchFamily="2" charset="2"/>
              <a:buNone/>
            </a:pPr>
            <a:endParaRPr lang="es-AR" sz="2000" b="1">
              <a:solidFill>
                <a:schemeClr val="folHlink"/>
              </a:solidFill>
              <a:latin typeface="Garamond" pitchFamily="18" charset="0"/>
            </a:endParaRPr>
          </a:p>
          <a:p>
            <a:pPr>
              <a:lnSpc>
                <a:spcPct val="90000"/>
              </a:lnSpc>
              <a:buFont typeface="Wingdings" pitchFamily="2" charset="2"/>
              <a:buNone/>
            </a:pPr>
            <a:r>
              <a:rPr lang="es-AR" sz="2000" b="1">
                <a:solidFill>
                  <a:schemeClr val="folHlink"/>
                </a:solidFill>
                <a:latin typeface="Garamond" pitchFamily="18" charset="0"/>
              </a:rPr>
              <a:t>	They 	made 		him 		their leader</a:t>
            </a:r>
          </a:p>
          <a:p>
            <a:pPr>
              <a:lnSpc>
                <a:spcPct val="90000"/>
              </a:lnSpc>
              <a:buFont typeface="Wingdings" pitchFamily="2" charset="2"/>
              <a:buNone/>
            </a:pPr>
            <a:r>
              <a:rPr lang="es-AR" sz="2000" b="1">
                <a:solidFill>
                  <a:schemeClr val="folHlink"/>
                </a:solidFill>
                <a:latin typeface="Garamond" pitchFamily="18" charset="0"/>
              </a:rPr>
              <a:t>	Assigner	Process		Token		Value</a:t>
            </a:r>
            <a:endParaRPr lang="es-ES">
              <a:solidFill>
                <a:schemeClr val="folHlink"/>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pPr algn="ctr"/>
            <a:r>
              <a:rPr lang="es-AR" sz="3200" b="1">
                <a:latin typeface="Garamond" pitchFamily="18" charset="0"/>
              </a:rPr>
              <a:t>Differences between this and the traditional approach to verbs</a:t>
            </a:r>
            <a:endParaRPr lang="es-ES" sz="3200" b="1">
              <a:latin typeface="Garamond" pitchFamily="18" charset="0"/>
            </a:endParaRPr>
          </a:p>
        </p:txBody>
      </p:sp>
      <p:sp>
        <p:nvSpPr>
          <p:cNvPr id="291843" name="Rectangle 3"/>
          <p:cNvSpPr>
            <a:spLocks noGrp="1" noChangeArrowheads="1"/>
          </p:cNvSpPr>
          <p:nvPr>
            <p:ph type="body" idx="1"/>
          </p:nvPr>
        </p:nvSpPr>
        <p:spPr/>
        <p:txBody>
          <a:bodyPr/>
          <a:lstStyle/>
          <a:p>
            <a:pPr>
              <a:buFont typeface="Wingdings" pitchFamily="2" charset="2"/>
              <a:buChar char="q"/>
            </a:pPr>
            <a:r>
              <a:rPr lang="es-AR" sz="2800" b="1">
                <a:solidFill>
                  <a:schemeClr val="folHlink"/>
                </a:solidFill>
                <a:latin typeface="Garamond" pitchFamily="18" charset="0"/>
              </a:rPr>
              <a:t>Concern with meaning and with form only as a consequence of meaning</a:t>
            </a:r>
          </a:p>
          <a:p>
            <a:pPr>
              <a:buFont typeface="Wingdings" pitchFamily="2" charset="2"/>
              <a:buChar char="q"/>
            </a:pPr>
            <a:r>
              <a:rPr lang="es-AR" sz="2800" b="1">
                <a:solidFill>
                  <a:schemeClr val="folHlink"/>
                </a:solidFill>
                <a:latin typeface="Garamond" pitchFamily="18" charset="0"/>
              </a:rPr>
              <a:t>Concern with text (interested in establishing patterns of transitivity in text)</a:t>
            </a:r>
          </a:p>
          <a:p>
            <a:pPr>
              <a:buFont typeface="Wingdings" pitchFamily="2" charset="2"/>
              <a:buChar char="q"/>
            </a:pPr>
            <a:r>
              <a:rPr lang="es-AR" sz="2800" b="1">
                <a:solidFill>
                  <a:schemeClr val="folHlink"/>
                </a:solidFill>
                <a:latin typeface="Garamond" pitchFamily="18" charset="0"/>
              </a:rPr>
              <a:t>Concern with purpose (interested in explaining patterns in terms of purpose, or author’s intention or meanings being made in text)</a:t>
            </a:r>
          </a:p>
          <a:p>
            <a:pPr>
              <a:buFont typeface="Wingdings" pitchFamily="2" charset="2"/>
              <a:buChar char="q"/>
            </a:pPr>
            <a:endParaRPr lang="es-ES" sz="4000">
              <a:solidFill>
                <a:schemeClr val="folHlink"/>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pPr algn="ctr"/>
            <a:r>
              <a:rPr lang="es-AR" sz="2800" b="1">
                <a:effectLst>
                  <a:outerShdw blurRad="38100" dist="38100" dir="2700000" algn="tl">
                    <a:srgbClr val="C0C0C0"/>
                  </a:outerShdw>
                </a:effectLst>
                <a:latin typeface="Garamond" pitchFamily="18" charset="0"/>
              </a:rPr>
              <a:t>Transitivity in Functional Grammar: nuclear and peripheral transitivity</a:t>
            </a:r>
            <a:endParaRPr lang="es-ES" sz="2800" b="1">
              <a:effectLst>
                <a:outerShdw blurRad="38100" dist="38100" dir="2700000" algn="tl">
                  <a:srgbClr val="C0C0C0"/>
                </a:outerShdw>
              </a:effectLst>
              <a:latin typeface="Garamond" pitchFamily="18" charset="0"/>
            </a:endParaRPr>
          </a:p>
        </p:txBody>
      </p:sp>
      <p:sp>
        <p:nvSpPr>
          <p:cNvPr id="235523" name="Rectangle 3"/>
          <p:cNvSpPr>
            <a:spLocks noGrp="1" noChangeArrowheads="1"/>
          </p:cNvSpPr>
          <p:nvPr>
            <p:ph type="body" idx="1"/>
          </p:nvPr>
        </p:nvSpPr>
        <p:spPr/>
        <p:txBody>
          <a:bodyPr/>
          <a:lstStyle/>
          <a:p>
            <a:pPr algn="just"/>
            <a:r>
              <a:rPr lang="es-AR" sz="2400" b="1">
                <a:solidFill>
                  <a:schemeClr val="tx2"/>
                </a:solidFill>
                <a:effectLst>
                  <a:outerShdw blurRad="38100" dist="38100" dir="2700000" algn="tl">
                    <a:srgbClr val="C0C0C0"/>
                  </a:outerShdw>
                </a:effectLst>
                <a:latin typeface="Garamond" pitchFamily="18" charset="0"/>
              </a:rPr>
              <a:t>Nuclear transitivity:</a:t>
            </a:r>
            <a:r>
              <a:rPr lang="es-AR" sz="2400" b="1">
                <a:solidFill>
                  <a:schemeClr val="tx2"/>
                </a:solidFill>
                <a:latin typeface="Garamond" pitchFamily="18" charset="0"/>
              </a:rPr>
              <a:t> resources that are central to the representation of events, happenings, states, relations, more specifically:  </a:t>
            </a:r>
          </a:p>
          <a:p>
            <a:pPr>
              <a:buFont typeface="Wingdings" pitchFamily="2" charset="2"/>
              <a:buNone/>
            </a:pPr>
            <a:r>
              <a:rPr lang="es-AR" sz="2400" b="1">
                <a:solidFill>
                  <a:schemeClr val="tx2"/>
                </a:solidFill>
                <a:latin typeface="Garamond" pitchFamily="18" charset="0"/>
              </a:rPr>
              <a:t>	The Process </a:t>
            </a:r>
          </a:p>
          <a:p>
            <a:pPr>
              <a:buFont typeface="Wingdings" pitchFamily="2" charset="2"/>
              <a:buNone/>
            </a:pPr>
            <a:r>
              <a:rPr lang="es-AR" sz="2400" b="1">
                <a:solidFill>
                  <a:schemeClr val="tx2"/>
                </a:solidFill>
                <a:latin typeface="Garamond" pitchFamily="18" charset="0"/>
              </a:rPr>
              <a:t>	The Participant(s) involved in the Process</a:t>
            </a:r>
          </a:p>
          <a:p>
            <a:pPr algn="just"/>
            <a:r>
              <a:rPr lang="es-AR" sz="2400" b="1">
                <a:solidFill>
                  <a:schemeClr val="tx2"/>
                </a:solidFill>
                <a:effectLst>
                  <a:outerShdw blurRad="38100" dist="38100" dir="2700000" algn="tl">
                    <a:srgbClr val="C0C0C0"/>
                  </a:outerShdw>
                </a:effectLst>
                <a:latin typeface="Garamond" pitchFamily="18" charset="0"/>
              </a:rPr>
              <a:t>Peripheral transitivity: </a:t>
            </a:r>
            <a:r>
              <a:rPr lang="es-AR" sz="2400" b="1">
                <a:solidFill>
                  <a:schemeClr val="tx2"/>
                </a:solidFill>
                <a:latin typeface="Garamond" pitchFamily="18" charset="0"/>
              </a:rPr>
              <a:t>resources that are not so central to the representation of events, happenings, states, more specifically:</a:t>
            </a:r>
          </a:p>
          <a:p>
            <a:pPr>
              <a:buFont typeface="Wingdings" pitchFamily="2" charset="2"/>
              <a:buNone/>
            </a:pPr>
            <a:r>
              <a:rPr lang="es-AR" sz="2400" b="1">
                <a:solidFill>
                  <a:schemeClr val="tx2"/>
                </a:solidFill>
                <a:effectLst>
                  <a:outerShdw blurRad="38100" dist="38100" dir="2700000" algn="tl">
                    <a:srgbClr val="C0C0C0"/>
                  </a:outerShdw>
                </a:effectLst>
                <a:latin typeface="Garamond" pitchFamily="18" charset="0"/>
              </a:rPr>
              <a:t>	Circumstances</a:t>
            </a:r>
            <a:endParaRPr lang="es-ES" sz="2400" b="1">
              <a:solidFill>
                <a:schemeClr val="tx2"/>
              </a:solidFill>
              <a:effectLst>
                <a:outerShdw blurRad="38100" dist="38100" dir="2700000" algn="tl">
                  <a:srgbClr val="C0C0C0"/>
                </a:outerShdw>
              </a:effectLst>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pPr algn="ctr"/>
            <a:r>
              <a:rPr lang="es-AR" sz="2800" b="1">
                <a:effectLst>
                  <a:outerShdw blurRad="38100" dist="38100" dir="2700000" algn="tl">
                    <a:srgbClr val="C0C0C0"/>
                  </a:outerShdw>
                </a:effectLst>
                <a:latin typeface="Garamond" pitchFamily="18" charset="0"/>
              </a:rPr>
              <a:t>Transitivity in Functional Grammar: nuclear transitivity (Process and participants)</a:t>
            </a:r>
            <a:endParaRPr lang="es-ES" sz="2800" b="1">
              <a:effectLst>
                <a:outerShdw blurRad="38100" dist="38100" dir="2700000" algn="tl">
                  <a:srgbClr val="C0C0C0"/>
                </a:outerShdw>
              </a:effectLst>
              <a:latin typeface="Garamond" pitchFamily="18" charset="0"/>
            </a:endParaRPr>
          </a:p>
        </p:txBody>
      </p:sp>
      <p:sp>
        <p:nvSpPr>
          <p:cNvPr id="237571" name="Rectangle 3"/>
          <p:cNvSpPr>
            <a:spLocks noGrp="1" noChangeArrowheads="1"/>
          </p:cNvSpPr>
          <p:nvPr>
            <p:ph type="body" idx="1"/>
          </p:nvPr>
        </p:nvSpPr>
        <p:spPr/>
        <p:txBody>
          <a:bodyPr/>
          <a:lstStyle/>
          <a:p>
            <a:pPr>
              <a:lnSpc>
                <a:spcPct val="90000"/>
              </a:lnSpc>
              <a:buFont typeface="Wingdings" pitchFamily="2" charset="2"/>
              <a:buNone/>
            </a:pPr>
            <a:r>
              <a:rPr lang="es-AR" sz="2400" b="1">
                <a:solidFill>
                  <a:schemeClr val="tx2"/>
                </a:solidFill>
                <a:effectLst>
                  <a:outerShdw blurRad="38100" dist="38100" dir="2700000" algn="tl">
                    <a:srgbClr val="C0C0C0"/>
                  </a:outerShdw>
                </a:effectLst>
                <a:latin typeface="Garamond" pitchFamily="18" charset="0"/>
              </a:rPr>
              <a:t>	</a:t>
            </a:r>
            <a:r>
              <a:rPr lang="es-AR" sz="2400" b="1" i="1">
                <a:solidFill>
                  <a:schemeClr val="tx2"/>
                </a:solidFill>
                <a:effectLst>
                  <a:outerShdw blurRad="38100" dist="38100" dir="2700000" algn="tl">
                    <a:srgbClr val="C0C0C0"/>
                  </a:outerShdw>
                </a:effectLst>
                <a:latin typeface="Garamond" pitchFamily="18" charset="0"/>
              </a:rPr>
              <a:t>Process:</a:t>
            </a:r>
            <a:r>
              <a:rPr lang="es-AR" sz="2400" b="1">
                <a:solidFill>
                  <a:schemeClr val="tx2"/>
                </a:solidFill>
                <a:effectLst>
                  <a:outerShdw blurRad="38100" dist="38100" dir="2700000" algn="tl">
                    <a:srgbClr val="C0C0C0"/>
                  </a:outerShdw>
                </a:effectLst>
                <a:latin typeface="Garamond" pitchFamily="18" charset="0"/>
              </a:rPr>
              <a:t> the resource for sorting out/ classifying/ categorizing our experience of events and goings-on in general into a small number of types. The process is realized by verbs (lexical verb).</a:t>
            </a:r>
          </a:p>
          <a:p>
            <a:pPr>
              <a:lnSpc>
                <a:spcPct val="90000"/>
              </a:lnSpc>
              <a:buFont typeface="Wingdings" pitchFamily="2" charset="2"/>
              <a:buNone/>
            </a:pPr>
            <a:r>
              <a:rPr lang="es-AR" sz="2400" b="1">
                <a:solidFill>
                  <a:schemeClr val="tx2"/>
                </a:solidFill>
                <a:effectLst>
                  <a:outerShdw blurRad="38100" dist="38100" dir="2700000" algn="tl">
                    <a:srgbClr val="C0C0C0"/>
                  </a:outerShdw>
                </a:effectLst>
                <a:latin typeface="Garamond" pitchFamily="18" charset="0"/>
              </a:rPr>
              <a:t>	There are 6 to 7 process types that are generally recognized and these are on the next two slides.</a:t>
            </a:r>
          </a:p>
          <a:p>
            <a:pPr>
              <a:lnSpc>
                <a:spcPct val="90000"/>
              </a:lnSpc>
              <a:buFont typeface="Wingdings" pitchFamily="2" charset="2"/>
              <a:buNone/>
            </a:pPr>
            <a:endParaRPr lang="es-AR" sz="2400" b="1">
              <a:solidFill>
                <a:schemeClr val="tx2"/>
              </a:solidFill>
              <a:effectLst>
                <a:outerShdw blurRad="38100" dist="38100" dir="2700000" algn="tl">
                  <a:srgbClr val="C0C0C0"/>
                </a:outerShdw>
              </a:effectLst>
              <a:latin typeface="Garamond" pitchFamily="18" charset="0"/>
            </a:endParaRPr>
          </a:p>
          <a:p>
            <a:pPr>
              <a:lnSpc>
                <a:spcPct val="90000"/>
              </a:lnSpc>
              <a:buFont typeface="Wingdings" pitchFamily="2" charset="2"/>
              <a:buNone/>
            </a:pPr>
            <a:r>
              <a:rPr lang="es-AR" sz="2400" b="1">
                <a:solidFill>
                  <a:schemeClr val="tx2"/>
                </a:solidFill>
                <a:effectLst>
                  <a:outerShdw blurRad="38100" dist="38100" dir="2700000" algn="tl">
                    <a:srgbClr val="C0C0C0"/>
                  </a:outerShdw>
                </a:effectLst>
                <a:latin typeface="Garamond" pitchFamily="18" charset="0"/>
              </a:rPr>
              <a:t>	</a:t>
            </a:r>
            <a:r>
              <a:rPr lang="es-AR" sz="2400" b="1" i="1">
                <a:solidFill>
                  <a:schemeClr val="tx2"/>
                </a:solidFill>
                <a:effectLst>
                  <a:outerShdw blurRad="38100" dist="38100" dir="2700000" algn="tl">
                    <a:srgbClr val="C0C0C0"/>
                  </a:outerShdw>
                </a:effectLst>
                <a:latin typeface="Garamond" pitchFamily="18" charset="0"/>
              </a:rPr>
              <a:t>Participants: </a:t>
            </a:r>
            <a:r>
              <a:rPr lang="es-AR" sz="2400" b="1">
                <a:solidFill>
                  <a:schemeClr val="tx2"/>
                </a:solidFill>
                <a:effectLst>
                  <a:outerShdw blurRad="38100" dist="38100" dir="2700000" algn="tl">
                    <a:srgbClr val="C0C0C0"/>
                  </a:outerShdw>
                </a:effectLst>
                <a:latin typeface="Garamond" pitchFamily="18" charset="0"/>
              </a:rPr>
              <a:t>people, things, etc. involved in a given process (action, going-on, happening, state). The participants are generally realized by NGps.</a:t>
            </a:r>
          </a:p>
          <a:p>
            <a:pPr>
              <a:lnSpc>
                <a:spcPct val="90000"/>
              </a:lnSpc>
              <a:buFont typeface="Wingdings" pitchFamily="2" charset="2"/>
              <a:buNone/>
            </a:pPr>
            <a:r>
              <a:rPr lang="es-AR" sz="2400" b="1">
                <a:solidFill>
                  <a:schemeClr val="tx2"/>
                </a:solidFill>
                <a:effectLst>
                  <a:outerShdw blurRad="38100" dist="38100" dir="2700000" algn="tl">
                    <a:srgbClr val="C0C0C0"/>
                  </a:outerShdw>
                </a:effectLst>
                <a:latin typeface="Garamond" pitchFamily="18" charset="0"/>
              </a:rPr>
              <a:t>	</a:t>
            </a:r>
            <a:endParaRPr lang="es-AR" sz="2400" b="1">
              <a:solidFill>
                <a:schemeClr val="tx2"/>
              </a:solidFill>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75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75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75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Nuclear transitivity (Basic process types: meaning and examples)</a:t>
            </a:r>
            <a:endParaRPr lang="es-ES" sz="3200" b="1">
              <a:effectLst>
                <a:outerShdw blurRad="38100" dist="38100" dir="2700000" algn="tl">
                  <a:srgbClr val="C0C0C0"/>
                </a:outerShdw>
              </a:effectLst>
              <a:latin typeface="Garamond" pitchFamily="18" charset="0"/>
            </a:endParaRPr>
          </a:p>
        </p:txBody>
      </p:sp>
      <p:sp>
        <p:nvSpPr>
          <p:cNvPr id="242691" name="Rectangle 3"/>
          <p:cNvSpPr>
            <a:spLocks noGrp="1" noChangeArrowheads="1"/>
          </p:cNvSpPr>
          <p:nvPr>
            <p:ph type="body" sz="half" idx="1"/>
          </p:nvPr>
        </p:nvSpPr>
        <p:spPr/>
        <p:txBody>
          <a:bodyPr/>
          <a:lstStyle/>
          <a:p>
            <a:pPr>
              <a:buFont typeface="Wingdings" pitchFamily="2" charset="2"/>
              <a:buNone/>
            </a:pPr>
            <a:r>
              <a:rPr lang="es-AR" sz="2800" b="1">
                <a:solidFill>
                  <a:schemeClr val="tx2"/>
                </a:solidFill>
                <a:effectLst>
                  <a:outerShdw blurRad="38100" dist="38100" dir="2700000" algn="tl">
                    <a:srgbClr val="C0C0C0"/>
                  </a:outerShdw>
                </a:effectLst>
                <a:latin typeface="Garamond" pitchFamily="18" charset="0"/>
              </a:rPr>
              <a:t>		</a:t>
            </a:r>
            <a:endParaRPr lang="es-AR" sz="2800" b="1">
              <a:solidFill>
                <a:schemeClr val="tx2"/>
              </a:solidFill>
              <a:latin typeface="Garamond" pitchFamily="18" charset="0"/>
            </a:endParaRPr>
          </a:p>
        </p:txBody>
      </p:sp>
      <p:graphicFrame>
        <p:nvGraphicFramePr>
          <p:cNvPr id="242833" name="Group 145"/>
          <p:cNvGraphicFramePr>
            <a:graphicFrameLocks noGrp="1"/>
          </p:cNvGraphicFramePr>
          <p:nvPr>
            <p:ph sz="half" idx="2"/>
          </p:nvPr>
        </p:nvGraphicFramePr>
        <p:xfrm>
          <a:off x="684213" y="1692275"/>
          <a:ext cx="7385050" cy="5157216"/>
        </p:xfrm>
        <a:graphic>
          <a:graphicData uri="http://schemas.openxmlformats.org/drawingml/2006/table">
            <a:tbl>
              <a:tblPr/>
              <a:tblGrid>
                <a:gridCol w="2087562"/>
                <a:gridCol w="2016125"/>
                <a:gridCol w="3281363"/>
              </a:tblGrid>
              <a:tr h="3603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Process type</a:t>
                      </a:r>
                      <a:endParaRPr kumimoji="0" lang="es-ES" sz="1600" b="1" i="0" u="none" strike="noStrike" cap="none" normalizeH="0" baseline="0" smtClean="0">
                        <a:ln>
                          <a:noFill/>
                        </a:ln>
                        <a:solidFill>
                          <a:schemeClr val="tx2"/>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Meanings</a:t>
                      </a:r>
                      <a:endParaRPr kumimoji="0" lang="es-ES" sz="1600" b="1" i="0"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2000" b="0" i="0" u="none" strike="noStrike" cap="none" normalizeH="0" baseline="0" smtClean="0">
                          <a:ln>
                            <a:noFill/>
                          </a:ln>
                          <a:solidFill>
                            <a:schemeClr val="tx2"/>
                          </a:solidFill>
                          <a:effectLst/>
                          <a:latin typeface="Tahoma" pitchFamily="34" charset="0"/>
                        </a:rPr>
                        <a:t>Examples</a:t>
                      </a:r>
                      <a:endParaRPr kumimoji="0" lang="es-ES" sz="2000" b="0" i="0"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Material</a:t>
                      </a:r>
                      <a:endParaRPr kumimoji="0" lang="es-ES" sz="1600" b="1" i="0" u="none" strike="noStrike" cap="none" normalizeH="0" baseline="0" smtClean="0">
                        <a:ln>
                          <a:noFill/>
                        </a:ln>
                        <a:solidFill>
                          <a:schemeClr val="tx2"/>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actions and happenings (outside world; observable)</a:t>
                      </a:r>
                      <a:endParaRPr kumimoji="0" lang="es-ES" sz="1600" b="1" i="0"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0" i="1" u="none" strike="noStrike" cap="none" normalizeH="0" baseline="0" smtClean="0">
                          <a:ln>
                            <a:noFill/>
                          </a:ln>
                          <a:solidFill>
                            <a:schemeClr val="tx2"/>
                          </a:solidFill>
                          <a:effectLst/>
                          <a:latin typeface="Tahoma" pitchFamily="34" charset="0"/>
                        </a:rPr>
                        <a:t>He ran. The window broke. He climbed the tree.She made a cake. She broke the window. She gave him a present.</a:t>
                      </a:r>
                      <a:endParaRPr kumimoji="0" lang="es-ES" sz="1600" b="0" i="1"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64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Mental</a:t>
                      </a:r>
                      <a:endParaRPr kumimoji="0" lang="es-ES" sz="1600" b="1" i="0" u="none" strike="noStrike" cap="none" normalizeH="0" baseline="0" smtClean="0">
                        <a:ln>
                          <a:noFill/>
                        </a:ln>
                        <a:solidFill>
                          <a:schemeClr val="tx2"/>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perception, cognition and affective processes (inner world; not directly observable)</a:t>
                      </a:r>
                      <a:endParaRPr kumimoji="0" lang="es-ES" sz="1600" b="1" i="0"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0" i="1" u="none" strike="noStrike" cap="none" normalizeH="0" baseline="0" smtClean="0">
                          <a:ln>
                            <a:noFill/>
                          </a:ln>
                          <a:solidFill>
                            <a:schemeClr val="tx2"/>
                          </a:solidFill>
                          <a:effectLst/>
                          <a:latin typeface="Tahoma" pitchFamily="34" charset="0"/>
                        </a:rPr>
                        <a:t>I saw a bird, I heard a sound. I saw him cross the street.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0" i="1" u="none" strike="noStrike" cap="none" normalizeH="0" baseline="0" smtClean="0">
                          <a:ln>
                            <a:noFill/>
                          </a:ln>
                          <a:solidFill>
                            <a:schemeClr val="tx2"/>
                          </a:solidFill>
                          <a:effectLst/>
                          <a:latin typeface="Tahoma" pitchFamily="34" charset="0"/>
                        </a:rPr>
                        <a:t>I knew (the answers). I believe/think he is wrong.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0" i="1" u="none" strike="noStrike" cap="none" normalizeH="0" baseline="0" smtClean="0">
                          <a:ln>
                            <a:noFill/>
                          </a:ln>
                          <a:solidFill>
                            <a:schemeClr val="tx2"/>
                          </a:solidFill>
                          <a:effectLst/>
                          <a:latin typeface="Tahoma" pitchFamily="34" charset="0"/>
                        </a:rPr>
                        <a:t>I fear the outcome. I like the smell. The woman scares me. The decision pleased me. </a:t>
                      </a:r>
                      <a:endParaRPr kumimoji="0" lang="es-ES" sz="1600" b="0" i="1"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Behavioural </a:t>
                      </a:r>
                      <a:endParaRPr kumimoji="0" lang="es-ES" sz="1600" b="1" i="0" u="none" strike="noStrike" cap="none" normalizeH="0" baseline="0" smtClean="0">
                        <a:ln>
                          <a:noFill/>
                        </a:ln>
                        <a:solidFill>
                          <a:schemeClr val="tx2"/>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1" i="0" u="none" strike="noStrike" cap="none" normalizeH="0" baseline="0" smtClean="0">
                          <a:ln>
                            <a:noFill/>
                          </a:ln>
                          <a:solidFill>
                            <a:schemeClr val="tx2"/>
                          </a:solidFill>
                          <a:effectLst/>
                          <a:latin typeface="Tahoma" pitchFamily="34" charset="0"/>
                        </a:rPr>
                        <a:t>human and animal physiological behaviour; human paraverbal and mental behaviour</a:t>
                      </a:r>
                      <a:endParaRPr kumimoji="0" lang="es-ES" sz="1600" b="1" i="0"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0" i="1" u="none" strike="noStrike" cap="none" normalizeH="0" baseline="0" smtClean="0">
                          <a:ln>
                            <a:noFill/>
                          </a:ln>
                          <a:solidFill>
                            <a:schemeClr val="tx2"/>
                          </a:solidFill>
                          <a:effectLst/>
                          <a:latin typeface="Tahoma" pitchFamily="34" charset="0"/>
                        </a:rPr>
                        <a:t>He snored/coughed. He slept soundly. He breathed heavily.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0" i="1" u="none" strike="noStrike" cap="none" normalizeH="0" baseline="0" smtClean="0">
                          <a:ln>
                            <a:noFill/>
                          </a:ln>
                          <a:solidFill>
                            <a:schemeClr val="tx2"/>
                          </a:solidFill>
                          <a:effectLst/>
                          <a:latin typeface="Tahoma" pitchFamily="34" charset="0"/>
                        </a:rPr>
                        <a:t>They shouted/cried/growled.</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600" b="0" i="1" u="none" strike="noStrike" cap="none" normalizeH="0" baseline="0" smtClean="0">
                          <a:ln>
                            <a:noFill/>
                          </a:ln>
                          <a:solidFill>
                            <a:schemeClr val="tx2"/>
                          </a:solidFill>
                          <a:effectLst/>
                          <a:latin typeface="Tahoma" pitchFamily="34" charset="0"/>
                        </a:rPr>
                        <a:t>He pondered/reflected over the problem.</a:t>
                      </a:r>
                      <a:endParaRPr kumimoji="0" lang="es-ES" sz="1600" b="0" i="1" u="none" strike="noStrike" cap="none" normalizeH="0" baseline="0" smtClean="0">
                        <a:ln>
                          <a:noFill/>
                        </a:ln>
                        <a:solidFill>
                          <a:schemeClr val="tx2"/>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algn="ctr"/>
            <a:r>
              <a:rPr lang="es-AR" sz="3200" b="1">
                <a:effectLst>
                  <a:outerShdw blurRad="38100" dist="38100" dir="2700000" algn="tl">
                    <a:srgbClr val="C0C0C0"/>
                  </a:outerShdw>
                </a:effectLst>
                <a:latin typeface="Garamond" pitchFamily="18" charset="0"/>
              </a:rPr>
              <a:t>Nuclear transitivity (Basic process types and associated participants)</a:t>
            </a:r>
            <a:endParaRPr lang="es-ES" sz="3200" b="1">
              <a:effectLst>
                <a:outerShdw blurRad="38100" dist="38100" dir="2700000" algn="tl">
                  <a:srgbClr val="C0C0C0"/>
                </a:outerShdw>
              </a:effectLst>
              <a:latin typeface="Garamond" pitchFamily="18" charset="0"/>
            </a:endParaRPr>
          </a:p>
        </p:txBody>
      </p:sp>
      <p:sp>
        <p:nvSpPr>
          <p:cNvPr id="244739" name="Rectangle 3"/>
          <p:cNvSpPr>
            <a:spLocks noGrp="1" noChangeArrowheads="1"/>
          </p:cNvSpPr>
          <p:nvPr>
            <p:ph type="body" sz="half" idx="1"/>
          </p:nvPr>
        </p:nvSpPr>
        <p:spPr/>
        <p:txBody>
          <a:bodyPr/>
          <a:lstStyle/>
          <a:p>
            <a:pPr>
              <a:buFont typeface="Wingdings" pitchFamily="2" charset="2"/>
              <a:buNone/>
            </a:pPr>
            <a:r>
              <a:rPr lang="es-AR" sz="2800" b="1">
                <a:solidFill>
                  <a:schemeClr val="tx2"/>
                </a:solidFill>
                <a:effectLst>
                  <a:outerShdw blurRad="38100" dist="38100" dir="2700000" algn="tl">
                    <a:srgbClr val="C0C0C0"/>
                  </a:outerShdw>
                </a:effectLst>
                <a:latin typeface="Garamond" pitchFamily="18" charset="0"/>
              </a:rPr>
              <a:t>		</a:t>
            </a:r>
            <a:endParaRPr lang="es-AR" sz="2800" b="1">
              <a:solidFill>
                <a:schemeClr val="tx2"/>
              </a:solidFill>
              <a:latin typeface="Garamond" pitchFamily="18" charset="0"/>
            </a:endParaRPr>
          </a:p>
        </p:txBody>
      </p:sp>
      <p:graphicFrame>
        <p:nvGraphicFramePr>
          <p:cNvPr id="244797" name="Group 61"/>
          <p:cNvGraphicFramePr>
            <a:graphicFrameLocks noGrp="1"/>
          </p:cNvGraphicFramePr>
          <p:nvPr>
            <p:ph sz="half" idx="2"/>
          </p:nvPr>
        </p:nvGraphicFramePr>
        <p:xfrm>
          <a:off x="684213" y="1989138"/>
          <a:ext cx="7385050" cy="4233164"/>
        </p:xfrm>
        <a:graphic>
          <a:graphicData uri="http://schemas.openxmlformats.org/drawingml/2006/table">
            <a:tbl>
              <a:tblPr/>
              <a:tblGrid>
                <a:gridCol w="2087562"/>
                <a:gridCol w="2016125"/>
                <a:gridCol w="3281363"/>
              </a:tblGrid>
              <a:tr h="520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Process type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Meanings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Examples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Verbal</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saying (mental process that becomes observable)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told a lie. He told a story.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said “Hello”. “I’m tired!” he exclaimed. He answered that he was unaware of the decision.</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Existential</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existence</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There is a bird on the tree. Ghosts exist.</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Relational</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being and having</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He is a (famous) scientist. He is the head of the department. He has blue eyes/a car.</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Meteorological</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0" u="none" strike="noStrike" cap="none" normalizeH="0" baseline="0" smtClean="0">
                          <a:ln>
                            <a:noFill/>
                          </a:ln>
                          <a:solidFill>
                            <a:schemeClr val="tx2"/>
                          </a:solidFill>
                          <a:effectLst/>
                          <a:latin typeface="Garamond" pitchFamily="18" charset="0"/>
                        </a:rPr>
                        <a:t>weather or time processes</a:t>
                      </a:r>
                      <a:endParaRPr kumimoji="0" lang="es-ES" sz="1800" b="1" i="0"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AR" sz="1800" b="1" i="1" u="none" strike="noStrike" cap="none" normalizeH="0" baseline="0" smtClean="0">
                          <a:ln>
                            <a:noFill/>
                          </a:ln>
                          <a:solidFill>
                            <a:schemeClr val="tx2"/>
                          </a:solidFill>
                          <a:effectLst/>
                          <a:latin typeface="Garamond" pitchFamily="18" charset="0"/>
                        </a:rPr>
                        <a:t>It’s 8 o’clock. It’s noon. It’s windy. It’s raining/snowing.</a:t>
                      </a:r>
                      <a:endParaRPr kumimoji="0" lang="es-ES" sz="1800" b="1" i="1" u="none" strike="noStrike" cap="none" normalizeH="0" baseline="0" smtClean="0">
                        <a:ln>
                          <a:noFill/>
                        </a:ln>
                        <a:solidFill>
                          <a:schemeClr val="tx2"/>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build="p"/>
    </p:bldLst>
  </p:timing>
</p:sld>
</file>

<file path=ppt/theme/theme1.xml><?xml version="1.0" encoding="utf-8"?>
<a:theme xmlns:a="http://schemas.openxmlformats.org/drawingml/2006/main" name="Mezclas">
  <a:themeElements>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1985</TotalTime>
  <Words>2625</Words>
  <Application>Microsoft Office PowerPoint</Application>
  <PresentationFormat>On-screen Show (4:3)</PresentationFormat>
  <Paragraphs>628</Paragraphs>
  <Slides>51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Mezclas</vt:lpstr>
      <vt:lpstr>Documento</vt:lpstr>
      <vt:lpstr>Unit II</vt:lpstr>
      <vt:lpstr>The verb (transitivity) in traditional grammar – classes of verbs and structure of the clause – Verb determines structure of the clause (how many and what type of complements the clause has)</vt:lpstr>
      <vt:lpstr>The verb (transitivity) in traditional grammar – classes of verbs and structure of the clause</vt:lpstr>
      <vt:lpstr>Transitivity in traditional grammar – concern with form rather than meaning</vt:lpstr>
      <vt:lpstr>Transitivity in Systemic Functional Grammar </vt:lpstr>
      <vt:lpstr>Transitivity in Functional Grammar: nuclear and peripheral transitivity</vt:lpstr>
      <vt:lpstr>Transitivity in Functional Grammar: nuclear transitivity (Process and participants)</vt:lpstr>
      <vt:lpstr>Nuclear transitivity (Basic process types: meaning and examples)</vt:lpstr>
      <vt:lpstr>Nuclear transitivity (Basic process types and associated participants)</vt:lpstr>
      <vt:lpstr>Nuclear transitivity (Basic process types and associated participants)</vt:lpstr>
      <vt:lpstr>Nuclear transitivity: different process types described and illustrated in more detail - Material</vt:lpstr>
      <vt:lpstr>Participants in material processes explained</vt:lpstr>
      <vt:lpstr>Participants in material processes analyzed</vt:lpstr>
      <vt:lpstr>Material processes as “doing-words”</vt:lpstr>
      <vt:lpstr>Material processes: distinguishing between Range and Goal</vt:lpstr>
      <vt:lpstr>Material processes: distinguishing between Range and Goal</vt:lpstr>
      <vt:lpstr>Material processes: distinguishing between Range and Goal</vt:lpstr>
      <vt:lpstr>Material processes: distinguishing between Range and Goal</vt:lpstr>
      <vt:lpstr>Nuclear transitivity: different process types described and illustrated in more detail - Mental</vt:lpstr>
      <vt:lpstr>Participants in mental processes explained</vt:lpstr>
      <vt:lpstr>Participants in mental processes explained</vt:lpstr>
      <vt:lpstr>Participants in mental processes analyzed</vt:lpstr>
      <vt:lpstr>Participants in mental processes analyzed</vt:lpstr>
      <vt:lpstr>Nuclear transitivity: different process types described and illustrated  - Behavioral</vt:lpstr>
      <vt:lpstr>Participants in behavioral processes explained</vt:lpstr>
      <vt:lpstr>Participants in behavioral processes explained</vt:lpstr>
      <vt:lpstr>Behavioral processes: a transition category</vt:lpstr>
      <vt:lpstr>Behavioral processes: a transition category</vt:lpstr>
      <vt:lpstr>Nuclear transitivity: different process types described and illustrated - Verbal</vt:lpstr>
      <vt:lpstr>Participants in verbal processes explained</vt:lpstr>
      <vt:lpstr>Participants in verbal processes analyzed</vt:lpstr>
      <vt:lpstr>Nuclear transitivity: different process types described and illustrated - Existential</vt:lpstr>
      <vt:lpstr>Participants in verbal processes explained</vt:lpstr>
      <vt:lpstr>Participants in verbal processes analyzed</vt:lpstr>
      <vt:lpstr>Nuclear transitivity: different process types described and illustrated - Relational</vt:lpstr>
      <vt:lpstr>Relational processes further described</vt:lpstr>
      <vt:lpstr>Relational processes further described</vt:lpstr>
      <vt:lpstr>Participants in relational processes explained</vt:lpstr>
      <vt:lpstr>Participants in verbal processes analyzed – Attributive processes</vt:lpstr>
      <vt:lpstr>Participants in verbal processes analyzed – Identifying processes</vt:lpstr>
      <vt:lpstr>Participants in verbal processes analyzed – Identifying processes</vt:lpstr>
      <vt:lpstr>Reversibility of identifying processes- problems and criteria for identifying Value and Token</vt:lpstr>
      <vt:lpstr>Transitivity in Functional Grammar – its relation to context and meaning</vt:lpstr>
      <vt:lpstr>Where is transitivity to be placed in the model of language? In which level or stratum?</vt:lpstr>
      <vt:lpstr>Causation and Different Process types</vt:lpstr>
      <vt:lpstr>Causation and Different Process types</vt:lpstr>
      <vt:lpstr>Causation and Different Process types</vt:lpstr>
      <vt:lpstr>Causation and Different Process types</vt:lpstr>
      <vt:lpstr>Causation and Different Process types</vt:lpstr>
      <vt:lpstr>Causation and Different Process types</vt:lpstr>
      <vt:lpstr>Differences between this and the traditional approach to verbs</vt:lpstr>
    </vt:vector>
  </TitlesOfParts>
  <Company>Proyecto DAELE-FFYL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for the class</dc:title>
  <dc:creator>Angelica Guiñazu</dc:creator>
  <cp:lastModifiedBy>shazpc</cp:lastModifiedBy>
  <cp:revision>423</cp:revision>
  <cp:lastPrinted>1601-01-01T00:00:00Z</cp:lastPrinted>
  <dcterms:created xsi:type="dcterms:W3CDTF">2009-03-30T11:30:12Z</dcterms:created>
  <dcterms:modified xsi:type="dcterms:W3CDTF">2017-07-31T21:22:04Z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