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4" r:id="rId5"/>
    <p:sldId id="263" r:id="rId6"/>
    <p:sldId id="265" r:id="rId7"/>
    <p:sldId id="258" r:id="rId8"/>
    <p:sldId id="262" r:id="rId9"/>
    <p:sldId id="260" r:id="rId10"/>
    <p:sldId id="268" r:id="rId11"/>
    <p:sldId id="261" r:id="rId12"/>
    <p:sldId id="267" r:id="rId13"/>
    <p:sldId id="283" r:id="rId14"/>
    <p:sldId id="266" r:id="rId15"/>
    <p:sldId id="269" r:id="rId16"/>
    <p:sldId id="270" r:id="rId17"/>
    <p:sldId id="271" r:id="rId18"/>
    <p:sldId id="272" r:id="rId19"/>
    <p:sldId id="273" r:id="rId20"/>
    <p:sldId id="282" r:id="rId21"/>
    <p:sldId id="275" r:id="rId22"/>
    <p:sldId id="276" r:id="rId23"/>
    <p:sldId id="277" r:id="rId24"/>
    <p:sldId id="28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88"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65B121E-CD33-412A-B469-8AE10DDDD1B7}" type="datetimeFigureOut">
              <a:rPr lang="en-US" smtClean="0"/>
              <a:pPr/>
              <a:t>9/20/2019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3179205-30E5-46D8-81FF-2CBB7E08D01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5B121E-CD33-412A-B469-8AE10DDDD1B7}" type="datetimeFigureOut">
              <a:rPr lang="en-US" smtClean="0"/>
              <a:pPr/>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79205-30E5-46D8-81FF-2CBB7E08D0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65B121E-CD33-412A-B469-8AE10DDDD1B7}" type="datetimeFigureOut">
              <a:rPr lang="en-US" smtClean="0"/>
              <a:pPr/>
              <a:t>9/20/2019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63179205-30E5-46D8-81FF-2CBB7E08D01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65B121E-CD33-412A-B469-8AE10DDDD1B7}" type="datetimeFigureOut">
              <a:rPr lang="en-US" smtClean="0"/>
              <a:pPr/>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3179205-30E5-46D8-81FF-2CBB7E08D017}"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65B121E-CD33-412A-B469-8AE10DDDD1B7}" type="datetimeFigureOut">
              <a:rPr lang="en-US" smtClean="0"/>
              <a:pPr/>
              <a:t>9/20/2019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3179205-30E5-46D8-81FF-2CBB7E08D017}"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565B121E-CD33-412A-B469-8AE10DDDD1B7}" type="datetimeFigureOut">
              <a:rPr lang="en-US" smtClean="0"/>
              <a:pPr/>
              <a:t>9/20/2019</a:t>
            </a:fld>
            <a:endParaRPr lang="en-US"/>
          </a:p>
        </p:txBody>
      </p:sp>
      <p:sp>
        <p:nvSpPr>
          <p:cNvPr id="10" name="Slide Number Placeholder 9"/>
          <p:cNvSpPr>
            <a:spLocks noGrp="1"/>
          </p:cNvSpPr>
          <p:nvPr>
            <p:ph type="sldNum" sz="quarter" idx="16"/>
          </p:nvPr>
        </p:nvSpPr>
        <p:spPr/>
        <p:txBody>
          <a:bodyPr rtlCol="0"/>
          <a:lstStyle/>
          <a:p>
            <a:fld id="{63179205-30E5-46D8-81FF-2CBB7E08D017}"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565B121E-CD33-412A-B469-8AE10DDDD1B7}" type="datetimeFigureOut">
              <a:rPr lang="en-US" smtClean="0"/>
              <a:pPr/>
              <a:t>9/20/2019</a:t>
            </a:fld>
            <a:endParaRPr lang="en-US"/>
          </a:p>
        </p:txBody>
      </p:sp>
      <p:sp>
        <p:nvSpPr>
          <p:cNvPr id="12" name="Slide Number Placeholder 11"/>
          <p:cNvSpPr>
            <a:spLocks noGrp="1"/>
          </p:cNvSpPr>
          <p:nvPr>
            <p:ph type="sldNum" sz="quarter" idx="16"/>
          </p:nvPr>
        </p:nvSpPr>
        <p:spPr/>
        <p:txBody>
          <a:bodyPr rtlCol="0"/>
          <a:lstStyle/>
          <a:p>
            <a:fld id="{63179205-30E5-46D8-81FF-2CBB7E08D017}"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5B121E-CD33-412A-B469-8AE10DDDD1B7}" type="datetimeFigureOut">
              <a:rPr lang="en-US" smtClean="0"/>
              <a:pPr/>
              <a:t>9/20/2019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3179205-30E5-46D8-81FF-2CBB7E08D0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B121E-CD33-412A-B469-8AE10DDDD1B7}" type="datetimeFigureOut">
              <a:rPr lang="en-US" smtClean="0"/>
              <a:pPr/>
              <a:t>9/20/2019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3179205-30E5-46D8-81FF-2CBB7E08D0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65B121E-CD33-412A-B469-8AE10DDDD1B7}" type="datetimeFigureOut">
              <a:rPr lang="en-US" smtClean="0"/>
              <a:pPr/>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3179205-30E5-46D8-81FF-2CBB7E08D017}"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565B121E-CD33-412A-B469-8AE10DDDD1B7}" type="datetimeFigureOut">
              <a:rPr lang="en-US" smtClean="0"/>
              <a:pPr/>
              <a:t>9/20/2019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63179205-30E5-46D8-81FF-2CBB7E08D017}"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65B121E-CD33-412A-B469-8AE10DDDD1B7}" type="datetimeFigureOut">
              <a:rPr lang="en-US" smtClean="0"/>
              <a:pPr/>
              <a:t>9/20/2019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3179205-30E5-46D8-81FF-2CBB7E08D0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szutest.com/laboratory-services/ohs-environmental-measurement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dgiglobal.com/class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0" y="-25728"/>
            <a:ext cx="9144000" cy="6883727"/>
          </a:xfrm>
          <a:prstGeom prst="rect">
            <a:avLst/>
          </a:prstGeom>
          <a:noFill/>
          <a:ln w="9525">
            <a:noFill/>
            <a:miter lim="800000"/>
            <a:headEnd/>
            <a:tailEnd/>
          </a:ln>
        </p:spPr>
      </p:pic>
      <p:sp>
        <p:nvSpPr>
          <p:cNvPr id="5" name="TextBox 4"/>
          <p:cNvSpPr txBox="1"/>
          <p:nvPr/>
        </p:nvSpPr>
        <p:spPr>
          <a:xfrm>
            <a:off x="7696200" y="0"/>
            <a:ext cx="1447800" cy="369332"/>
          </a:xfrm>
          <a:prstGeom prst="rect">
            <a:avLst/>
          </a:prstGeom>
          <a:noFill/>
        </p:spPr>
        <p:txBody>
          <a:bodyPr wrap="square" rtlCol="0">
            <a:spAutoFit/>
          </a:bodyPr>
          <a:lstStyle/>
          <a:p>
            <a:r>
              <a:rPr lang="en-US" dirty="0" smtClean="0"/>
              <a:t>Lecture # 3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a:bodyPr>
          <a:lstStyle/>
          <a:p>
            <a:pPr fontAlgn="base"/>
            <a:r>
              <a:rPr lang="en-US" dirty="0" smtClean="0"/>
              <a:t>What is exposure?</a:t>
            </a:r>
          </a:p>
          <a:p>
            <a:pPr fontAlgn="base">
              <a:buNone/>
            </a:pPr>
            <a:r>
              <a:rPr lang="en-US" dirty="0" smtClean="0"/>
              <a:t>Exposure to a substance is uptake into the body. The</a:t>
            </a:r>
          </a:p>
          <a:p>
            <a:pPr fontAlgn="base">
              <a:buNone/>
            </a:pPr>
            <a:r>
              <a:rPr lang="en-US" dirty="0" smtClean="0"/>
              <a:t>exposure routes are:</a:t>
            </a:r>
          </a:p>
          <a:p>
            <a:pPr fontAlgn="base"/>
            <a:r>
              <a:rPr lang="en-US" dirty="0" smtClean="0"/>
              <a:t>By breathing smoke, dust, gas or mist(fog)</a:t>
            </a:r>
          </a:p>
          <a:p>
            <a:pPr fontAlgn="base"/>
            <a:r>
              <a:rPr lang="en-US" dirty="0" smtClean="0"/>
              <a:t>By skin contact.</a:t>
            </a:r>
          </a:p>
          <a:p>
            <a:pPr fontAlgn="base"/>
            <a:r>
              <a:rPr lang="en-US" dirty="0" smtClean="0"/>
              <a:t>By injection into the skin.</a:t>
            </a:r>
          </a:p>
          <a:p>
            <a:pPr fontAlgn="base"/>
            <a:r>
              <a:rPr lang="en-US" dirty="0" smtClean="0"/>
              <a:t>By swallowing (eat / drink / sip)</a:t>
            </a:r>
          </a:p>
          <a:p>
            <a:pPr fontAlgn="base">
              <a:buNone/>
            </a:pPr>
            <a:r>
              <a:rPr lang="en-US" dirty="0" smtClean="0"/>
              <a:t>Many thousands of substances are used at work but only about 500 substances have Workplace Exposure Limits </a:t>
            </a:r>
            <a:endParaRPr lang="en-US" dirty="0"/>
          </a:p>
        </p:txBody>
      </p:sp>
      <p:sp>
        <p:nvSpPr>
          <p:cNvPr id="4" name="Title 1"/>
          <p:cNvSpPr>
            <a:spLocks noGrp="1"/>
          </p:cNvSpPr>
          <p:nvPr>
            <p:ph type="title"/>
          </p:nvPr>
        </p:nvSpPr>
        <p:spPr/>
        <p:txBody>
          <a:bodyPr>
            <a:normAutofit/>
          </a:bodyPr>
          <a:lstStyle/>
          <a:p>
            <a:r>
              <a:rPr lang="en-US" dirty="0" smtClean="0"/>
              <a:t>Occupational Exposure Limits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7235952" cy="990600"/>
          </a:xfrm>
        </p:spPr>
        <p:txBody>
          <a:bodyPr>
            <a:normAutofit/>
          </a:bodyPr>
          <a:lstStyle/>
          <a:p>
            <a:r>
              <a:rPr lang="en-US" dirty="0" smtClean="0"/>
              <a:t>Occupational Exposure Limits  </a:t>
            </a:r>
            <a:endParaRPr lang="en-US" dirty="0"/>
          </a:p>
        </p:txBody>
      </p:sp>
      <p:sp>
        <p:nvSpPr>
          <p:cNvPr id="3" name="Content Placeholder 2"/>
          <p:cNvSpPr>
            <a:spLocks noGrp="1"/>
          </p:cNvSpPr>
          <p:nvPr>
            <p:ph sz="quarter" idx="1"/>
          </p:nvPr>
        </p:nvSpPr>
        <p:spPr>
          <a:xfrm>
            <a:off x="533400" y="1524000"/>
            <a:ext cx="8153400" cy="5181600"/>
          </a:xfrm>
        </p:spPr>
        <p:txBody>
          <a:bodyPr>
            <a:noAutofit/>
          </a:bodyPr>
          <a:lstStyle/>
          <a:p>
            <a:pPr algn="just" fontAlgn="ctr"/>
            <a:r>
              <a:rPr lang="en-US" sz="2000" b="1" dirty="0" smtClean="0">
                <a:latin typeface="Times New Roman" pitchFamily="18" charset="0"/>
                <a:cs typeface="Times New Roman" pitchFamily="18" charset="0"/>
              </a:rPr>
              <a:t>What are the occupational exposure limits?</a:t>
            </a:r>
          </a:p>
          <a:p>
            <a:pPr algn="just"/>
            <a:r>
              <a:rPr lang="en-US" sz="2000" dirty="0" smtClean="0">
                <a:latin typeface="Times New Roman" pitchFamily="18" charset="0"/>
                <a:cs typeface="Times New Roman" pitchFamily="18" charset="0"/>
              </a:rPr>
              <a:t>In general, the occupational exposure limit (OEL) represents the maximum in the air absorption of a toxic substance to which a worker can be exposed over a period of time without suffering any harmful consequences.</a:t>
            </a:r>
          </a:p>
          <a:p>
            <a:pPr algn="just"/>
            <a:r>
              <a:rPr lang="en-US" sz="2000" dirty="0" smtClean="0">
                <a:latin typeface="Times New Roman" pitchFamily="18" charset="0"/>
                <a:cs typeface="Times New Roman" pitchFamily="18" charset="0"/>
              </a:rPr>
              <a:t>These limits are set out by many professional organizations around the world, such as the American Conference of Governmental Industrial Hygienists (ACGIH), and the National Institute for Occupational Safety and Health (NIOSH) in the United States. They are established based on the chemical properties of the substance, experimental studies on animals and humans, toxicological and epidemiological (</a:t>
            </a:r>
            <a:r>
              <a:rPr lang="en-US" sz="2000" dirty="0" smtClean="0"/>
              <a:t>relating to the branch of medicine which deals with the incidence, distribution, and control of diseases.</a:t>
            </a:r>
            <a:r>
              <a:rPr lang="en-US" sz="2000" dirty="0" smtClean="0">
                <a:latin typeface="Times New Roman" pitchFamily="18" charset="0"/>
                <a:cs typeface="Times New Roman" pitchFamily="18" charset="0"/>
              </a:rPr>
              <a:t>) data. </a:t>
            </a:r>
          </a:p>
          <a:p>
            <a:pPr algn="just"/>
            <a:r>
              <a:rPr lang="en-US" sz="2000" dirty="0" smtClean="0">
                <a:latin typeface="Times New Roman" pitchFamily="18" charset="0"/>
                <a:cs typeface="Times New Roman" pitchFamily="18" charset="0"/>
              </a:rPr>
              <a:t>Different organizations may use different terminology for the OEL. For example, the ACGIH term for OEL is "Threshold Limit Value" (TLV) while the NIOSH term is "recommended exposure limits" (REL).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Occupational Exposure Limits  </a:t>
            </a:r>
            <a:endParaRPr lang="en-US" dirty="0"/>
          </a:p>
        </p:txBody>
      </p:sp>
      <p:pic>
        <p:nvPicPr>
          <p:cNvPr id="15362" name="Picture 2" descr="Image result for Occupational Exposure Limits"/>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Image result for Occupational Exposure Limits"/>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Environmental monitoring at the work place</a:t>
            </a:r>
            <a:endParaRPr lang="en-US" sz="3200" dirty="0"/>
          </a:p>
        </p:txBody>
      </p:sp>
      <p:pic>
        <p:nvPicPr>
          <p:cNvPr id="26626" name="Picture 2" descr="Billedresultat for work Environment measure"/>
          <p:cNvPicPr>
            <a:picLocks noGrp="1" noChangeAspect="1" noChangeArrowheads="1"/>
          </p:cNvPicPr>
          <p:nvPr>
            <p:ph sz="quarter" idx="1"/>
          </p:nvPr>
        </p:nvPicPr>
        <p:blipFill>
          <a:blip r:embed="rId2" cstate="print"/>
          <a:srcRect/>
          <a:stretch>
            <a:fillRect/>
          </a:stretch>
        </p:blipFill>
        <p:spPr bwMode="auto">
          <a:xfrm>
            <a:off x="0" y="1447800"/>
            <a:ext cx="9144000" cy="5410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3200" b="1" dirty="0" smtClean="0"/>
              <a:t>Environmental monitoring at the work place</a:t>
            </a:r>
            <a:endParaRPr lang="en-US" sz="3200" dirty="0"/>
          </a:p>
        </p:txBody>
      </p:sp>
      <p:pic>
        <p:nvPicPr>
          <p:cNvPr id="23553" name="Picture 1"/>
          <p:cNvPicPr>
            <a:picLocks noGrp="1" noChangeAspect="1" noChangeArrowheads="1"/>
          </p:cNvPicPr>
          <p:nvPr>
            <p:ph sz="quarter" idx="1"/>
          </p:nvPr>
        </p:nvPicPr>
        <p:blipFill>
          <a:blip r:embed="rId2" cstate="print"/>
          <a:srcRect/>
          <a:stretch>
            <a:fillRect/>
          </a:stretch>
        </p:blipFill>
        <p:spPr bwMode="auto">
          <a:xfrm>
            <a:off x="4495800" y="2819401"/>
            <a:ext cx="4438650" cy="3867150"/>
          </a:xfrm>
          <a:prstGeom prst="rect">
            <a:avLst/>
          </a:prstGeom>
          <a:noFill/>
          <a:ln w="9525">
            <a:noFill/>
            <a:miter lim="800000"/>
            <a:headEnd/>
            <a:tailEnd/>
          </a:ln>
        </p:spPr>
      </p:pic>
      <p:sp>
        <p:nvSpPr>
          <p:cNvPr id="6" name="Rectangle 5"/>
          <p:cNvSpPr/>
          <p:nvPr/>
        </p:nvSpPr>
        <p:spPr>
          <a:xfrm>
            <a:off x="304800" y="1600200"/>
            <a:ext cx="4572000" cy="3693319"/>
          </a:xfrm>
          <a:prstGeom prst="rect">
            <a:avLst/>
          </a:prstGeom>
        </p:spPr>
        <p:txBody>
          <a:bodyPr>
            <a:spAutoFit/>
          </a:bodyPr>
          <a:lstStyle/>
          <a:p>
            <a:pPr algn="just"/>
            <a:r>
              <a:rPr lang="en-US" dirty="0" smtClean="0"/>
              <a:t>Establishes the threshold limit values for toxic and carcinogenic (having the potential to cause cancer) substances and physical agents which may be present in the atmosphere in the work environment. </a:t>
            </a:r>
          </a:p>
          <a:p>
            <a:pPr algn="just">
              <a:buFont typeface="Wingdings" pitchFamily="2" charset="2"/>
              <a:buChar char="v"/>
            </a:pPr>
            <a:r>
              <a:rPr lang="en-US" dirty="0" smtClean="0"/>
              <a:t>In the air contaminants ( poisonous substance that makes something impure)</a:t>
            </a:r>
          </a:p>
          <a:p>
            <a:pPr algn="just">
              <a:buFont typeface="Wingdings" pitchFamily="2" charset="2"/>
              <a:buChar char="v"/>
            </a:pPr>
            <a:r>
              <a:rPr lang="en-US" dirty="0" smtClean="0"/>
              <a:t>Physical agents –noise, illumination</a:t>
            </a:r>
          </a:p>
          <a:p>
            <a:pPr algn="just">
              <a:buFont typeface="Wingdings" pitchFamily="2" charset="2"/>
              <a:buChar char="v"/>
            </a:pPr>
            <a:r>
              <a:rPr lang="en-US" dirty="0" smtClean="0"/>
              <a:t>General ventilation –Air supply, Air movement</a:t>
            </a:r>
          </a:p>
          <a:p>
            <a:pPr algn="just">
              <a:buFont typeface="Wingdings" pitchFamily="2" charset="2"/>
              <a:buChar char="v"/>
            </a:pPr>
            <a:r>
              <a:rPr lang="en-US" dirty="0" smtClean="0"/>
              <a:t>Work environment measurement</a:t>
            </a:r>
          </a:p>
          <a:p>
            <a:pPr algn="just"/>
            <a:endParaRPr lang="en-US" dirty="0"/>
          </a:p>
          <a:p>
            <a:pPr algn="just"/>
            <a:endParaRPr lang="en-US" dirty="0" smtClean="0"/>
          </a:p>
          <a:p>
            <a:pPr algn="just"/>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normAutofit lnSpcReduction="10000"/>
          </a:bodyPr>
          <a:lstStyle/>
          <a:p>
            <a:pPr>
              <a:buNone/>
            </a:pPr>
            <a:r>
              <a:rPr lang="en-US" dirty="0" smtClean="0"/>
              <a:t>	WORK ENVIRONMENT MEASUREMENT (WEM) </a:t>
            </a:r>
          </a:p>
          <a:p>
            <a:r>
              <a:rPr lang="en-US" dirty="0" smtClean="0"/>
              <a:t>The employer shall maintain and control the working environment in comfortable and healthy conditions for the purpose of maintaining and promoting the health of his workers </a:t>
            </a:r>
          </a:p>
          <a:p>
            <a:r>
              <a:rPr lang="en-US" dirty="0" smtClean="0"/>
              <a:t> WEM shall mean sampling and analysis carried out in respect of the atmospheric working environment for the purpose of determining actual conditions there </a:t>
            </a:r>
          </a:p>
          <a:p>
            <a:r>
              <a:rPr lang="en-US" dirty="0" smtClean="0"/>
              <a:t>WEM shall include temperature, humidity, pressure, illumination, ventilation, concentration of substances and noise</a:t>
            </a:r>
          </a:p>
          <a:p>
            <a:r>
              <a:rPr lang="en-US" dirty="0" smtClean="0"/>
              <a:t>The employer shall carry out the WEM in indoor or other workplaces where hazardous work is performed and shall keep a record of such measurement which shall be made available to enforcing authority.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 of Industrial Hygiene </a:t>
            </a:r>
            <a:endParaRPr lang="en-US" dirty="0"/>
          </a:p>
        </p:txBody>
      </p:sp>
      <p:sp>
        <p:nvSpPr>
          <p:cNvPr id="3" name="Content Placeholder 2"/>
          <p:cNvSpPr>
            <a:spLocks noGrp="1"/>
          </p:cNvSpPr>
          <p:nvPr>
            <p:ph sz="quarter" idx="1"/>
          </p:nvPr>
        </p:nvSpPr>
        <p:spPr>
          <a:xfrm>
            <a:off x="612648" y="1219200"/>
            <a:ext cx="8153400" cy="5334000"/>
          </a:xfrm>
        </p:spPr>
        <p:txBody>
          <a:bodyPr>
            <a:normAutofit fontScale="62500" lnSpcReduction="20000"/>
          </a:bodyPr>
          <a:lstStyle/>
          <a:p>
            <a:pPr algn="just">
              <a:buNone/>
            </a:pPr>
            <a:endParaRPr lang="en-US" dirty="0" smtClean="0">
              <a:latin typeface="Times New Roman" pitchFamily="18" charset="0"/>
              <a:cs typeface="Times New Roman" pitchFamily="18" charset="0"/>
            </a:endParaRPr>
          </a:p>
          <a:p>
            <a:pPr algn="just" fontAlgn="base">
              <a:buNone/>
            </a:pPr>
            <a:r>
              <a:rPr lang="en-US" b="1" cap="all" dirty="0" smtClean="0">
                <a:latin typeface="Times New Roman" pitchFamily="18" charset="0"/>
                <a:cs typeface="Times New Roman" pitchFamily="18" charset="0"/>
                <a:hlinkClick r:id="rId2"/>
              </a:rPr>
              <a:t>WHAT IS OCCUPATIONAL HYGIENE?</a:t>
            </a:r>
            <a:endParaRPr lang="en-US" b="1" cap="all" dirty="0" smtClean="0">
              <a:latin typeface="Times New Roman" pitchFamily="18" charset="0"/>
              <a:cs typeface="Times New Roman" pitchFamily="18" charset="0"/>
            </a:endParaRPr>
          </a:p>
          <a:p>
            <a:pPr algn="just" fontAlgn="base">
              <a:buNone/>
            </a:pPr>
            <a:endParaRPr lang="en-US" dirty="0" smtClean="0">
              <a:latin typeface="Times New Roman" pitchFamily="18" charset="0"/>
              <a:cs typeface="Times New Roman" pitchFamily="18" charset="0"/>
            </a:endParaRPr>
          </a:p>
          <a:p>
            <a:pPr algn="just" fontAlgn="base"/>
            <a:r>
              <a:rPr lang="en-US" sz="3400" dirty="0" smtClean="0">
                <a:latin typeface="Times New Roman" pitchFamily="18" charset="0"/>
                <a:cs typeface="Times New Roman" pitchFamily="18" charset="0"/>
              </a:rPr>
              <a:t>Occupational hygiene is the discipline of bringing the level of physical, mental and social well-being of all employees to the highest, maintaining this level, revealing the health problems that may arise from the working environment and working conditions, protecting the employees against any kind of effects that may harm their health, and taking technical preventive measures against health risks in the working environment.</a:t>
            </a:r>
          </a:p>
          <a:p>
            <a:pPr algn="just" fontAlgn="base">
              <a:buNone/>
            </a:pPr>
            <a:endParaRPr lang="en-US" sz="3400" dirty="0" smtClean="0">
              <a:latin typeface="Times New Roman" pitchFamily="18" charset="0"/>
              <a:cs typeface="Times New Roman" pitchFamily="18" charset="0"/>
            </a:endParaRPr>
          </a:p>
          <a:p>
            <a:pPr algn="just" fontAlgn="base"/>
            <a:r>
              <a:rPr lang="en-US" sz="3400" dirty="0" smtClean="0">
                <a:latin typeface="Times New Roman" pitchFamily="18" charset="0"/>
                <a:cs typeface="Times New Roman" pitchFamily="18" charset="0"/>
              </a:rPr>
              <a:t>With occupational hygiene measurements, all physical and chemical factors in the working environment that can negatively affect the health of the employees are specified quantitatively and qualitatively. </a:t>
            </a:r>
          </a:p>
          <a:p>
            <a:pPr algn="just" fontAlgn="base"/>
            <a:endParaRPr lang="en-US" sz="3400" dirty="0" smtClean="0">
              <a:latin typeface="Times New Roman" pitchFamily="18" charset="0"/>
              <a:cs typeface="Times New Roman" pitchFamily="18" charset="0"/>
            </a:endParaRPr>
          </a:p>
          <a:p>
            <a:pPr algn="just" fontAlgn="base"/>
            <a:r>
              <a:rPr lang="en-US" sz="3400" dirty="0" smtClean="0">
                <a:latin typeface="Times New Roman" pitchFamily="18" charset="0"/>
                <a:cs typeface="Times New Roman" pitchFamily="18" charset="0"/>
              </a:rPr>
              <a:t>In order to minimize the frequency occupational diseases and accidents, it is extremely important to identify the hazardous effects in the workplace</a:t>
            </a:r>
            <a:endParaRPr lang="en-US" sz="3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Grp="1" noChangeAspect="1" noChangeArrowheads="1"/>
          </p:cNvPicPr>
          <p:nvPr>
            <p:ph sz="quarter"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1524000"/>
            <a:ext cx="8229600" cy="5105400"/>
          </a:xfrm>
        </p:spPr>
        <p:txBody>
          <a:bodyPr>
            <a:normAutofit/>
          </a:bodyPr>
          <a:lstStyle/>
          <a:p>
            <a:pPr>
              <a:buFont typeface="Wingdings" pitchFamily="2" charset="2"/>
              <a:buChar char="v"/>
            </a:pPr>
            <a:r>
              <a:rPr lang="en-US" b="1" dirty="0" smtClean="0"/>
              <a:t>Classification of dangerous substances and their toxicity</a:t>
            </a:r>
            <a:endParaRPr lang="en-US" dirty="0" smtClean="0"/>
          </a:p>
          <a:p>
            <a:pPr>
              <a:buFont typeface="Wingdings" pitchFamily="2" charset="2"/>
              <a:buChar char="v"/>
            </a:pPr>
            <a:r>
              <a:rPr lang="en-US" b="1" dirty="0" smtClean="0"/>
              <a:t>Route of Entry </a:t>
            </a:r>
          </a:p>
          <a:p>
            <a:pPr>
              <a:buFont typeface="Wingdings" pitchFamily="2" charset="2"/>
              <a:buChar char="q"/>
            </a:pPr>
            <a:r>
              <a:rPr lang="en-US" dirty="0" smtClean="0"/>
              <a:t>Skin </a:t>
            </a:r>
            <a:r>
              <a:rPr lang="en-US" dirty="0"/>
              <a:t>And Eyes, </a:t>
            </a:r>
          </a:p>
          <a:p>
            <a:pPr>
              <a:buFont typeface="Wingdings" pitchFamily="2" charset="2"/>
              <a:buChar char="q"/>
            </a:pPr>
            <a:r>
              <a:rPr lang="en-US" dirty="0" smtClean="0"/>
              <a:t> </a:t>
            </a:r>
            <a:r>
              <a:rPr lang="en-US" dirty="0"/>
              <a:t>Lungs And Stomach </a:t>
            </a:r>
            <a:endParaRPr lang="en-US" dirty="0" smtClean="0"/>
          </a:p>
          <a:p>
            <a:pPr>
              <a:buFont typeface="Wingdings" pitchFamily="2" charset="2"/>
              <a:buChar char="q"/>
            </a:pPr>
            <a:r>
              <a:rPr lang="en-US" dirty="0" smtClean="0"/>
              <a:t>Occupational </a:t>
            </a:r>
            <a:r>
              <a:rPr lang="en-US" dirty="0"/>
              <a:t>exposure </a:t>
            </a:r>
            <a:r>
              <a:rPr lang="en-US" dirty="0" smtClean="0"/>
              <a:t>limits  </a:t>
            </a:r>
          </a:p>
          <a:p>
            <a:pPr>
              <a:buFont typeface="Wingdings" pitchFamily="2" charset="2"/>
              <a:buChar char="v"/>
            </a:pPr>
            <a:r>
              <a:rPr lang="en-US" b="1" dirty="0" smtClean="0"/>
              <a:t>Environmental </a:t>
            </a:r>
            <a:r>
              <a:rPr lang="en-US" b="1" dirty="0"/>
              <a:t>monitoring at the work place: </a:t>
            </a:r>
          </a:p>
          <a:p>
            <a:pPr>
              <a:buFont typeface="Wingdings" pitchFamily="2" charset="2"/>
              <a:buChar char="Ø"/>
            </a:pPr>
            <a:r>
              <a:rPr lang="en-US" dirty="0" smtClean="0"/>
              <a:t>Measurement </a:t>
            </a:r>
            <a:r>
              <a:rPr lang="en-US" dirty="0"/>
              <a:t>Techniques </a:t>
            </a:r>
          </a:p>
          <a:p>
            <a:pPr>
              <a:buFont typeface="Wingdings" pitchFamily="2" charset="2"/>
              <a:buChar char="Ø"/>
            </a:pPr>
            <a:r>
              <a:rPr lang="en-US" dirty="0" smtClean="0"/>
              <a:t>Data </a:t>
            </a:r>
            <a:r>
              <a:rPr lang="en-US" dirty="0"/>
              <a:t>Evaluation and </a:t>
            </a:r>
            <a:r>
              <a:rPr lang="en-US" dirty="0" smtClean="0"/>
              <a:t>Analysis</a:t>
            </a:r>
            <a:r>
              <a:rPr lang="en-US" dirty="0"/>
              <a:t>	</a:t>
            </a:r>
          </a:p>
          <a:p>
            <a:pPr marL="514350" indent="-514350">
              <a:buFont typeface="+mj-lt"/>
              <a:buAutoNum type="arabicPeriod"/>
            </a:pPr>
            <a:endParaRPr lang="en-US" dirty="0"/>
          </a:p>
        </p:txBody>
      </p:sp>
      <p:sp>
        <p:nvSpPr>
          <p:cNvPr id="5" name="Rectangle 4"/>
          <p:cNvSpPr/>
          <p:nvPr/>
        </p:nvSpPr>
        <p:spPr>
          <a:xfrm>
            <a:off x="657690" y="381000"/>
            <a:ext cx="7932428" cy="954107"/>
          </a:xfrm>
          <a:prstGeom prst="rect">
            <a:avLst/>
          </a:prstGeom>
          <a:noFill/>
        </p:spPr>
        <p:txBody>
          <a:bodyPr wrap="none" lIns="91440" tIns="45720" rIns="91440" bIns="45720">
            <a:spAutoFit/>
          </a:bodyPr>
          <a:lstStyle/>
          <a:p>
            <a:pPr algn="ct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Occupational Health Safety &amp; </a:t>
            </a: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Environment</a:t>
            </a:r>
          </a:p>
          <a:p>
            <a:pPr algn="ctr"/>
            <a:r>
              <a:rPr lang="en-US" sz="2800"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Lecture # 2,3</a:t>
            </a:r>
            <a:r>
              <a:rPr lang="en-US" sz="2800"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 </a:t>
            </a:r>
            <a:endParaRPr lang="en-US" sz="2800"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Environment Measurement</a:t>
            </a:r>
            <a:endParaRPr lang="en-US" dirty="0"/>
          </a:p>
        </p:txBody>
      </p:sp>
      <p:sp>
        <p:nvSpPr>
          <p:cNvPr id="3" name="Content Placeholder 2"/>
          <p:cNvSpPr>
            <a:spLocks noGrp="1"/>
          </p:cNvSpPr>
          <p:nvPr>
            <p:ph sz="quarter" idx="1"/>
          </p:nvPr>
        </p:nvSpPr>
        <p:spPr/>
        <p:txBody>
          <a:bodyPr>
            <a:normAutofit fontScale="77500" lnSpcReduction="20000"/>
          </a:bodyPr>
          <a:lstStyle/>
          <a:p>
            <a:pPr algn="just" fontAlgn="base"/>
            <a:r>
              <a:rPr lang="en-US" dirty="0" smtClean="0"/>
              <a:t>Work Environment Measurement, or WEM, is a branch of Industrial Hygiene aimed at evaluating levels of workers’ exposures from various physical and chemical hazards emanating from workplace operations and recommending appropriate control measures for the improvement of the working environment. </a:t>
            </a:r>
          </a:p>
          <a:p>
            <a:pPr algn="just" fontAlgn="base"/>
            <a:r>
              <a:rPr lang="en-US" dirty="0" smtClean="0"/>
              <a:t>WEM is conducted through various sampling methodologies and/or direct measurement using direct reading instruments to:</a:t>
            </a:r>
          </a:p>
          <a:p>
            <a:pPr algn="just" fontAlgn="base"/>
            <a:r>
              <a:rPr lang="en-US" dirty="0" smtClean="0"/>
              <a:t>Determine the level of harmful substances (airborne contaminants) such as but not limited to dust, mist, fumes, solvents and gases</a:t>
            </a:r>
          </a:p>
          <a:p>
            <a:pPr algn="just" fontAlgn="base"/>
            <a:r>
              <a:rPr lang="en-US" dirty="0" smtClean="0"/>
              <a:t>Measure the level of physical hazards generated from various operations such as noise, heat, vibrations and radiation</a:t>
            </a:r>
          </a:p>
          <a:p>
            <a:pPr algn="just" fontAlgn="base"/>
            <a:r>
              <a:rPr lang="en-US" dirty="0" smtClean="0"/>
              <a:t>Assess the illumination levels in different work areas</a:t>
            </a:r>
          </a:p>
          <a:p>
            <a:pPr algn="just" fontAlgn="base"/>
            <a:r>
              <a:rPr lang="en-US" dirty="0" smtClean="0"/>
              <a:t>Evaluate the performance of the general and local exhaust ventilation installed</a:t>
            </a:r>
          </a:p>
          <a:p>
            <a:pPr algn="just"/>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304800"/>
            <a:ext cx="2663952" cy="990600"/>
          </a:xfrm>
        </p:spPr>
        <p:txBody>
          <a:bodyPr/>
          <a:lstStyle/>
          <a:p>
            <a:r>
              <a:rPr lang="en-US" dirty="0" smtClean="0"/>
              <a:t>Control </a:t>
            </a:r>
            <a:endParaRPr lang="en-US" dirty="0"/>
          </a:p>
        </p:txBody>
      </p:sp>
      <p:pic>
        <p:nvPicPr>
          <p:cNvPr id="29698" name="Picture 2" descr="Billedresultat for hierarchy of control"/>
          <p:cNvPicPr>
            <a:picLocks noGrp="1" noChangeAspect="1" noChangeArrowheads="1"/>
          </p:cNvPicPr>
          <p:nvPr>
            <p:ph sz="quarter" idx="1"/>
          </p:nvPr>
        </p:nvPicPr>
        <p:blipFill>
          <a:blip r:embed="rId2" cstate="print"/>
          <a:srcRect/>
          <a:stretch>
            <a:fillRect/>
          </a:stretch>
        </p:blipFill>
        <p:spPr bwMode="auto">
          <a:xfrm>
            <a:off x="152400" y="1478421"/>
            <a:ext cx="8677275" cy="537958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pPr fontAlgn="base"/>
            <a:r>
              <a:rPr lang="en-US" dirty="0" smtClean="0"/>
              <a:t>Employees need a comfortable work environment to perform at maximum efficiency. The presence of odors, dust and/or biological contaminants may seriously effect an employee’s ability to work or even contribute to adverse health symptoms. </a:t>
            </a:r>
          </a:p>
          <a:p>
            <a:pPr fontAlgn="base"/>
            <a:r>
              <a:rPr lang="en-US" dirty="0" smtClean="0"/>
              <a:t>Complaints may arise from one or more employees at a work site. Symptoms such as headache, eye throat, and irritation, dizziness, lack of energy, tiredness, allergies and congestion are typical symptoms.</a:t>
            </a:r>
          </a:p>
          <a:p>
            <a:endParaRPr lang="en-US" dirty="0"/>
          </a:p>
        </p:txBody>
      </p:sp>
      <p:sp>
        <p:nvSpPr>
          <p:cNvPr id="4" name="Rectangle 3"/>
          <p:cNvSpPr/>
          <p:nvPr/>
        </p:nvSpPr>
        <p:spPr>
          <a:xfrm>
            <a:off x="2819400" y="609600"/>
            <a:ext cx="3796232" cy="461665"/>
          </a:xfrm>
          <a:prstGeom prst="rect">
            <a:avLst/>
          </a:prstGeom>
        </p:spPr>
        <p:txBody>
          <a:bodyPr wrap="none">
            <a:spAutoFit/>
          </a:bodyPr>
          <a:lstStyle/>
          <a:p>
            <a:pPr fontAlgn="base">
              <a:buNone/>
            </a:pPr>
            <a:r>
              <a:rPr lang="en-US" sz="2400" dirty="0" smtClean="0"/>
              <a:t>Indoor Air Quality Monitoring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85000" lnSpcReduction="20000"/>
          </a:bodyPr>
          <a:lstStyle/>
          <a:p>
            <a:pPr fontAlgn="base"/>
            <a:r>
              <a:rPr lang="en-US" dirty="0" smtClean="0"/>
              <a:t>UOS buildings are equipped with ventilation systems that may include air conditioning. </a:t>
            </a:r>
          </a:p>
          <a:p>
            <a:pPr fontAlgn="base"/>
            <a:r>
              <a:rPr lang="en-US" dirty="0" smtClean="0"/>
              <a:t>Some of these systems may not provide a sufficient level of comfort to all employees. </a:t>
            </a:r>
          </a:p>
          <a:p>
            <a:pPr fontAlgn="base"/>
            <a:r>
              <a:rPr lang="en-US" dirty="0" smtClean="0"/>
              <a:t>Complaints may arise from one or more employees at a work site. Symptoms may include headaches, eye, throat, and nose irritation, allergies and congestion, dizziness and fatigue, nausea, and general feelings of ill health. </a:t>
            </a:r>
          </a:p>
          <a:p>
            <a:pPr fontAlgn="base"/>
            <a:r>
              <a:rPr lang="en-US" dirty="0" smtClean="0"/>
              <a:t>EH&amp;S Industrial Hygiene staff is prepared to evaluate any work site on numerous levels including the ventilation system, comfort parameters such as temperature, humidity and carbon dioxide as well as sources of airborne contaminants from within and outside the work area.</a:t>
            </a:r>
          </a:p>
          <a:p>
            <a:endParaRPr lang="en-US" dirty="0"/>
          </a:p>
        </p:txBody>
      </p:sp>
      <p:sp>
        <p:nvSpPr>
          <p:cNvPr id="4" name="Rectangle 3"/>
          <p:cNvSpPr/>
          <p:nvPr/>
        </p:nvSpPr>
        <p:spPr>
          <a:xfrm>
            <a:off x="914400" y="457200"/>
            <a:ext cx="6728252" cy="523220"/>
          </a:xfrm>
          <a:prstGeom prst="rect">
            <a:avLst/>
          </a:prstGeom>
        </p:spPr>
        <p:txBody>
          <a:bodyPr wrap="none">
            <a:spAutoFit/>
          </a:bodyPr>
          <a:lstStyle/>
          <a:p>
            <a:pPr fontAlgn="base">
              <a:buNone/>
            </a:pPr>
            <a:r>
              <a:rPr lang="en-US" sz="2800" dirty="0" smtClean="0"/>
              <a:t>Ventilation Systems Evaluation and Monitoring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AutoShape 4" descr="Image result for thank you O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0966" name="Picture 6" descr="Image result for thank you OSH"/>
          <p:cNvPicPr>
            <a:picLocks noChangeAspect="1" noChangeArrowheads="1"/>
          </p:cNvPicPr>
          <p:nvPr/>
        </p:nvPicPr>
        <p:blipFill>
          <a:blip r:embed="rId2" cstate="print"/>
          <a:srcRect/>
          <a:stretch>
            <a:fillRect/>
          </a:stretch>
        </p:blipFill>
        <p:spPr bwMode="auto">
          <a:xfrm>
            <a:off x="0" y="-7168"/>
            <a:ext cx="9144000" cy="686516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7464552" cy="990600"/>
          </a:xfrm>
        </p:spPr>
        <p:txBody>
          <a:bodyPr>
            <a:normAutofit fontScale="90000"/>
          </a:bodyPr>
          <a:lstStyle/>
          <a:p>
            <a:r>
              <a:rPr lang="en-US" sz="2700" b="1" dirty="0" smtClean="0"/>
              <a:t>Classification of dangerous substances and their toxicity</a:t>
            </a:r>
            <a:r>
              <a:rPr lang="en-US" dirty="0" smtClean="0"/>
              <a:t/>
            </a:r>
            <a:br>
              <a:rPr lang="en-US" dirty="0" smtClean="0"/>
            </a:br>
            <a:endParaRPr lang="en-US" dirty="0"/>
          </a:p>
        </p:txBody>
      </p:sp>
      <p:pic>
        <p:nvPicPr>
          <p:cNvPr id="18434" name="Picture 2" descr="Relateret billede"/>
          <p:cNvPicPr>
            <a:picLocks noGrp="1" noChangeAspect="1" noChangeArrowheads="1"/>
          </p:cNvPicPr>
          <p:nvPr>
            <p:ph sz="quarter" idx="1"/>
          </p:nvPr>
        </p:nvPicPr>
        <p:blipFill>
          <a:blip r:embed="rId2" cstate="print"/>
          <a:srcRect/>
          <a:stretch>
            <a:fillRect/>
          </a:stretch>
        </p:blipFill>
        <p:spPr bwMode="auto">
          <a:xfrm>
            <a:off x="0" y="1447800"/>
            <a:ext cx="8791787" cy="5410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14400"/>
          </a:xfrm>
        </p:spPr>
        <p:txBody>
          <a:bodyPr>
            <a:normAutofit fontScale="90000"/>
          </a:bodyPr>
          <a:lstStyle/>
          <a:p>
            <a:r>
              <a:rPr lang="en-US" sz="3100" b="1" dirty="0" smtClean="0"/>
              <a:t>The 9 Classes Of Dangerous Substance</a:t>
            </a:r>
            <a:r>
              <a:rPr lang="en-US" b="1" dirty="0" smtClean="0"/>
              <a:t/>
            </a:r>
            <a:br>
              <a:rPr lang="en-US" b="1" dirty="0" smtClean="0"/>
            </a:br>
            <a:endParaRPr lang="en-US" dirty="0"/>
          </a:p>
        </p:txBody>
      </p:sp>
      <p:sp>
        <p:nvSpPr>
          <p:cNvPr id="3" name="Content Placeholder 2"/>
          <p:cNvSpPr>
            <a:spLocks noGrp="1"/>
          </p:cNvSpPr>
          <p:nvPr>
            <p:ph sz="quarter" idx="1"/>
          </p:nvPr>
        </p:nvSpPr>
        <p:spPr/>
        <p:txBody>
          <a:bodyPr>
            <a:normAutofit fontScale="77500" lnSpcReduction="20000"/>
          </a:bodyPr>
          <a:lstStyle/>
          <a:p>
            <a:pPr fontAlgn="base">
              <a:buFont typeface="Wingdings" pitchFamily="2" charset="2"/>
              <a:buChar char="v"/>
            </a:pPr>
            <a:r>
              <a:rPr lang="en-US" sz="2800" u="sng" dirty="0" smtClean="0">
                <a:solidFill>
                  <a:schemeClr val="tx2">
                    <a:lumMod val="75000"/>
                  </a:schemeClr>
                </a:solidFill>
                <a:hlinkClick r:id="rId2"/>
              </a:rPr>
              <a:t>Poisonous Material Causing Allergy </a:t>
            </a:r>
          </a:p>
          <a:p>
            <a:pPr fontAlgn="base">
              <a:buFont typeface="Wingdings" pitchFamily="2" charset="2"/>
              <a:buChar char="v"/>
            </a:pPr>
            <a:r>
              <a:rPr lang="en-US" sz="2800" u="sng" dirty="0" smtClean="0">
                <a:solidFill>
                  <a:schemeClr val="tx2">
                    <a:lumMod val="75000"/>
                  </a:schemeClr>
                </a:solidFill>
                <a:hlinkClick r:id="rId2"/>
              </a:rPr>
              <a:t>Explosives</a:t>
            </a:r>
            <a:endParaRPr lang="en-US" sz="2800" u="sng" dirty="0" smtClean="0">
              <a:solidFill>
                <a:schemeClr val="tx2">
                  <a:lumMod val="75000"/>
                </a:schemeClr>
              </a:solidFill>
            </a:endParaRPr>
          </a:p>
          <a:p>
            <a:pPr fontAlgn="base">
              <a:buFont typeface="Wingdings" pitchFamily="2" charset="2"/>
              <a:buChar char="v"/>
            </a:pPr>
            <a:r>
              <a:rPr lang="en-US" sz="2800" u="sng" dirty="0" smtClean="0">
                <a:solidFill>
                  <a:schemeClr val="tx2">
                    <a:lumMod val="75000"/>
                  </a:schemeClr>
                </a:solidFill>
                <a:hlinkClick r:id="rId2"/>
              </a:rPr>
              <a:t>Gases</a:t>
            </a:r>
            <a:r>
              <a:rPr lang="en-US" sz="2800" u="sng" dirty="0" smtClean="0">
                <a:solidFill>
                  <a:schemeClr val="tx2">
                    <a:lumMod val="75000"/>
                  </a:schemeClr>
                </a:solidFill>
              </a:rPr>
              <a:t> ( Bad Smell, Bad Taste , Harmful &amp; Toxic)</a:t>
            </a:r>
          </a:p>
          <a:p>
            <a:pPr fontAlgn="base">
              <a:buFont typeface="Wingdings" pitchFamily="2" charset="2"/>
              <a:buChar char="v"/>
            </a:pPr>
            <a:r>
              <a:rPr lang="en-US" sz="2800" u="sng" dirty="0" smtClean="0">
                <a:solidFill>
                  <a:schemeClr val="tx2">
                    <a:lumMod val="75000"/>
                  </a:schemeClr>
                </a:solidFill>
              </a:rPr>
              <a:t>Radiation </a:t>
            </a:r>
          </a:p>
          <a:p>
            <a:pPr fontAlgn="base">
              <a:buFont typeface="Wingdings" pitchFamily="2" charset="2"/>
              <a:buChar char="v"/>
            </a:pPr>
            <a:r>
              <a:rPr lang="en-US" sz="2800" u="sng" dirty="0" smtClean="0">
                <a:solidFill>
                  <a:schemeClr val="tx2">
                    <a:lumMod val="75000"/>
                  </a:schemeClr>
                </a:solidFill>
              </a:rPr>
              <a:t>Chemicals ( enter Through breathing, Skin &amp; Mouth ) </a:t>
            </a:r>
          </a:p>
          <a:p>
            <a:pPr fontAlgn="base">
              <a:buFont typeface="Wingdings" pitchFamily="2" charset="2"/>
              <a:buChar char="v"/>
            </a:pPr>
            <a:r>
              <a:rPr lang="en-US" sz="2800" u="sng" dirty="0" smtClean="0">
                <a:solidFill>
                  <a:schemeClr val="tx2">
                    <a:lumMod val="75000"/>
                  </a:schemeClr>
                </a:solidFill>
                <a:hlinkClick r:id="rId2"/>
              </a:rPr>
              <a:t>Flammable Liquids</a:t>
            </a:r>
            <a:endParaRPr lang="en-US" sz="2800" u="sng" dirty="0" smtClean="0">
              <a:solidFill>
                <a:schemeClr val="tx2">
                  <a:lumMod val="75000"/>
                </a:schemeClr>
              </a:solidFill>
            </a:endParaRPr>
          </a:p>
          <a:p>
            <a:pPr fontAlgn="base">
              <a:buFont typeface="Wingdings" pitchFamily="2" charset="2"/>
              <a:buChar char="v"/>
            </a:pPr>
            <a:r>
              <a:rPr lang="en-US" sz="2800" u="sng" dirty="0" smtClean="0">
                <a:solidFill>
                  <a:schemeClr val="tx2">
                    <a:lumMod val="75000"/>
                  </a:schemeClr>
                </a:solidFill>
                <a:hlinkClick r:id="rId2"/>
              </a:rPr>
              <a:t>Flammable Solids</a:t>
            </a:r>
            <a:endParaRPr lang="en-US" sz="2800" u="sng" dirty="0" smtClean="0">
              <a:solidFill>
                <a:schemeClr val="tx2">
                  <a:lumMod val="75000"/>
                </a:schemeClr>
              </a:solidFill>
            </a:endParaRPr>
          </a:p>
          <a:p>
            <a:pPr fontAlgn="base">
              <a:buFont typeface="Wingdings" pitchFamily="2" charset="2"/>
              <a:buChar char="v"/>
            </a:pPr>
            <a:r>
              <a:rPr lang="en-US" sz="2800" u="sng" dirty="0" smtClean="0">
                <a:solidFill>
                  <a:schemeClr val="tx2">
                    <a:lumMod val="75000"/>
                  </a:schemeClr>
                </a:solidFill>
                <a:hlinkClick r:id="rId2"/>
              </a:rPr>
              <a:t>Oxidizing Substances</a:t>
            </a:r>
            <a:endParaRPr lang="en-US" sz="2800" u="sng" dirty="0" smtClean="0">
              <a:solidFill>
                <a:schemeClr val="tx2">
                  <a:lumMod val="75000"/>
                </a:schemeClr>
              </a:solidFill>
            </a:endParaRPr>
          </a:p>
          <a:p>
            <a:pPr fontAlgn="base">
              <a:buFont typeface="Wingdings" pitchFamily="2" charset="2"/>
              <a:buChar char="v"/>
            </a:pPr>
            <a:r>
              <a:rPr lang="en-US" sz="2800" u="sng" dirty="0" smtClean="0">
                <a:solidFill>
                  <a:schemeClr val="tx2">
                    <a:lumMod val="75000"/>
                  </a:schemeClr>
                </a:solidFill>
                <a:hlinkClick r:id="rId2"/>
              </a:rPr>
              <a:t>Toxic &amp; Infectious Substances</a:t>
            </a:r>
            <a:endParaRPr lang="en-US" sz="2800" u="sng" dirty="0" smtClean="0">
              <a:solidFill>
                <a:schemeClr val="tx2">
                  <a:lumMod val="75000"/>
                </a:schemeClr>
              </a:solidFill>
            </a:endParaRPr>
          </a:p>
          <a:p>
            <a:pPr fontAlgn="base">
              <a:buFont typeface="Wingdings" pitchFamily="2" charset="2"/>
              <a:buChar char="v"/>
            </a:pPr>
            <a:r>
              <a:rPr lang="en-US" sz="2800" u="sng" dirty="0" smtClean="0">
                <a:solidFill>
                  <a:schemeClr val="tx2">
                    <a:lumMod val="75000"/>
                  </a:schemeClr>
                </a:solidFill>
                <a:hlinkClick r:id="rId2"/>
              </a:rPr>
              <a:t>Radioactive Material</a:t>
            </a:r>
            <a:endParaRPr lang="en-US" sz="2800" u="sng" dirty="0" smtClean="0">
              <a:solidFill>
                <a:schemeClr val="tx2">
                  <a:lumMod val="75000"/>
                </a:schemeClr>
              </a:solidFill>
            </a:endParaRPr>
          </a:p>
          <a:p>
            <a:pPr fontAlgn="base">
              <a:buFont typeface="Wingdings" pitchFamily="2" charset="2"/>
              <a:buChar char="v"/>
            </a:pPr>
            <a:r>
              <a:rPr lang="en-US" sz="2800" u="sng" dirty="0" smtClean="0">
                <a:solidFill>
                  <a:schemeClr val="tx2">
                    <a:lumMod val="75000"/>
                  </a:schemeClr>
                </a:solidFill>
                <a:hlinkClick r:id="rId2"/>
              </a:rPr>
              <a:t>Corrosives</a:t>
            </a:r>
            <a:endParaRPr lang="en-US" sz="2800" u="sng" dirty="0" smtClean="0">
              <a:solidFill>
                <a:schemeClr val="tx2">
                  <a:lumMod val="75000"/>
                </a:schemeClr>
              </a:solidFill>
            </a:endParaRPr>
          </a:p>
          <a:p>
            <a:pPr fontAlgn="base">
              <a:buFont typeface="Wingdings" pitchFamily="2" charset="2"/>
              <a:buChar char="v"/>
            </a:pPr>
            <a:r>
              <a:rPr lang="en-US" sz="2800" u="sng" dirty="0" smtClean="0">
                <a:solidFill>
                  <a:schemeClr val="tx2">
                    <a:lumMod val="75000"/>
                  </a:schemeClr>
                </a:solidFill>
                <a:hlinkClick r:id="rId2"/>
              </a:rPr>
              <a:t>Miscellaneous Dangerous Goods</a:t>
            </a:r>
            <a:endParaRPr lang="en-US" sz="2800" u="sng" dirty="0" smtClean="0">
              <a:solidFill>
                <a:schemeClr val="tx2">
                  <a:lumMod val="75000"/>
                </a:schemeClr>
              </a:solidFill>
            </a:endParaRP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illedresultat for Classification of dangerous substances and their toxicity"/>
          <p:cNvPicPr>
            <a:picLocks noGrp="1" noChangeAspect="1" noChangeArrowheads="1"/>
          </p:cNvPicPr>
          <p:nvPr>
            <p:ph sz="quarter" idx="1"/>
          </p:nvPr>
        </p:nvPicPr>
        <p:blipFill>
          <a:blip r:embed="rId2" cstate="print"/>
          <a:srcRect/>
          <a:stretch>
            <a:fillRect/>
          </a:stretch>
        </p:blipFill>
        <p:spPr bwMode="auto">
          <a:xfrm>
            <a:off x="228599" y="1828800"/>
            <a:ext cx="8814619" cy="4648200"/>
          </a:xfrm>
          <a:prstGeom prst="rect">
            <a:avLst/>
          </a:prstGeom>
          <a:noFill/>
        </p:spPr>
      </p:pic>
      <p:sp>
        <p:nvSpPr>
          <p:cNvPr id="5" name="Title 1"/>
          <p:cNvSpPr>
            <a:spLocks noGrp="1"/>
          </p:cNvSpPr>
          <p:nvPr>
            <p:ph type="title"/>
          </p:nvPr>
        </p:nvSpPr>
        <p:spPr/>
        <p:txBody>
          <a:bodyPr>
            <a:normAutofit fontScale="90000"/>
          </a:bodyPr>
          <a:lstStyle/>
          <a:p>
            <a:r>
              <a:rPr lang="en-US" sz="2700" b="1" dirty="0" smtClean="0"/>
              <a:t>Classification of dangerous substances and their toxicity</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905000"/>
            <a:ext cx="8153400" cy="4191000"/>
          </a:xfrm>
        </p:spPr>
        <p:txBody>
          <a:bodyPr>
            <a:normAutofit fontScale="92500" lnSpcReduction="10000"/>
          </a:bodyPr>
          <a:lstStyle/>
          <a:p>
            <a:r>
              <a:rPr lang="en-US" dirty="0" smtClean="0"/>
              <a:t>How can Chemical enter into body (Route of Entry)</a:t>
            </a:r>
          </a:p>
          <a:p>
            <a:pPr>
              <a:buNone/>
            </a:pPr>
            <a:r>
              <a:rPr lang="en-US" dirty="0" smtClean="0"/>
              <a:t>In order for a chemical to harm a person's health, it must first come into contact or enter the body, and it must have some biological effect on the body. There are four major routes by which a chemical may enter the body:</a:t>
            </a:r>
          </a:p>
          <a:p>
            <a:r>
              <a:rPr lang="en-US" dirty="0" smtClean="0"/>
              <a:t>Inhalation (breathing or Lungs)</a:t>
            </a:r>
          </a:p>
          <a:p>
            <a:r>
              <a:rPr lang="en-US" dirty="0" smtClean="0"/>
              <a:t>Skin (or eye) contact</a:t>
            </a:r>
          </a:p>
          <a:p>
            <a:r>
              <a:rPr lang="en-US" dirty="0" smtClean="0"/>
              <a:t>Ingestion or eating or stomach</a:t>
            </a:r>
          </a:p>
          <a:p>
            <a:r>
              <a:rPr lang="en-US" dirty="0" smtClean="0"/>
              <a:t>Injection (Vaccination)</a:t>
            </a:r>
          </a:p>
          <a:p>
            <a:endParaRPr lang="en-US" dirty="0"/>
          </a:p>
        </p:txBody>
      </p:sp>
      <p:pic>
        <p:nvPicPr>
          <p:cNvPr id="22530" name="Picture 2"/>
          <p:cNvPicPr>
            <a:picLocks noChangeAspect="1" noChangeArrowheads="1"/>
          </p:cNvPicPr>
          <p:nvPr/>
        </p:nvPicPr>
        <p:blipFill>
          <a:blip r:embed="rId2" cstate="print"/>
          <a:srcRect/>
          <a:stretch>
            <a:fillRect/>
          </a:stretch>
        </p:blipFill>
        <p:spPr bwMode="auto">
          <a:xfrm>
            <a:off x="0" y="0"/>
            <a:ext cx="9144000" cy="187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1" y="0"/>
            <a:ext cx="5000655" cy="35814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819650" y="0"/>
            <a:ext cx="4324350" cy="305752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0" y="3581400"/>
            <a:ext cx="4724400" cy="304800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5029200" y="3053766"/>
            <a:ext cx="3895725" cy="35280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3073" name="Picture 1"/>
          <p:cNvPicPr>
            <a:picLocks noChangeAspect="1" noChangeArrowheads="1"/>
          </p:cNvPicPr>
          <p:nvPr/>
        </p:nvPicPr>
        <p:blipFill>
          <a:blip r:embed="rId2" cstate="print"/>
          <a:srcRect/>
          <a:stretch>
            <a:fillRect/>
          </a:stretch>
        </p:blipFill>
        <p:spPr bwMode="auto">
          <a:xfrm>
            <a:off x="0" y="3372"/>
            <a:ext cx="9144000" cy="68546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28600"/>
            <a:ext cx="3578352" cy="990600"/>
          </a:xfrm>
        </p:spPr>
        <p:txBody>
          <a:bodyPr/>
          <a:lstStyle/>
          <a:p>
            <a:r>
              <a:rPr lang="en-US" dirty="0" smtClean="0"/>
              <a:t>Route of Entry</a:t>
            </a:r>
            <a:endParaRPr lang="en-US" dirty="0"/>
          </a:p>
        </p:txBody>
      </p:sp>
      <p:sp>
        <p:nvSpPr>
          <p:cNvPr id="3" name="Content Placeholder 2"/>
          <p:cNvSpPr>
            <a:spLocks noGrp="1"/>
          </p:cNvSpPr>
          <p:nvPr>
            <p:ph sz="quarter" idx="1"/>
          </p:nvPr>
        </p:nvSpPr>
        <p:spPr>
          <a:xfrm>
            <a:off x="228600" y="1600200"/>
            <a:ext cx="8537448" cy="4876800"/>
          </a:xfrm>
        </p:spPr>
        <p:txBody>
          <a:bodyPr>
            <a:normAutofit fontScale="85000" lnSpcReduction="10000"/>
          </a:bodyPr>
          <a:lstStyle/>
          <a:p>
            <a:pPr algn="just"/>
            <a:r>
              <a:rPr lang="en-US" dirty="0" smtClean="0">
                <a:latin typeface="Times New Roman" pitchFamily="18" charset="0"/>
                <a:cs typeface="Times New Roman" pitchFamily="18" charset="0"/>
              </a:rPr>
              <a:t>Breathing of </a:t>
            </a:r>
            <a:r>
              <a:rPr lang="en-US" b="1" dirty="0" smtClean="0">
                <a:latin typeface="Times New Roman" pitchFamily="18" charset="0"/>
                <a:cs typeface="Times New Roman" pitchFamily="18" charset="0"/>
              </a:rPr>
              <a:t>dirty air is the most common </a:t>
            </a:r>
            <a:r>
              <a:rPr lang="en-US" dirty="0" smtClean="0">
                <a:latin typeface="Times New Roman" pitchFamily="18" charset="0"/>
                <a:cs typeface="Times New Roman" pitchFamily="18" charset="0"/>
              </a:rPr>
              <a:t>way that workplace chemicals enter the body. Some chemicals, when contacted, can pass through the skin into the blood stream. </a:t>
            </a:r>
          </a:p>
          <a:p>
            <a:pPr algn="just"/>
            <a:r>
              <a:rPr lang="en-US" dirty="0" smtClean="0">
                <a:latin typeface="Times New Roman" pitchFamily="18" charset="0"/>
                <a:cs typeface="Times New Roman" pitchFamily="18" charset="0"/>
              </a:rPr>
              <a:t>The eyes may also be a route of entry. Usually, however, only very small quantities of chemicals in the workplace enter the body through the eyes. </a:t>
            </a:r>
            <a:r>
              <a:rPr lang="en-US" b="1" dirty="0" smtClean="0">
                <a:latin typeface="Times New Roman" pitchFamily="18" charset="0"/>
                <a:cs typeface="Times New Roman" pitchFamily="18" charset="0"/>
              </a:rPr>
              <a:t>Workplace chemicals may be </a:t>
            </a:r>
            <a:r>
              <a:rPr lang="en-US" b="1" dirty="0" smtClean="0">
                <a:latin typeface="Times New Roman" pitchFamily="18" charset="0"/>
                <a:cs typeface="Times New Roman" pitchFamily="18" charset="0"/>
              </a:rPr>
              <a:t>ingest </a:t>
            </a:r>
            <a:r>
              <a:rPr lang="en-US" b="1" dirty="0" smtClean="0">
                <a:latin typeface="Times New Roman" pitchFamily="18" charset="0"/>
                <a:cs typeface="Times New Roman" pitchFamily="18" charset="0"/>
              </a:rPr>
              <a:t>accidentally if food, hands</a:t>
            </a:r>
            <a:r>
              <a:rPr lang="en-US" dirty="0" smtClean="0">
                <a:latin typeface="Times New Roman" pitchFamily="18" charset="0"/>
                <a:cs typeface="Times New Roman" pitchFamily="18" charset="0"/>
              </a:rPr>
              <a:t>, or </a:t>
            </a:r>
            <a:r>
              <a:rPr lang="en-US" b="1" dirty="0" smtClean="0">
                <a:latin typeface="Times New Roman" pitchFamily="18" charset="0"/>
                <a:cs typeface="Times New Roman" pitchFamily="18" charset="0"/>
              </a:rPr>
              <a:t>cigarettes are infected. </a:t>
            </a:r>
            <a:r>
              <a:rPr lang="en-US" dirty="0" smtClean="0">
                <a:latin typeface="Times New Roman" pitchFamily="18" charset="0"/>
                <a:cs typeface="Times New Roman" pitchFamily="18" charset="0"/>
              </a:rPr>
              <a:t>For this reason, workers should not drink, eat, or smoke in areas where they may be exposed to chemicals.</a:t>
            </a:r>
          </a:p>
          <a:p>
            <a:pPr algn="just"/>
            <a:r>
              <a:rPr lang="en-US" dirty="0" smtClean="0">
                <a:latin typeface="Times New Roman" pitchFamily="18" charset="0"/>
                <a:cs typeface="Times New Roman" pitchFamily="18" charset="0"/>
              </a:rPr>
              <a:t>Injection is the fourth way chemicals may enter the body. While unusual in most workplaces, it can occur when a sharp object (e.g., needle) punctures the skin and injects a chemical (or virus) directly into the blood stream.</a:t>
            </a:r>
          </a:p>
          <a:p>
            <a:pPr algn="just"/>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1522</TotalTime>
  <Words>1092</Words>
  <Application>Microsoft Office PowerPoint</Application>
  <PresentationFormat>On-screen Show (4:3)</PresentationFormat>
  <Paragraphs>89</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Median</vt:lpstr>
      <vt:lpstr>Slide 1</vt:lpstr>
      <vt:lpstr>Slide 2</vt:lpstr>
      <vt:lpstr>Classification of dangerous substances and their toxicity </vt:lpstr>
      <vt:lpstr>The 9 Classes Of Dangerous Substance </vt:lpstr>
      <vt:lpstr>Classification of dangerous substances and their toxicity </vt:lpstr>
      <vt:lpstr>Slide 6</vt:lpstr>
      <vt:lpstr>Slide 7</vt:lpstr>
      <vt:lpstr>Slide 8</vt:lpstr>
      <vt:lpstr>Route of Entry</vt:lpstr>
      <vt:lpstr>Occupational Exposure Limits  </vt:lpstr>
      <vt:lpstr>Occupational Exposure Limits  </vt:lpstr>
      <vt:lpstr>Occupational Exposure Limits  </vt:lpstr>
      <vt:lpstr>Slide 13</vt:lpstr>
      <vt:lpstr>Environmental monitoring at the work place</vt:lpstr>
      <vt:lpstr>Environmental monitoring at the work place</vt:lpstr>
      <vt:lpstr>Slide 16</vt:lpstr>
      <vt:lpstr>Element of Industrial Hygiene </vt:lpstr>
      <vt:lpstr>Slide 18</vt:lpstr>
      <vt:lpstr>Slide 19</vt:lpstr>
      <vt:lpstr>Work Environment Measurement</vt:lpstr>
      <vt:lpstr>Control </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SOFTAGE</dc:creator>
  <cp:lastModifiedBy>Nadeem</cp:lastModifiedBy>
  <cp:revision>32</cp:revision>
  <dcterms:created xsi:type="dcterms:W3CDTF">2019-03-28T13:02:59Z</dcterms:created>
  <dcterms:modified xsi:type="dcterms:W3CDTF">2019-09-21T03:13:11Z</dcterms:modified>
</cp:coreProperties>
</file>