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79" r:id="rId13"/>
    <p:sldId id="267" r:id="rId14"/>
    <p:sldId id="268" r:id="rId15"/>
    <p:sldId id="269" r:id="rId16"/>
    <p:sldId id="270" r:id="rId17"/>
    <p:sldId id="271" r:id="rId18"/>
    <p:sldId id="272" r:id="rId19"/>
    <p:sldId id="273" r:id="rId20"/>
    <p:sldId id="274" r:id="rId21"/>
    <p:sldId id="275" r:id="rId22"/>
    <p:sldId id="276" r:id="rId23"/>
    <p:sldId id="278" r:id="rId24"/>
    <p:sldId id="277"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FD456A-16B3-4F42-BA03-71460D57CD9B}" type="datetimeFigureOut">
              <a:rPr lang="en-US" smtClean="0"/>
              <a:t>11/14/2014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17379E-8C79-4604-8348-0A0E201435DF}" type="slidenum">
              <a:rPr lang="en-US" smtClean="0"/>
              <a:t>‹#›</a:t>
            </a:fld>
            <a:endParaRPr lang="en-US"/>
          </a:p>
        </p:txBody>
      </p:sp>
    </p:spTree>
    <p:extLst>
      <p:ext uri="{BB962C8B-B14F-4D97-AF65-F5344CB8AC3E}">
        <p14:creationId xmlns:p14="http://schemas.microsoft.com/office/powerpoint/2010/main" val="3522811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800"/>
            </a:lvl2pPr>
            <a:lvl3pPr>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10/31/2014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10/31/2014</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10/31/2014</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10/31/2014</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10/31/2014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10/31/2014</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10/31/2014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eeksforgeeks.org/archives/tag/dynamic-programm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geeksforgeeks.org/archives/1555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Dif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Advanced Analysis of Algorithms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Dr</a:t>
            </a:r>
            <a:r>
              <a:rPr lang="en-US" dirty="0"/>
              <a:t>. Qaiser Abbas</a:t>
            </a:r>
          </a:p>
          <a:p>
            <a:r>
              <a:rPr lang="en-US" dirty="0" smtClean="0"/>
              <a:t>Department </a:t>
            </a:r>
            <a:r>
              <a:rPr lang="en-US" dirty="0"/>
              <a:t>of Computer </a:t>
            </a:r>
            <a:r>
              <a:rPr lang="en-US" dirty="0" smtClean="0"/>
              <a:t>Science &amp; IT, </a:t>
            </a:r>
          </a:p>
          <a:p>
            <a:r>
              <a:rPr lang="en-US" dirty="0" smtClean="0"/>
              <a:t>University </a:t>
            </a:r>
            <a:r>
              <a:rPr lang="en-US" dirty="0"/>
              <a:t>of </a:t>
            </a:r>
            <a:r>
              <a:rPr lang="en-US" dirty="0" smtClean="0"/>
              <a:t>Sargodha, Sargodha</a:t>
            </a:r>
            <a:r>
              <a:rPr lang="en-US" dirty="0"/>
              <a:t>, 40100, Pakistan</a:t>
            </a:r>
          </a:p>
          <a:p>
            <a:r>
              <a:rPr lang="en-US" dirty="0" smtClean="0"/>
              <a:t>qaiser.abbas@uos.edu.pk</a:t>
            </a:r>
            <a:endParaRPr lang="en-US" dirty="0"/>
          </a:p>
          <a:p>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806725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LCS Algorithm</a:t>
            </a: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6" name="TextBox 5"/>
          <p:cNvSpPr txBox="1"/>
          <p:nvPr/>
        </p:nvSpPr>
        <p:spPr>
          <a:xfrm>
            <a:off x="533400" y="4847272"/>
            <a:ext cx="8153400" cy="1477328"/>
          </a:xfrm>
          <a:prstGeom prst="rect">
            <a:avLst/>
          </a:prstGeom>
          <a:noFill/>
        </p:spPr>
        <p:txBody>
          <a:bodyPr wrap="square" rtlCol="0">
            <a:spAutoFit/>
          </a:bodyPr>
          <a:lstStyle/>
          <a:p>
            <a:pPr marL="285750" indent="-285750">
              <a:buFont typeface="Arial" pitchFamily="34" charset="0"/>
              <a:buChar char="•"/>
            </a:pPr>
            <a:r>
              <a:rPr lang="en-US" dirty="0"/>
              <a:t>Time Complexity of the above implementation is O(</a:t>
            </a:r>
            <a:r>
              <a:rPr lang="en-US" dirty="0" err="1"/>
              <a:t>mn</a:t>
            </a:r>
            <a:r>
              <a:rPr lang="en-US" dirty="0"/>
              <a:t>) which is much better than the worst case time complexity of Naive Recursive implementation.</a:t>
            </a:r>
          </a:p>
          <a:p>
            <a:pPr marL="285750" indent="-285750">
              <a:buFont typeface="Arial" pitchFamily="34" charset="0"/>
              <a:buChar char="•"/>
            </a:pPr>
            <a:r>
              <a:rPr lang="en-US" dirty="0" smtClean="0"/>
              <a:t>This </a:t>
            </a:r>
            <a:r>
              <a:rPr lang="en-US" dirty="0"/>
              <a:t>algorithm/code returns only length of LCS. Please see the </a:t>
            </a:r>
            <a:r>
              <a:rPr lang="en-US" dirty="0" smtClean="0"/>
              <a:t>algorithm for </a:t>
            </a:r>
            <a:r>
              <a:rPr lang="en-US" dirty="0"/>
              <a:t>printing the </a:t>
            </a:r>
            <a:r>
              <a:rPr lang="en-US" dirty="0" smtClean="0"/>
              <a:t>LCS in the textbook.</a:t>
            </a:r>
            <a:endParaRPr lang="en-US"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9863" y="1143000"/>
            <a:ext cx="3724275" cy="364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6856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 Run of LCS</a:t>
            </a: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67778" y="1269780"/>
            <a:ext cx="6208445" cy="505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8211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2934555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Optimal Binary Search Trees (BSTs)</a:t>
            </a:r>
            <a:endParaRPr lang="en-US" dirty="0"/>
          </a:p>
        </p:txBody>
      </p:sp>
      <p:sp>
        <p:nvSpPr>
          <p:cNvPr id="3" name="Content Placeholder 2"/>
          <p:cNvSpPr>
            <a:spLocks noGrp="1"/>
          </p:cNvSpPr>
          <p:nvPr>
            <p:ph idx="1"/>
          </p:nvPr>
        </p:nvSpPr>
        <p:spPr/>
        <p:txBody>
          <a:bodyPr/>
          <a:lstStyle/>
          <a:p>
            <a:r>
              <a:rPr lang="en-US" dirty="0"/>
              <a:t>Given a sorted array </a:t>
            </a:r>
            <a:r>
              <a:rPr lang="en-US" i="1" dirty="0"/>
              <a:t>keys[0.. n-1]</a:t>
            </a:r>
            <a:r>
              <a:rPr lang="en-US" dirty="0"/>
              <a:t> of search keys and an array </a:t>
            </a:r>
            <a:r>
              <a:rPr lang="en-US" i="1" dirty="0" err="1"/>
              <a:t>freq</a:t>
            </a:r>
            <a:r>
              <a:rPr lang="en-US" i="1" dirty="0"/>
              <a:t>[0.. n-1]</a:t>
            </a:r>
            <a:r>
              <a:rPr lang="en-US" dirty="0"/>
              <a:t> of frequency counts, </a:t>
            </a:r>
            <a:r>
              <a:rPr lang="en-US" dirty="0" smtClean="0"/>
              <a:t>where </a:t>
            </a:r>
            <a:r>
              <a:rPr lang="en-US" i="1" dirty="0" err="1" smtClean="0"/>
              <a:t>freq</a:t>
            </a:r>
            <a:r>
              <a:rPr lang="en-US" i="1" dirty="0" smtClean="0"/>
              <a:t>[i</a:t>
            </a:r>
            <a:r>
              <a:rPr lang="en-US" i="1" dirty="0"/>
              <a:t>]</a:t>
            </a:r>
            <a:r>
              <a:rPr lang="en-US" dirty="0"/>
              <a:t> is the number of searches to </a:t>
            </a:r>
            <a:r>
              <a:rPr lang="en-US" i="1" dirty="0"/>
              <a:t>keys[i]</a:t>
            </a:r>
            <a:r>
              <a:rPr lang="en-US" dirty="0"/>
              <a:t>. Construct a binary search tree of all keys such that the total cost of all the searches is as small as possible.</a:t>
            </a:r>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452243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BSTs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Let us first define the cost of a BST. The cost of a BST node is level of that node multiplied by its frequency. Level of root is 1</a:t>
            </a:r>
            <a:r>
              <a:rPr lang="en-US" dirty="0" smtClean="0"/>
              <a:t>.</a:t>
            </a:r>
          </a:p>
          <a:p>
            <a:r>
              <a:rPr lang="en-US" b="1" dirty="0"/>
              <a:t>Example 1</a:t>
            </a:r>
            <a:r>
              <a:rPr lang="en-US" dirty="0"/>
              <a:t> </a:t>
            </a:r>
            <a:endParaRPr lang="en-US" dirty="0" smtClean="0"/>
          </a:p>
          <a:p>
            <a:pPr lvl="1"/>
            <a:r>
              <a:rPr lang="en-US" dirty="0" smtClean="0"/>
              <a:t>Input</a:t>
            </a:r>
            <a:r>
              <a:rPr lang="en-US" dirty="0"/>
              <a:t>: keys[] = {10, 12}, </a:t>
            </a:r>
            <a:r>
              <a:rPr lang="en-US" dirty="0" err="1"/>
              <a:t>freq</a:t>
            </a:r>
            <a:r>
              <a:rPr lang="en-US" dirty="0"/>
              <a:t>[] = {34, 50} </a:t>
            </a:r>
            <a:endParaRPr lang="en-US" dirty="0" smtClean="0"/>
          </a:p>
          <a:p>
            <a:pPr lvl="1"/>
            <a:r>
              <a:rPr lang="en-US" dirty="0" smtClean="0"/>
              <a:t>There </a:t>
            </a:r>
            <a:r>
              <a:rPr lang="en-US" dirty="0"/>
              <a:t>can be </a:t>
            </a:r>
            <a:r>
              <a:rPr lang="en-US" dirty="0" smtClean="0"/>
              <a:t>the following </a:t>
            </a:r>
            <a:r>
              <a:rPr lang="en-US" dirty="0"/>
              <a:t>two possible </a:t>
            </a:r>
            <a:r>
              <a:rPr lang="en-US" dirty="0" smtClean="0"/>
              <a:t>BSTs.</a:t>
            </a:r>
          </a:p>
          <a:p>
            <a:pPr lvl="1"/>
            <a:endParaRPr lang="en-US" dirty="0"/>
          </a:p>
          <a:p>
            <a:pPr lvl="1"/>
            <a:endParaRPr lang="en-US" dirty="0" smtClean="0"/>
          </a:p>
          <a:p>
            <a:pPr lvl="1"/>
            <a:endParaRPr lang="en-US" dirty="0" smtClean="0"/>
          </a:p>
          <a:p>
            <a:pPr lvl="1"/>
            <a:endParaRPr lang="en-US" dirty="0" smtClean="0"/>
          </a:p>
          <a:p>
            <a:pPr lvl="1"/>
            <a:r>
              <a:rPr lang="en-US" dirty="0" smtClean="0"/>
              <a:t>Frequency </a:t>
            </a:r>
            <a:r>
              <a:rPr lang="en-US" dirty="0"/>
              <a:t>of searches of 10 and 12 are 34 and 50 respectively. </a:t>
            </a:r>
            <a:endParaRPr lang="en-US" dirty="0" smtClean="0"/>
          </a:p>
          <a:p>
            <a:pPr lvl="1"/>
            <a:r>
              <a:rPr lang="en-US" dirty="0" smtClean="0"/>
              <a:t>The </a:t>
            </a:r>
            <a:r>
              <a:rPr lang="en-US" dirty="0"/>
              <a:t>cost of tree </a:t>
            </a:r>
            <a:r>
              <a:rPr lang="en-US" dirty="0" smtClean="0"/>
              <a:t>I </a:t>
            </a:r>
            <a:r>
              <a:rPr lang="en-US" dirty="0"/>
              <a:t>is 34*1 + 50*2 = 134 </a:t>
            </a:r>
            <a:endParaRPr lang="en-US" dirty="0" smtClean="0"/>
          </a:p>
          <a:p>
            <a:pPr lvl="1"/>
            <a:r>
              <a:rPr lang="en-US" dirty="0" smtClean="0"/>
              <a:t>The </a:t>
            </a:r>
            <a:r>
              <a:rPr lang="en-US" dirty="0"/>
              <a:t>cost of tree II is 50*1 + 34*2 = 118</a:t>
            </a:r>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352800"/>
            <a:ext cx="2319759"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47445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BSTs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Example 2</a:t>
            </a:r>
            <a:r>
              <a:rPr lang="en-US" dirty="0"/>
              <a:t> </a:t>
            </a:r>
            <a:endParaRPr lang="en-US" dirty="0" smtClean="0"/>
          </a:p>
          <a:p>
            <a:pPr lvl="1"/>
            <a:r>
              <a:rPr lang="en-US" dirty="0" smtClean="0"/>
              <a:t>Input</a:t>
            </a:r>
            <a:r>
              <a:rPr lang="en-US" dirty="0"/>
              <a:t>: keys[] = {10, 12, 20}, </a:t>
            </a:r>
            <a:r>
              <a:rPr lang="en-US" dirty="0" err="1"/>
              <a:t>freq</a:t>
            </a:r>
            <a:r>
              <a:rPr lang="en-US" dirty="0"/>
              <a:t>[] = {34, 8, </a:t>
            </a:r>
            <a:r>
              <a:rPr lang="en-US" dirty="0" smtClean="0"/>
              <a:t>50}</a:t>
            </a:r>
          </a:p>
          <a:p>
            <a:pPr lvl="1"/>
            <a:r>
              <a:rPr lang="en-US" dirty="0" smtClean="0"/>
              <a:t>There </a:t>
            </a:r>
            <a:r>
              <a:rPr lang="en-US" dirty="0"/>
              <a:t>can be following possible </a:t>
            </a:r>
            <a:r>
              <a:rPr lang="en-US" dirty="0" smtClean="0"/>
              <a:t>BSTs.</a:t>
            </a:r>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Among </a:t>
            </a:r>
            <a:r>
              <a:rPr lang="en-US" dirty="0"/>
              <a:t>all </a:t>
            </a:r>
            <a:r>
              <a:rPr lang="en-US" dirty="0" smtClean="0"/>
              <a:t>BSTs</a:t>
            </a:r>
            <a:r>
              <a:rPr lang="en-US" dirty="0"/>
              <a:t>, cost of the fifth BST is minimum. </a:t>
            </a:r>
            <a:endParaRPr lang="en-US" dirty="0" smtClean="0"/>
          </a:p>
          <a:p>
            <a:pPr lvl="1"/>
            <a:r>
              <a:rPr lang="en-US" dirty="0" smtClean="0"/>
              <a:t>Cost </a:t>
            </a:r>
            <a:r>
              <a:rPr lang="en-US" dirty="0"/>
              <a:t>of the fifth BST is 1*50 + 2*34 + 3*8 = 142</a:t>
            </a:r>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6478" y="3305175"/>
            <a:ext cx="5131044" cy="134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262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Optimal </a:t>
            </a:r>
            <a:r>
              <a:rPr lang="en-US" b="1" dirty="0" smtClean="0"/>
              <a:t>Substructure</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optimal cost for </a:t>
            </a:r>
            <a:r>
              <a:rPr lang="en-US" dirty="0" err="1" smtClean="0"/>
              <a:t>freq</a:t>
            </a:r>
            <a:r>
              <a:rPr lang="en-US" dirty="0" smtClean="0"/>
              <a:t>[</a:t>
            </a:r>
            <a:r>
              <a:rPr lang="en-US" dirty="0" err="1" smtClean="0"/>
              <a:t>i</a:t>
            </a:r>
            <a:r>
              <a:rPr lang="en-US" dirty="0" err="1"/>
              <a:t>..j</a:t>
            </a:r>
            <a:r>
              <a:rPr lang="en-US" dirty="0"/>
              <a:t>] can be recursively calculated using following formula</a:t>
            </a:r>
            <a:r>
              <a:rPr lang="en-US" dirty="0" smtClean="0"/>
              <a:t>.</a:t>
            </a:r>
          </a:p>
          <a:p>
            <a:endParaRPr lang="en-US" dirty="0"/>
          </a:p>
          <a:p>
            <a:endParaRPr lang="en-US" dirty="0" smtClean="0"/>
          </a:p>
          <a:p>
            <a:r>
              <a:rPr lang="en-US" dirty="0" smtClean="0"/>
              <a:t>We </a:t>
            </a:r>
            <a:r>
              <a:rPr lang="en-US" dirty="0"/>
              <a:t>need to calculate </a:t>
            </a:r>
            <a:r>
              <a:rPr lang="en-US" b="1" i="1" dirty="0" err="1"/>
              <a:t>optCost</a:t>
            </a:r>
            <a:r>
              <a:rPr lang="en-US" b="1" i="1" dirty="0"/>
              <a:t>(0, n-1)</a:t>
            </a:r>
            <a:r>
              <a:rPr lang="en-US" dirty="0"/>
              <a:t> to find the result.</a:t>
            </a:r>
          </a:p>
          <a:p>
            <a:r>
              <a:rPr lang="en-US" dirty="0"/>
              <a:t>The idea of above formula is simple, we one by one try all nodes as root (r varies from i to j in second term). When we make </a:t>
            </a:r>
            <a:r>
              <a:rPr lang="en-US" i="1" dirty="0" err="1"/>
              <a:t>rth</a:t>
            </a:r>
            <a:r>
              <a:rPr lang="en-US" dirty="0"/>
              <a:t> node as root, we recursively calculate optimal cost from i to r-1 and r+1 to </a:t>
            </a:r>
            <a:r>
              <a:rPr lang="en-US" dirty="0" smtClean="0"/>
              <a:t>j.</a:t>
            </a:r>
          </a:p>
          <a:p>
            <a:r>
              <a:rPr lang="en-US" dirty="0" smtClean="0"/>
              <a:t>We </a:t>
            </a:r>
            <a:r>
              <a:rPr lang="en-US" dirty="0"/>
              <a:t>add sum of frequencies from i to j (see first term in the above formula), this is added because every search will go through root and one comparison will be done for every search.</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0776" y="2286000"/>
            <a:ext cx="6842449"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5517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Overlapping Subproblems</a:t>
            </a:r>
            <a:endParaRPr lang="en-US" dirty="0"/>
          </a:p>
        </p:txBody>
      </p:sp>
      <p:sp>
        <p:nvSpPr>
          <p:cNvPr id="3" name="Content Placeholder 2"/>
          <p:cNvSpPr>
            <a:spLocks noGrp="1"/>
          </p:cNvSpPr>
          <p:nvPr>
            <p:ph idx="1"/>
          </p:nvPr>
        </p:nvSpPr>
        <p:spPr>
          <a:xfrm>
            <a:off x="457200" y="1600200"/>
            <a:ext cx="3200400" cy="4857749"/>
          </a:xfrm>
        </p:spPr>
        <p:txBody>
          <a:bodyPr/>
          <a:lstStyle/>
          <a:p>
            <a:r>
              <a:rPr lang="en-US" dirty="0"/>
              <a:t>Following is recursive implementation that simply follows the recursive structure mentioned above</a:t>
            </a:r>
            <a:r>
              <a:rPr lang="en-US" dirty="0" smtClean="0"/>
              <a:t>.</a:t>
            </a:r>
          </a:p>
          <a:p>
            <a:pPr marL="0" indent="0">
              <a:buNone/>
            </a:pP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1248550"/>
            <a:ext cx="5029200" cy="520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76104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Overlapping Subproblems</a:t>
            </a: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
        <p:nvSpPr>
          <p:cNvPr id="6" name="Content Placeholder 5"/>
          <p:cNvSpPr>
            <a:spLocks noGrp="1"/>
          </p:cNvSpPr>
          <p:nvPr>
            <p:ph idx="1"/>
          </p:nvPr>
        </p:nvSpPr>
        <p:spPr/>
        <p:txBody>
          <a:bodyPr>
            <a:normAutofit fontScale="77500" lnSpcReduction="20000"/>
          </a:bodyPr>
          <a:lstStyle/>
          <a:p>
            <a:endParaRPr lang="en-US" dirty="0" smtClean="0"/>
          </a:p>
          <a:p>
            <a:endParaRPr lang="en-US" dirty="0"/>
          </a:p>
          <a:p>
            <a:endParaRPr lang="en-US" dirty="0" smtClean="0"/>
          </a:p>
          <a:p>
            <a:endParaRPr lang="en-US" dirty="0" smtClean="0"/>
          </a:p>
          <a:p>
            <a:endParaRPr lang="en-US" dirty="0"/>
          </a:p>
          <a:p>
            <a:endParaRPr lang="en-US" dirty="0" smtClean="0"/>
          </a:p>
          <a:p>
            <a:pPr marL="0" indent="0">
              <a:buNone/>
            </a:pPr>
            <a:endParaRPr lang="en-US" dirty="0" smtClean="0"/>
          </a:p>
          <a:p>
            <a:pPr marL="0" indent="0">
              <a:buNone/>
            </a:pPr>
            <a:endParaRPr lang="en-US" dirty="0"/>
          </a:p>
          <a:p>
            <a:pPr marL="0" indent="0">
              <a:buNone/>
            </a:pPr>
            <a:endParaRPr lang="en-US" dirty="0" smtClean="0"/>
          </a:p>
          <a:p>
            <a:r>
              <a:rPr lang="en-US" dirty="0" smtClean="0"/>
              <a:t>Time </a:t>
            </a:r>
            <a:r>
              <a:rPr lang="en-US" dirty="0"/>
              <a:t>complexity of the above naive recursive approach is exponential. It should be noted that the above function computes the same subproblems again and again. We can see many subproblems being repeated in the following recursion tree for </a:t>
            </a:r>
            <a:r>
              <a:rPr lang="en-US" dirty="0" err="1"/>
              <a:t>freq</a:t>
            </a:r>
            <a:r>
              <a:rPr lang="en-US" dirty="0"/>
              <a:t>[1..4].</a:t>
            </a:r>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0688" y="1219200"/>
            <a:ext cx="5762625" cy="330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16052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Overlapping Subproblems</a:t>
            </a: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
        <p:nvSpPr>
          <p:cNvPr id="6" name="Content Placeholder 5"/>
          <p:cNvSpPr>
            <a:spLocks noGrp="1"/>
          </p:cNvSpPr>
          <p:nvPr>
            <p:ph idx="1"/>
          </p:nvPr>
        </p:nvSpPr>
        <p:spPr/>
        <p:txBody>
          <a:bodyPr>
            <a:normAutofit fontScale="85000" lnSpcReduction="10000"/>
          </a:bodyPr>
          <a:lstStyle/>
          <a:p>
            <a:endParaRPr lang="en-US" dirty="0" smtClean="0"/>
          </a:p>
          <a:p>
            <a:endParaRPr lang="en-US" dirty="0"/>
          </a:p>
          <a:p>
            <a:endParaRPr lang="en-US" dirty="0" smtClean="0"/>
          </a:p>
          <a:p>
            <a:endParaRPr lang="en-US" dirty="0"/>
          </a:p>
          <a:p>
            <a:endParaRPr lang="en-US" dirty="0" smtClean="0"/>
          </a:p>
          <a:p>
            <a:r>
              <a:rPr lang="en-US" dirty="0"/>
              <a:t>Since same </a:t>
            </a:r>
            <a:r>
              <a:rPr lang="en-US" dirty="0" smtClean="0"/>
              <a:t>subproblems </a:t>
            </a:r>
            <a:r>
              <a:rPr lang="en-US" dirty="0"/>
              <a:t>are called again, this problem has Overlapping </a:t>
            </a:r>
            <a:r>
              <a:rPr lang="en-US" dirty="0" smtClean="0"/>
              <a:t>Subproblems </a:t>
            </a:r>
            <a:r>
              <a:rPr lang="en-US" dirty="0"/>
              <a:t>property. So optimal BST problem has both </a:t>
            </a:r>
            <a:r>
              <a:rPr lang="en-US" dirty="0" smtClean="0"/>
              <a:t>properties of </a:t>
            </a:r>
            <a:r>
              <a:rPr lang="en-US" dirty="0"/>
              <a:t>a dynamic programming problem. </a:t>
            </a:r>
            <a:endParaRPr lang="en-US" dirty="0" smtClean="0"/>
          </a:p>
          <a:p>
            <a:r>
              <a:rPr lang="en-US" dirty="0" smtClean="0"/>
              <a:t>Like </a:t>
            </a:r>
            <a:r>
              <a:rPr lang="en-US" dirty="0"/>
              <a:t>other typical </a:t>
            </a:r>
            <a:r>
              <a:rPr lang="en-US" dirty="0">
                <a:hlinkClick r:id="rId2"/>
              </a:rPr>
              <a:t>Dynamic Programming(DP) problems,</a:t>
            </a:r>
            <a:r>
              <a:rPr lang="en-US" dirty="0"/>
              <a:t> recomputations of same subproblems can be avoided by constructing a temporary array cost[][] in bottom up manner</a:t>
            </a:r>
            <a:r>
              <a:rPr lang="en-US" dirty="0" smtClean="0"/>
              <a:t>.</a:t>
            </a:r>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8363" y="1295400"/>
            <a:ext cx="4867275"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6636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LCS Problem</a:t>
            </a:r>
            <a:endParaRPr lang="en-US" sz="4000" dirty="0"/>
          </a:p>
        </p:txBody>
      </p:sp>
      <p:sp>
        <p:nvSpPr>
          <p:cNvPr id="3" name="Content Placeholder 2"/>
          <p:cNvSpPr>
            <a:spLocks noGrp="1"/>
          </p:cNvSpPr>
          <p:nvPr>
            <p:ph idx="1"/>
          </p:nvPr>
        </p:nvSpPr>
        <p:spPr/>
        <p:txBody>
          <a:bodyPr>
            <a:normAutofit/>
          </a:bodyPr>
          <a:lstStyle/>
          <a:p>
            <a:r>
              <a:rPr lang="en-US" sz="2800" dirty="0"/>
              <a:t>We have discussed Overlapping Subproblems and Optimal Substructure properties </a:t>
            </a:r>
            <a:r>
              <a:rPr lang="en-US" sz="2800" dirty="0" smtClean="0"/>
              <a:t>as elements of dynamic programming.</a:t>
            </a:r>
            <a:r>
              <a:rPr lang="en-US" sz="2800" dirty="0"/>
              <a:t> </a:t>
            </a:r>
            <a:endParaRPr lang="en-US" sz="2800" dirty="0" smtClean="0"/>
          </a:p>
          <a:p>
            <a:r>
              <a:rPr lang="en-US" sz="2800" dirty="0" smtClean="0"/>
              <a:t>Let </a:t>
            </a:r>
            <a:r>
              <a:rPr lang="en-US" sz="2800" dirty="0"/>
              <a:t>us discuss Longest Common Subsequence (LCS) problem as one more example problem that can be solved using Dynamic Programming</a:t>
            </a:r>
            <a:r>
              <a:rPr lang="en-US" sz="2800" dirty="0" smtClean="0"/>
              <a:t>.</a:t>
            </a:r>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503201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Dynamic Programming Solution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Following is C/C++ implementation for optimal BST problem using Dynamic Programming. </a:t>
            </a:r>
            <a:endParaRPr lang="en-US" dirty="0" smtClean="0"/>
          </a:p>
          <a:p>
            <a:r>
              <a:rPr lang="en-US" dirty="0" smtClean="0"/>
              <a:t>We will use </a:t>
            </a:r>
            <a:r>
              <a:rPr lang="en-US" dirty="0"/>
              <a:t>an auxiliary array cost[n][n] to store the solutions of subproblems. </a:t>
            </a:r>
            <a:r>
              <a:rPr lang="en-US" dirty="0" smtClean="0"/>
              <a:t>cost[0</a:t>
            </a:r>
            <a:r>
              <a:rPr lang="en-US" dirty="0"/>
              <a:t>][n-1] will hold the final result. </a:t>
            </a:r>
            <a:endParaRPr lang="en-US" dirty="0" smtClean="0"/>
          </a:p>
          <a:p>
            <a:r>
              <a:rPr lang="en-US" dirty="0" smtClean="0"/>
              <a:t>The </a:t>
            </a:r>
            <a:r>
              <a:rPr lang="en-US" dirty="0"/>
              <a:t>challenge in implementation is, all diagonal values must be filled first, then the values which lie on the line just above the diagonal. </a:t>
            </a:r>
            <a:endParaRPr lang="en-US" dirty="0" smtClean="0"/>
          </a:p>
          <a:p>
            <a:r>
              <a:rPr lang="en-US" dirty="0" smtClean="0"/>
              <a:t>In </a:t>
            </a:r>
            <a:r>
              <a:rPr lang="en-US" dirty="0"/>
              <a:t>other words, we must first fill all cost[i][i] values, then all cost[i][i+1] values, then all cost[i][i+2] values. So how to fill the 2D array in such </a:t>
            </a:r>
            <a:r>
              <a:rPr lang="en-US" dirty="0" smtClean="0"/>
              <a:t>manner.</a:t>
            </a:r>
          </a:p>
          <a:p>
            <a:r>
              <a:rPr lang="en-US" dirty="0" smtClean="0"/>
              <a:t>The </a:t>
            </a:r>
            <a:r>
              <a:rPr lang="en-US" dirty="0"/>
              <a:t>idea used in the implementation is same as </a:t>
            </a:r>
            <a:r>
              <a:rPr lang="en-US" dirty="0">
                <a:hlinkClick r:id="rId2"/>
              </a:rPr>
              <a:t>Matrix Chain Multiplication problem</a:t>
            </a:r>
            <a:r>
              <a:rPr lang="en-US" dirty="0"/>
              <a:t>, we </a:t>
            </a:r>
            <a:r>
              <a:rPr lang="en-US" dirty="0" smtClean="0"/>
              <a:t>will use </a:t>
            </a:r>
            <a:r>
              <a:rPr lang="en-US" dirty="0"/>
              <a:t>a variable ‘L’ for chain length and </a:t>
            </a:r>
            <a:r>
              <a:rPr lang="en-US" dirty="0" smtClean="0"/>
              <a:t>will increment </a:t>
            </a:r>
            <a:r>
              <a:rPr lang="en-US" dirty="0"/>
              <a:t>‘L</a:t>
            </a:r>
            <a:r>
              <a:rPr lang="en-US" dirty="0" smtClean="0"/>
              <a:t>’ </a:t>
            </a:r>
            <a:r>
              <a:rPr lang="en-US" dirty="0"/>
              <a:t>one by one. We </a:t>
            </a:r>
            <a:r>
              <a:rPr lang="en-US" dirty="0" smtClean="0"/>
              <a:t>will calculate </a:t>
            </a:r>
            <a:r>
              <a:rPr lang="en-US" dirty="0"/>
              <a:t>column number ‘j’ using the values of ‘i’ and ‘L’.</a:t>
            </a:r>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3069857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Dynamic Programming Solution</a:t>
            </a: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800225"/>
            <a:ext cx="4114800" cy="32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5"/>
          <p:cNvSpPr>
            <a:spLocks noGrp="1"/>
          </p:cNvSpPr>
          <p:nvPr>
            <p:ph idx="1"/>
          </p:nvPr>
        </p:nvSpPr>
        <p:spPr/>
        <p:txBody>
          <a:bodyPr/>
          <a:lstStyle/>
          <a:p>
            <a:endParaRPr lang="en-US" dirty="0"/>
          </a:p>
        </p:txBody>
      </p:sp>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447800"/>
            <a:ext cx="4511945"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9430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BST Notes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600" dirty="0" smtClean="0"/>
              <a:t>The </a:t>
            </a:r>
            <a:r>
              <a:rPr lang="en-US" sz="2600" dirty="0"/>
              <a:t>time complexity of the </a:t>
            </a:r>
            <a:r>
              <a:rPr lang="en-US" sz="2600" dirty="0" smtClean="0"/>
              <a:t>previous solution </a:t>
            </a:r>
            <a:r>
              <a:rPr lang="en-US" sz="2600" dirty="0"/>
              <a:t>is O(n^4). The time complexity can be easily reduced to O(n^3) by pre-calculating sum of frequencies instead of calling sum() again and again</a:t>
            </a:r>
            <a:r>
              <a:rPr lang="en-US" sz="2600" dirty="0" smtClean="0"/>
              <a:t>.</a:t>
            </a:r>
          </a:p>
          <a:p>
            <a:pPr marL="514350" indent="-514350">
              <a:buFont typeface="+mj-lt"/>
              <a:buAutoNum type="arabicPeriod"/>
            </a:pPr>
            <a:r>
              <a:rPr lang="en-US" sz="2600" dirty="0"/>
              <a:t> In </a:t>
            </a:r>
            <a:r>
              <a:rPr lang="en-US" sz="2600"/>
              <a:t>the </a:t>
            </a:r>
            <a:r>
              <a:rPr lang="en-US" sz="2600" smtClean="0"/>
              <a:t>previous </a:t>
            </a:r>
            <a:r>
              <a:rPr lang="en-US" sz="2600" dirty="0"/>
              <a:t>solutions, we have computed optimal cost only. The solutions can be easily modified to store the structure of BSTs also. We can create another auxiliary array of size n to store the structure of tree. All we need to do is, store the chosen ‘r’ in the innermost loop.</a:t>
            </a:r>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8462007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Optimal BST</a:t>
            </a: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pic>
        <p:nvPicPr>
          <p:cNvPr id="143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24050" y="2020094"/>
            <a:ext cx="5295900" cy="368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0479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Optimal BST Algorithm</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28800"/>
            <a:ext cx="3905250" cy="325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3522" y="1371600"/>
            <a:ext cx="5100478"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0839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On 21/11/2014 (Dynamic Programming (Ch-15) from Thomas H. </a:t>
            </a:r>
            <a:r>
              <a:rPr lang="en-US" dirty="0" err="1" smtClean="0"/>
              <a:t>Cormen</a:t>
            </a:r>
            <a:r>
              <a:rPr lang="en-US" dirty="0" smtClean="0"/>
              <a:t>)</a:t>
            </a: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4059077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LCS Problem</a:t>
            </a:r>
            <a:endParaRPr lang="en-US" dirty="0"/>
          </a:p>
        </p:txBody>
      </p:sp>
      <p:sp>
        <p:nvSpPr>
          <p:cNvPr id="3" name="Content Placeholder 2"/>
          <p:cNvSpPr>
            <a:spLocks noGrp="1"/>
          </p:cNvSpPr>
          <p:nvPr>
            <p:ph idx="1"/>
          </p:nvPr>
        </p:nvSpPr>
        <p:spPr>
          <a:xfrm>
            <a:off x="457200" y="1798637"/>
            <a:ext cx="8229600" cy="4525963"/>
          </a:xfrm>
        </p:spPr>
        <p:txBody>
          <a:bodyPr>
            <a:normAutofit fontScale="92500" lnSpcReduction="10000"/>
          </a:bodyPr>
          <a:lstStyle/>
          <a:p>
            <a:r>
              <a:rPr lang="en-US" i="1" dirty="0"/>
              <a:t>LCS Problem Statement:</a:t>
            </a:r>
            <a:r>
              <a:rPr lang="en-US" dirty="0"/>
              <a:t> Given two sequences, find the length of longest subsequence present in both of them. A subsequence is a sequence that appears in the same relative order, but not necessarily contiguous. For example, “</a:t>
            </a:r>
            <a:r>
              <a:rPr lang="en-US" dirty="0" err="1"/>
              <a:t>abc</a:t>
            </a:r>
            <a:r>
              <a:rPr lang="en-US" dirty="0"/>
              <a:t>”, “</a:t>
            </a:r>
            <a:r>
              <a:rPr lang="en-US" dirty="0" err="1"/>
              <a:t>abg</a:t>
            </a:r>
            <a:r>
              <a:rPr lang="en-US" dirty="0"/>
              <a:t>”, “</a:t>
            </a:r>
            <a:r>
              <a:rPr lang="en-US" dirty="0" err="1"/>
              <a:t>bdf</a:t>
            </a:r>
            <a:r>
              <a:rPr lang="en-US" dirty="0"/>
              <a:t>”, “</a:t>
            </a:r>
            <a:r>
              <a:rPr lang="en-US" dirty="0" err="1"/>
              <a:t>aeg</a:t>
            </a:r>
            <a:r>
              <a:rPr lang="en-US" dirty="0"/>
              <a:t>”, ‘”</a:t>
            </a:r>
            <a:r>
              <a:rPr lang="en-US" dirty="0" err="1"/>
              <a:t>acefg</a:t>
            </a:r>
            <a:r>
              <a:rPr lang="en-US" dirty="0"/>
              <a:t>”, .. </a:t>
            </a:r>
            <a:r>
              <a:rPr lang="en-US" dirty="0" err="1"/>
              <a:t>etc</a:t>
            </a:r>
            <a:r>
              <a:rPr lang="en-US" dirty="0"/>
              <a:t> are subsequences of “</a:t>
            </a:r>
            <a:r>
              <a:rPr lang="en-US" dirty="0" err="1"/>
              <a:t>abcdefg</a:t>
            </a:r>
            <a:r>
              <a:rPr lang="en-US" dirty="0"/>
              <a:t>”. So a string of length n has 2^n different possible subsequences</a:t>
            </a:r>
            <a:r>
              <a:rPr lang="en-US" dirty="0" smtClean="0"/>
              <a:t>.</a:t>
            </a:r>
          </a:p>
          <a:p>
            <a:r>
              <a:rPr lang="en-US" dirty="0"/>
              <a:t>It is a classic computer science problem, the basis of </a:t>
            </a:r>
            <a:r>
              <a:rPr lang="en-US" dirty="0">
                <a:hlinkClick r:id="rId2"/>
              </a:rPr>
              <a:t>diff </a:t>
            </a:r>
            <a:r>
              <a:rPr lang="en-US" dirty="0"/>
              <a:t>(a file comparison program that outputs the differences between two files), and has applications in bioinformatics.</a:t>
            </a:r>
            <a:endParaRPr lang="en-US" dirty="0" smtClean="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539301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Examples</a:t>
            </a:r>
            <a:endParaRPr lang="en-US" dirty="0"/>
          </a:p>
        </p:txBody>
      </p:sp>
      <p:sp>
        <p:nvSpPr>
          <p:cNvPr id="3" name="Content Placeholder 2"/>
          <p:cNvSpPr>
            <a:spLocks noGrp="1"/>
          </p:cNvSpPr>
          <p:nvPr>
            <p:ph idx="1"/>
          </p:nvPr>
        </p:nvSpPr>
        <p:spPr/>
        <p:txBody>
          <a:bodyPr>
            <a:normAutofit/>
          </a:bodyPr>
          <a:lstStyle/>
          <a:p>
            <a:r>
              <a:rPr lang="en-US" sz="2600" dirty="0" smtClean="0"/>
              <a:t>LCS </a:t>
            </a:r>
            <a:r>
              <a:rPr lang="en-US" sz="2600" dirty="0"/>
              <a:t>for input Sequences “ABCDGH” and “AEDFHR” is “ADH” of length </a:t>
            </a:r>
            <a:r>
              <a:rPr lang="en-US" sz="2600" dirty="0" smtClean="0"/>
              <a:t>3.</a:t>
            </a:r>
          </a:p>
          <a:p>
            <a:r>
              <a:rPr lang="en-US" sz="2600" dirty="0" smtClean="0"/>
              <a:t>LCS </a:t>
            </a:r>
            <a:r>
              <a:rPr lang="en-US" sz="2600" dirty="0"/>
              <a:t>for input Sequences “AGGTAB” and “GXTXAYB” is “GTAB” of length 4.</a:t>
            </a:r>
          </a:p>
          <a:p>
            <a:r>
              <a:rPr lang="en-US" sz="2600" dirty="0"/>
              <a:t>The </a:t>
            </a:r>
            <a:r>
              <a:rPr lang="en-US" sz="2600" dirty="0" smtClean="0"/>
              <a:t>naive (simple) </a:t>
            </a:r>
            <a:r>
              <a:rPr lang="en-US" sz="2600" dirty="0"/>
              <a:t>solution for this problem is to generate all subsequences of both given sequences and find the longest matching subsequence. This solution is exponential in term of time complexity. Let us see how this problem possesses both important properties of a Dynamic Programming (DP</a:t>
            </a:r>
            <a:r>
              <a:rPr lang="en-US" sz="2600" dirty="0" smtClean="0"/>
              <a:t>).</a:t>
            </a:r>
            <a:endParaRPr lang="en-US" sz="2600" dirty="0"/>
          </a:p>
          <a:p>
            <a:pPr marL="0" indent="0">
              <a:buNone/>
            </a:pPr>
            <a:endParaRPr lang="en-US" sz="2600" dirty="0" smtClean="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520838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 Optimal </a:t>
            </a:r>
            <a:r>
              <a:rPr lang="en-US" b="1" dirty="0" smtClean="0"/>
              <a:t>Substructure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Let </a:t>
            </a:r>
            <a:r>
              <a:rPr lang="en-US" dirty="0"/>
              <a:t>the input sequences be X[0..m-1] and Y[0..n-1] of lengths m and n </a:t>
            </a:r>
            <a:r>
              <a:rPr lang="en-US" dirty="0" smtClean="0"/>
              <a:t>respectively and </a:t>
            </a:r>
            <a:r>
              <a:rPr lang="en-US" dirty="0"/>
              <a:t>let L(X[0..m-1], Y[0..n-1]) be the length of LCS of the two sequences X and Y. </a:t>
            </a:r>
            <a:endParaRPr lang="en-US" dirty="0" smtClean="0"/>
          </a:p>
          <a:p>
            <a:r>
              <a:rPr lang="en-US" dirty="0" smtClean="0"/>
              <a:t>Following </a:t>
            </a:r>
            <a:r>
              <a:rPr lang="en-US" dirty="0"/>
              <a:t>is the recursive definition of L(X[0..m-1], Y[0..n-1]).</a:t>
            </a:r>
          </a:p>
          <a:p>
            <a:pPr lvl="1"/>
            <a:r>
              <a:rPr lang="en-US" dirty="0"/>
              <a:t>If </a:t>
            </a:r>
            <a:r>
              <a:rPr lang="en-US" dirty="0" smtClean="0"/>
              <a:t>the last </a:t>
            </a:r>
            <a:r>
              <a:rPr lang="en-US" dirty="0"/>
              <a:t>characters of both sequences match (or X[m-1] == Y[n-1]) </a:t>
            </a:r>
            <a:r>
              <a:rPr lang="en-US" dirty="0" smtClean="0"/>
              <a:t>then L(X[0</a:t>
            </a:r>
            <a:r>
              <a:rPr lang="en-US" dirty="0"/>
              <a:t>..m-1], Y[0..n-1]) = 1 + L(X[0..m-2], Y[0..n-2])</a:t>
            </a:r>
          </a:p>
          <a:p>
            <a:pPr lvl="1"/>
            <a:r>
              <a:rPr lang="en-US" dirty="0"/>
              <a:t>If </a:t>
            </a:r>
            <a:r>
              <a:rPr lang="en-US" dirty="0" smtClean="0"/>
              <a:t>the last </a:t>
            </a:r>
            <a:r>
              <a:rPr lang="en-US" dirty="0"/>
              <a:t>characters of both sequences do not match (or X[m-1] != Y[n-1]) </a:t>
            </a:r>
            <a:r>
              <a:rPr lang="en-US" dirty="0" smtClean="0"/>
              <a:t>then L(X[0</a:t>
            </a:r>
            <a:r>
              <a:rPr lang="en-US" dirty="0"/>
              <a:t>..m-1], Y[0..n-1]) = MAX ( L(X[0..m-2], Y[0..n-1]), L(X[0..m-1], Y[0..n-2</a:t>
            </a:r>
            <a:r>
              <a:rPr lang="en-US" dirty="0" smtClean="0"/>
              <a:t>])</a:t>
            </a: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231650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Examples</a:t>
            </a:r>
            <a:endParaRPr lang="en-US" b="1"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Consider </a:t>
            </a:r>
            <a:r>
              <a:rPr lang="en-US" dirty="0"/>
              <a:t>the input strings “AGGTAB” and “GXTXAYB”. Last characters match for the strings. So length of LCS can be written as:</a:t>
            </a:r>
            <a:br>
              <a:rPr lang="en-US" dirty="0"/>
            </a:br>
            <a:r>
              <a:rPr lang="en-US" dirty="0"/>
              <a:t>L(“AGGTAB”, “GXTXAYB”) = 1 + L(“AGGTA”, “GXTXAY”)</a:t>
            </a:r>
          </a:p>
          <a:p>
            <a:pPr marL="514350" indent="-514350">
              <a:buFont typeface="+mj-lt"/>
              <a:buAutoNum type="arabicPeriod"/>
            </a:pPr>
            <a:r>
              <a:rPr lang="en-US" dirty="0" smtClean="0"/>
              <a:t>Consider </a:t>
            </a:r>
            <a:r>
              <a:rPr lang="en-US" dirty="0"/>
              <a:t>the input strings “ABCDGH” and “AEDFHR. Last characters do not match for the strings. So length of LCS can be written as:</a:t>
            </a:r>
            <a:br>
              <a:rPr lang="en-US" dirty="0"/>
            </a:br>
            <a:r>
              <a:rPr lang="en-US" dirty="0"/>
              <a:t>L(“ABCDGH”, “AEDFHR”) = MAX ( L(“ABCDG”, “AEDFH</a:t>
            </a:r>
            <a:r>
              <a:rPr lang="en-US" b="1" dirty="0"/>
              <a:t>R</a:t>
            </a:r>
            <a:r>
              <a:rPr lang="en-US" dirty="0"/>
              <a:t>”), L(“ABCDG</a:t>
            </a:r>
            <a:r>
              <a:rPr lang="en-US" b="1" dirty="0"/>
              <a:t>H</a:t>
            </a:r>
            <a:r>
              <a:rPr lang="en-US" dirty="0"/>
              <a:t>”, “AEDFH”) )</a:t>
            </a:r>
          </a:p>
          <a:p>
            <a:endParaRPr lang="en-US" dirty="0" smtClean="0"/>
          </a:p>
          <a:p>
            <a:pPr lvl="1"/>
            <a:r>
              <a:rPr lang="en-US" dirty="0" smtClean="0"/>
              <a:t>So </a:t>
            </a:r>
            <a:r>
              <a:rPr lang="en-US" dirty="0"/>
              <a:t>the LCS problem has optimal substructure property as the main problem can be solved using solutions to subproblems.</a:t>
            </a:r>
          </a:p>
          <a:p>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292595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Overlapping </a:t>
            </a:r>
            <a:r>
              <a:rPr lang="en-US" b="1" dirty="0" smtClean="0"/>
              <a:t>Subproblems</a:t>
            </a:r>
            <a:endParaRPr lang="en-US" dirty="0"/>
          </a:p>
        </p:txBody>
      </p:sp>
      <p:sp>
        <p:nvSpPr>
          <p:cNvPr id="3" name="Content Placeholder 2"/>
          <p:cNvSpPr>
            <a:spLocks noGrp="1"/>
          </p:cNvSpPr>
          <p:nvPr>
            <p:ph idx="1"/>
          </p:nvPr>
        </p:nvSpPr>
        <p:spPr>
          <a:xfrm>
            <a:off x="457200" y="1600200"/>
            <a:ext cx="3581400" cy="4571999"/>
          </a:xfrm>
        </p:spPr>
        <p:txBody>
          <a:bodyPr>
            <a:normAutofit/>
          </a:bodyPr>
          <a:lstStyle/>
          <a:p>
            <a:r>
              <a:rPr lang="en-US" sz="2600" dirty="0" smtClean="0"/>
              <a:t>Following </a:t>
            </a:r>
            <a:r>
              <a:rPr lang="en-US" sz="2600" dirty="0"/>
              <a:t>is </a:t>
            </a:r>
            <a:r>
              <a:rPr lang="en-US" sz="2600" dirty="0" smtClean="0"/>
              <a:t>a simple </a:t>
            </a:r>
            <a:r>
              <a:rPr lang="en-US" sz="2600" dirty="0"/>
              <a:t>recursive implementation of the LCS problem. The implementation simply follows the recursive structure mentioned above.</a:t>
            </a:r>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3387" y="1228725"/>
            <a:ext cx="4062413" cy="524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5244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Overlapping Subproblems</a:t>
            </a:r>
            <a:endParaRPr lang="en-US" dirty="0"/>
          </a:p>
        </p:txBody>
      </p:sp>
      <p:sp>
        <p:nvSpPr>
          <p:cNvPr id="3" name="Content Placeholder 2"/>
          <p:cNvSpPr>
            <a:spLocks noGrp="1"/>
          </p:cNvSpPr>
          <p:nvPr>
            <p:ph idx="1"/>
          </p:nvPr>
        </p:nvSpPr>
        <p:spPr/>
        <p:txBody>
          <a:bodyPr>
            <a:normAutofit/>
          </a:bodyPr>
          <a:lstStyle/>
          <a:p>
            <a:r>
              <a:rPr lang="en-US" sz="2600" dirty="0"/>
              <a:t>Time complexity of the above naive recursive approach is O(2^n) in worst case and worst case happens when all characters of X and Y mismatch i.e., length of LCS is </a:t>
            </a:r>
            <a:r>
              <a:rPr lang="en-US" sz="2600" dirty="0" smtClean="0"/>
              <a:t>0.</a:t>
            </a:r>
          </a:p>
          <a:p>
            <a:r>
              <a:rPr lang="en-US" sz="2600" dirty="0" smtClean="0"/>
              <a:t>Considering </a:t>
            </a:r>
            <a:r>
              <a:rPr lang="en-US" sz="2600" dirty="0"/>
              <a:t>the </a:t>
            </a:r>
            <a:r>
              <a:rPr lang="en-US" sz="2600" dirty="0" smtClean="0"/>
              <a:t>previous implementation</a:t>
            </a:r>
            <a:r>
              <a:rPr lang="en-US" sz="2600" dirty="0"/>
              <a:t>, following is a partial recursion tree for input strings “AXYT” and “AYZX</a:t>
            </a:r>
            <a:r>
              <a:rPr lang="en-US" sz="2600" dirty="0" smtClean="0"/>
              <a:t>”</a:t>
            </a:r>
          </a:p>
          <a:p>
            <a:endParaRPr lang="en-US" sz="2600"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203440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Overlapping Subproblems</a:t>
            </a:r>
            <a:endParaRPr lang="en-US" dirty="0"/>
          </a:p>
        </p:txBody>
      </p:sp>
      <p:sp>
        <p:nvSpPr>
          <p:cNvPr id="3" name="Content Placeholder 2"/>
          <p:cNvSpPr>
            <a:spLocks noGrp="1"/>
          </p:cNvSpPr>
          <p:nvPr>
            <p:ph idx="1"/>
          </p:nvPr>
        </p:nvSpPr>
        <p:spPr>
          <a:xfrm>
            <a:off x="492401" y="3429000"/>
            <a:ext cx="8229600" cy="2743199"/>
          </a:xfrm>
        </p:spPr>
        <p:txBody>
          <a:bodyPr>
            <a:normAutofit fontScale="92500" lnSpcReduction="20000"/>
          </a:bodyPr>
          <a:lstStyle/>
          <a:p>
            <a:r>
              <a:rPr lang="en-US" dirty="0"/>
              <a:t>In the above partial recursion tree, </a:t>
            </a:r>
            <a:r>
              <a:rPr lang="en-US" dirty="0" err="1"/>
              <a:t>lcs</a:t>
            </a:r>
            <a:r>
              <a:rPr lang="en-US" dirty="0"/>
              <a:t>(“AXY”, “AYZ”) is being solved twice. If we draw the complete recursion tree, then we can see that there are many subproblems which are solved again and again. So this problem has Overlapping Substructure property and recomputation of same subproblems can be avoided by either using Memoization or Tabulation. Following is a tabulated implementation for the LCS problem</a:t>
            </a:r>
            <a:r>
              <a:rPr lang="en-US" dirty="0" smtClean="0"/>
              <a:t>.</a:t>
            </a:r>
          </a:p>
          <a:p>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10/31/2014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003" y="1570037"/>
            <a:ext cx="7854397"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6972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1357</TotalTime>
  <Words>1039</Words>
  <Application>Microsoft Office PowerPoint</Application>
  <PresentationFormat>On-screen Show (4:3)</PresentationFormat>
  <Paragraphs>154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Advanced Analysis of Algorithms</vt:lpstr>
      <vt:lpstr>LCS Problem</vt:lpstr>
      <vt:lpstr>LCS Problem</vt:lpstr>
      <vt:lpstr>Examples</vt:lpstr>
      <vt:lpstr>1) Optimal Substructure</vt:lpstr>
      <vt:lpstr>Examples</vt:lpstr>
      <vt:lpstr>2) Overlapping Subproblems</vt:lpstr>
      <vt:lpstr>2) Overlapping Subproblems</vt:lpstr>
      <vt:lpstr>2) Overlapping Subproblems</vt:lpstr>
      <vt:lpstr>LCS Algorithm</vt:lpstr>
      <vt:lpstr>An example Run of LCS</vt:lpstr>
      <vt:lpstr>Break</vt:lpstr>
      <vt:lpstr>Optimal Binary Search Trees (BSTs)</vt:lpstr>
      <vt:lpstr>Cost of BSTs</vt:lpstr>
      <vt:lpstr>Cost of BSTs</vt:lpstr>
      <vt:lpstr>Optimal Substructure</vt:lpstr>
      <vt:lpstr>Overlapping Subproblems</vt:lpstr>
      <vt:lpstr>Overlapping Subproblems</vt:lpstr>
      <vt:lpstr>Overlapping Subproblems</vt:lpstr>
      <vt:lpstr>Dynamic Programming Solution</vt:lpstr>
      <vt:lpstr>Dynamic Programming Solution</vt:lpstr>
      <vt:lpstr>The BST Notes</vt:lpstr>
      <vt:lpstr>Example Optimal BST</vt:lpstr>
      <vt:lpstr>Optimal BST Algorithm</vt:lpstr>
      <vt:lpstr>Quiz</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Analysis of Algorithms</dc:title>
  <dc:creator>Genius Computers</dc:creator>
  <cp:lastModifiedBy>Genius Computers</cp:lastModifiedBy>
  <cp:revision>115</cp:revision>
  <dcterms:created xsi:type="dcterms:W3CDTF">2006-08-16T00:00:00Z</dcterms:created>
  <dcterms:modified xsi:type="dcterms:W3CDTF">2014-11-14T09:52:08Z</dcterms:modified>
</cp:coreProperties>
</file>