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7" r:id="rId12"/>
    <p:sldId id="266" r:id="rId13"/>
    <p:sldId id="263" r:id="rId14"/>
    <p:sldId id="269" r:id="rId15"/>
    <p:sldId id="270" r:id="rId16"/>
    <p:sldId id="271" r:id="rId17"/>
    <p:sldId id="272" r:id="rId18"/>
    <p:sldId id="273" r:id="rId19"/>
    <p:sldId id="275" r:id="rId20"/>
    <p:sldId id="277" r:id="rId21"/>
    <p:sldId id="274" r:id="rId22"/>
    <p:sldId id="276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914400"/>
            <a:ext cx="3352800" cy="3581400"/>
          </a:xfrm>
        </p:spPr>
        <p:txBody>
          <a:bodyPr/>
          <a:lstStyle>
            <a:lvl1pPr>
              <a:lnSpc>
                <a:spcPct val="150000"/>
              </a:lnSpc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4724400"/>
            <a:ext cx="3352800" cy="946150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28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45C8DB5-DFC5-4D12-A044-846B22E57D9B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362200" y="6248400"/>
            <a:ext cx="43434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C6A93A1-DA90-4485-B4D3-6E40D4E2ED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5C8DB5-DFC5-4D12-A044-846B22E57D9B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6A93A1-DA90-4485-B4D3-6E40D4E2ED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304800"/>
            <a:ext cx="18097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0200" y="304800"/>
            <a:ext cx="52768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5C8DB5-DFC5-4D12-A044-846B22E57D9B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6A93A1-DA90-4485-B4D3-6E40D4E2ED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5C8DB5-DFC5-4D12-A044-846B22E57D9B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6A93A1-DA90-4485-B4D3-6E40D4E2ED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5C8DB5-DFC5-4D12-A044-846B22E57D9B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6A93A1-DA90-4485-B4D3-6E40D4E2ED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371600"/>
            <a:ext cx="35433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5900" y="1371600"/>
            <a:ext cx="35433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5C8DB5-DFC5-4D12-A044-846B22E57D9B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6A93A1-DA90-4485-B4D3-6E40D4E2ED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5C8DB5-DFC5-4D12-A044-846B22E57D9B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6A93A1-DA90-4485-B4D3-6E40D4E2ED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5C8DB5-DFC5-4D12-A044-846B22E57D9B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6A93A1-DA90-4485-B4D3-6E40D4E2ED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5C8DB5-DFC5-4D12-A044-846B22E57D9B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6A93A1-DA90-4485-B4D3-6E40D4E2ED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5C8DB5-DFC5-4D12-A044-846B22E57D9B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6A93A1-DA90-4485-B4D3-6E40D4E2ED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5C8DB5-DFC5-4D12-A044-846B22E57D9B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6A93A1-DA90-4485-B4D3-6E40D4E2ED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304800"/>
            <a:ext cx="7239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371600"/>
            <a:ext cx="7239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fld id="{D45C8DB5-DFC5-4D12-A044-846B22E57D9B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95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438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CC6A93A1-DA90-4485-B4D3-6E40D4E2EDA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businessdictionary.com/definition/key-principles-of-quality-management.html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0"/>
            <a:ext cx="8534400" cy="1752600"/>
          </a:xfrm>
        </p:spPr>
        <p:txBody>
          <a:bodyPr/>
          <a:lstStyle/>
          <a:p>
            <a:r>
              <a:rPr lang="en-US" dirty="0" smtClean="0"/>
              <a:t>Total Quality Management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371600"/>
            <a:ext cx="8686800" cy="5486400"/>
          </a:xfrm>
        </p:spPr>
        <p:txBody>
          <a:bodyPr/>
          <a:lstStyle/>
          <a:p>
            <a:r>
              <a:rPr lang="en-GB" sz="2500" b="1" i="1" u="sng" dirty="0">
                <a:solidFill>
                  <a:srgbClr val="92D050"/>
                </a:solidFill>
                <a:latin typeface="+mn-lt"/>
                <a:ea typeface="+mn-ea"/>
                <a:cs typeface="+mn-cs"/>
              </a:rPr>
              <a:t>Course Outline:</a:t>
            </a:r>
            <a:endParaRPr lang="en-US" sz="2500" b="1" i="1" u="sng" dirty="0">
              <a:solidFill>
                <a:srgbClr val="92D050"/>
              </a:solidFill>
              <a:latin typeface="+mn-lt"/>
              <a:ea typeface="+mn-ea"/>
              <a:cs typeface="+mn-cs"/>
            </a:endParaRPr>
          </a:p>
          <a:p>
            <a:r>
              <a:rPr lang="en-GB" sz="25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GB" sz="2400" b="1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Introduction to Quality</a:t>
            </a:r>
            <a:r>
              <a:rPr lang="en-GB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Quality concepts, types and aspects, Significance of quality.</a:t>
            </a:r>
            <a:endParaRPr lang="en-US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hangingPunct="0"/>
            <a:r>
              <a:rPr lang="en-GB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GB" sz="2400" b="1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Commitment and Leadership</a:t>
            </a:r>
            <a:r>
              <a:rPr lang="en-GB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GB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Commitment  and  Policy,  Creating  or changing the culture, effective leadership.</a:t>
            </a:r>
            <a:r>
              <a:rPr lang="en-GB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hangingPunct="0"/>
            <a:r>
              <a:rPr lang="en-GB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hangingPunct="0"/>
            <a:r>
              <a:rPr lang="en-GB" sz="2400" b="1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Quality Planning</a:t>
            </a:r>
            <a:r>
              <a:rPr lang="en-GB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GB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Flow charting, process charting, purchase planning, planning for JIT.</a:t>
            </a:r>
            <a:endParaRPr lang="en-US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hangingPunct="0"/>
            <a:r>
              <a:rPr lang="en-GB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hangingPunct="0"/>
            <a:r>
              <a:rPr lang="en-GB" sz="2400" b="1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Design for Quality</a:t>
            </a:r>
            <a:r>
              <a:rPr lang="en-GB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GB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Innovation, Quality Function Deployment and the House of Quality.</a:t>
            </a:r>
            <a:endParaRPr lang="en-US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hangingPunct="0"/>
            <a:r>
              <a:rPr lang="en-GB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GB" sz="2400" b="1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Quality Related Costs</a:t>
            </a:r>
            <a:r>
              <a:rPr lang="en-GB" sz="25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GB" sz="25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Prevention, Appraisal and Failure Costs, Models for Quality Costing.</a:t>
            </a:r>
            <a:endParaRPr lang="en-US" sz="25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hangingPunct="0"/>
            <a:r>
              <a:rPr lang="en-GB" sz="25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sz="25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2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</a:rPr>
              <a:t>Quality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4724400"/>
          </a:xfrm>
        </p:spPr>
        <p:txBody>
          <a:bodyPr/>
          <a:lstStyle/>
          <a:p>
            <a:r>
              <a:rPr lang="en-US" sz="3600" dirty="0" smtClean="0">
                <a:solidFill>
                  <a:srgbClr val="FFFF00"/>
                </a:solidFill>
              </a:rPr>
              <a:t>Quality </a:t>
            </a:r>
          </a:p>
          <a:p>
            <a:r>
              <a:rPr lang="en-US" sz="3600" dirty="0" smtClean="0">
                <a:solidFill>
                  <a:srgbClr val="FFFF00"/>
                </a:solidFill>
              </a:rPr>
              <a:t>Quality Control </a:t>
            </a:r>
          </a:p>
          <a:p>
            <a:r>
              <a:rPr lang="en-US" sz="3600" dirty="0" smtClean="0">
                <a:solidFill>
                  <a:srgbClr val="FFFF00"/>
                </a:solidFill>
              </a:rPr>
              <a:t>Quality Assurance </a:t>
            </a:r>
            <a:r>
              <a:rPr lang="en-US" sz="2800" dirty="0" smtClean="0">
                <a:solidFill>
                  <a:srgbClr val="FFFF00"/>
                </a:solidFill>
              </a:rPr>
              <a:t>( Product, Customer)</a:t>
            </a:r>
            <a:endParaRPr lang="en-US" sz="3600" dirty="0" smtClean="0">
              <a:solidFill>
                <a:srgbClr val="FFFF00"/>
              </a:solidFill>
            </a:endParaRPr>
          </a:p>
          <a:p>
            <a:r>
              <a:rPr lang="en-US" sz="3600" dirty="0" smtClean="0">
                <a:solidFill>
                  <a:srgbClr val="FFFF00"/>
                </a:solidFill>
              </a:rPr>
              <a:t>Quality Management </a:t>
            </a:r>
          </a:p>
          <a:p>
            <a:r>
              <a:rPr lang="en-US" sz="3600" dirty="0" smtClean="0">
                <a:solidFill>
                  <a:srgbClr val="FFFF00"/>
                </a:solidFill>
              </a:rPr>
              <a:t>Total Quality Management </a:t>
            </a:r>
          </a:p>
          <a:p>
            <a:r>
              <a:rPr lang="en-US" sz="3600" dirty="0" smtClean="0">
                <a:solidFill>
                  <a:srgbClr val="FFFF00"/>
                </a:solidFill>
              </a:rPr>
              <a:t>ISO Standards for Quality </a:t>
            </a:r>
          </a:p>
          <a:p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quality concep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760" y="0"/>
            <a:ext cx="9150759" cy="3276600"/>
          </a:xfrm>
          <a:prstGeom prst="rect">
            <a:avLst/>
          </a:prstGeom>
          <a:noFill/>
        </p:spPr>
      </p:pic>
      <p:sp>
        <p:nvSpPr>
          <p:cNvPr id="1030" name="AutoShape 6" descr="Image result for quality contr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Image result for quality contr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Image result for quality contr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24200"/>
            <a:ext cx="9144000" cy="373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Dimension  of Quality </a:t>
            </a:r>
            <a:endParaRPr lang="en-US" dirty="0"/>
          </a:p>
        </p:txBody>
      </p:sp>
      <p:pic>
        <p:nvPicPr>
          <p:cNvPr id="2050" name="Picture 2" descr="Image result for dimension of quality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990601"/>
            <a:ext cx="914400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Assurance </a:t>
            </a:r>
            <a:endParaRPr lang="en-US" dirty="0"/>
          </a:p>
        </p:txBody>
      </p:sp>
      <p:pic>
        <p:nvPicPr>
          <p:cNvPr id="5122" name="Picture 2" descr="Image result for Quality Assuranc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38400"/>
            <a:ext cx="9144000" cy="4419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114300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the maintenance of a desired level of quality in a service or product, especially by means of attention to every stage of the process of delivery or production.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Assurance </a:t>
            </a:r>
            <a:endParaRPr lang="en-US" dirty="0"/>
          </a:p>
        </p:txBody>
      </p:sp>
      <p:pic>
        <p:nvPicPr>
          <p:cNvPr id="26626" name="Picture 2" descr="Image result for Quality Assuranc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Assurance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371600"/>
            <a:ext cx="8382000" cy="50292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 smtClean="0"/>
              <a:t>Quality assurance</a:t>
            </a:r>
            <a:r>
              <a:rPr lang="en-US" dirty="0" smtClean="0"/>
              <a:t> managers play a crucial </a:t>
            </a:r>
            <a:r>
              <a:rPr lang="en-US" b="1" dirty="0" smtClean="0"/>
              <a:t>role</a:t>
            </a:r>
            <a:r>
              <a:rPr lang="en-US" dirty="0" smtClean="0"/>
              <a:t> in business by ensuring that products meet certain thresholds of acceptability. 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They </a:t>
            </a:r>
            <a:r>
              <a:rPr lang="en-US" dirty="0" smtClean="0"/>
              <a:t>plan, direct or coordinate </a:t>
            </a:r>
            <a:r>
              <a:rPr lang="en-US" b="1" dirty="0" smtClean="0"/>
              <a:t>quality assurance</a:t>
            </a:r>
            <a:r>
              <a:rPr lang="en-US" dirty="0" smtClean="0"/>
              <a:t> programs and </a:t>
            </a:r>
            <a:r>
              <a:rPr lang="en-US" dirty="0" smtClean="0"/>
              <a:t> formulate</a:t>
            </a:r>
            <a:r>
              <a:rPr lang="en-US" dirty="0" smtClean="0"/>
              <a:t> </a:t>
            </a:r>
            <a:r>
              <a:rPr lang="en-US" b="1" dirty="0" smtClean="0"/>
              <a:t>quality</a:t>
            </a:r>
            <a:r>
              <a:rPr lang="en-US" dirty="0" smtClean="0"/>
              <a:t> control policies. They also work to improve an organization's efficiency and profitability by reducing waste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Quality </a:t>
            </a:r>
            <a:r>
              <a:rPr lang="en-US" b="1" dirty="0" smtClean="0">
                <a:solidFill>
                  <a:srgbClr val="FFFF00"/>
                </a:solidFill>
              </a:rPr>
              <a:t>management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4724400"/>
          </a:xfrm>
        </p:spPr>
        <p:txBody>
          <a:bodyPr/>
          <a:lstStyle/>
          <a:p>
            <a:pPr marL="514350" indent="-514350" algn="just">
              <a:buFont typeface="Wingdings" pitchFamily="2" charset="2"/>
              <a:buChar char="Ø"/>
            </a:pPr>
            <a:r>
              <a:rPr lang="en-US" b="1" dirty="0" smtClean="0"/>
              <a:t>Quality management</a:t>
            </a:r>
            <a:r>
              <a:rPr lang="en-US" dirty="0" smtClean="0"/>
              <a:t> is the act of </a:t>
            </a:r>
            <a:r>
              <a:rPr lang="en-US" dirty="0" smtClean="0"/>
              <a:t>supervision </a:t>
            </a:r>
            <a:r>
              <a:rPr lang="en-US" dirty="0" smtClean="0"/>
              <a:t>all activities and tasks needed to maintain a desired level of excellence</a:t>
            </a:r>
            <a:r>
              <a:rPr lang="en-US" dirty="0" smtClean="0"/>
              <a:t>.</a:t>
            </a:r>
          </a:p>
          <a:p>
            <a:pPr marL="514350" indent="-514350" algn="just">
              <a:buFont typeface="Wingdings" pitchFamily="2" charset="2"/>
              <a:buChar char="Ø"/>
            </a:pPr>
            <a:r>
              <a:rPr lang="en-US" b="1" dirty="0" smtClean="0"/>
              <a:t>Quality </a:t>
            </a:r>
            <a:r>
              <a:rPr lang="en-US" b="1" dirty="0" smtClean="0"/>
              <a:t>management</a:t>
            </a:r>
            <a:r>
              <a:rPr lang="en-US" dirty="0" smtClean="0"/>
              <a:t> includes the determination of a </a:t>
            </a:r>
            <a:r>
              <a:rPr lang="en-US" b="1" dirty="0" smtClean="0"/>
              <a:t>quality</a:t>
            </a:r>
            <a:r>
              <a:rPr lang="en-US" dirty="0" smtClean="0"/>
              <a:t> policy, creating and implementing </a:t>
            </a:r>
            <a:r>
              <a:rPr lang="en-US" b="1" dirty="0" smtClean="0"/>
              <a:t>quality</a:t>
            </a:r>
            <a:r>
              <a:rPr lang="en-US" dirty="0" smtClean="0"/>
              <a:t> planning and </a:t>
            </a:r>
            <a:r>
              <a:rPr lang="en-US" b="1" dirty="0" smtClean="0"/>
              <a:t>assurance</a:t>
            </a:r>
            <a:r>
              <a:rPr lang="en-US" dirty="0" smtClean="0"/>
              <a:t>, and </a:t>
            </a:r>
            <a:r>
              <a:rPr lang="en-US" b="1" dirty="0" smtClean="0"/>
              <a:t>quality</a:t>
            </a:r>
            <a:r>
              <a:rPr lang="en-US" dirty="0" smtClean="0"/>
              <a:t> control and </a:t>
            </a:r>
            <a:r>
              <a:rPr lang="en-US" b="1" dirty="0" smtClean="0"/>
              <a:t>quality</a:t>
            </a:r>
            <a:r>
              <a:rPr lang="en-US" dirty="0" smtClean="0"/>
              <a:t> </a:t>
            </a:r>
            <a:r>
              <a:rPr lang="en-US" dirty="0" smtClean="0"/>
              <a:t>improvement.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Quality </a:t>
            </a:r>
            <a:r>
              <a:rPr lang="en-US" b="1" dirty="0" smtClean="0">
                <a:solidFill>
                  <a:srgbClr val="FFFF00"/>
                </a:solidFill>
              </a:rPr>
              <a:t>management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0" y="1295400"/>
            <a:ext cx="8077200" cy="5105400"/>
          </a:xfrm>
        </p:spPr>
        <p:txBody>
          <a:bodyPr/>
          <a:lstStyle/>
          <a:p>
            <a:r>
              <a:rPr lang="en-US" b="1" dirty="0" smtClean="0"/>
              <a:t>The seven quality management principles are: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Customer focus.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Leadership.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Engagement of people.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Process approach.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Improvement.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Evidence-based decision making.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Relationship management.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04800"/>
            <a:ext cx="7239000" cy="7620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Quality </a:t>
            </a:r>
            <a:r>
              <a:rPr lang="en-US" b="1" dirty="0" smtClean="0">
                <a:solidFill>
                  <a:srgbClr val="FFFF00"/>
                </a:solidFill>
              </a:rPr>
              <a:t>Management</a:t>
            </a:r>
            <a:endParaRPr lang="en-US" dirty="0"/>
          </a:p>
        </p:txBody>
      </p:sp>
      <p:pic>
        <p:nvPicPr>
          <p:cNvPr id="27650" name="Picture 2" descr="Image result for Quality Managemen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60381"/>
            <a:ext cx="9144001" cy="58976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8001000" cy="9144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Total Quality Management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610600" cy="53340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3000" dirty="0" smtClean="0"/>
              <a:t>A </a:t>
            </a:r>
            <a:r>
              <a:rPr lang="en-US" sz="3000" dirty="0" smtClean="0"/>
              <a:t>system of management based on the principle that every member of staff must be committed to maintaining high standards of work in every aspect of a company's </a:t>
            </a:r>
            <a:r>
              <a:rPr lang="en-US" sz="3000" dirty="0" smtClean="0"/>
              <a:t>operations.</a:t>
            </a:r>
          </a:p>
          <a:p>
            <a:pPr>
              <a:buFont typeface="Wingdings" pitchFamily="2" charset="2"/>
              <a:buChar char="v"/>
            </a:pPr>
            <a:r>
              <a:rPr lang="en-US" sz="3000" b="1" dirty="0" smtClean="0"/>
              <a:t>Total </a:t>
            </a:r>
            <a:r>
              <a:rPr lang="en-US" sz="3000" b="1" dirty="0" smtClean="0"/>
              <a:t>quality management</a:t>
            </a:r>
            <a:r>
              <a:rPr lang="en-US" sz="3000" dirty="0" smtClean="0"/>
              <a:t> (TQM) is the continual process of detecting and reducing or eliminating errors in manufacturing, streamlining supply chain </a:t>
            </a:r>
            <a:r>
              <a:rPr lang="en-US" sz="3000" b="1" dirty="0" smtClean="0"/>
              <a:t>management</a:t>
            </a:r>
            <a:r>
              <a:rPr lang="en-US" sz="3000" dirty="0" smtClean="0"/>
              <a:t>, improving the customer experience, and ensuring that employees are up to speed with training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Image result for quality concep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392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 descr="Image result for Total Quality Managem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839200" cy="6858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What is key principles of 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TQM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  <a:hlinkClick r:id="rId2"/>
            </a:endParaRPr>
          </a:p>
        </p:txBody>
      </p:sp>
      <p:pic>
        <p:nvPicPr>
          <p:cNvPr id="32770" name="Picture 2" descr="Image result for Total Quality Management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Image result for Total Quality Managemen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07" y="0"/>
            <a:ext cx="913209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 descr="Image result for Total Quality Managem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Image result for Total Quality Managemen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Image result for Thank you quality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0"/>
            <a:ext cx="8534400" cy="1143000"/>
          </a:xfrm>
        </p:spPr>
        <p:txBody>
          <a:bodyPr/>
          <a:lstStyle/>
          <a:p>
            <a:r>
              <a:rPr lang="en-US" dirty="0" smtClean="0"/>
              <a:t>Total Quality Management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990600"/>
            <a:ext cx="8686800" cy="5562600"/>
          </a:xfrm>
        </p:spPr>
        <p:txBody>
          <a:bodyPr/>
          <a:lstStyle/>
          <a:p>
            <a:pPr hangingPunct="0"/>
            <a:r>
              <a:rPr lang="en-GB" sz="25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sz="25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hangingPunct="0"/>
            <a:r>
              <a:rPr lang="en-GB" sz="2500" b="1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Quality Measurement</a:t>
            </a:r>
            <a:r>
              <a:rPr lang="en-GB" sz="25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GB" sz="25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Significance, Methods, Tools and Techniques</a:t>
            </a:r>
            <a:endParaRPr lang="en-US" sz="25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hangingPunct="0"/>
            <a:r>
              <a:rPr lang="en-GB" sz="25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25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hangingPunct="0"/>
            <a:r>
              <a:rPr lang="en-GB" sz="2500" b="1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Quality Improvement</a:t>
            </a:r>
            <a:r>
              <a:rPr lang="en-GB" sz="25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GB" sz="25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Basic Tools, Advanced Tools.</a:t>
            </a:r>
            <a:endParaRPr lang="en-US" sz="25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hangingPunct="0"/>
            <a:r>
              <a:rPr lang="en-GB" sz="25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sz="25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hangingPunct="0"/>
            <a:r>
              <a:rPr lang="en-GB" sz="2500" b="1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Quality Management System </a:t>
            </a:r>
            <a:r>
              <a:rPr lang="en-GB" sz="25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(ISO 9000 series): </a:t>
            </a:r>
            <a:r>
              <a:rPr lang="en-GB" sz="25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Significance, Documentations, Implementation and Certification, Audits, Expected Problems.</a:t>
            </a:r>
            <a:endParaRPr lang="en-US" sz="25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hangingPunct="0"/>
            <a:r>
              <a:rPr lang="en-GB" sz="25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sz="25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hangingPunct="0"/>
            <a:r>
              <a:rPr lang="en-GB" sz="2500" b="1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Environmental Management System </a:t>
            </a:r>
            <a:r>
              <a:rPr lang="en-GB" sz="25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(ISO 14000 series): </a:t>
            </a:r>
            <a:r>
              <a:rPr lang="en-GB" sz="25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Significance, Documentations, Implementation and Certification, Audits, Expected Problems.</a:t>
            </a:r>
            <a:endParaRPr lang="en-US" sz="25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7239000" cy="914400"/>
          </a:xfrm>
        </p:spPr>
        <p:txBody>
          <a:bodyPr/>
          <a:lstStyle/>
          <a:p>
            <a:r>
              <a:rPr lang="en-GB" b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Introduction to 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305800" cy="5562600"/>
          </a:xfrm>
        </p:spPr>
        <p:txBody>
          <a:bodyPr/>
          <a:lstStyle/>
          <a:p>
            <a:pPr>
              <a:buNone/>
              <a:defRPr/>
            </a:pPr>
            <a:r>
              <a:rPr lang="en-US" b="1" dirty="0">
                <a:latin typeface="Times New Roman" pitchFamily="18" charset="0"/>
              </a:rPr>
              <a:t>What is TQM?</a:t>
            </a:r>
          </a:p>
          <a:p>
            <a:pPr algn="just">
              <a:buNone/>
              <a:defRPr/>
            </a:pPr>
            <a:r>
              <a:rPr lang="en-US" dirty="0">
                <a:latin typeface="Times New Roman" pitchFamily="18" charset="0"/>
              </a:rPr>
              <a:t>TQM is the </a:t>
            </a:r>
            <a:r>
              <a:rPr lang="en-US" dirty="0" smtClean="0">
                <a:latin typeface="Times New Roman" pitchFamily="18" charset="0"/>
              </a:rPr>
              <a:t>integration </a:t>
            </a:r>
            <a:r>
              <a:rPr lang="en-US" dirty="0">
                <a:latin typeface="Times New Roman" pitchFamily="18" charset="0"/>
              </a:rPr>
              <a:t>of all functions and processes within an organization in order to achieve </a:t>
            </a:r>
            <a:r>
              <a:rPr lang="en-US" dirty="0">
                <a:solidFill>
                  <a:srgbClr val="010002"/>
                </a:solidFill>
                <a:latin typeface="Times New Roman" pitchFamily="18" charset="0"/>
              </a:rPr>
              <a:t>continuous improvement </a:t>
            </a:r>
            <a:r>
              <a:rPr lang="en-US" dirty="0">
                <a:latin typeface="Times New Roman" pitchFamily="18" charset="0"/>
              </a:rPr>
              <a:t>of the quality of goods and services. The 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</a:rPr>
              <a:t>goal is customer satisfaction.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Definition of Quality: 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solidFill>
                  <a:srgbClr val="FFFF00"/>
                </a:solidFill>
              </a:rPr>
              <a:t>A product or service free of deficiencies</a:t>
            </a:r>
          </a:p>
          <a:p>
            <a:pPr algn="just">
              <a:buNone/>
            </a:pPr>
            <a:r>
              <a:rPr lang="en-US" dirty="0" smtClean="0">
                <a:solidFill>
                  <a:srgbClr val="FFFF00"/>
                </a:solidFill>
              </a:rPr>
              <a:t>(defect).</a:t>
            </a:r>
          </a:p>
          <a:p>
            <a:pPr algn="just">
              <a:buNone/>
            </a:pPr>
            <a:endParaRPr lang="en-US" dirty="0">
              <a:solidFill>
                <a:srgbClr val="FFFF00"/>
              </a:solidFill>
            </a:endParaRPr>
          </a:p>
          <a:p>
            <a:pPr algn="just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algn="just">
              <a:buFont typeface="Wingdings" pitchFamily="2" charset="2"/>
              <a:buChar char="Ø"/>
            </a:pPr>
            <a:endParaRPr lang="en-US" dirty="0">
              <a:solidFill>
                <a:srgbClr val="FFFF00"/>
              </a:solidFill>
            </a:endParaRPr>
          </a:p>
          <a:p>
            <a:pPr algn="just">
              <a:buNone/>
            </a:pP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239000" cy="609600"/>
          </a:xfrm>
        </p:spPr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Introduction to 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458200" cy="5562600"/>
          </a:xfrm>
        </p:spPr>
        <p:txBody>
          <a:bodyPr/>
          <a:lstStyle/>
          <a:p>
            <a:pPr algn="just">
              <a:buFont typeface="Wingdings" pitchFamily="2" charset="2"/>
              <a:buChar char="Ø"/>
              <a:defRPr/>
            </a:pPr>
            <a:r>
              <a:rPr lang="en-US" dirty="0">
                <a:latin typeface="Times New Roman" pitchFamily="18" charset="0"/>
              </a:rPr>
              <a:t>Quality is </a:t>
            </a:r>
            <a:r>
              <a:rPr lang="en-US" b="1" dirty="0">
                <a:latin typeface="Times New Roman" pitchFamily="18" charset="0"/>
              </a:rPr>
              <a:t>defined</a:t>
            </a:r>
            <a:r>
              <a:rPr lang="en-US" dirty="0">
                <a:latin typeface="Times New Roman" pitchFamily="18" charset="0"/>
              </a:rPr>
              <a:t> as conformance to requirements, not “goodness</a:t>
            </a:r>
            <a:r>
              <a:rPr lang="en-US" dirty="0" smtClean="0">
                <a:latin typeface="Times New Roman" pitchFamily="18" charset="0"/>
              </a:rPr>
              <a:t>”</a:t>
            </a:r>
          </a:p>
          <a:p>
            <a:pPr algn="just">
              <a:buFont typeface="Wingdings" pitchFamily="2" charset="2"/>
              <a:buChar char="Ø"/>
              <a:defRPr/>
            </a:pPr>
            <a:endParaRPr lang="en-US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standard of something as measured against other things of a similar kind; the degree of excellence of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something.</a:t>
            </a:r>
          </a:p>
          <a:p>
            <a:pPr algn="just">
              <a:buFont typeface="Wingdings" pitchFamily="2" charset="2"/>
              <a:buChar char="Ø"/>
              <a:defRPr/>
            </a:pPr>
            <a:endParaRPr lang="en-US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en-US" dirty="0" smtClean="0"/>
              <a:t> </a:t>
            </a:r>
            <a:r>
              <a:rPr lang="en-US" dirty="0"/>
              <a:t>A subjective term for which each person has his or her own person has his or her own definition</a:t>
            </a:r>
            <a:endParaRPr lang="en-US" dirty="0">
              <a:latin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"/>
            <a:ext cx="8686800" cy="60960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en-US" dirty="0" smtClean="0">
                <a:latin typeface="Times New Roman" pitchFamily="18" charset="0"/>
              </a:rPr>
              <a:t>The concept and vocabulary of quality are </a:t>
            </a:r>
            <a:r>
              <a:rPr lang="en-US" dirty="0" smtClean="0">
                <a:latin typeface="Times New Roman" pitchFamily="18" charset="0"/>
              </a:rPr>
              <a:t>indefinable.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en-US" dirty="0" smtClean="0">
                <a:latin typeface="Times New Roman" pitchFamily="18" charset="0"/>
              </a:rPr>
              <a:t>Different </a:t>
            </a:r>
            <a:r>
              <a:rPr lang="en-US" dirty="0" smtClean="0">
                <a:latin typeface="Times New Roman" pitchFamily="18" charset="0"/>
              </a:rPr>
              <a:t>people interpret quality differently. </a:t>
            </a:r>
            <a:endParaRPr lang="en-US" dirty="0" smtClean="0">
              <a:latin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defRPr/>
            </a:pPr>
            <a:r>
              <a:rPr lang="en-US" dirty="0" smtClean="0">
                <a:latin typeface="Times New Roman" pitchFamily="18" charset="0"/>
              </a:rPr>
              <a:t>Few </a:t>
            </a:r>
            <a:r>
              <a:rPr lang="en-US" dirty="0" smtClean="0">
                <a:latin typeface="Times New Roman" pitchFamily="18" charset="0"/>
              </a:rPr>
              <a:t>can define quality in measurable terms that can be proved operationalized. </a:t>
            </a:r>
            <a:endParaRPr lang="en-US" dirty="0" smtClean="0">
              <a:latin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defRPr/>
            </a:pPr>
            <a:r>
              <a:rPr lang="en-US" dirty="0" smtClean="0">
                <a:latin typeface="Times New Roman" pitchFamily="18" charset="0"/>
              </a:rPr>
              <a:t>The </a:t>
            </a:r>
            <a:r>
              <a:rPr lang="en-US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banker</a:t>
            </a:r>
            <a:r>
              <a:rPr lang="en-US" dirty="0" smtClean="0">
                <a:latin typeface="Times New Roman" pitchFamily="18" charset="0"/>
              </a:rPr>
              <a:t> will answer” 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</a:rPr>
              <a:t>service</a:t>
            </a:r>
            <a:r>
              <a:rPr lang="en-US" dirty="0" smtClean="0">
                <a:latin typeface="Times New Roman" pitchFamily="18" charset="0"/>
              </a:rPr>
              <a:t>”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en-US" dirty="0" smtClean="0">
                <a:latin typeface="Times New Roman" pitchFamily="18" charset="0"/>
              </a:rPr>
              <a:t>The </a:t>
            </a:r>
            <a:r>
              <a:rPr lang="en-US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healthcare</a:t>
            </a:r>
            <a:r>
              <a:rPr lang="en-US" dirty="0" smtClean="0">
                <a:latin typeface="Times New Roman" pitchFamily="18" charset="0"/>
              </a:rPr>
              <a:t> worker will answer “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</a:rPr>
              <a:t>quality health care”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>
                <a:latin typeface="Times New Roman" pitchFamily="18" charset="0"/>
              </a:rPr>
              <a:t>      The </a:t>
            </a:r>
            <a:r>
              <a:rPr lang="en-US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hotel employee </a:t>
            </a:r>
            <a:r>
              <a:rPr lang="en-US" dirty="0" smtClean="0">
                <a:latin typeface="Times New Roman" pitchFamily="18" charset="0"/>
              </a:rPr>
              <a:t>will answer “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</a:rPr>
              <a:t>customer satisfaction”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>
                <a:latin typeface="Times New Roman" pitchFamily="18" charset="0"/>
              </a:rPr>
              <a:t>      The </a:t>
            </a:r>
            <a:r>
              <a:rPr lang="en-US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manufacturer</a:t>
            </a:r>
            <a:r>
              <a:rPr lang="en-US" dirty="0" smtClean="0">
                <a:latin typeface="Times New Roman" pitchFamily="18" charset="0"/>
              </a:rPr>
              <a:t> will simply answer “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</a:rPr>
              <a:t>quality product”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>
                <a:latin typeface="Times New Roman" pitchFamily="18" charset="0"/>
              </a:rPr>
              <a:t>     </a:t>
            </a:r>
          </a:p>
          <a:p>
            <a:pPr algn="just" eaLnBrk="1" hangingPunct="1">
              <a:lnSpc>
                <a:spcPct val="90000"/>
              </a:lnSpc>
              <a:defRPr/>
            </a:pPr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1" dirty="0" smtClean="0">
                <a:solidFill>
                  <a:srgbClr val="FFFF00"/>
                </a:solidFill>
              </a:rPr>
              <a:t>Quality </a:t>
            </a:r>
            <a:r>
              <a:rPr lang="en-GB" sz="4400" b="1" dirty="0" smtClean="0">
                <a:solidFill>
                  <a:srgbClr val="FFFF00"/>
                </a:solidFill>
              </a:rPr>
              <a:t>Concepts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382000" cy="5486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What is Quality?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ATTRIBUTES </a:t>
            </a:r>
            <a:r>
              <a:rPr lang="en-US" dirty="0" smtClean="0"/>
              <a:t>are used to describe QUALITY… </a:t>
            </a:r>
            <a:r>
              <a:rPr lang="en-US" dirty="0" smtClean="0"/>
              <a:t>examples: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Beauty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Goodness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Freshness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Expensiveness </a:t>
            </a:r>
            <a:r>
              <a:rPr lang="en-US" dirty="0" smtClean="0"/>
              <a:t>etc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because </a:t>
            </a:r>
            <a:r>
              <a:rPr lang="en-US" dirty="0" smtClean="0"/>
              <a:t>different people </a:t>
            </a:r>
            <a:r>
              <a:rPr lang="en-US" dirty="0" smtClean="0"/>
              <a:t>distinguish </a:t>
            </a:r>
            <a:r>
              <a:rPr lang="en-US" dirty="0" smtClean="0"/>
              <a:t>these attributes differently, the use of attributes to describe quality is IMPRECISE.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382000" cy="5638800"/>
          </a:xfrm>
        </p:spPr>
        <p:txBody>
          <a:bodyPr/>
          <a:lstStyle/>
          <a:p>
            <a:r>
              <a:rPr lang="en-US" dirty="0" smtClean="0"/>
              <a:t>According to the Oxford Dictionary (2003), quality is defined as </a:t>
            </a:r>
            <a:r>
              <a:rPr lang="en-US" dirty="0" smtClean="0"/>
              <a:t>being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The </a:t>
            </a:r>
            <a:r>
              <a:rPr lang="en-US" dirty="0" smtClean="0"/>
              <a:t>degree of excellence of a </a:t>
            </a:r>
            <a:r>
              <a:rPr lang="en-US" dirty="0" smtClean="0"/>
              <a:t>thing</a:t>
            </a:r>
          </a:p>
          <a:p>
            <a:pPr>
              <a:buNone/>
            </a:pPr>
            <a:r>
              <a:rPr lang="en-US" dirty="0" smtClean="0"/>
              <a:t>Relative </a:t>
            </a:r>
            <a:r>
              <a:rPr lang="en-US" dirty="0" smtClean="0"/>
              <a:t>nature or kind or character of a </a:t>
            </a:r>
            <a:r>
              <a:rPr lang="en-US" dirty="0" smtClean="0"/>
              <a:t>thing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Class </a:t>
            </a:r>
            <a:r>
              <a:rPr lang="en-US" dirty="0" smtClean="0"/>
              <a:t>or grade of something determined by </a:t>
            </a:r>
            <a:r>
              <a:rPr lang="en-US" dirty="0" smtClean="0"/>
              <a:t>this </a:t>
            </a:r>
            <a:r>
              <a:rPr lang="en-US" dirty="0" err="1" smtClean="0"/>
              <a:t>i.e</a:t>
            </a:r>
            <a:r>
              <a:rPr lang="en-US" dirty="0" smtClean="0"/>
              <a:t>  Class A , Class B etc.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QUALITY  is totality of features and characteristics of a product that bears or its ability to satisfy the states or implied needs 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the Q Lens in quality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ue and green balls design template">
  <a:themeElements>
    <a:clrScheme name="Office Theme 1">
      <a:dk1>
        <a:srgbClr val="808080"/>
      </a:dk1>
      <a:lt1>
        <a:srgbClr val="EBF5FF"/>
      </a:lt1>
      <a:dk2>
        <a:srgbClr val="BDDEFF"/>
      </a:dk2>
      <a:lt2>
        <a:srgbClr val="CCECFF"/>
      </a:lt2>
      <a:accent1>
        <a:srgbClr val="339966"/>
      </a:accent1>
      <a:accent2>
        <a:srgbClr val="333399"/>
      </a:accent2>
      <a:accent3>
        <a:srgbClr val="DBECFF"/>
      </a:accent3>
      <a:accent4>
        <a:srgbClr val="C9D1DA"/>
      </a:accent4>
      <a:accent5>
        <a:srgbClr val="ADCAB8"/>
      </a:accent5>
      <a:accent6>
        <a:srgbClr val="2D2D8A"/>
      </a:accent6>
      <a:hlink>
        <a:srgbClr val="66FFFF"/>
      </a:hlink>
      <a:folHlink>
        <a:srgbClr val="99FF99"/>
      </a:folHlink>
    </a:clrScheme>
    <a:fontScheme name="Office Them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808080"/>
        </a:dk1>
        <a:lt1>
          <a:srgbClr val="EBF5FF"/>
        </a:lt1>
        <a:dk2>
          <a:srgbClr val="BDDEFF"/>
        </a:dk2>
        <a:lt2>
          <a:srgbClr val="CCECFF"/>
        </a:lt2>
        <a:accent1>
          <a:srgbClr val="339966"/>
        </a:accent1>
        <a:accent2>
          <a:srgbClr val="333399"/>
        </a:accent2>
        <a:accent3>
          <a:srgbClr val="DBECFF"/>
        </a:accent3>
        <a:accent4>
          <a:srgbClr val="C9D1DA"/>
        </a:accent4>
        <a:accent5>
          <a:srgbClr val="ADCAB8"/>
        </a:accent5>
        <a:accent6>
          <a:srgbClr val="2D2D8A"/>
        </a:accent6>
        <a:hlink>
          <a:srgbClr val="66FFFF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336699"/>
        </a:dk1>
        <a:lt1>
          <a:srgbClr val="FFFFFF"/>
        </a:lt1>
        <a:dk2>
          <a:srgbClr val="00B4F5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D6F9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CC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336699"/>
        </a:dk1>
        <a:lt1>
          <a:srgbClr val="FFFFFF"/>
        </a:lt1>
        <a:dk2>
          <a:srgbClr val="006699"/>
        </a:dk2>
        <a:lt2>
          <a:srgbClr val="E3EBF1"/>
        </a:lt2>
        <a:accent1>
          <a:srgbClr val="033497"/>
        </a:accent1>
        <a:accent2>
          <a:srgbClr val="00CC66"/>
        </a:accent2>
        <a:accent3>
          <a:srgbClr val="AAB8CA"/>
        </a:accent3>
        <a:accent4>
          <a:srgbClr val="DADADA"/>
        </a:accent4>
        <a:accent5>
          <a:srgbClr val="AAAEC9"/>
        </a:accent5>
        <a:accent6>
          <a:srgbClr val="00B95C"/>
        </a:accent6>
        <a:hlink>
          <a:srgbClr val="6CACFA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90D697"/>
        </a:dk1>
        <a:lt1>
          <a:srgbClr val="FFFFFF"/>
        </a:lt1>
        <a:dk2>
          <a:srgbClr val="339966"/>
        </a:dk2>
        <a:lt2>
          <a:srgbClr val="969696"/>
        </a:lt2>
        <a:accent1>
          <a:srgbClr val="318DF3"/>
        </a:accent1>
        <a:accent2>
          <a:srgbClr val="CCECFF"/>
        </a:accent2>
        <a:accent3>
          <a:srgbClr val="FFFFFF"/>
        </a:accent3>
        <a:accent4>
          <a:srgbClr val="7AB780"/>
        </a:accent4>
        <a:accent5>
          <a:srgbClr val="ADC5F8"/>
        </a:accent5>
        <a:accent6>
          <a:srgbClr val="B9D6E7"/>
        </a:accent6>
        <a:hlink>
          <a:srgbClr val="9900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5A58"/>
        </a:dk1>
        <a:lt1>
          <a:srgbClr val="D2FFE6"/>
        </a:lt1>
        <a:dk2>
          <a:srgbClr val="C0C0C0"/>
        </a:dk2>
        <a:lt2>
          <a:srgbClr val="CCECFF"/>
        </a:lt2>
        <a:accent1>
          <a:srgbClr val="026A4A"/>
        </a:accent1>
        <a:accent2>
          <a:srgbClr val="528FC6"/>
        </a:accent2>
        <a:accent3>
          <a:srgbClr val="DCDCDC"/>
        </a:accent3>
        <a:accent4>
          <a:srgbClr val="B3DAC4"/>
        </a:accent4>
        <a:accent5>
          <a:srgbClr val="AAB9B1"/>
        </a:accent5>
        <a:accent6>
          <a:srgbClr val="4981B3"/>
        </a:accent6>
        <a:hlink>
          <a:srgbClr val="9FDAFF"/>
        </a:hlink>
        <a:folHlink>
          <a:srgbClr val="99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3E3E5C"/>
        </a:dk1>
        <a:lt1>
          <a:srgbClr val="E6E6FF"/>
        </a:lt1>
        <a:dk2>
          <a:srgbClr val="0099CC"/>
        </a:dk2>
        <a:lt2>
          <a:srgbClr val="FFFFFF"/>
        </a:lt2>
        <a:accent1>
          <a:srgbClr val="246DB0"/>
        </a:accent1>
        <a:accent2>
          <a:srgbClr val="6666FF"/>
        </a:accent2>
        <a:accent3>
          <a:srgbClr val="AACAE2"/>
        </a:accent3>
        <a:accent4>
          <a:srgbClr val="C4C4DA"/>
        </a:accent4>
        <a:accent5>
          <a:srgbClr val="ACBAD4"/>
        </a:accent5>
        <a:accent6>
          <a:srgbClr val="5C5CE7"/>
        </a:accent6>
        <a:hlink>
          <a:srgbClr val="99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C6D5E0"/>
        </a:dk1>
        <a:lt1>
          <a:srgbClr val="D7D7EB"/>
        </a:lt1>
        <a:dk2>
          <a:srgbClr val="7DC4FF"/>
        </a:dk2>
        <a:lt2>
          <a:srgbClr val="777777"/>
        </a:lt2>
        <a:accent1>
          <a:srgbClr val="2658A2"/>
        </a:accent1>
        <a:accent2>
          <a:srgbClr val="5F5FCB"/>
        </a:accent2>
        <a:accent3>
          <a:srgbClr val="E8E8F3"/>
        </a:accent3>
        <a:accent4>
          <a:srgbClr val="A9B6BF"/>
        </a:accent4>
        <a:accent5>
          <a:srgbClr val="ACB4CE"/>
        </a:accent5>
        <a:accent6>
          <a:srgbClr val="5555B8"/>
        </a:accent6>
        <a:hlink>
          <a:srgbClr val="A1E99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B3F2"/>
        </a:dk1>
        <a:lt1>
          <a:srgbClr val="DEF6F1"/>
        </a:lt1>
        <a:dk2>
          <a:srgbClr val="CEE7FE"/>
        </a:dk2>
        <a:lt2>
          <a:srgbClr val="969696"/>
        </a:lt2>
        <a:accent1>
          <a:srgbClr val="CCECFF"/>
        </a:accent1>
        <a:accent2>
          <a:srgbClr val="8DC6FF"/>
        </a:accent2>
        <a:accent3>
          <a:srgbClr val="ECFAF7"/>
        </a:accent3>
        <a:accent4>
          <a:srgbClr val="0098CF"/>
        </a:accent4>
        <a:accent5>
          <a:srgbClr val="E2F4FF"/>
        </a:accent5>
        <a:accent6>
          <a:srgbClr val="7FB3E7"/>
        </a:accent6>
        <a:hlink>
          <a:srgbClr val="0033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9">
        <a:dk1>
          <a:srgbClr val="969696"/>
        </a:dk1>
        <a:lt1>
          <a:srgbClr val="E6FFE6"/>
        </a:lt1>
        <a:dk2>
          <a:srgbClr val="9CE292"/>
        </a:dk2>
        <a:lt2>
          <a:srgbClr val="CEF1FE"/>
        </a:lt2>
        <a:accent1>
          <a:srgbClr val="EBB047"/>
        </a:accent1>
        <a:accent2>
          <a:srgbClr val="8DC6FF"/>
        </a:accent2>
        <a:accent3>
          <a:srgbClr val="CBEEC7"/>
        </a:accent3>
        <a:accent4>
          <a:srgbClr val="C4DAC4"/>
        </a:accent4>
        <a:accent5>
          <a:srgbClr val="F3D4B1"/>
        </a:accent5>
        <a:accent6>
          <a:srgbClr val="7FB3E7"/>
        </a:accent6>
        <a:hlink>
          <a:srgbClr val="0066FF"/>
        </a:hlink>
        <a:folHlink>
          <a:srgbClr val="00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DBFFD3"/>
        </a:dk1>
        <a:lt1>
          <a:srgbClr val="FFFFFF"/>
        </a:lt1>
        <a:dk2>
          <a:srgbClr val="CCECFF"/>
        </a:dk2>
        <a:lt2>
          <a:srgbClr val="808080"/>
        </a:lt2>
        <a:accent1>
          <a:srgbClr val="69B4FF"/>
        </a:accent1>
        <a:accent2>
          <a:srgbClr val="00CC00"/>
        </a:accent2>
        <a:accent3>
          <a:srgbClr val="FFFFFF"/>
        </a:accent3>
        <a:accent4>
          <a:srgbClr val="BBDAB4"/>
        </a:accent4>
        <a:accent5>
          <a:srgbClr val="B9D6FF"/>
        </a:accent5>
        <a:accent6>
          <a:srgbClr val="00B900"/>
        </a:accent6>
        <a:hlink>
          <a:srgbClr val="3333CC"/>
        </a:hlink>
        <a:folHlink>
          <a:srgbClr val="0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 and green balls design template</Template>
  <TotalTime>95</TotalTime>
  <Words>430</Words>
  <Application>Microsoft Office PowerPoint</Application>
  <PresentationFormat>On-screen Show (4:3)</PresentationFormat>
  <Paragraphs>86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Blue and green balls design template</vt:lpstr>
      <vt:lpstr>Total Quality Management </vt:lpstr>
      <vt:lpstr>Slide 2</vt:lpstr>
      <vt:lpstr>Total Quality Management </vt:lpstr>
      <vt:lpstr>Introduction to Quality</vt:lpstr>
      <vt:lpstr>Introduction to Quality</vt:lpstr>
      <vt:lpstr>Slide 6</vt:lpstr>
      <vt:lpstr>Quality Concepts</vt:lpstr>
      <vt:lpstr>Slide 8</vt:lpstr>
      <vt:lpstr>Slide 9</vt:lpstr>
      <vt:lpstr>Quality Concepts</vt:lpstr>
      <vt:lpstr>Slide 11</vt:lpstr>
      <vt:lpstr>Dimension  of Quality </vt:lpstr>
      <vt:lpstr>Quality Assurance </vt:lpstr>
      <vt:lpstr>Quality Assurance </vt:lpstr>
      <vt:lpstr>Quality Assurance </vt:lpstr>
      <vt:lpstr>Quality management</vt:lpstr>
      <vt:lpstr>Quality management</vt:lpstr>
      <vt:lpstr>Quality Management</vt:lpstr>
      <vt:lpstr>Total Quality Management </vt:lpstr>
      <vt:lpstr>Slide 20</vt:lpstr>
      <vt:lpstr>What is key principles of TQM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Total Quality Management </dc:title>
  <dc:creator>Nadeem</dc:creator>
  <cp:lastModifiedBy>Nadeem</cp:lastModifiedBy>
  <cp:revision>9</cp:revision>
  <dcterms:created xsi:type="dcterms:W3CDTF">2020-01-16T10:37:51Z</dcterms:created>
  <dcterms:modified xsi:type="dcterms:W3CDTF">2020-01-16T14:06:46Z</dcterms:modified>
</cp:coreProperties>
</file>