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90" r:id="rId33"/>
    <p:sldId id="288" r:id="rId34"/>
    <p:sldId id="287" r:id="rId35"/>
    <p:sldId id="289" r:id="rId36"/>
    <p:sldId id="304" r:id="rId37"/>
    <p:sldId id="306" r:id="rId38"/>
    <p:sldId id="307" r:id="rId39"/>
    <p:sldId id="302" r:id="rId40"/>
    <p:sldId id="303" r:id="rId41"/>
    <p:sldId id="301" r:id="rId42"/>
    <p:sldId id="308" r:id="rId43"/>
    <p:sldId id="310" r:id="rId44"/>
    <p:sldId id="311" r:id="rId45"/>
    <p:sldId id="312" r:id="rId46"/>
    <p:sldId id="313" r:id="rId47"/>
    <p:sldId id="314" r:id="rId48"/>
    <p:sldId id="291" r:id="rId49"/>
    <p:sldId id="292" r:id="rId50"/>
    <p:sldId id="293" r:id="rId51"/>
    <p:sldId id="320" r:id="rId52"/>
    <p:sldId id="294" r:id="rId53"/>
    <p:sldId id="295" r:id="rId54"/>
    <p:sldId id="321" r:id="rId55"/>
    <p:sldId id="296" r:id="rId56"/>
    <p:sldId id="300" r:id="rId57"/>
    <p:sldId id="354" r:id="rId58"/>
    <p:sldId id="299" r:id="rId59"/>
    <p:sldId id="297" r:id="rId60"/>
    <p:sldId id="298" r:id="rId61"/>
    <p:sldId id="316" r:id="rId62"/>
    <p:sldId id="322" r:id="rId63"/>
    <p:sldId id="353" r:id="rId64"/>
    <p:sldId id="351" r:id="rId65"/>
    <p:sldId id="324" r:id="rId66"/>
    <p:sldId id="352" r:id="rId67"/>
    <p:sldId id="323" r:id="rId68"/>
    <p:sldId id="343" r:id="rId69"/>
    <p:sldId id="344" r:id="rId70"/>
    <p:sldId id="345" r:id="rId71"/>
    <p:sldId id="346" r:id="rId72"/>
    <p:sldId id="350" r:id="rId73"/>
    <p:sldId id="347" r:id="rId74"/>
    <p:sldId id="348" r:id="rId75"/>
    <p:sldId id="325" r:id="rId76"/>
    <p:sldId id="326" r:id="rId77"/>
    <p:sldId id="317" r:id="rId78"/>
    <p:sldId id="327" r:id="rId79"/>
    <p:sldId id="328" r:id="rId80"/>
    <p:sldId id="315" r:id="rId81"/>
    <p:sldId id="349" r:id="rId82"/>
    <p:sldId id="318" r:id="rId83"/>
    <p:sldId id="329" r:id="rId84"/>
    <p:sldId id="330" r:id="rId85"/>
    <p:sldId id="332" r:id="rId86"/>
    <p:sldId id="333" r:id="rId87"/>
    <p:sldId id="331" r:id="rId88"/>
    <p:sldId id="334" r:id="rId89"/>
    <p:sldId id="336" r:id="rId90"/>
    <p:sldId id="335" r:id="rId91"/>
    <p:sldId id="337" r:id="rId92"/>
    <p:sldId id="338" r:id="rId93"/>
    <p:sldId id="339" r:id="rId94"/>
    <p:sldId id="319" r:id="rId95"/>
    <p:sldId id="340" r:id="rId96"/>
    <p:sldId id="341" r:id="rId97"/>
    <p:sldId id="342"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4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Nuclear%20Chemistry\Mass%20parabol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Sheet1!$A$1:$A$10</c:f>
              <c:numCache>
                <c:formatCode>General</c:formatCode>
                <c:ptCount val="10"/>
                <c:pt idx="0">
                  <c:v>35</c:v>
                </c:pt>
                <c:pt idx="1">
                  <c:v>36</c:v>
                </c:pt>
                <c:pt idx="2">
                  <c:v>37</c:v>
                </c:pt>
                <c:pt idx="3">
                  <c:v>38</c:v>
                </c:pt>
                <c:pt idx="4">
                  <c:v>39</c:v>
                </c:pt>
                <c:pt idx="5">
                  <c:v>40</c:v>
                </c:pt>
                <c:pt idx="6">
                  <c:v>41</c:v>
                </c:pt>
                <c:pt idx="7">
                  <c:v>42</c:v>
                </c:pt>
                <c:pt idx="8">
                  <c:v>43</c:v>
                </c:pt>
                <c:pt idx="9">
                  <c:v>44</c:v>
                </c:pt>
              </c:numCache>
            </c:numRef>
          </c:xVal>
          <c:yVal>
            <c:numRef>
              <c:f>Sheet1!$C$1:$C$10</c:f>
              <c:numCache>
                <c:formatCode>General</c:formatCode>
                <c:ptCount val="10"/>
                <c:pt idx="0">
                  <c:v>780.23513792884739</c:v>
                </c:pt>
                <c:pt idx="1">
                  <c:v>790.87435918814583</c:v>
                </c:pt>
                <c:pt idx="2">
                  <c:v>799.21725097804813</c:v>
                </c:pt>
                <c:pt idx="3">
                  <c:v>805.26381329855394</c:v>
                </c:pt>
                <c:pt idx="4">
                  <c:v>809.0140461496635</c:v>
                </c:pt>
                <c:pt idx="5">
                  <c:v>810.46794953137658</c:v>
                </c:pt>
                <c:pt idx="6">
                  <c:v>809.62552344369328</c:v>
                </c:pt>
                <c:pt idx="7">
                  <c:v>806.48676788661362</c:v>
                </c:pt>
                <c:pt idx="8">
                  <c:v>801.05168286013748</c:v>
                </c:pt>
                <c:pt idx="9">
                  <c:v>793.32026836426508</c:v>
                </c:pt>
              </c:numCache>
            </c:numRef>
          </c:yVal>
          <c:smooth val="1"/>
        </c:ser>
        <c:dLbls>
          <c:showLegendKey val="0"/>
          <c:showVal val="0"/>
          <c:showCatName val="0"/>
          <c:showSerName val="0"/>
          <c:showPercent val="0"/>
          <c:showBubbleSize val="0"/>
        </c:dLbls>
        <c:axId val="189994168"/>
        <c:axId val="189993384"/>
      </c:scatterChart>
      <c:valAx>
        <c:axId val="189994168"/>
        <c:scaling>
          <c:orientation val="minMax"/>
          <c:min val="3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993384"/>
        <c:crosses val="autoZero"/>
        <c:crossBetween val="midCat"/>
      </c:valAx>
      <c:valAx>
        <c:axId val="189993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994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Sheet1!$A$1:$A$10</c:f>
              <c:numCache>
                <c:formatCode>General</c:formatCode>
                <c:ptCount val="10"/>
                <c:pt idx="0">
                  <c:v>35</c:v>
                </c:pt>
                <c:pt idx="1">
                  <c:v>36</c:v>
                </c:pt>
                <c:pt idx="2">
                  <c:v>37</c:v>
                </c:pt>
                <c:pt idx="3">
                  <c:v>38</c:v>
                </c:pt>
                <c:pt idx="4">
                  <c:v>39</c:v>
                </c:pt>
                <c:pt idx="5">
                  <c:v>40</c:v>
                </c:pt>
                <c:pt idx="6">
                  <c:v>41</c:v>
                </c:pt>
                <c:pt idx="7">
                  <c:v>42</c:v>
                </c:pt>
                <c:pt idx="8">
                  <c:v>43</c:v>
                </c:pt>
                <c:pt idx="9">
                  <c:v>44</c:v>
                </c:pt>
              </c:numCache>
            </c:numRef>
          </c:xVal>
          <c:yVal>
            <c:numRef>
              <c:f>Sheet1!$F$1:$F$10</c:f>
              <c:numCache>
                <c:formatCode>General</c:formatCode>
                <c:ptCount val="10"/>
                <c:pt idx="0">
                  <c:v>7.886244881869211</c:v>
                </c:pt>
                <c:pt idx="1">
                  <c:v>7.8747583862107486</c:v>
                </c:pt>
                <c:pt idx="2">
                  <c:v>7.8657342197423601</c:v>
                </c:pt>
                <c:pt idx="3">
                  <c:v>7.8591723824640454</c:v>
                </c:pt>
                <c:pt idx="4">
                  <c:v>7.8550728743758116</c:v>
                </c:pt>
                <c:pt idx="5">
                  <c:v>7.853435695477649</c:v>
                </c:pt>
                <c:pt idx="6">
                  <c:v>7.8542608457695646</c:v>
                </c:pt>
                <c:pt idx="7">
                  <c:v>7.8575483252515532</c:v>
                </c:pt>
                <c:pt idx="8">
                  <c:v>7.8632981339236219</c:v>
                </c:pt>
                <c:pt idx="9">
                  <c:v>7.8715102717857617</c:v>
                </c:pt>
              </c:numCache>
            </c:numRef>
          </c:yVal>
          <c:smooth val="1"/>
        </c:ser>
        <c:dLbls>
          <c:showLegendKey val="0"/>
          <c:showVal val="0"/>
          <c:showCatName val="0"/>
          <c:showSerName val="0"/>
          <c:showPercent val="0"/>
          <c:showBubbleSize val="0"/>
        </c:dLbls>
        <c:axId val="321209312"/>
        <c:axId val="321214800"/>
      </c:scatterChart>
      <c:valAx>
        <c:axId val="321209312"/>
        <c:scaling>
          <c:orientation val="minMax"/>
          <c:min val="3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1214800"/>
        <c:crosses val="autoZero"/>
        <c:crossBetween val="midCat"/>
      </c:valAx>
      <c:valAx>
        <c:axId val="321214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1209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1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1.wmf"/><Relationship Id="rId1" Type="http://schemas.openxmlformats.org/officeDocument/2006/relationships/image" Target="../media/image1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2421718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AA8122-953E-4B5B-B6D5-02717C4223B6}"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1462755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3689580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72915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3288780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3885347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1482409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2336499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1476916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3569431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115670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AA8122-953E-4B5B-B6D5-02717C4223B6}"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334278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2AA8122-953E-4B5B-B6D5-02717C4223B6}" type="datetimeFigureOut">
              <a:rPr lang="en-US" smtClean="0"/>
              <a:t>4/29/2020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3182974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331101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51308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52AA8122-953E-4B5B-B6D5-02717C4223B6}" type="datetimeFigureOut">
              <a:rPr lang="en-US" smtClean="0"/>
              <a:t>4/29/2020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259678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AA8122-953E-4B5B-B6D5-02717C4223B6}"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79B83-B8D7-47D0-8B80-99778982DDE9}" type="slidenum">
              <a:rPr lang="en-US" smtClean="0"/>
              <a:t>‹#›</a:t>
            </a:fld>
            <a:endParaRPr lang="en-US"/>
          </a:p>
        </p:txBody>
      </p:sp>
    </p:spTree>
    <p:extLst>
      <p:ext uri="{BB962C8B-B14F-4D97-AF65-F5344CB8AC3E}">
        <p14:creationId xmlns:p14="http://schemas.microsoft.com/office/powerpoint/2010/main" val="18181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2AA8122-953E-4B5B-B6D5-02717C4223B6}" type="datetimeFigureOut">
              <a:rPr lang="en-US" smtClean="0"/>
              <a:t>4/29/2020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0A79B83-B8D7-47D0-8B80-99778982DDE9}" type="slidenum">
              <a:rPr lang="en-US" smtClean="0"/>
              <a:t>‹#›</a:t>
            </a:fld>
            <a:endParaRPr lang="en-US"/>
          </a:p>
        </p:txBody>
      </p:sp>
    </p:spTree>
    <p:extLst>
      <p:ext uri="{BB962C8B-B14F-4D97-AF65-F5344CB8AC3E}">
        <p14:creationId xmlns:p14="http://schemas.microsoft.com/office/powerpoint/2010/main" val="30459802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oleObject" Target="../embeddings/oleObject7.bin"/><Relationship Id="rId4" Type="http://schemas.openxmlformats.org/officeDocument/2006/relationships/image" Target="../media/image13.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6.wmf"/><Relationship Id="rId5" Type="http://schemas.openxmlformats.org/officeDocument/2006/relationships/oleObject" Target="../embeddings/oleObject10.bin"/><Relationship Id="rId4" Type="http://schemas.openxmlformats.org/officeDocument/2006/relationships/image" Target="../media/image15.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12.bin"/><Relationship Id="rId4" Type="http://schemas.openxmlformats.org/officeDocument/2006/relationships/image" Target="../media/image17.wmf"/></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2.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24.wmf"/><Relationship Id="rId4"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28.jpg"/><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2.wmf"/><Relationship Id="rId5" Type="http://schemas.openxmlformats.org/officeDocument/2006/relationships/oleObject" Target="../embeddings/oleObject19.bin"/><Relationship Id="rId4" Type="http://schemas.openxmlformats.org/officeDocument/2006/relationships/image" Target="../media/image17.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oleObject" Target="../embeddings/oleObject20.bin"/><Relationship Id="rId7" Type="http://schemas.openxmlformats.org/officeDocument/2006/relationships/image" Target="../media/image36.tif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4.wmf"/><Relationship Id="rId5" Type="http://schemas.openxmlformats.org/officeDocument/2006/relationships/oleObject" Target="../embeddings/oleObject21.bin"/><Relationship Id="rId4" Type="http://schemas.openxmlformats.org/officeDocument/2006/relationships/image" Target="../media/image33.wmf"/><Relationship Id="rId9" Type="http://schemas.openxmlformats.org/officeDocument/2006/relationships/image" Target="../media/image35.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38.wmf"/><Relationship Id="rId5" Type="http://schemas.openxmlformats.org/officeDocument/2006/relationships/oleObject" Target="../embeddings/oleObject24.bin"/><Relationship Id="rId4" Type="http://schemas.openxmlformats.org/officeDocument/2006/relationships/image" Target="../media/image37.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40.wmf"/><Relationship Id="rId5" Type="http://schemas.openxmlformats.org/officeDocument/2006/relationships/oleObject" Target="../embeddings/oleObject26.bin"/><Relationship Id="rId4" Type="http://schemas.openxmlformats.org/officeDocument/2006/relationships/image" Target="../media/image39.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41.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43.wmf"/><Relationship Id="rId5" Type="http://schemas.openxmlformats.org/officeDocument/2006/relationships/oleObject" Target="../embeddings/oleObject29.bin"/><Relationship Id="rId4" Type="http://schemas.openxmlformats.org/officeDocument/2006/relationships/image" Target="../media/image42.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46.wmf"/><Relationship Id="rId5" Type="http://schemas.openxmlformats.org/officeDocument/2006/relationships/oleObject" Target="../embeddings/oleObject31.bin"/><Relationship Id="rId10" Type="http://schemas.openxmlformats.org/officeDocument/2006/relationships/image" Target="../media/image47.wmf"/><Relationship Id="rId4" Type="http://schemas.openxmlformats.org/officeDocument/2006/relationships/image" Target="../media/image45.wmf"/><Relationship Id="rId9" Type="http://schemas.openxmlformats.org/officeDocument/2006/relationships/oleObject" Target="../embeddings/oleObject33.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49.wmf"/><Relationship Id="rId5" Type="http://schemas.openxmlformats.org/officeDocument/2006/relationships/oleObject" Target="../embeddings/oleObject35.bin"/><Relationship Id="rId4" Type="http://schemas.openxmlformats.org/officeDocument/2006/relationships/image" Target="../media/image48.wmf"/></Relationships>
</file>

<file path=ppt/slides/_rels/slide32.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51.wmf"/><Relationship Id="rId5" Type="http://schemas.openxmlformats.org/officeDocument/2006/relationships/oleObject" Target="../embeddings/oleObject37.bin"/><Relationship Id="rId10" Type="http://schemas.openxmlformats.org/officeDocument/2006/relationships/chart" Target="../charts/chart2.xml"/><Relationship Id="rId4" Type="http://schemas.openxmlformats.org/officeDocument/2006/relationships/image" Target="../media/image50.wmf"/><Relationship Id="rId9" Type="http://schemas.openxmlformats.org/officeDocument/2006/relationships/chart" Target="../charts/char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53.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54.wmf"/></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71.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76.wmf"/><Relationship Id="rId5" Type="http://schemas.openxmlformats.org/officeDocument/2006/relationships/oleObject" Target="../embeddings/oleObject43.bin"/><Relationship Id="rId4" Type="http://schemas.openxmlformats.org/officeDocument/2006/relationships/image" Target="../media/image75.wmf"/></Relationships>
</file>

<file path=ppt/slides/_rels/slide53.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78.wmf"/><Relationship Id="rId5" Type="http://schemas.openxmlformats.org/officeDocument/2006/relationships/oleObject" Target="../embeddings/oleObject45.bin"/><Relationship Id="rId4" Type="http://schemas.openxmlformats.org/officeDocument/2006/relationships/image" Target="../media/image77.wmf"/></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image" Target="../media/image83.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image" Target="../media/image88.png"/><Relationship Id="rId7" Type="http://schemas.openxmlformats.org/officeDocument/2006/relationships/image" Target="../media/image86.wmf"/><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49.bin"/><Relationship Id="rId5" Type="http://schemas.openxmlformats.org/officeDocument/2006/relationships/image" Target="../media/image85.wmf"/><Relationship Id="rId4" Type="http://schemas.openxmlformats.org/officeDocument/2006/relationships/oleObject" Target="../embeddings/oleObject48.bin"/><Relationship Id="rId9" Type="http://schemas.openxmlformats.org/officeDocument/2006/relationships/image" Target="../media/image87.wmf"/></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image" Target="../media/image89.wmf"/><Relationship Id="rId4" Type="http://schemas.openxmlformats.org/officeDocument/2006/relationships/oleObject" Target="../embeddings/oleObject51.bin"/></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7.xml"/><Relationship Id="rId1" Type="http://schemas.openxmlformats.org/officeDocument/2006/relationships/vmlDrawing" Target="../drawings/vmlDrawing28.vml"/><Relationship Id="rId4" Type="http://schemas.openxmlformats.org/officeDocument/2006/relationships/image" Target="../media/image101.wmf"/></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image" Target="../media/image109.png"/><Relationship Id="rId7" Type="http://schemas.openxmlformats.org/officeDocument/2006/relationships/image" Target="../media/image107.wmf"/><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oleObject" Target="../embeddings/oleObject54.bin"/><Relationship Id="rId5" Type="http://schemas.openxmlformats.org/officeDocument/2006/relationships/image" Target="../media/image106.wmf"/><Relationship Id="rId4" Type="http://schemas.openxmlformats.org/officeDocument/2006/relationships/oleObject" Target="../embeddings/oleObject53.bin"/><Relationship Id="rId9" Type="http://schemas.openxmlformats.org/officeDocument/2006/relationships/image" Target="../media/image108.wmf"/></Relationships>
</file>

<file path=ppt/slides/_rels/slide76.x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image" Target="../media/image112.png"/><Relationship Id="rId7" Type="http://schemas.openxmlformats.org/officeDocument/2006/relationships/oleObject" Target="../embeddings/oleObject57.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110.wmf"/><Relationship Id="rId5" Type="http://schemas.openxmlformats.org/officeDocument/2006/relationships/oleObject" Target="../embeddings/oleObject56.bin"/><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image" Target="../media/image116.jpg"/><Relationship Id="rId7" Type="http://schemas.openxmlformats.org/officeDocument/2006/relationships/oleObject" Target="../embeddings/oleObject59.bin"/><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114.wmf"/><Relationship Id="rId5" Type="http://schemas.openxmlformats.org/officeDocument/2006/relationships/oleObject" Target="../embeddings/oleObject58.bin"/><Relationship Id="rId4" Type="http://schemas.openxmlformats.org/officeDocument/2006/relationships/image" Target="../media/image117.jpg"/></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8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3.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5.bin"/></Relationships>
</file>

<file path=ppt/slides/_rels/slide9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3748" y="814192"/>
            <a:ext cx="7916449" cy="6463308"/>
          </a:xfrm>
          <a:prstGeom prst="rect">
            <a:avLst/>
          </a:prstGeom>
          <a:noFill/>
        </p:spPr>
        <p:txBody>
          <a:bodyPr wrap="square" rtlCol="0">
            <a:spAutoFit/>
          </a:bodyPr>
          <a:lstStyle/>
          <a:p>
            <a:r>
              <a:rPr lang="en-US" b="1" dirty="0" smtClean="0"/>
              <a:t>Binding Energy and Mass defect</a:t>
            </a:r>
          </a:p>
          <a:p>
            <a:endParaRPr lang="en-US" b="1" dirty="0"/>
          </a:p>
          <a:p>
            <a:pPr marL="285750" indent="-285750">
              <a:buFont typeface="Wingdings" panose="05000000000000000000" pitchFamily="2" charset="2"/>
              <a:buChar char="Ø"/>
            </a:pPr>
            <a:r>
              <a:rPr lang="en-US" dirty="0" smtClean="0"/>
              <a:t>Mass of an atom ˂ Masses of its constituents particles (p, n, e)</a:t>
            </a:r>
          </a:p>
          <a:p>
            <a:endParaRPr lang="en-US" dirty="0"/>
          </a:p>
          <a:p>
            <a:pPr marL="285750" indent="-285750">
              <a:buFont typeface="Wingdings" panose="05000000000000000000" pitchFamily="2" charset="2"/>
              <a:buChar char="Ø"/>
            </a:pPr>
            <a:r>
              <a:rPr lang="en-US" dirty="0" smtClean="0"/>
              <a:t>ΔM= (</a:t>
            </a:r>
            <a:r>
              <a:rPr lang="en-US" dirty="0" err="1" smtClean="0"/>
              <a:t>ZMH+NMn</a:t>
            </a:r>
            <a:r>
              <a:rPr lang="en-US" dirty="0" smtClean="0"/>
              <a:t>)-MA</a:t>
            </a:r>
          </a:p>
          <a:p>
            <a:endParaRPr lang="en-US" dirty="0"/>
          </a:p>
          <a:p>
            <a:r>
              <a:rPr lang="en-US" dirty="0" smtClean="0"/>
              <a:t>Where</a:t>
            </a:r>
          </a:p>
          <a:p>
            <a:endParaRPr lang="en-US" dirty="0" smtClean="0"/>
          </a:p>
          <a:p>
            <a:r>
              <a:rPr lang="en-US" dirty="0" smtClean="0"/>
              <a:t>ΔM=Mass Defect</a:t>
            </a:r>
          </a:p>
          <a:p>
            <a:r>
              <a:rPr lang="en-US" dirty="0" smtClean="0"/>
              <a:t>Z=Number of protons</a:t>
            </a:r>
          </a:p>
          <a:p>
            <a:r>
              <a:rPr lang="en-US" dirty="0" smtClean="0"/>
              <a:t>MH=1.007276+0.00054858=1.00782458 </a:t>
            </a:r>
            <a:r>
              <a:rPr lang="en-US" dirty="0" err="1" smtClean="0"/>
              <a:t>amu</a:t>
            </a:r>
            <a:endParaRPr lang="en-US" dirty="0" smtClean="0"/>
          </a:p>
          <a:p>
            <a:r>
              <a:rPr lang="en-US" dirty="0" smtClean="0"/>
              <a:t>N=Number of neutrons</a:t>
            </a:r>
          </a:p>
          <a:p>
            <a:r>
              <a:rPr lang="en-US" dirty="0" err="1" smtClean="0"/>
              <a:t>Mn</a:t>
            </a:r>
            <a:r>
              <a:rPr lang="en-US" dirty="0" smtClean="0"/>
              <a:t>=1.008665 </a:t>
            </a:r>
            <a:r>
              <a:rPr lang="en-US" dirty="0" err="1" smtClean="0"/>
              <a:t>amu</a:t>
            </a:r>
            <a:endParaRPr lang="en-US" dirty="0" smtClean="0"/>
          </a:p>
          <a:p>
            <a:r>
              <a:rPr lang="en-US" dirty="0" smtClean="0"/>
              <a:t>MA=Mass of atom </a:t>
            </a:r>
            <a:r>
              <a:rPr lang="en-US" dirty="0" err="1" smtClean="0"/>
              <a:t>meaured</a:t>
            </a:r>
            <a:endParaRPr lang="en-US" dirty="0" smtClean="0"/>
          </a:p>
          <a:p>
            <a:endParaRPr lang="en-US" dirty="0"/>
          </a:p>
          <a:p>
            <a:r>
              <a:rPr lang="en-US" b="1" dirty="0" smtClean="0"/>
              <a:t>For Deuterium</a:t>
            </a:r>
          </a:p>
          <a:p>
            <a:endParaRPr lang="en-US" dirty="0"/>
          </a:p>
          <a:p>
            <a:r>
              <a:rPr lang="en-US" dirty="0" smtClean="0"/>
              <a:t>MA=2.014102 </a:t>
            </a:r>
            <a:r>
              <a:rPr lang="en-US" dirty="0" err="1" smtClean="0"/>
              <a:t>amu</a:t>
            </a:r>
            <a:endParaRPr lang="en-US" dirty="0" smtClean="0"/>
          </a:p>
          <a:p>
            <a:endParaRPr lang="en-US" dirty="0"/>
          </a:p>
          <a:p>
            <a:r>
              <a:rPr lang="en-US" b="1" dirty="0" smtClean="0"/>
              <a:t>Calculate mass defect for Deuterium and convert into energy?</a:t>
            </a:r>
          </a:p>
          <a:p>
            <a:endParaRPr lang="en-US" dirty="0" smtClean="0"/>
          </a:p>
          <a:p>
            <a:endParaRPr lang="en-US" b="1" dirty="0" smtClean="0"/>
          </a:p>
          <a:p>
            <a:endParaRPr lang="en-US" b="1" dirty="0"/>
          </a:p>
        </p:txBody>
      </p:sp>
    </p:spTree>
    <p:extLst>
      <p:ext uri="{BB962C8B-B14F-4D97-AF65-F5344CB8AC3E}">
        <p14:creationId xmlns:p14="http://schemas.microsoft.com/office/powerpoint/2010/main" val="2596140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562188246"/>
              </p:ext>
            </p:extLst>
          </p:nvPr>
        </p:nvGraphicFramePr>
        <p:xfrm>
          <a:off x="1077237" y="1620526"/>
          <a:ext cx="2152663" cy="426471"/>
        </p:xfrm>
        <a:graphic>
          <a:graphicData uri="http://schemas.openxmlformats.org/presentationml/2006/ole">
            <mc:AlternateContent xmlns:mc="http://schemas.openxmlformats.org/markup-compatibility/2006">
              <mc:Choice xmlns:v="urn:schemas-microsoft-com:vml" Requires="v">
                <p:oleObj spid="_x0000_s29941" name="Equation" r:id="rId3" imgW="1346040" imgH="266400" progId="Equation.DSMT4">
                  <p:embed/>
                </p:oleObj>
              </mc:Choice>
              <mc:Fallback>
                <p:oleObj name="Equation" r:id="rId3" imgW="1346040" imgH="266400" progId="Equation.DSMT4">
                  <p:embed/>
                  <p:pic>
                    <p:nvPicPr>
                      <p:cNvPr id="0" name=""/>
                      <p:cNvPicPr/>
                      <p:nvPr/>
                    </p:nvPicPr>
                    <p:blipFill>
                      <a:blip r:embed="rId4"/>
                      <a:stretch>
                        <a:fillRect/>
                      </a:stretch>
                    </p:blipFill>
                    <p:spPr>
                      <a:xfrm>
                        <a:off x="1077237" y="1620526"/>
                        <a:ext cx="2152663" cy="426471"/>
                      </a:xfrm>
                      <a:prstGeom prst="rect">
                        <a:avLst/>
                      </a:prstGeom>
                      <a:solidFill>
                        <a:schemeClr val="tx1"/>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71694463"/>
              </p:ext>
            </p:extLst>
          </p:nvPr>
        </p:nvGraphicFramePr>
        <p:xfrm>
          <a:off x="1365337" y="705562"/>
          <a:ext cx="1242699" cy="477961"/>
        </p:xfrm>
        <a:graphic>
          <a:graphicData uri="http://schemas.openxmlformats.org/presentationml/2006/ole">
            <mc:AlternateContent xmlns:mc="http://schemas.openxmlformats.org/markup-compatibility/2006">
              <mc:Choice xmlns:v="urn:schemas-microsoft-com:vml" Requires="v">
                <p:oleObj spid="_x0000_s29942" name="Equation" r:id="rId5" imgW="660240" imgH="253800" progId="Equation.DSMT4">
                  <p:embed/>
                </p:oleObj>
              </mc:Choice>
              <mc:Fallback>
                <p:oleObj name="Equation" r:id="rId5" imgW="660240" imgH="253800" progId="Equation.DSMT4">
                  <p:embed/>
                  <p:pic>
                    <p:nvPicPr>
                      <p:cNvPr id="0" name=""/>
                      <p:cNvPicPr/>
                      <p:nvPr/>
                    </p:nvPicPr>
                    <p:blipFill>
                      <a:blip r:embed="rId6"/>
                      <a:stretch>
                        <a:fillRect/>
                      </a:stretch>
                    </p:blipFill>
                    <p:spPr>
                      <a:xfrm>
                        <a:off x="1365337" y="705562"/>
                        <a:ext cx="1242699" cy="477961"/>
                      </a:xfrm>
                      <a:prstGeom prst="rect">
                        <a:avLst/>
                      </a:prstGeom>
                      <a:solidFill>
                        <a:schemeClr val="tx1"/>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83774573"/>
              </p:ext>
            </p:extLst>
          </p:nvPr>
        </p:nvGraphicFramePr>
        <p:xfrm>
          <a:off x="742950" y="2270125"/>
          <a:ext cx="3553477" cy="4131826"/>
        </p:xfrm>
        <a:graphic>
          <a:graphicData uri="http://schemas.openxmlformats.org/presentationml/2006/ole">
            <mc:AlternateContent xmlns:mc="http://schemas.openxmlformats.org/markup-compatibility/2006">
              <mc:Choice xmlns:v="urn:schemas-microsoft-com:vml" Requires="v">
                <p:oleObj spid="_x0000_s29943" name="Equation" r:id="rId7" imgW="1790640" imgH="2082600" progId="Equation.DSMT4">
                  <p:embed/>
                </p:oleObj>
              </mc:Choice>
              <mc:Fallback>
                <p:oleObj name="Equation" r:id="rId7" imgW="1790640" imgH="2082600" progId="Equation.DSMT4">
                  <p:embed/>
                  <p:pic>
                    <p:nvPicPr>
                      <p:cNvPr id="0" name=""/>
                      <p:cNvPicPr/>
                      <p:nvPr/>
                    </p:nvPicPr>
                    <p:blipFill>
                      <a:blip r:embed="rId8"/>
                      <a:stretch>
                        <a:fillRect/>
                      </a:stretch>
                    </p:blipFill>
                    <p:spPr>
                      <a:xfrm>
                        <a:off x="742950" y="2270125"/>
                        <a:ext cx="3553477" cy="4131826"/>
                      </a:xfrm>
                      <a:prstGeom prst="rect">
                        <a:avLst/>
                      </a:prstGeom>
                      <a:solidFill>
                        <a:schemeClr val="tx1"/>
                      </a:solidFill>
                    </p:spPr>
                  </p:pic>
                </p:oleObj>
              </mc:Fallback>
            </mc:AlternateContent>
          </a:graphicData>
        </a:graphic>
      </p:graphicFrame>
      <p:sp>
        <p:nvSpPr>
          <p:cNvPr id="7" name="TextBox 6"/>
          <p:cNvSpPr txBox="1"/>
          <p:nvPr/>
        </p:nvSpPr>
        <p:spPr>
          <a:xfrm>
            <a:off x="6062597" y="3081403"/>
            <a:ext cx="5820824" cy="646331"/>
          </a:xfrm>
          <a:prstGeom prst="rect">
            <a:avLst/>
          </a:prstGeom>
          <a:noFill/>
        </p:spPr>
        <p:txBody>
          <a:bodyPr wrap="none" rtlCol="0">
            <a:spAutoFit/>
          </a:bodyPr>
          <a:lstStyle/>
          <a:p>
            <a:r>
              <a:rPr lang="en-US" dirty="0" smtClean="0"/>
              <a:t>We can also calculate distance travelled by these</a:t>
            </a:r>
          </a:p>
          <a:p>
            <a:r>
              <a:rPr lang="en-US" dirty="0"/>
              <a:t>n</a:t>
            </a:r>
            <a:r>
              <a:rPr lang="en-US" dirty="0" smtClean="0"/>
              <a:t>uclei within cell</a:t>
            </a:r>
            <a:endParaRPr lang="en-US" dirty="0"/>
          </a:p>
        </p:txBody>
      </p:sp>
    </p:spTree>
    <p:extLst>
      <p:ext uri="{BB962C8B-B14F-4D97-AF65-F5344CB8AC3E}">
        <p14:creationId xmlns:p14="http://schemas.microsoft.com/office/powerpoint/2010/main" val="1605120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395" y="876822"/>
            <a:ext cx="5636479" cy="923330"/>
          </a:xfrm>
          <a:prstGeom prst="rect">
            <a:avLst/>
          </a:prstGeom>
          <a:noFill/>
        </p:spPr>
        <p:txBody>
          <a:bodyPr wrap="none" rtlCol="0">
            <a:spAutoFit/>
          </a:bodyPr>
          <a:lstStyle/>
          <a:p>
            <a:r>
              <a:rPr lang="en-US" dirty="0" smtClean="0"/>
              <a:t>What if we want to drive reaction in reverse</a:t>
            </a:r>
            <a:r>
              <a:rPr lang="en-US" b="1" dirty="0" smtClean="0"/>
              <a:t>? i.e.,</a:t>
            </a:r>
          </a:p>
          <a:p>
            <a:endParaRPr lang="en-US" b="1"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9888994"/>
              </p:ext>
            </p:extLst>
          </p:nvPr>
        </p:nvGraphicFramePr>
        <p:xfrm>
          <a:off x="1848459" y="1338487"/>
          <a:ext cx="3767971" cy="675391"/>
        </p:xfrm>
        <a:graphic>
          <a:graphicData uri="http://schemas.openxmlformats.org/presentationml/2006/ole">
            <mc:AlternateContent xmlns:mc="http://schemas.openxmlformats.org/markup-compatibility/2006">
              <mc:Choice xmlns:v="urn:schemas-microsoft-com:vml" Requires="v">
                <p:oleObj spid="_x0000_s3904" name="Equation" r:id="rId3" imgW="1346040" imgH="241200" progId="Equation.DSMT4">
                  <p:embed/>
                </p:oleObj>
              </mc:Choice>
              <mc:Fallback>
                <p:oleObj name="Equation" r:id="rId3" imgW="1346040" imgH="241200" progId="Equation.DSMT4">
                  <p:embed/>
                  <p:pic>
                    <p:nvPicPr>
                      <p:cNvPr id="0" name=""/>
                      <p:cNvPicPr/>
                      <p:nvPr/>
                    </p:nvPicPr>
                    <p:blipFill>
                      <a:blip r:embed="rId4"/>
                      <a:stretch>
                        <a:fillRect/>
                      </a:stretch>
                    </p:blipFill>
                    <p:spPr>
                      <a:xfrm>
                        <a:off x="1848459" y="1338487"/>
                        <a:ext cx="3767971" cy="675391"/>
                      </a:xfrm>
                      <a:prstGeom prst="rect">
                        <a:avLst/>
                      </a:prstGeom>
                      <a:solidFill>
                        <a:schemeClr val="tx1"/>
                      </a:solidFill>
                    </p:spPr>
                  </p:pic>
                </p:oleObj>
              </mc:Fallback>
            </mc:AlternateContent>
          </a:graphicData>
        </a:graphic>
      </p:graphicFrame>
      <p:sp>
        <p:nvSpPr>
          <p:cNvPr id="6" name="TextBox 5"/>
          <p:cNvSpPr txBox="1"/>
          <p:nvPr/>
        </p:nvSpPr>
        <p:spPr>
          <a:xfrm>
            <a:off x="1716066" y="2755726"/>
            <a:ext cx="9975808" cy="3139321"/>
          </a:xfrm>
          <a:prstGeom prst="rect">
            <a:avLst/>
          </a:prstGeom>
          <a:noFill/>
        </p:spPr>
        <p:txBody>
          <a:bodyPr wrap="none" rtlCol="0">
            <a:spAutoFit/>
          </a:bodyPr>
          <a:lstStyle/>
          <a:p>
            <a:r>
              <a:rPr lang="en-US" dirty="0" smtClean="0"/>
              <a:t>We need to add 2.79 MeV energy to the reactant to make this reaction possible.</a:t>
            </a:r>
          </a:p>
          <a:p>
            <a:r>
              <a:rPr lang="en-US" b="1" dirty="0" smtClean="0">
                <a:solidFill>
                  <a:srgbClr val="FFFF00"/>
                </a:solidFill>
              </a:rPr>
              <a:t>How can we add this energy?</a:t>
            </a:r>
          </a:p>
          <a:p>
            <a:r>
              <a:rPr lang="en-US" b="1" baseline="30000" dirty="0"/>
              <a:t>1</a:t>
            </a:r>
            <a:r>
              <a:rPr lang="en-US" b="1" dirty="0"/>
              <a:t>n + </a:t>
            </a:r>
            <a:r>
              <a:rPr lang="en-US" b="1" baseline="30000" dirty="0"/>
              <a:t>10</a:t>
            </a:r>
            <a:r>
              <a:rPr lang="en-US" b="1" dirty="0"/>
              <a:t>B                               </a:t>
            </a:r>
            <a:r>
              <a:rPr lang="en-US" b="1" baseline="30000" dirty="0"/>
              <a:t>4</a:t>
            </a:r>
            <a:r>
              <a:rPr lang="en-US" b="1" dirty="0"/>
              <a:t>He   +   </a:t>
            </a:r>
            <a:r>
              <a:rPr lang="en-US" b="1" baseline="30000" dirty="0" smtClean="0"/>
              <a:t>7</a:t>
            </a:r>
            <a:r>
              <a:rPr lang="en-US" b="1" dirty="0" smtClean="0"/>
              <a:t>Li</a:t>
            </a:r>
          </a:p>
          <a:p>
            <a:r>
              <a:rPr lang="en-US" dirty="0" smtClean="0"/>
              <a:t>This reaction is also used in nuclear reactor as control rod (Boron control rods to capture</a:t>
            </a:r>
          </a:p>
          <a:p>
            <a:r>
              <a:rPr lang="en-US" dirty="0" smtClean="0"/>
              <a:t>neutrons.</a:t>
            </a:r>
          </a:p>
          <a:p>
            <a:endParaRPr lang="en-US" dirty="0"/>
          </a:p>
          <a:p>
            <a:r>
              <a:rPr lang="en-US" b="1" dirty="0" smtClean="0"/>
              <a:t>Significance of BE:</a:t>
            </a:r>
          </a:p>
          <a:p>
            <a:r>
              <a:rPr lang="en-US" b="1" dirty="0" smtClean="0"/>
              <a:t>The heat liberated during formation of a compound from its element is a measure of </a:t>
            </a:r>
          </a:p>
          <a:p>
            <a:r>
              <a:rPr lang="en-US" b="1" dirty="0" smtClean="0"/>
              <a:t>Stability of that compound.</a:t>
            </a:r>
          </a:p>
          <a:p>
            <a:r>
              <a:rPr lang="en-US" b="1" dirty="0" smtClean="0"/>
              <a:t>Heat of formation (</a:t>
            </a:r>
            <a:r>
              <a:rPr lang="el-GR" b="1" dirty="0" smtClean="0"/>
              <a:t>Δ</a:t>
            </a:r>
            <a:r>
              <a:rPr lang="en-US" b="1" dirty="0" smtClean="0"/>
              <a:t>H) </a:t>
            </a:r>
            <a:r>
              <a:rPr lang="el-GR" b="1" dirty="0" smtClean="0"/>
              <a:t>α</a:t>
            </a:r>
            <a:r>
              <a:rPr lang="en-US" b="1" dirty="0" smtClean="0"/>
              <a:t> Stability of a compound</a:t>
            </a:r>
          </a:p>
          <a:p>
            <a:endParaRPr lang="en-US" b="1" dirty="0"/>
          </a:p>
        </p:txBody>
      </p:sp>
      <p:cxnSp>
        <p:nvCxnSpPr>
          <p:cNvPr id="8" name="Straight Arrow Connector 7"/>
          <p:cNvCxnSpPr/>
          <p:nvPr/>
        </p:nvCxnSpPr>
        <p:spPr>
          <a:xfrm>
            <a:off x="2805830" y="3507288"/>
            <a:ext cx="1503123" cy="12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1106207906"/>
              </p:ext>
            </p:extLst>
          </p:nvPr>
        </p:nvGraphicFramePr>
        <p:xfrm>
          <a:off x="2202791" y="5703840"/>
          <a:ext cx="2106161" cy="526540"/>
        </p:xfrm>
        <a:graphic>
          <a:graphicData uri="http://schemas.openxmlformats.org/presentationml/2006/ole">
            <mc:AlternateContent xmlns:mc="http://schemas.openxmlformats.org/markup-compatibility/2006">
              <mc:Choice xmlns:v="urn:schemas-microsoft-com:vml" Requires="v">
                <p:oleObj spid="_x0000_s3905" name="Equation" r:id="rId5" imgW="914400" imgH="228600" progId="Equation.DSMT4">
                  <p:embed/>
                </p:oleObj>
              </mc:Choice>
              <mc:Fallback>
                <p:oleObj name="Equation" r:id="rId5" imgW="914400" imgH="228600" progId="Equation.DSMT4">
                  <p:embed/>
                  <p:pic>
                    <p:nvPicPr>
                      <p:cNvPr id="0" name=""/>
                      <p:cNvPicPr/>
                      <p:nvPr/>
                    </p:nvPicPr>
                    <p:blipFill>
                      <a:blip r:embed="rId6"/>
                      <a:stretch>
                        <a:fillRect/>
                      </a:stretch>
                    </p:blipFill>
                    <p:spPr>
                      <a:xfrm>
                        <a:off x="2202791" y="5703840"/>
                        <a:ext cx="2106161" cy="526540"/>
                      </a:xfrm>
                      <a:prstGeom prst="rect">
                        <a:avLst/>
                      </a:prstGeom>
                      <a:solidFill>
                        <a:schemeClr val="tx1"/>
                      </a:solidFill>
                      <a:ln>
                        <a:solidFill>
                          <a:schemeClr val="tx1"/>
                        </a:solidFill>
                      </a:ln>
                    </p:spPr>
                  </p:pic>
                </p:oleObj>
              </mc:Fallback>
            </mc:AlternateContent>
          </a:graphicData>
        </a:graphic>
      </p:graphicFrame>
      <p:sp>
        <p:nvSpPr>
          <p:cNvPr id="12" name="TextBox 11"/>
          <p:cNvSpPr txBox="1"/>
          <p:nvPr/>
        </p:nvSpPr>
        <p:spPr>
          <a:xfrm>
            <a:off x="5185775" y="6037545"/>
            <a:ext cx="1972015" cy="369332"/>
          </a:xfrm>
          <a:prstGeom prst="rect">
            <a:avLst/>
          </a:prstGeom>
          <a:noFill/>
        </p:spPr>
        <p:txBody>
          <a:bodyPr wrap="none" rtlCol="0">
            <a:spAutoFit/>
          </a:bodyPr>
          <a:lstStyle/>
          <a:p>
            <a:r>
              <a:rPr lang="el-GR" b="1" dirty="0"/>
              <a:t>Δ</a:t>
            </a:r>
            <a:r>
              <a:rPr lang="en-US" b="1" dirty="0" smtClean="0"/>
              <a:t>H=-393 kJ/</a:t>
            </a:r>
            <a:r>
              <a:rPr lang="en-US" b="1" dirty="0" err="1" smtClean="0"/>
              <a:t>mol</a:t>
            </a:r>
            <a:endParaRPr lang="en-US" dirty="0"/>
          </a:p>
        </p:txBody>
      </p:sp>
    </p:spTree>
    <p:extLst>
      <p:ext uri="{BB962C8B-B14F-4D97-AF65-F5344CB8AC3E}">
        <p14:creationId xmlns:p14="http://schemas.microsoft.com/office/powerpoint/2010/main" val="3723189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7030" y="538619"/>
            <a:ext cx="10979288" cy="4247317"/>
          </a:xfrm>
          <a:prstGeom prst="rect">
            <a:avLst/>
          </a:prstGeom>
          <a:noFill/>
        </p:spPr>
        <p:txBody>
          <a:bodyPr wrap="none" rtlCol="0">
            <a:spAutoFit/>
          </a:bodyPr>
          <a:lstStyle/>
          <a:p>
            <a:r>
              <a:rPr lang="en-US" dirty="0" smtClean="0"/>
              <a:t>We can convert this energy into mass by using Einstein equation E=mC2</a:t>
            </a:r>
          </a:p>
          <a:p>
            <a:r>
              <a:rPr lang="en-US" dirty="0" smtClean="0"/>
              <a:t>This heat corresponds to a mass loss of </a:t>
            </a:r>
            <a:r>
              <a:rPr lang="en-US" b="1" dirty="0" smtClean="0"/>
              <a:t>4.4 x10</a:t>
            </a:r>
            <a:r>
              <a:rPr lang="en-US" b="1" baseline="30000" dirty="0" smtClean="0"/>
              <a:t>-9</a:t>
            </a:r>
            <a:r>
              <a:rPr lang="en-US" b="1" dirty="0" smtClean="0"/>
              <a:t> g </a:t>
            </a:r>
            <a:r>
              <a:rPr lang="en-US" dirty="0" smtClean="0"/>
              <a:t>for each mole of CO2 (44g) formed.</a:t>
            </a:r>
          </a:p>
          <a:p>
            <a:r>
              <a:rPr lang="en-US" dirty="0" smtClean="0"/>
              <a:t>All chemists believe this mass loss but there is no instrument to measure this small change in mass.</a:t>
            </a:r>
          </a:p>
          <a:p>
            <a:endParaRPr lang="en-US" dirty="0"/>
          </a:p>
          <a:p>
            <a:r>
              <a:rPr lang="en-US" dirty="0" smtClean="0"/>
              <a:t>1eV=</a:t>
            </a:r>
            <a:r>
              <a:rPr lang="en-US" dirty="0"/>
              <a:t> </a:t>
            </a:r>
            <a:r>
              <a:rPr lang="en-US" dirty="0" smtClean="0"/>
              <a:t>1.6022 x10</a:t>
            </a:r>
            <a:r>
              <a:rPr lang="en-US" baseline="30000" dirty="0" smtClean="0"/>
              <a:t>-19</a:t>
            </a:r>
            <a:r>
              <a:rPr lang="en-US" dirty="0" smtClean="0"/>
              <a:t> x 6.022 x10</a:t>
            </a:r>
            <a:r>
              <a:rPr lang="en-US" baseline="30000" dirty="0" smtClean="0"/>
              <a:t>23</a:t>
            </a:r>
            <a:r>
              <a:rPr lang="en-US" dirty="0" smtClean="0"/>
              <a:t> = 96.48 kJ/</a:t>
            </a:r>
            <a:r>
              <a:rPr lang="en-US" dirty="0" err="1" smtClean="0"/>
              <a:t>mol</a:t>
            </a:r>
            <a:r>
              <a:rPr lang="en-US" dirty="0" smtClean="0"/>
              <a:t>=23.045 kcal/</a:t>
            </a:r>
            <a:r>
              <a:rPr lang="en-US" dirty="0" err="1" smtClean="0"/>
              <a:t>mol</a:t>
            </a:r>
            <a:endParaRPr lang="en-US" dirty="0" smtClean="0"/>
          </a:p>
          <a:p>
            <a:endParaRPr lang="en-US" dirty="0"/>
          </a:p>
          <a:p>
            <a:endParaRPr lang="en-US" dirty="0" smtClean="0"/>
          </a:p>
          <a:p>
            <a:r>
              <a:rPr lang="en-US" b="1" dirty="0" smtClean="0"/>
              <a:t>Binding energy of deuterium in kJ/</a:t>
            </a:r>
            <a:r>
              <a:rPr lang="en-US" b="1" dirty="0" err="1" smtClean="0"/>
              <a:t>mol</a:t>
            </a:r>
            <a:r>
              <a:rPr lang="en-US" b="1" dirty="0" smtClean="0"/>
              <a:t>=2.224</a:t>
            </a:r>
            <a:r>
              <a:rPr lang="en-US" dirty="0"/>
              <a:t> </a:t>
            </a:r>
            <a:r>
              <a:rPr lang="en-US" dirty="0" smtClean="0"/>
              <a:t>x10</a:t>
            </a:r>
            <a:r>
              <a:rPr lang="en-US" baseline="30000" dirty="0"/>
              <a:t>6</a:t>
            </a:r>
            <a:r>
              <a:rPr lang="en-US" dirty="0" smtClean="0"/>
              <a:t>x 96.48=</a:t>
            </a:r>
            <a:r>
              <a:rPr lang="en-US" dirty="0"/>
              <a:t> </a:t>
            </a:r>
            <a:r>
              <a:rPr lang="en-US" dirty="0" smtClean="0"/>
              <a:t>214.5 x10</a:t>
            </a:r>
            <a:r>
              <a:rPr lang="en-US" baseline="30000" dirty="0"/>
              <a:t>6</a:t>
            </a:r>
            <a:r>
              <a:rPr lang="en-US" dirty="0" smtClean="0"/>
              <a:t> kJ/</a:t>
            </a:r>
            <a:r>
              <a:rPr lang="en-US" dirty="0" err="1" smtClean="0"/>
              <a:t>mol</a:t>
            </a:r>
            <a:r>
              <a:rPr lang="en-US" dirty="0" smtClean="0"/>
              <a:t> </a:t>
            </a:r>
            <a:endParaRPr lang="en-US" b="1" dirty="0" smtClean="0"/>
          </a:p>
          <a:p>
            <a:r>
              <a:rPr lang="en-US" b="1" dirty="0" smtClean="0"/>
              <a:t>Comparison of CO2 heat of formation and Deuterium binding Energy?   5.458*10</a:t>
            </a:r>
            <a:r>
              <a:rPr lang="en-US" b="1" baseline="30000" dirty="0"/>
              <a:t>5</a:t>
            </a:r>
            <a:endParaRPr lang="en-US" b="1" baseline="30000" dirty="0" smtClean="0"/>
          </a:p>
          <a:p>
            <a:endParaRPr lang="en-US" b="1" dirty="0"/>
          </a:p>
          <a:p>
            <a:r>
              <a:rPr lang="en-US" b="1" dirty="0" smtClean="0"/>
              <a:t>Calculate heat released during following nuclear reactions</a:t>
            </a:r>
          </a:p>
          <a:p>
            <a:endParaRPr lang="en-US" b="1" dirty="0"/>
          </a:p>
          <a:p>
            <a:r>
              <a:rPr lang="en-US" b="1" dirty="0" smtClean="0"/>
              <a:t>1. </a:t>
            </a:r>
          </a:p>
          <a:p>
            <a:endParaRPr lang="en-US" b="1" dirty="0"/>
          </a:p>
          <a:p>
            <a:r>
              <a:rPr lang="en-US" b="1" dirty="0" smtClean="0"/>
              <a:t>2. </a:t>
            </a:r>
            <a:endParaRPr lang="en-US" b="1" dirty="0"/>
          </a:p>
        </p:txBody>
      </p:sp>
      <p:graphicFrame>
        <p:nvGraphicFramePr>
          <p:cNvPr id="5" name="Object 4"/>
          <p:cNvGraphicFramePr>
            <a:graphicFrameLocks noChangeAspect="1"/>
          </p:cNvGraphicFramePr>
          <p:nvPr>
            <p:extLst>
              <p:ext uri="{D42A27DB-BD31-4B8C-83A1-F6EECF244321}">
                <p14:modId xmlns:p14="http://schemas.microsoft.com/office/powerpoint/2010/main" val="1335092433"/>
              </p:ext>
            </p:extLst>
          </p:nvPr>
        </p:nvGraphicFramePr>
        <p:xfrm>
          <a:off x="4794250" y="2397125"/>
          <a:ext cx="114300" cy="177800"/>
        </p:xfrm>
        <a:graphic>
          <a:graphicData uri="http://schemas.openxmlformats.org/presentationml/2006/ole">
            <mc:AlternateContent xmlns:mc="http://schemas.openxmlformats.org/markup-compatibility/2006">
              <mc:Choice xmlns:v="urn:schemas-microsoft-com:vml" Requires="v">
                <p:oleObj spid="_x0000_s4916" name="Equation" r:id="rId3" imgW="114120" imgH="177480" progId="Equation.DSMT4">
                  <p:embed/>
                </p:oleObj>
              </mc:Choice>
              <mc:Fallback>
                <p:oleObj name="Equation" r:id="rId3" imgW="114120" imgH="177480" progId="Equation.DSMT4">
                  <p:embed/>
                  <p:pic>
                    <p:nvPicPr>
                      <p:cNvPr id="0" name=""/>
                      <p:cNvPicPr/>
                      <p:nvPr/>
                    </p:nvPicPr>
                    <p:blipFill>
                      <a:blip r:embed="rId4"/>
                      <a:stretch>
                        <a:fillRect/>
                      </a:stretch>
                    </p:blipFill>
                    <p:spPr>
                      <a:xfrm>
                        <a:off x="4794250" y="2397125"/>
                        <a:ext cx="114300" cy="1778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20067473"/>
              </p:ext>
            </p:extLst>
          </p:nvPr>
        </p:nvGraphicFramePr>
        <p:xfrm>
          <a:off x="1414658" y="3775481"/>
          <a:ext cx="3658384" cy="1112149"/>
        </p:xfrm>
        <a:graphic>
          <a:graphicData uri="http://schemas.openxmlformats.org/presentationml/2006/ole">
            <mc:AlternateContent xmlns:mc="http://schemas.openxmlformats.org/markup-compatibility/2006">
              <mc:Choice xmlns:v="urn:schemas-microsoft-com:vml" Requires="v">
                <p:oleObj spid="_x0000_s4917" name="Equation" r:id="rId5" imgW="1587240" imgH="482400" progId="Equation.DSMT4">
                  <p:embed/>
                </p:oleObj>
              </mc:Choice>
              <mc:Fallback>
                <p:oleObj name="Equation" r:id="rId5" imgW="1587240" imgH="482400" progId="Equation.DSMT4">
                  <p:embed/>
                  <p:pic>
                    <p:nvPicPr>
                      <p:cNvPr id="0" name=""/>
                      <p:cNvPicPr/>
                      <p:nvPr/>
                    </p:nvPicPr>
                    <p:blipFill>
                      <a:blip r:embed="rId6"/>
                      <a:stretch>
                        <a:fillRect/>
                      </a:stretch>
                    </p:blipFill>
                    <p:spPr>
                      <a:xfrm>
                        <a:off x="1414658" y="3775481"/>
                        <a:ext cx="3658384" cy="1112149"/>
                      </a:xfrm>
                      <a:prstGeom prst="rect">
                        <a:avLst/>
                      </a:prstGeom>
                      <a:solidFill>
                        <a:schemeClr val="tx1"/>
                      </a:solidFill>
                    </p:spPr>
                  </p:pic>
                </p:oleObj>
              </mc:Fallback>
            </mc:AlternateContent>
          </a:graphicData>
        </a:graphic>
      </p:graphicFrame>
      <p:sp>
        <p:nvSpPr>
          <p:cNvPr id="3" name="TextBox 2"/>
          <p:cNvSpPr txBox="1"/>
          <p:nvPr/>
        </p:nvSpPr>
        <p:spPr>
          <a:xfrm>
            <a:off x="6175332" y="3775481"/>
            <a:ext cx="2816797" cy="369332"/>
          </a:xfrm>
          <a:prstGeom prst="rect">
            <a:avLst/>
          </a:prstGeom>
          <a:noFill/>
        </p:spPr>
        <p:txBody>
          <a:bodyPr wrap="none" rtlCol="0">
            <a:spAutoFit/>
          </a:bodyPr>
          <a:lstStyle/>
          <a:p>
            <a:r>
              <a:rPr lang="en-US" dirty="0" smtClean="0"/>
              <a:t>Q=342-160-160=22 MeV</a:t>
            </a:r>
            <a:endParaRPr lang="en-US" dirty="0"/>
          </a:p>
        </p:txBody>
      </p:sp>
      <p:sp>
        <p:nvSpPr>
          <p:cNvPr id="7" name="TextBox 6"/>
          <p:cNvSpPr txBox="1"/>
          <p:nvPr/>
        </p:nvSpPr>
        <p:spPr>
          <a:xfrm>
            <a:off x="6175332" y="4306213"/>
            <a:ext cx="3264035" cy="369332"/>
          </a:xfrm>
          <a:prstGeom prst="rect">
            <a:avLst/>
          </a:prstGeom>
          <a:noFill/>
        </p:spPr>
        <p:txBody>
          <a:bodyPr wrap="none" rtlCol="0">
            <a:spAutoFit/>
          </a:bodyPr>
          <a:lstStyle/>
          <a:p>
            <a:r>
              <a:rPr lang="en-US" dirty="0" smtClean="0"/>
              <a:t>Q=1160+801-1790=171 MeV</a:t>
            </a:r>
            <a:endParaRPr lang="en-US" dirty="0"/>
          </a:p>
        </p:txBody>
      </p:sp>
    </p:spTree>
    <p:extLst>
      <p:ext uri="{BB962C8B-B14F-4D97-AF65-F5344CB8AC3E}">
        <p14:creationId xmlns:p14="http://schemas.microsoft.com/office/powerpoint/2010/main" val="1463789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756" y="288098"/>
            <a:ext cx="4535216" cy="5940088"/>
          </a:xfrm>
          <a:prstGeom prst="rect">
            <a:avLst/>
          </a:prstGeom>
          <a:noFill/>
        </p:spPr>
        <p:txBody>
          <a:bodyPr wrap="none" rtlCol="0">
            <a:spAutoFit/>
          </a:bodyPr>
          <a:lstStyle/>
          <a:p>
            <a:r>
              <a:rPr lang="en-US" sz="2800" b="1" dirty="0" smtClean="0"/>
              <a:t>BE/Nucleon=EB/A:</a:t>
            </a:r>
          </a:p>
          <a:p>
            <a:pPr marL="285750" indent="-285750">
              <a:buFont typeface="Wingdings" panose="05000000000000000000" pitchFamily="2" charset="2"/>
              <a:buChar char="Ø"/>
            </a:pPr>
            <a:r>
              <a:rPr lang="en-US" sz="1600" dirty="0" smtClean="0"/>
              <a:t>BE of He per nucleon=</a:t>
            </a:r>
            <a:r>
              <a:rPr lang="en-US" sz="1600" b="1" dirty="0" smtClean="0"/>
              <a:t>7.07 MeV</a:t>
            </a:r>
            <a:endParaRPr lang="en-US" sz="1600" dirty="0" smtClean="0"/>
          </a:p>
          <a:p>
            <a:pPr marL="285750" indent="-285750">
              <a:buFont typeface="Wingdings" panose="05000000000000000000" pitchFamily="2" charset="2"/>
              <a:buChar char="Ø"/>
            </a:pPr>
            <a:r>
              <a:rPr lang="en-US" sz="1600" dirty="0" smtClean="0"/>
              <a:t>BE of deuterium per nucleon=</a:t>
            </a:r>
            <a:r>
              <a:rPr lang="en-US" sz="1600" b="1" dirty="0" smtClean="0"/>
              <a:t>1.11 MeV</a:t>
            </a:r>
            <a:endParaRPr lang="en-US" sz="1600" dirty="0" smtClean="0"/>
          </a:p>
          <a:p>
            <a:pPr marL="285750" indent="-285750">
              <a:buFont typeface="Wingdings" panose="05000000000000000000" pitchFamily="2" charset="2"/>
              <a:buChar char="Ø"/>
            </a:pPr>
            <a:r>
              <a:rPr lang="en-US" sz="1600" dirty="0" smtClean="0"/>
              <a:t>BE/A </a:t>
            </a:r>
            <a:r>
              <a:rPr lang="el-GR" sz="1600" dirty="0" smtClean="0"/>
              <a:t>α</a:t>
            </a:r>
            <a:r>
              <a:rPr lang="en-US" sz="1600" dirty="0" smtClean="0"/>
              <a:t> Stability</a:t>
            </a:r>
          </a:p>
          <a:p>
            <a:pPr marL="285750" indent="-285750">
              <a:buFont typeface="Wingdings" panose="05000000000000000000" pitchFamily="2" charset="2"/>
              <a:buChar char="Ø"/>
            </a:pPr>
            <a:r>
              <a:rPr lang="en-US" sz="1600" dirty="0" smtClean="0"/>
              <a:t>Which is stable He or D=</a:t>
            </a:r>
            <a:r>
              <a:rPr lang="en-US" sz="1600" b="1" dirty="0" smtClean="0"/>
              <a:t>?</a:t>
            </a:r>
            <a:endParaRPr lang="en-US" sz="1600" dirty="0" smtClean="0"/>
          </a:p>
          <a:p>
            <a:pPr marL="285750" indent="-285750">
              <a:buFont typeface="Wingdings" panose="05000000000000000000" pitchFamily="2" charset="2"/>
              <a:buChar char="Ø"/>
            </a:pPr>
            <a:r>
              <a:rPr lang="en-US" sz="1600" dirty="0" smtClean="0"/>
              <a:t>For most nuclei</a:t>
            </a:r>
          </a:p>
          <a:p>
            <a:pPr marL="285750" indent="-285750">
              <a:buFont typeface="Wingdings" panose="05000000000000000000" pitchFamily="2" charset="2"/>
              <a:buChar char="Ø"/>
            </a:pPr>
            <a:r>
              <a:rPr lang="en-US" sz="1600" dirty="0" err="1" smtClean="0"/>
              <a:t>Eb</a:t>
            </a:r>
            <a:r>
              <a:rPr lang="en-US" sz="1600" dirty="0" smtClean="0"/>
              <a:t>/A=5-8</a:t>
            </a:r>
          </a:p>
          <a:p>
            <a:pPr marL="285750" indent="-285750">
              <a:buFont typeface="Wingdings" panose="05000000000000000000" pitchFamily="2" charset="2"/>
              <a:buChar char="Ø"/>
            </a:pPr>
            <a:r>
              <a:rPr lang="en-US" sz="1600" dirty="0" smtClean="0"/>
              <a:t>To first approximation </a:t>
            </a:r>
            <a:r>
              <a:rPr lang="en-US" sz="1600" dirty="0" err="1" smtClean="0"/>
              <a:t>Eb</a:t>
            </a:r>
            <a:r>
              <a:rPr lang="en-US" sz="1600" dirty="0" smtClean="0"/>
              <a:t>/A=constant</a:t>
            </a:r>
            <a:endParaRPr lang="en-US" sz="1600" dirty="0"/>
          </a:p>
          <a:p>
            <a:r>
              <a:rPr lang="en-US" sz="1600" dirty="0" smtClean="0"/>
              <a:t>     Because </a:t>
            </a:r>
          </a:p>
          <a:p>
            <a:pPr marL="285750" indent="-285750">
              <a:buFont typeface="Wingdings" panose="05000000000000000000" pitchFamily="2" charset="2"/>
              <a:buChar char="Ø"/>
            </a:pPr>
            <a:r>
              <a:rPr lang="en-US" sz="1600" dirty="0" smtClean="0"/>
              <a:t>Total BE is roughly proportional to total </a:t>
            </a:r>
          </a:p>
          <a:p>
            <a:r>
              <a:rPr lang="en-US" sz="1600" dirty="0" smtClean="0"/>
              <a:t>     number of nucleon</a:t>
            </a:r>
          </a:p>
          <a:p>
            <a:pPr marL="285750" indent="-285750">
              <a:buFont typeface="Wingdings" panose="05000000000000000000" pitchFamily="2" charset="2"/>
              <a:buChar char="Ø"/>
            </a:pPr>
            <a:r>
              <a:rPr lang="en-US" sz="1600" dirty="0" smtClean="0"/>
              <a:t>BE  Nucleon number</a:t>
            </a:r>
          </a:p>
          <a:p>
            <a:pPr marL="285750" indent="-285750">
              <a:buFont typeface="Wingdings" panose="05000000000000000000" pitchFamily="2" charset="2"/>
              <a:buChar char="Ø"/>
            </a:pPr>
            <a:r>
              <a:rPr lang="en-US" sz="1600" dirty="0" smtClean="0"/>
              <a:t>BE/A is plotted against A</a:t>
            </a:r>
          </a:p>
          <a:p>
            <a:pPr marL="285750" indent="-285750">
              <a:buFont typeface="Wingdings" panose="05000000000000000000" pitchFamily="2" charset="2"/>
              <a:buChar char="Ø"/>
            </a:pPr>
            <a:r>
              <a:rPr lang="en-US" sz="1600" dirty="0" smtClean="0"/>
              <a:t>BE/A increase as A increases </a:t>
            </a:r>
            <a:r>
              <a:rPr lang="en-US" sz="1600" dirty="0" err="1" smtClean="0"/>
              <a:t>upto</a:t>
            </a:r>
            <a:r>
              <a:rPr lang="en-US" sz="1600" dirty="0" smtClean="0"/>
              <a:t> A≈60</a:t>
            </a:r>
          </a:p>
          <a:p>
            <a:r>
              <a:rPr lang="en-US" sz="1600" dirty="0" smtClean="0"/>
              <a:t>     then BE/A start decreasing</a:t>
            </a:r>
          </a:p>
          <a:p>
            <a:pPr marL="285750" indent="-285750">
              <a:buFont typeface="Wingdings" panose="05000000000000000000" pitchFamily="2" charset="2"/>
              <a:buChar char="Ø"/>
            </a:pPr>
            <a:r>
              <a:rPr lang="en-US" sz="1600" dirty="0" smtClean="0"/>
              <a:t>Nuclei with </a:t>
            </a:r>
            <a:r>
              <a:rPr lang="en-US" sz="1600" dirty="0"/>
              <a:t>A≈</a:t>
            </a:r>
            <a:r>
              <a:rPr lang="en-US" sz="1600" dirty="0" smtClean="0"/>
              <a:t>60 are stable nuclei </a:t>
            </a:r>
          </a:p>
          <a:p>
            <a:r>
              <a:rPr lang="en-US" sz="1600" dirty="0" smtClean="0"/>
              <a:t>    (Fe, Ni)</a:t>
            </a:r>
          </a:p>
          <a:p>
            <a:pPr marL="285750" indent="-285750">
              <a:buFont typeface="Wingdings" panose="05000000000000000000" pitchFamily="2" charset="2"/>
              <a:buChar char="Ø"/>
            </a:pPr>
            <a:r>
              <a:rPr lang="en-US" sz="1600" dirty="0" smtClean="0"/>
              <a:t>For certain nuclei there are humps in the </a:t>
            </a:r>
          </a:p>
          <a:p>
            <a:r>
              <a:rPr lang="en-US" sz="1600" dirty="0" smtClean="0"/>
              <a:t>     Graph/curve showing these nuclei are </a:t>
            </a:r>
          </a:p>
          <a:p>
            <a:r>
              <a:rPr lang="en-US" sz="1600" dirty="0" smtClean="0"/>
              <a:t>     stable</a:t>
            </a:r>
            <a:endParaRPr lang="en-US" sz="1600" dirty="0"/>
          </a:p>
          <a:p>
            <a:pPr marL="285750" indent="-285750">
              <a:buFont typeface="Wingdings" panose="05000000000000000000" pitchFamily="2" charset="2"/>
              <a:buChar char="Ø"/>
            </a:pPr>
            <a:endParaRPr lang="en-US" sz="1600" dirty="0" smtClean="0"/>
          </a:p>
          <a:p>
            <a:endParaRPr lang="en-US" sz="1600" dirty="0" smtClean="0"/>
          </a:p>
          <a:p>
            <a:endParaRPr lang="en-US" sz="1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3556" y="150312"/>
            <a:ext cx="7006860" cy="6638795"/>
          </a:xfrm>
          <a:prstGeom prst="rect">
            <a:avLst/>
          </a:prstGeom>
        </p:spPr>
      </p:pic>
      <p:sp>
        <p:nvSpPr>
          <p:cNvPr id="3" name="Rectangle 2"/>
          <p:cNvSpPr/>
          <p:nvPr/>
        </p:nvSpPr>
        <p:spPr>
          <a:xfrm>
            <a:off x="6663847" y="150312"/>
            <a:ext cx="851769" cy="2755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579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7289" y="184001"/>
            <a:ext cx="8467594" cy="6543141"/>
          </a:xfrm>
          <a:prstGeom prst="rect">
            <a:avLst/>
          </a:prstGeom>
        </p:spPr>
      </p:pic>
      <p:sp>
        <p:nvSpPr>
          <p:cNvPr id="6" name="TextBox 5"/>
          <p:cNvSpPr txBox="1"/>
          <p:nvPr/>
        </p:nvSpPr>
        <p:spPr>
          <a:xfrm>
            <a:off x="288099" y="676406"/>
            <a:ext cx="2861681" cy="369332"/>
          </a:xfrm>
          <a:prstGeom prst="rect">
            <a:avLst/>
          </a:prstGeom>
          <a:noFill/>
        </p:spPr>
        <p:txBody>
          <a:bodyPr wrap="none" rtlCol="0">
            <a:spAutoFit/>
          </a:bodyPr>
          <a:lstStyle/>
          <a:p>
            <a:r>
              <a:rPr lang="en-US" b="1" dirty="0" smtClean="0"/>
              <a:t>Figure: Plot of BE/A </a:t>
            </a:r>
            <a:r>
              <a:rPr lang="en-US" b="1" dirty="0" err="1" smtClean="0"/>
              <a:t>vs</a:t>
            </a:r>
            <a:r>
              <a:rPr lang="en-US" b="1" dirty="0" smtClean="0"/>
              <a:t> A </a:t>
            </a:r>
            <a:endParaRPr lang="en-US" b="1" dirty="0"/>
          </a:p>
        </p:txBody>
      </p:sp>
    </p:spTree>
    <p:extLst>
      <p:ext uri="{BB962C8B-B14F-4D97-AF65-F5344CB8AC3E}">
        <p14:creationId xmlns:p14="http://schemas.microsoft.com/office/powerpoint/2010/main" val="215138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322" y="410163"/>
            <a:ext cx="8781961" cy="5715065"/>
          </a:xfrm>
          <a:prstGeom prst="rect">
            <a:avLst/>
          </a:prstGeom>
        </p:spPr>
      </p:pic>
    </p:spTree>
    <p:extLst>
      <p:ext uri="{BB962C8B-B14F-4D97-AF65-F5344CB8AC3E}">
        <p14:creationId xmlns:p14="http://schemas.microsoft.com/office/powerpoint/2010/main" val="464855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50" y="225468"/>
            <a:ext cx="1261884" cy="523220"/>
          </a:xfrm>
          <a:prstGeom prst="rect">
            <a:avLst/>
          </a:prstGeom>
          <a:noFill/>
        </p:spPr>
        <p:txBody>
          <a:bodyPr wrap="none" rtlCol="0">
            <a:spAutoFit/>
          </a:bodyPr>
          <a:lstStyle/>
          <a:p>
            <a:r>
              <a:rPr lang="en-US" sz="2800" b="1" dirty="0" smtClean="0"/>
              <a:t>Fusion</a:t>
            </a:r>
            <a:endParaRPr lang="en-US" sz="2800" b="1" dirty="0"/>
          </a:p>
        </p:txBody>
      </p:sp>
      <p:sp>
        <p:nvSpPr>
          <p:cNvPr id="3" name="TextBox 2"/>
          <p:cNvSpPr txBox="1"/>
          <p:nvPr/>
        </p:nvSpPr>
        <p:spPr>
          <a:xfrm>
            <a:off x="313150" y="1102290"/>
            <a:ext cx="11022569" cy="1477328"/>
          </a:xfrm>
          <a:prstGeom prst="rect">
            <a:avLst/>
          </a:prstGeom>
          <a:noFill/>
        </p:spPr>
        <p:txBody>
          <a:bodyPr wrap="none" rtlCol="0">
            <a:spAutoFit/>
          </a:bodyPr>
          <a:lstStyle/>
          <a:p>
            <a:r>
              <a:rPr lang="en-US" dirty="0" smtClean="0"/>
              <a:t>Below </a:t>
            </a:r>
            <a:r>
              <a:rPr lang="en-US" dirty="0"/>
              <a:t>A≈</a:t>
            </a:r>
            <a:r>
              <a:rPr lang="en-US" dirty="0" smtClean="0"/>
              <a:t>60, when two nuclei react to form a new nucleus then sum of BE/A values of reactant is </a:t>
            </a:r>
          </a:p>
          <a:p>
            <a:r>
              <a:rPr lang="en-US" dirty="0" smtClean="0"/>
              <a:t>greater than BE/A of products, then a certain amount of energy is released and process </a:t>
            </a:r>
          </a:p>
          <a:p>
            <a:r>
              <a:rPr lang="en-US" dirty="0" smtClean="0"/>
              <a:t>is called fusion e.g., </a:t>
            </a:r>
          </a:p>
          <a:p>
            <a:endParaRPr lang="en-US" dirty="0"/>
          </a:p>
          <a:p>
            <a:r>
              <a:rPr lang="en-US" dirty="0" smtClean="0"/>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242115410"/>
              </p:ext>
            </p:extLst>
          </p:nvPr>
        </p:nvGraphicFramePr>
        <p:xfrm>
          <a:off x="415490" y="2111686"/>
          <a:ext cx="2898775" cy="935863"/>
        </p:xfrm>
        <a:graphic>
          <a:graphicData uri="http://schemas.openxmlformats.org/presentationml/2006/ole">
            <mc:AlternateContent xmlns:mc="http://schemas.openxmlformats.org/markup-compatibility/2006">
              <mc:Choice xmlns:v="urn:schemas-microsoft-com:vml" Requires="v">
                <p:oleObj spid="_x0000_s5486" name="Equation" r:id="rId3" imgW="1257120" imgH="431640" progId="Equation.DSMT4">
                  <p:embed/>
                </p:oleObj>
              </mc:Choice>
              <mc:Fallback>
                <p:oleObj name="Equation" r:id="rId3" imgW="1257120" imgH="431640" progId="Equation.DSMT4">
                  <p:embed/>
                  <p:pic>
                    <p:nvPicPr>
                      <p:cNvPr id="0" name=""/>
                      <p:cNvPicPr/>
                      <p:nvPr/>
                    </p:nvPicPr>
                    <p:blipFill>
                      <a:blip r:embed="rId4"/>
                      <a:stretch>
                        <a:fillRect/>
                      </a:stretch>
                    </p:blipFill>
                    <p:spPr>
                      <a:xfrm>
                        <a:off x="415490" y="2111686"/>
                        <a:ext cx="2898775" cy="935863"/>
                      </a:xfrm>
                      <a:prstGeom prst="rect">
                        <a:avLst/>
                      </a:prstGeom>
                      <a:solidFill>
                        <a:schemeClr val="tx1"/>
                      </a:solidFill>
                    </p:spPr>
                  </p:pic>
                </p:oleObj>
              </mc:Fallback>
            </mc:AlternateContent>
          </a:graphicData>
        </a:graphic>
      </p:graphicFrame>
      <p:sp>
        <p:nvSpPr>
          <p:cNvPr id="6" name="TextBox 5"/>
          <p:cNvSpPr txBox="1"/>
          <p:nvPr/>
        </p:nvSpPr>
        <p:spPr>
          <a:xfrm>
            <a:off x="415490" y="3356975"/>
            <a:ext cx="10259540" cy="2031325"/>
          </a:xfrm>
          <a:prstGeom prst="rect">
            <a:avLst/>
          </a:prstGeom>
          <a:noFill/>
        </p:spPr>
        <p:txBody>
          <a:bodyPr wrap="none" rtlCol="0">
            <a:spAutoFit/>
          </a:bodyPr>
          <a:lstStyle/>
          <a:p>
            <a:r>
              <a:rPr lang="en-US" dirty="0" smtClean="0"/>
              <a:t>BE/A (Ne)=8 </a:t>
            </a:r>
            <a:r>
              <a:rPr lang="en-US" dirty="0" err="1" smtClean="0"/>
              <a:t>Mev</a:t>
            </a:r>
            <a:endParaRPr lang="en-US" dirty="0" smtClean="0"/>
          </a:p>
          <a:p>
            <a:r>
              <a:rPr lang="en-US" dirty="0" smtClean="0"/>
              <a:t>BE/A of all nucleon of Ne=8*20=160 MeV</a:t>
            </a:r>
          </a:p>
          <a:p>
            <a:r>
              <a:rPr lang="en-US" dirty="0" smtClean="0"/>
              <a:t>Sum of BE/A for all reactants=160+160=320 MeV</a:t>
            </a:r>
          </a:p>
          <a:p>
            <a:r>
              <a:rPr lang="en-US" dirty="0" smtClean="0"/>
              <a:t>BE/A (</a:t>
            </a:r>
            <a:r>
              <a:rPr lang="en-US" dirty="0" err="1" smtClean="0"/>
              <a:t>Ca</a:t>
            </a:r>
            <a:r>
              <a:rPr lang="en-US" dirty="0" smtClean="0"/>
              <a:t>)=8.6 MeV</a:t>
            </a:r>
          </a:p>
          <a:p>
            <a:r>
              <a:rPr lang="en-US" dirty="0" smtClean="0"/>
              <a:t>BE/A for all nucleon of </a:t>
            </a:r>
            <a:r>
              <a:rPr lang="en-US" dirty="0" err="1" smtClean="0"/>
              <a:t>Ca</a:t>
            </a:r>
            <a:r>
              <a:rPr lang="en-US" dirty="0" smtClean="0"/>
              <a:t>=8.6*40=344 MeV</a:t>
            </a:r>
          </a:p>
          <a:p>
            <a:r>
              <a:rPr lang="en-US" dirty="0" smtClean="0"/>
              <a:t>The energy released=Sum of BE/A of products- Sum of BE/A of Reactants=344-320=24 MeV</a:t>
            </a:r>
          </a:p>
          <a:p>
            <a:r>
              <a:rPr lang="en-US" b="1" dirty="0" smtClean="0">
                <a:solidFill>
                  <a:srgbClr val="FFFF00"/>
                </a:solidFill>
              </a:rPr>
              <a:t>The energy released using measured masses calculation=20.75 MeV</a:t>
            </a:r>
            <a:endParaRPr lang="en-US" b="1" dirty="0">
              <a:solidFill>
                <a:srgbClr val="FFFF00"/>
              </a:solidFill>
            </a:endParaRPr>
          </a:p>
        </p:txBody>
      </p:sp>
    </p:spTree>
    <p:extLst>
      <p:ext uri="{BB962C8B-B14F-4D97-AF65-F5344CB8AC3E}">
        <p14:creationId xmlns:p14="http://schemas.microsoft.com/office/powerpoint/2010/main" val="2841432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6510" y="1074478"/>
            <a:ext cx="10860066" cy="923330"/>
          </a:xfrm>
          <a:prstGeom prst="rect">
            <a:avLst/>
          </a:prstGeom>
        </p:spPr>
        <p:txBody>
          <a:bodyPr wrap="square">
            <a:spAutoFit/>
          </a:bodyPr>
          <a:lstStyle/>
          <a:p>
            <a:r>
              <a:rPr lang="en-US" dirty="0" smtClean="0"/>
              <a:t>Above </a:t>
            </a:r>
            <a:r>
              <a:rPr lang="en-US" dirty="0"/>
              <a:t>A≈60, when </a:t>
            </a:r>
            <a:r>
              <a:rPr lang="en-US" dirty="0" smtClean="0"/>
              <a:t>a nucleus is broken down to two lighter nuclei, then BE/A value of reactant </a:t>
            </a:r>
            <a:r>
              <a:rPr lang="en-US" dirty="0"/>
              <a:t>is </a:t>
            </a:r>
          </a:p>
          <a:p>
            <a:r>
              <a:rPr lang="en-US" dirty="0"/>
              <a:t>greater than sum of BE/A of products, then a certain amount of energy is released and process </a:t>
            </a:r>
          </a:p>
          <a:p>
            <a:r>
              <a:rPr lang="en-US" dirty="0"/>
              <a:t>is called fusion e.g., </a:t>
            </a:r>
          </a:p>
        </p:txBody>
      </p:sp>
      <p:sp>
        <p:nvSpPr>
          <p:cNvPr id="3" name="TextBox 2"/>
          <p:cNvSpPr txBox="1"/>
          <p:nvPr/>
        </p:nvSpPr>
        <p:spPr>
          <a:xfrm>
            <a:off x="726510" y="338203"/>
            <a:ext cx="1217000" cy="461665"/>
          </a:xfrm>
          <a:prstGeom prst="rect">
            <a:avLst/>
          </a:prstGeom>
          <a:noFill/>
        </p:spPr>
        <p:txBody>
          <a:bodyPr wrap="none" rtlCol="0">
            <a:spAutoFit/>
          </a:bodyPr>
          <a:lstStyle/>
          <a:p>
            <a:r>
              <a:rPr lang="en-US" sz="2400" b="1" dirty="0" smtClean="0"/>
              <a:t>Fission:</a:t>
            </a:r>
            <a:endParaRPr lang="en-US" sz="24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2391624006"/>
              </p:ext>
            </p:extLst>
          </p:nvPr>
        </p:nvGraphicFramePr>
        <p:xfrm>
          <a:off x="825500" y="2272418"/>
          <a:ext cx="3659188" cy="555625"/>
        </p:xfrm>
        <a:graphic>
          <a:graphicData uri="http://schemas.openxmlformats.org/presentationml/2006/ole">
            <mc:AlternateContent xmlns:mc="http://schemas.openxmlformats.org/markup-compatibility/2006">
              <mc:Choice xmlns:v="urn:schemas-microsoft-com:vml" Requires="v">
                <p:oleObj spid="_x0000_s6508" name="Equation" r:id="rId3" imgW="1587240" imgH="241200" progId="Equation.DSMT4">
                  <p:embed/>
                </p:oleObj>
              </mc:Choice>
              <mc:Fallback>
                <p:oleObj name="Equation" r:id="rId3" imgW="1587240" imgH="241200" progId="Equation.DSMT4">
                  <p:embed/>
                  <p:pic>
                    <p:nvPicPr>
                      <p:cNvPr id="0" name=""/>
                      <p:cNvPicPr/>
                      <p:nvPr/>
                    </p:nvPicPr>
                    <p:blipFill>
                      <a:blip r:embed="rId4"/>
                      <a:stretch>
                        <a:fillRect/>
                      </a:stretch>
                    </p:blipFill>
                    <p:spPr>
                      <a:xfrm>
                        <a:off x="825500" y="2272418"/>
                        <a:ext cx="3659188" cy="555625"/>
                      </a:xfrm>
                      <a:prstGeom prst="rect">
                        <a:avLst/>
                      </a:prstGeom>
                      <a:solidFill>
                        <a:schemeClr val="tx1"/>
                      </a:solidFill>
                    </p:spPr>
                  </p:pic>
                </p:oleObj>
              </mc:Fallback>
            </mc:AlternateContent>
          </a:graphicData>
        </a:graphic>
      </p:graphicFrame>
      <p:sp>
        <p:nvSpPr>
          <p:cNvPr id="5" name="Rectangle 4"/>
          <p:cNvSpPr/>
          <p:nvPr/>
        </p:nvSpPr>
        <p:spPr>
          <a:xfrm>
            <a:off x="567846" y="3302686"/>
            <a:ext cx="6096000" cy="2031325"/>
          </a:xfrm>
          <a:prstGeom prst="rect">
            <a:avLst/>
          </a:prstGeom>
        </p:spPr>
        <p:txBody>
          <a:bodyPr>
            <a:spAutoFit/>
          </a:bodyPr>
          <a:lstStyle/>
          <a:p>
            <a:r>
              <a:rPr lang="en-US" dirty="0"/>
              <a:t>BE/A </a:t>
            </a:r>
            <a:r>
              <a:rPr lang="en-US" dirty="0" smtClean="0"/>
              <a:t>(</a:t>
            </a:r>
            <a:r>
              <a:rPr lang="en-US" dirty="0"/>
              <a:t>U</a:t>
            </a:r>
            <a:r>
              <a:rPr lang="en-US" dirty="0" smtClean="0"/>
              <a:t>)=</a:t>
            </a:r>
            <a:r>
              <a:rPr lang="en-US" dirty="0"/>
              <a:t>8 </a:t>
            </a:r>
            <a:r>
              <a:rPr lang="en-US" dirty="0" err="1"/>
              <a:t>Mev</a:t>
            </a:r>
            <a:endParaRPr lang="en-US" dirty="0"/>
          </a:p>
          <a:p>
            <a:r>
              <a:rPr lang="en-US" dirty="0"/>
              <a:t>BE/A of all nucleon of Ne=8*20=160 MeV</a:t>
            </a:r>
          </a:p>
          <a:p>
            <a:r>
              <a:rPr lang="en-US" dirty="0"/>
              <a:t>Sum of BE/A for all reactants=160+160=320 MeV</a:t>
            </a:r>
          </a:p>
          <a:p>
            <a:r>
              <a:rPr lang="en-US" dirty="0"/>
              <a:t>BE/A (</a:t>
            </a:r>
            <a:r>
              <a:rPr lang="en-US" dirty="0" err="1"/>
              <a:t>Ca</a:t>
            </a:r>
            <a:r>
              <a:rPr lang="en-US" dirty="0"/>
              <a:t>)=8.6 MeV</a:t>
            </a:r>
          </a:p>
          <a:p>
            <a:r>
              <a:rPr lang="en-US" dirty="0"/>
              <a:t>BE/A for all nucleon of </a:t>
            </a:r>
            <a:r>
              <a:rPr lang="en-US" dirty="0" err="1"/>
              <a:t>Ca</a:t>
            </a:r>
            <a:r>
              <a:rPr lang="en-US" dirty="0"/>
              <a:t>=8.6*40=344 MeV</a:t>
            </a:r>
          </a:p>
          <a:p>
            <a:r>
              <a:rPr lang="en-US" dirty="0"/>
              <a:t>The energy released=Sum of BE/A of products- Sum of BE/A of Reactants=344-320=24 MeV</a:t>
            </a:r>
          </a:p>
        </p:txBody>
      </p:sp>
    </p:spTree>
    <p:extLst>
      <p:ext uri="{BB962C8B-B14F-4D97-AF65-F5344CB8AC3E}">
        <p14:creationId xmlns:p14="http://schemas.microsoft.com/office/powerpoint/2010/main" val="406761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32" y="1414843"/>
            <a:ext cx="8639175" cy="3314700"/>
          </a:xfrm>
          <a:prstGeom prst="rect">
            <a:avLst/>
          </a:prstGeom>
        </p:spPr>
      </p:pic>
      <p:sp>
        <p:nvSpPr>
          <p:cNvPr id="3" name="TextBox 2"/>
          <p:cNvSpPr txBox="1"/>
          <p:nvPr/>
        </p:nvSpPr>
        <p:spPr>
          <a:xfrm>
            <a:off x="198132" y="212942"/>
            <a:ext cx="5981125" cy="461665"/>
          </a:xfrm>
          <a:prstGeom prst="rect">
            <a:avLst/>
          </a:prstGeom>
          <a:noFill/>
        </p:spPr>
        <p:txBody>
          <a:bodyPr wrap="none" rtlCol="0">
            <a:spAutoFit/>
          </a:bodyPr>
          <a:lstStyle/>
          <a:p>
            <a:r>
              <a:rPr lang="en-US" sz="2400" b="1" dirty="0" smtClean="0"/>
              <a:t>Methods to calculate energy released:</a:t>
            </a:r>
            <a:endParaRPr lang="en-US" sz="2400" b="1" dirty="0"/>
          </a:p>
        </p:txBody>
      </p:sp>
      <p:sp>
        <p:nvSpPr>
          <p:cNvPr id="4" name="Rectangle 3"/>
          <p:cNvSpPr/>
          <p:nvPr/>
        </p:nvSpPr>
        <p:spPr>
          <a:xfrm>
            <a:off x="227110" y="860059"/>
            <a:ext cx="5432898" cy="369332"/>
          </a:xfrm>
          <a:prstGeom prst="rect">
            <a:avLst/>
          </a:prstGeom>
        </p:spPr>
        <p:txBody>
          <a:bodyPr wrap="none">
            <a:spAutoFit/>
          </a:bodyPr>
          <a:lstStyle/>
          <a:p>
            <a:r>
              <a:rPr lang="en-US" b="1" baseline="30000" dirty="0"/>
              <a:t>1</a:t>
            </a:r>
            <a:r>
              <a:rPr lang="en-US" b="1" dirty="0"/>
              <a:t>n + </a:t>
            </a:r>
            <a:r>
              <a:rPr lang="en-US" b="1" baseline="30000" dirty="0"/>
              <a:t>10</a:t>
            </a:r>
            <a:r>
              <a:rPr lang="en-US" b="1" dirty="0"/>
              <a:t>B                               </a:t>
            </a:r>
            <a:r>
              <a:rPr lang="en-US" b="1" baseline="30000" dirty="0"/>
              <a:t>4</a:t>
            </a:r>
            <a:r>
              <a:rPr lang="en-US" b="1" dirty="0"/>
              <a:t>He   +   </a:t>
            </a:r>
            <a:r>
              <a:rPr lang="en-US" b="1" baseline="30000" dirty="0"/>
              <a:t>7</a:t>
            </a:r>
            <a:r>
              <a:rPr lang="en-US" b="1" dirty="0"/>
              <a:t>Li   + </a:t>
            </a:r>
            <a:r>
              <a:rPr lang="el-GR" b="1" dirty="0"/>
              <a:t>γ</a:t>
            </a:r>
            <a:r>
              <a:rPr lang="en-US" b="1" dirty="0"/>
              <a:t> +   Q   </a:t>
            </a:r>
          </a:p>
        </p:txBody>
      </p:sp>
      <p:sp>
        <p:nvSpPr>
          <p:cNvPr id="5" name="Right Arrow 4"/>
          <p:cNvSpPr/>
          <p:nvPr/>
        </p:nvSpPr>
        <p:spPr>
          <a:xfrm>
            <a:off x="1390332" y="992088"/>
            <a:ext cx="1553227" cy="10527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748655184"/>
              </p:ext>
            </p:extLst>
          </p:nvPr>
        </p:nvGraphicFramePr>
        <p:xfrm>
          <a:off x="911225" y="5024438"/>
          <a:ext cx="6051550" cy="1576387"/>
        </p:xfrm>
        <a:graphic>
          <a:graphicData uri="http://schemas.openxmlformats.org/presentationml/2006/ole">
            <mc:AlternateContent xmlns:mc="http://schemas.openxmlformats.org/markup-compatibility/2006">
              <mc:Choice xmlns:v="urn:schemas-microsoft-com:vml" Requires="v">
                <p:oleObj spid="_x0000_s8547" name="Equation" r:id="rId4" imgW="3022560" imgH="787320" progId="Equation.DSMT4">
                  <p:embed/>
                </p:oleObj>
              </mc:Choice>
              <mc:Fallback>
                <p:oleObj name="Equation" r:id="rId4" imgW="3022560" imgH="787320" progId="Equation.DSMT4">
                  <p:embed/>
                  <p:pic>
                    <p:nvPicPr>
                      <p:cNvPr id="0" name=""/>
                      <p:cNvPicPr/>
                      <p:nvPr/>
                    </p:nvPicPr>
                    <p:blipFill>
                      <a:blip r:embed="rId5"/>
                      <a:stretch>
                        <a:fillRect/>
                      </a:stretch>
                    </p:blipFill>
                    <p:spPr>
                      <a:xfrm>
                        <a:off x="911225" y="5024438"/>
                        <a:ext cx="6051550" cy="157638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860192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1145" y="463463"/>
            <a:ext cx="2510624" cy="461665"/>
          </a:xfrm>
          <a:prstGeom prst="rect">
            <a:avLst/>
          </a:prstGeom>
          <a:noFill/>
        </p:spPr>
        <p:txBody>
          <a:bodyPr wrap="none" rtlCol="0">
            <a:spAutoFit/>
          </a:bodyPr>
          <a:lstStyle/>
          <a:p>
            <a:r>
              <a:rPr lang="en-US" sz="2400" b="1" dirty="0" smtClean="0"/>
              <a:t>Nuclear Radius:</a:t>
            </a:r>
            <a:endParaRPr lang="en-US" sz="2400" b="1" dirty="0"/>
          </a:p>
        </p:txBody>
      </p:sp>
      <p:sp>
        <p:nvSpPr>
          <p:cNvPr id="5" name="TextBox 4"/>
          <p:cNvSpPr txBox="1"/>
          <p:nvPr/>
        </p:nvSpPr>
        <p:spPr>
          <a:xfrm>
            <a:off x="739036" y="1315233"/>
            <a:ext cx="10886313" cy="2954655"/>
          </a:xfrm>
          <a:prstGeom prst="rect">
            <a:avLst/>
          </a:prstGeom>
          <a:noFill/>
        </p:spPr>
        <p:txBody>
          <a:bodyPr wrap="none" rtlCol="0">
            <a:spAutoFit/>
          </a:bodyPr>
          <a:lstStyle/>
          <a:p>
            <a:pPr marL="285750" indent="-285750">
              <a:buFont typeface="Wingdings" panose="05000000000000000000" pitchFamily="2" charset="2"/>
              <a:buChar char="Ø"/>
            </a:pPr>
            <a:r>
              <a:rPr lang="en-US" dirty="0" smtClean="0"/>
              <a:t>Nucleus occupies very small volume as compared with total volume of the atom (Rutherford)</a:t>
            </a:r>
          </a:p>
          <a:p>
            <a:pPr marL="285750" indent="-285750">
              <a:buFont typeface="Wingdings" panose="05000000000000000000" pitchFamily="2" charset="2"/>
              <a:buChar char="Ø"/>
            </a:pPr>
            <a:r>
              <a:rPr lang="en-US" dirty="0" smtClean="0"/>
              <a:t>Radius of nucleus=10</a:t>
            </a:r>
            <a:r>
              <a:rPr lang="en-US" baseline="30000" dirty="0" smtClean="0"/>
              <a:t>-4</a:t>
            </a:r>
            <a:r>
              <a:rPr lang="en-US" dirty="0" smtClean="0"/>
              <a:t>- 10</a:t>
            </a:r>
            <a:r>
              <a:rPr lang="en-US" baseline="30000" dirty="0" smtClean="0"/>
              <a:t>-5 </a:t>
            </a:r>
            <a:r>
              <a:rPr lang="en-US" dirty="0" smtClean="0"/>
              <a:t>x Radius of atom</a:t>
            </a:r>
          </a:p>
          <a:p>
            <a:pPr marL="285750" indent="-285750">
              <a:buFont typeface="Wingdings" panose="05000000000000000000" pitchFamily="2" charset="2"/>
              <a:buChar char="Ø"/>
            </a:pPr>
            <a:r>
              <a:rPr lang="en-US" dirty="0"/>
              <a:t>Radius of </a:t>
            </a:r>
            <a:r>
              <a:rPr lang="en-US" dirty="0" smtClean="0"/>
              <a:t>atoms are of the order of pm = 10</a:t>
            </a:r>
            <a:r>
              <a:rPr lang="en-US" baseline="30000" dirty="0" smtClean="0"/>
              <a:t>-12</a:t>
            </a:r>
            <a:r>
              <a:rPr lang="en-US" dirty="0" smtClean="0"/>
              <a:t>m</a:t>
            </a:r>
          </a:p>
          <a:p>
            <a:pPr marL="285750" indent="-285750">
              <a:buFont typeface="Wingdings" panose="05000000000000000000" pitchFamily="2" charset="2"/>
              <a:buChar char="Ø"/>
            </a:pPr>
            <a:r>
              <a:rPr lang="en-US" dirty="0"/>
              <a:t>Radius of </a:t>
            </a:r>
            <a:r>
              <a:rPr lang="en-US" dirty="0" smtClean="0"/>
              <a:t>Nuclei </a:t>
            </a:r>
            <a:r>
              <a:rPr lang="en-US" dirty="0"/>
              <a:t>are of the order of </a:t>
            </a:r>
            <a:r>
              <a:rPr lang="en-US" dirty="0" err="1" smtClean="0"/>
              <a:t>fm</a:t>
            </a:r>
            <a:r>
              <a:rPr lang="en-US" dirty="0" smtClean="0"/>
              <a:t> </a:t>
            </a:r>
            <a:r>
              <a:rPr lang="en-US" dirty="0"/>
              <a:t>= </a:t>
            </a:r>
            <a:r>
              <a:rPr lang="en-US" dirty="0" smtClean="0"/>
              <a:t>10</a:t>
            </a:r>
            <a:r>
              <a:rPr lang="en-US" baseline="30000" dirty="0" smtClean="0"/>
              <a:t>-15</a:t>
            </a:r>
            <a:r>
              <a:rPr lang="en-US" dirty="0" smtClean="0"/>
              <a:t>m</a:t>
            </a:r>
            <a:endParaRPr lang="en-US" baseline="30000" dirty="0" smtClean="0"/>
          </a:p>
          <a:p>
            <a:pPr marL="285750" indent="-285750">
              <a:buFont typeface="Wingdings" panose="05000000000000000000" pitchFamily="2" charset="2"/>
              <a:buChar char="Ø"/>
            </a:pPr>
            <a:endParaRPr lang="en-US" baseline="30000" dirty="0" smtClean="0"/>
          </a:p>
          <a:p>
            <a:r>
              <a:rPr lang="en-US" b="1" dirty="0" smtClean="0"/>
              <a:t>Experiments show</a:t>
            </a:r>
          </a:p>
          <a:p>
            <a:endParaRPr lang="en-US" b="1" dirty="0"/>
          </a:p>
          <a:p>
            <a:r>
              <a:rPr lang="en-US" dirty="0" smtClean="0"/>
              <a:t>Volume of nucleus </a:t>
            </a:r>
            <a:r>
              <a:rPr lang="en-US" b="1" dirty="0" smtClean="0"/>
              <a:t></a:t>
            </a:r>
            <a:r>
              <a:rPr lang="en-US" dirty="0" smtClean="0"/>
              <a:t> No. of nucleon present</a:t>
            </a:r>
          </a:p>
          <a:p>
            <a:endParaRPr lang="en-US" dirty="0"/>
          </a:p>
          <a:p>
            <a:endParaRPr lang="en-US" dirty="0" smtClean="0"/>
          </a:p>
          <a:p>
            <a:endParaRPr lang="en-US" baseline="30000" dirty="0"/>
          </a:p>
        </p:txBody>
      </p:sp>
      <p:graphicFrame>
        <p:nvGraphicFramePr>
          <p:cNvPr id="6" name="Object 5"/>
          <p:cNvGraphicFramePr>
            <a:graphicFrameLocks noChangeAspect="1"/>
          </p:cNvGraphicFramePr>
          <p:nvPr>
            <p:extLst>
              <p:ext uri="{D42A27DB-BD31-4B8C-83A1-F6EECF244321}">
                <p14:modId xmlns:p14="http://schemas.microsoft.com/office/powerpoint/2010/main" val="1484361508"/>
              </p:ext>
            </p:extLst>
          </p:nvPr>
        </p:nvGraphicFramePr>
        <p:xfrm>
          <a:off x="739036" y="3639320"/>
          <a:ext cx="2736850" cy="3074988"/>
        </p:xfrm>
        <a:graphic>
          <a:graphicData uri="http://schemas.openxmlformats.org/presentationml/2006/ole">
            <mc:AlternateContent xmlns:mc="http://schemas.openxmlformats.org/markup-compatibility/2006">
              <mc:Choice xmlns:v="urn:schemas-microsoft-com:vml" Requires="v">
                <p:oleObj spid="_x0000_s7521" name="Equation" r:id="rId3" imgW="1650960" imgH="1854000" progId="Equation.DSMT4">
                  <p:embed/>
                </p:oleObj>
              </mc:Choice>
              <mc:Fallback>
                <p:oleObj name="Equation" r:id="rId3" imgW="1650960" imgH="1854000" progId="Equation.DSMT4">
                  <p:embed/>
                  <p:pic>
                    <p:nvPicPr>
                      <p:cNvPr id="0" name=""/>
                      <p:cNvPicPr/>
                      <p:nvPr/>
                    </p:nvPicPr>
                    <p:blipFill>
                      <a:blip r:embed="rId4"/>
                      <a:stretch>
                        <a:fillRect/>
                      </a:stretch>
                    </p:blipFill>
                    <p:spPr>
                      <a:xfrm>
                        <a:off x="739036" y="3639320"/>
                        <a:ext cx="2736850" cy="3074988"/>
                      </a:xfrm>
                      <a:prstGeom prst="rect">
                        <a:avLst/>
                      </a:prstGeom>
                      <a:solidFill>
                        <a:schemeClr val="tx1"/>
                      </a:solidFill>
                    </p:spPr>
                  </p:pic>
                </p:oleObj>
              </mc:Fallback>
            </mc:AlternateContent>
          </a:graphicData>
        </a:graphic>
      </p:graphicFrame>
      <p:sp>
        <p:nvSpPr>
          <p:cNvPr id="7" name="TextBox 6"/>
          <p:cNvSpPr txBox="1"/>
          <p:nvPr/>
        </p:nvSpPr>
        <p:spPr>
          <a:xfrm>
            <a:off x="3895595" y="4045157"/>
            <a:ext cx="8151332" cy="1569660"/>
          </a:xfrm>
          <a:prstGeom prst="rect">
            <a:avLst/>
          </a:prstGeom>
          <a:noFill/>
        </p:spPr>
        <p:txBody>
          <a:bodyPr wrap="square" rtlCol="0">
            <a:spAutoFit/>
          </a:bodyPr>
          <a:lstStyle/>
          <a:p>
            <a:r>
              <a:rPr lang="en-US" sz="1600" b="1" dirty="0" smtClean="0"/>
              <a:t>Average calculations show</a:t>
            </a:r>
            <a:r>
              <a:rPr lang="en-US" sz="1600" dirty="0" smtClean="0"/>
              <a:t>, Nucleus is composed of very closely packed nucleons with a constant density</a:t>
            </a:r>
          </a:p>
          <a:p>
            <a:r>
              <a:rPr lang="en-US" sz="1600" dirty="0" smtClean="0"/>
              <a:t>(0.2 nucleon/</a:t>
            </a:r>
            <a:r>
              <a:rPr lang="en-US" sz="1600" dirty="0" err="1" smtClean="0"/>
              <a:t>fm</a:t>
            </a:r>
            <a:r>
              <a:rPr lang="en-US" sz="1600" dirty="0" smtClean="0"/>
              <a:t>) from </a:t>
            </a:r>
            <a:r>
              <a:rPr lang="en-US" sz="1600" dirty="0" err="1" smtClean="0"/>
              <a:t>centre</a:t>
            </a:r>
            <a:r>
              <a:rPr lang="en-US" sz="1600" dirty="0" smtClean="0"/>
              <a:t> to the edge of nucleus (because we have used a </a:t>
            </a:r>
          </a:p>
          <a:p>
            <a:r>
              <a:rPr lang="en-US" sz="1600" dirty="0" smtClean="0"/>
              <a:t>formula of sphere)</a:t>
            </a:r>
          </a:p>
          <a:p>
            <a:endParaRPr lang="en-US" sz="1600" dirty="0"/>
          </a:p>
          <a:p>
            <a:r>
              <a:rPr lang="en-US" sz="1600" b="1" dirty="0" smtClean="0">
                <a:solidFill>
                  <a:srgbClr val="FFFF00"/>
                </a:solidFill>
              </a:rPr>
              <a:t>Has </a:t>
            </a:r>
            <a:r>
              <a:rPr lang="en-US" sz="1600" b="1" dirty="0">
                <a:solidFill>
                  <a:srgbClr val="FFFF00"/>
                </a:solidFill>
              </a:rPr>
              <a:t>a nucleus uniform d</a:t>
            </a:r>
            <a:r>
              <a:rPr lang="en-US" sz="1600" b="1" dirty="0" smtClean="0">
                <a:solidFill>
                  <a:srgbClr val="FFFF00"/>
                </a:solidFill>
              </a:rPr>
              <a:t>ensity=?</a:t>
            </a:r>
            <a:endParaRPr lang="en-US" sz="1600" b="1" dirty="0">
              <a:solidFill>
                <a:srgbClr val="FFFF00"/>
              </a:solidFill>
            </a:endParaRPr>
          </a:p>
        </p:txBody>
      </p:sp>
    </p:spTree>
    <p:extLst>
      <p:ext uri="{BB962C8B-B14F-4D97-AF65-F5344CB8AC3E}">
        <p14:creationId xmlns:p14="http://schemas.microsoft.com/office/powerpoint/2010/main" val="677606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7134" y="488515"/>
            <a:ext cx="8279704" cy="8402300"/>
          </a:xfrm>
          <a:prstGeom prst="rect">
            <a:avLst/>
          </a:prstGeom>
          <a:noFill/>
        </p:spPr>
        <p:txBody>
          <a:bodyPr wrap="square" rtlCol="0">
            <a:spAutoFit/>
          </a:bodyPr>
          <a:lstStyle/>
          <a:p>
            <a:r>
              <a:rPr lang="en-US" b="1" dirty="0" smtClean="0"/>
              <a:t>Conversion Factor</a:t>
            </a:r>
          </a:p>
          <a:p>
            <a:endParaRPr lang="en-US" b="1" dirty="0"/>
          </a:p>
          <a:p>
            <a:r>
              <a:rPr lang="en-US" dirty="0" smtClean="0"/>
              <a:t>1 </a:t>
            </a:r>
            <a:r>
              <a:rPr lang="en-US" dirty="0" err="1" smtClean="0"/>
              <a:t>amu</a:t>
            </a:r>
            <a:r>
              <a:rPr lang="en-US" dirty="0" smtClean="0"/>
              <a:t>=931.49 MeV</a:t>
            </a:r>
          </a:p>
          <a:p>
            <a:endParaRPr lang="en-US" dirty="0"/>
          </a:p>
          <a:p>
            <a:r>
              <a:rPr lang="en-US" dirty="0" smtClean="0"/>
              <a:t>ΔM=?</a:t>
            </a:r>
          </a:p>
          <a:p>
            <a:endParaRPr lang="en-US" dirty="0" smtClean="0"/>
          </a:p>
          <a:p>
            <a:r>
              <a:rPr lang="en-US" dirty="0" smtClean="0"/>
              <a:t>=0.002388 </a:t>
            </a:r>
            <a:r>
              <a:rPr lang="en-US" dirty="0" err="1" smtClean="0"/>
              <a:t>amu</a:t>
            </a:r>
            <a:endParaRPr lang="en-US" dirty="0" smtClean="0"/>
          </a:p>
          <a:p>
            <a:endParaRPr lang="en-US" dirty="0" smtClean="0"/>
          </a:p>
          <a:p>
            <a:r>
              <a:rPr lang="en-US" dirty="0" smtClean="0"/>
              <a:t>Energy for Deuterium formation=?</a:t>
            </a:r>
          </a:p>
          <a:p>
            <a:endParaRPr lang="en-US" dirty="0"/>
          </a:p>
          <a:p>
            <a:r>
              <a:rPr lang="en-US" dirty="0" smtClean="0"/>
              <a:t>= 0.002388 x 931.49=</a:t>
            </a:r>
            <a:r>
              <a:rPr lang="en-US" b="1" dirty="0" smtClean="0"/>
              <a:t>2.224 MeV</a:t>
            </a:r>
          </a:p>
          <a:p>
            <a:endParaRPr lang="en-US" dirty="0"/>
          </a:p>
          <a:p>
            <a:r>
              <a:rPr lang="en-US" dirty="0" smtClean="0"/>
              <a:t>When a proton captures a neutron emission of this energy takes place in the from of Gamma rays</a:t>
            </a:r>
          </a:p>
          <a:p>
            <a:endParaRPr lang="en-US" dirty="0" smtClean="0"/>
          </a:p>
          <a:p>
            <a:endParaRPr lang="en-US" dirty="0"/>
          </a:p>
          <a:p>
            <a:r>
              <a:rPr lang="en-US" b="1" dirty="0" smtClean="0"/>
              <a:t>Binding Energy</a:t>
            </a:r>
            <a:endParaRPr lang="en-US" dirty="0"/>
          </a:p>
          <a:p>
            <a:endParaRPr lang="en-US" dirty="0" smtClean="0"/>
          </a:p>
          <a:p>
            <a:r>
              <a:rPr lang="en-US" dirty="0" smtClean="0"/>
              <a:t>Energy released when nucleus is formed from its constituents nucleons</a:t>
            </a:r>
          </a:p>
          <a:p>
            <a:endParaRPr lang="en-US" dirty="0"/>
          </a:p>
          <a:p>
            <a:r>
              <a:rPr lang="en-US" dirty="0" smtClean="0"/>
              <a:t>or</a:t>
            </a:r>
          </a:p>
          <a:p>
            <a:endParaRPr lang="en-US" dirty="0" smtClean="0"/>
          </a:p>
          <a:p>
            <a:r>
              <a:rPr lang="en-US" dirty="0" smtClean="0"/>
              <a:t>Energy required when an atom is broken to its constituents nucleons</a:t>
            </a:r>
          </a:p>
          <a:p>
            <a:endParaRPr lang="en-US" dirty="0" smtClean="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823975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833" y="313150"/>
            <a:ext cx="11386159" cy="6112701"/>
          </a:xfrm>
          <a:prstGeom prst="rect">
            <a:avLst/>
          </a:prstGeom>
          <a:noFill/>
        </p:spPr>
        <p:txBody>
          <a:bodyPr wrap="square" rtlCol="0">
            <a:spAutoFit/>
          </a:bodyPr>
          <a:lstStyle/>
          <a:p>
            <a:r>
              <a:rPr lang="en-US" b="1" dirty="0" err="1" smtClean="0">
                <a:solidFill>
                  <a:srgbClr val="FFFF00"/>
                </a:solidFill>
              </a:rPr>
              <a:t>Ans</a:t>
            </a:r>
            <a:r>
              <a:rPr lang="en-US" b="1" dirty="0" smtClean="0">
                <a:solidFill>
                  <a:srgbClr val="FFFF00"/>
                </a:solidFill>
              </a:rPr>
              <a:t>: No</a:t>
            </a:r>
          </a:p>
          <a:p>
            <a:endParaRPr lang="en-US" dirty="0"/>
          </a:p>
          <a:p>
            <a:r>
              <a:rPr lang="en-US" dirty="0" smtClean="0"/>
              <a:t>By bombarding nuclei with high energy e</a:t>
            </a:r>
            <a:r>
              <a:rPr lang="en-US" baseline="30000" dirty="0" smtClean="0"/>
              <a:t>-</a:t>
            </a:r>
            <a:r>
              <a:rPr lang="en-US" dirty="0" smtClean="0"/>
              <a:t> or p</a:t>
            </a:r>
            <a:r>
              <a:rPr lang="en-US" baseline="30000" dirty="0" smtClean="0"/>
              <a:t>+</a:t>
            </a:r>
            <a:r>
              <a:rPr lang="en-US" dirty="0" smtClean="0"/>
              <a:t> (≥</a:t>
            </a:r>
            <a:r>
              <a:rPr lang="en-US" dirty="0" err="1" smtClean="0"/>
              <a:t>GeV</a:t>
            </a:r>
            <a:r>
              <a:rPr lang="en-US" dirty="0" smtClean="0"/>
              <a:t>) and measuring</a:t>
            </a:r>
          </a:p>
          <a:p>
            <a:r>
              <a:rPr lang="en-US" dirty="0" err="1" smtClean="0"/>
              <a:t>i</a:t>
            </a:r>
            <a:r>
              <a:rPr lang="en-US" dirty="0" smtClean="0"/>
              <a:t>) scattering angles and </a:t>
            </a:r>
          </a:p>
          <a:p>
            <a:r>
              <a:rPr lang="en-US" dirty="0" smtClean="0"/>
              <a:t>ii) particle energy, </a:t>
            </a:r>
          </a:p>
          <a:p>
            <a:r>
              <a:rPr lang="en-US" b="1" dirty="0" smtClean="0">
                <a:solidFill>
                  <a:srgbClr val="FFFF00"/>
                </a:solidFill>
              </a:rPr>
              <a:t>We can determine</a:t>
            </a:r>
          </a:p>
          <a:p>
            <a:pPr marL="400050" indent="-400050">
              <a:buAutoNum type="romanLcParenR"/>
            </a:pPr>
            <a:r>
              <a:rPr lang="en-US" dirty="0" smtClean="0"/>
              <a:t>charge and </a:t>
            </a:r>
          </a:p>
          <a:p>
            <a:pPr marL="400050" indent="-400050">
              <a:buAutoNum type="romanLcParenR"/>
            </a:pPr>
            <a:r>
              <a:rPr lang="en-US" dirty="0" smtClean="0"/>
              <a:t>matter density</a:t>
            </a:r>
            <a:endParaRPr lang="en-US" dirty="0"/>
          </a:p>
          <a:p>
            <a:r>
              <a:rPr lang="en-US" dirty="0" smtClean="0"/>
              <a:t>Such experiments were carried out </a:t>
            </a:r>
            <a:endParaRPr lang="en-US" dirty="0"/>
          </a:p>
          <a:p>
            <a:r>
              <a:rPr lang="en-US" b="1" dirty="0" smtClean="0">
                <a:solidFill>
                  <a:srgbClr val="FFFF00"/>
                </a:solidFill>
              </a:rPr>
              <a:t>Results:</a:t>
            </a:r>
            <a:endParaRPr lang="en-US" b="1" dirty="0">
              <a:solidFill>
                <a:srgbClr val="FFFF00"/>
              </a:solidFill>
            </a:endParaRPr>
          </a:p>
          <a:p>
            <a:pPr marL="400050" indent="-400050">
              <a:buAutoNum type="romanLcParenR"/>
            </a:pPr>
            <a:r>
              <a:rPr lang="en-US" dirty="0" smtClean="0"/>
              <a:t>Nuclei do not have uniform charge distribution</a:t>
            </a:r>
          </a:p>
          <a:p>
            <a:pPr marL="400050" indent="-400050">
              <a:buFontTx/>
              <a:buAutoNum type="romanLcParenR"/>
            </a:pPr>
            <a:r>
              <a:rPr lang="en-US" dirty="0"/>
              <a:t>Nuclei do not have uniform </a:t>
            </a:r>
            <a:r>
              <a:rPr lang="en-US" dirty="0" smtClean="0"/>
              <a:t>matter distribution</a:t>
            </a:r>
          </a:p>
          <a:p>
            <a:pPr marL="400050" indent="-400050">
              <a:buFontTx/>
              <a:buAutoNum type="romanLcParenR"/>
            </a:pPr>
            <a:r>
              <a:rPr lang="en-US" dirty="0" smtClean="0"/>
              <a:t>Plots of radial distance and matter or charge distribution gives S-shaped curve</a:t>
            </a:r>
          </a:p>
          <a:p>
            <a:pPr marL="400050" indent="-400050">
              <a:buFontTx/>
              <a:buAutoNum type="romanLcParenR"/>
            </a:pPr>
            <a:r>
              <a:rPr lang="en-US" dirty="0" smtClean="0"/>
              <a:t>For Z&gt;20, a uniform density of mass and charge exists over a short distance from nucleus and</a:t>
            </a:r>
          </a:p>
          <a:p>
            <a:r>
              <a:rPr lang="en-US" dirty="0"/>
              <a:t>c</a:t>
            </a:r>
            <a:r>
              <a:rPr lang="en-US" dirty="0" smtClean="0"/>
              <a:t>ore (with constant thickness of 2.5 </a:t>
            </a:r>
            <a:r>
              <a:rPr lang="en-US" dirty="0" err="1" smtClean="0"/>
              <a:t>fm</a:t>
            </a:r>
            <a:r>
              <a:rPr lang="en-US" dirty="0" smtClean="0"/>
              <a:t> </a:t>
            </a:r>
            <a:r>
              <a:rPr lang="en-US" dirty="0" err="1" smtClean="0"/>
              <a:t>independentof</a:t>
            </a:r>
            <a:r>
              <a:rPr lang="en-US" dirty="0" smtClean="0"/>
              <a:t> </a:t>
            </a:r>
            <a:r>
              <a:rPr lang="en-US" dirty="0"/>
              <a:t>mass </a:t>
            </a:r>
            <a:r>
              <a:rPr lang="en-US" dirty="0" smtClean="0"/>
              <a:t>number)  is surrounded by a layer of decreasing density.</a:t>
            </a:r>
          </a:p>
          <a:p>
            <a:r>
              <a:rPr lang="en-US" dirty="0" smtClean="0"/>
              <a:t>e.g., For Bi, density remains uniform for 5 </a:t>
            </a:r>
            <a:r>
              <a:rPr lang="en-US" dirty="0" err="1" smtClean="0"/>
              <a:t>fm</a:t>
            </a:r>
            <a:r>
              <a:rPr lang="en-US" dirty="0" smtClean="0"/>
              <a:t> from </a:t>
            </a:r>
            <a:r>
              <a:rPr lang="en-US" dirty="0" err="1" smtClean="0"/>
              <a:t>centre</a:t>
            </a:r>
            <a:r>
              <a:rPr lang="en-US" dirty="0" smtClean="0"/>
              <a:t> and decreasing 1/10 </a:t>
            </a:r>
            <a:r>
              <a:rPr lang="en-US" dirty="0" err="1" smtClean="0"/>
              <a:t>th</a:t>
            </a:r>
            <a:r>
              <a:rPr lang="en-US" dirty="0" smtClean="0"/>
              <a:t> of the value over the</a:t>
            </a:r>
          </a:p>
          <a:p>
            <a:r>
              <a:rPr lang="en-US" dirty="0" smtClean="0"/>
              <a:t>range of 2 </a:t>
            </a:r>
            <a:r>
              <a:rPr lang="en-US" dirty="0" err="1" smtClean="0"/>
              <a:t>fm</a:t>
            </a:r>
            <a:endParaRPr lang="en-US" dirty="0" smtClean="0"/>
          </a:p>
          <a:p>
            <a:r>
              <a:rPr lang="en-US" dirty="0" smtClean="0"/>
              <a:t>V) All nuclei are not spherical </a:t>
            </a:r>
          </a:p>
          <a:p>
            <a:r>
              <a:rPr lang="en-US" dirty="0" smtClean="0"/>
              <a:t>Vi) Some are oblates and </a:t>
            </a:r>
            <a:r>
              <a:rPr lang="en-US" dirty="0" err="1" smtClean="0"/>
              <a:t>prolate</a:t>
            </a:r>
            <a:r>
              <a:rPr lang="en-US" dirty="0" smtClean="0"/>
              <a:t> around axis of rotation </a:t>
            </a:r>
            <a:endParaRPr lang="en-US" dirty="0"/>
          </a:p>
          <a:p>
            <a:pPr marL="400050" indent="-400050">
              <a:buAutoNum type="romanLcParenR"/>
            </a:pPr>
            <a:endParaRPr lang="en-US" b="1" dirty="0"/>
          </a:p>
        </p:txBody>
      </p:sp>
    </p:spTree>
    <p:extLst>
      <p:ext uri="{BB962C8B-B14F-4D97-AF65-F5344CB8AC3E}">
        <p14:creationId xmlns:p14="http://schemas.microsoft.com/office/powerpoint/2010/main" val="268285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6093" y="425885"/>
            <a:ext cx="9781845" cy="1477328"/>
          </a:xfrm>
          <a:prstGeom prst="rect">
            <a:avLst/>
          </a:prstGeom>
          <a:noFill/>
        </p:spPr>
        <p:txBody>
          <a:bodyPr wrap="none" rtlCol="0">
            <a:spAutoFit/>
          </a:bodyPr>
          <a:lstStyle/>
          <a:p>
            <a:r>
              <a:rPr lang="en-US" dirty="0" err="1" smtClean="0"/>
              <a:t>Inspite</a:t>
            </a:r>
            <a:r>
              <a:rPr lang="en-US" dirty="0" smtClean="0"/>
              <a:t> of non-uniform density and non-spherical nature of nucleus, for most purposes, </a:t>
            </a:r>
          </a:p>
          <a:p>
            <a:r>
              <a:rPr lang="en-US" dirty="0" smtClean="0"/>
              <a:t>It is adequate to assume uniform density nucleus with sharp </a:t>
            </a:r>
            <a:r>
              <a:rPr lang="en-US" dirty="0" err="1" smtClean="0"/>
              <a:t>boundry</a:t>
            </a:r>
            <a:r>
              <a:rPr lang="en-US" dirty="0" smtClean="0"/>
              <a:t>.</a:t>
            </a:r>
          </a:p>
          <a:p>
            <a:r>
              <a:rPr lang="en-US" dirty="0" smtClean="0"/>
              <a:t>Assuming </a:t>
            </a:r>
            <a:r>
              <a:rPr lang="en-US" dirty="0" err="1" smtClean="0"/>
              <a:t>ro</a:t>
            </a:r>
            <a:r>
              <a:rPr lang="en-US" dirty="0" smtClean="0"/>
              <a:t>=1.4 </a:t>
            </a:r>
            <a:r>
              <a:rPr lang="en-US" dirty="0" err="1" smtClean="0"/>
              <a:t>fm</a:t>
            </a:r>
            <a:endParaRPr lang="en-US" dirty="0" smtClean="0"/>
          </a:p>
          <a:p>
            <a:endParaRPr lang="en-US" dirty="0"/>
          </a:p>
          <a:p>
            <a:r>
              <a:rPr lang="en-US" baseline="30000" dirty="0"/>
              <a:t>40</a:t>
            </a:r>
            <a:r>
              <a:rPr lang="en-US" dirty="0"/>
              <a:t>Ca</a:t>
            </a:r>
            <a:r>
              <a:rPr lang="en-US" dirty="0" smtClean="0"/>
              <a:t>  </a:t>
            </a:r>
          </a:p>
        </p:txBody>
      </p:sp>
      <p:graphicFrame>
        <p:nvGraphicFramePr>
          <p:cNvPr id="3" name="Object 2"/>
          <p:cNvGraphicFramePr>
            <a:graphicFrameLocks noChangeAspect="1"/>
          </p:cNvGraphicFramePr>
          <p:nvPr>
            <p:extLst>
              <p:ext uri="{D42A27DB-BD31-4B8C-83A1-F6EECF244321}">
                <p14:modId xmlns:p14="http://schemas.microsoft.com/office/powerpoint/2010/main" val="3089312892"/>
              </p:ext>
            </p:extLst>
          </p:nvPr>
        </p:nvGraphicFramePr>
        <p:xfrm>
          <a:off x="1333782" y="1503163"/>
          <a:ext cx="1030287" cy="400050"/>
        </p:xfrm>
        <a:graphic>
          <a:graphicData uri="http://schemas.openxmlformats.org/presentationml/2006/ole">
            <mc:AlternateContent xmlns:mc="http://schemas.openxmlformats.org/markup-compatibility/2006">
              <mc:Choice xmlns:v="urn:schemas-microsoft-com:vml" Requires="v">
                <p:oleObj spid="_x0000_s9544" name="Equation" r:id="rId3" imgW="622080" imgH="241200" progId="Equation.DSMT4">
                  <p:embed/>
                </p:oleObj>
              </mc:Choice>
              <mc:Fallback>
                <p:oleObj name="Equation" r:id="rId3" imgW="622080" imgH="241200" progId="Equation.DSMT4">
                  <p:embed/>
                  <p:pic>
                    <p:nvPicPr>
                      <p:cNvPr id="0" name=""/>
                      <p:cNvPicPr/>
                      <p:nvPr/>
                    </p:nvPicPr>
                    <p:blipFill>
                      <a:blip r:embed="rId4"/>
                      <a:stretch>
                        <a:fillRect/>
                      </a:stretch>
                    </p:blipFill>
                    <p:spPr>
                      <a:xfrm>
                        <a:off x="1333782" y="1503163"/>
                        <a:ext cx="1030287" cy="400050"/>
                      </a:xfrm>
                      <a:prstGeom prst="rect">
                        <a:avLst/>
                      </a:prstGeom>
                      <a:solidFill>
                        <a:schemeClr val="tx1"/>
                      </a:solidFill>
                    </p:spPr>
                  </p:pic>
                </p:oleObj>
              </mc:Fallback>
            </mc:AlternateContent>
          </a:graphicData>
        </a:graphic>
      </p:graphicFrame>
      <p:sp>
        <p:nvSpPr>
          <p:cNvPr id="4" name="TextBox 3"/>
          <p:cNvSpPr txBox="1"/>
          <p:nvPr/>
        </p:nvSpPr>
        <p:spPr>
          <a:xfrm>
            <a:off x="2705622" y="1518522"/>
            <a:ext cx="1906291" cy="369332"/>
          </a:xfrm>
          <a:prstGeom prst="rect">
            <a:avLst/>
          </a:prstGeom>
          <a:noFill/>
        </p:spPr>
        <p:txBody>
          <a:bodyPr wrap="none" rtlCol="0">
            <a:spAutoFit/>
          </a:bodyPr>
          <a:lstStyle/>
          <a:p>
            <a:r>
              <a:rPr lang="en-US" dirty="0" smtClean="0"/>
              <a:t>r=1.4x10</a:t>
            </a:r>
            <a:r>
              <a:rPr lang="en-US" baseline="30000" dirty="0" smtClean="0"/>
              <a:t>-15</a:t>
            </a:r>
            <a:r>
              <a:rPr lang="en-US" dirty="0" smtClean="0"/>
              <a:t>x40</a:t>
            </a:r>
            <a:r>
              <a:rPr lang="en-US" baseline="30000" dirty="0" smtClean="0"/>
              <a:t>1/3</a:t>
            </a:r>
            <a:endParaRPr lang="en-US" baseline="30000" dirty="0"/>
          </a:p>
        </p:txBody>
      </p:sp>
      <p:sp>
        <p:nvSpPr>
          <p:cNvPr id="5" name="TextBox 4"/>
          <p:cNvSpPr txBox="1"/>
          <p:nvPr/>
        </p:nvSpPr>
        <p:spPr>
          <a:xfrm>
            <a:off x="5119716" y="1503163"/>
            <a:ext cx="1194558" cy="369332"/>
          </a:xfrm>
          <a:prstGeom prst="rect">
            <a:avLst/>
          </a:prstGeom>
          <a:noFill/>
        </p:spPr>
        <p:txBody>
          <a:bodyPr wrap="none" rtlCol="0">
            <a:spAutoFit/>
          </a:bodyPr>
          <a:lstStyle/>
          <a:p>
            <a:r>
              <a:rPr lang="en-US" dirty="0"/>
              <a:t>r=4.79 </a:t>
            </a:r>
            <a:r>
              <a:rPr lang="en-US" dirty="0" err="1"/>
              <a:t>fm</a:t>
            </a:r>
            <a:endParaRPr lang="en-US" dirty="0"/>
          </a:p>
        </p:txBody>
      </p:sp>
      <p:sp>
        <p:nvSpPr>
          <p:cNvPr id="6" name="Rectangle 5"/>
          <p:cNvSpPr/>
          <p:nvPr/>
        </p:nvSpPr>
        <p:spPr>
          <a:xfrm>
            <a:off x="526093" y="2192148"/>
            <a:ext cx="683200" cy="369332"/>
          </a:xfrm>
          <a:prstGeom prst="rect">
            <a:avLst/>
          </a:prstGeom>
        </p:spPr>
        <p:txBody>
          <a:bodyPr wrap="none">
            <a:spAutoFit/>
          </a:bodyPr>
          <a:lstStyle/>
          <a:p>
            <a:r>
              <a:rPr lang="en-US" baseline="30000" dirty="0" smtClean="0"/>
              <a:t>209</a:t>
            </a:r>
            <a:r>
              <a:rPr lang="en-US" dirty="0" smtClean="0"/>
              <a:t>Bi </a:t>
            </a:r>
            <a:endParaRPr lang="en-US" dirty="0"/>
          </a:p>
        </p:txBody>
      </p:sp>
      <p:sp>
        <p:nvSpPr>
          <p:cNvPr id="7" name="Rectangle 6"/>
          <p:cNvSpPr/>
          <p:nvPr/>
        </p:nvSpPr>
        <p:spPr>
          <a:xfrm>
            <a:off x="526092" y="3216782"/>
            <a:ext cx="590226" cy="369332"/>
          </a:xfrm>
          <a:prstGeom prst="rect">
            <a:avLst/>
          </a:prstGeom>
        </p:spPr>
        <p:txBody>
          <a:bodyPr wrap="none">
            <a:spAutoFit/>
          </a:bodyPr>
          <a:lstStyle/>
          <a:p>
            <a:r>
              <a:rPr lang="en-US" baseline="30000" dirty="0" smtClean="0"/>
              <a:t>238</a:t>
            </a:r>
            <a:r>
              <a:rPr lang="en-US" dirty="0" smtClean="0"/>
              <a:t>U</a:t>
            </a:r>
            <a:endParaRPr lang="en-US" dirty="0"/>
          </a:p>
        </p:txBody>
      </p:sp>
      <p:sp>
        <p:nvSpPr>
          <p:cNvPr id="8" name="Rectangle 7"/>
          <p:cNvSpPr/>
          <p:nvPr/>
        </p:nvSpPr>
        <p:spPr>
          <a:xfrm>
            <a:off x="526093" y="2704465"/>
            <a:ext cx="620683" cy="369332"/>
          </a:xfrm>
          <a:prstGeom prst="rect">
            <a:avLst/>
          </a:prstGeom>
        </p:spPr>
        <p:txBody>
          <a:bodyPr wrap="none">
            <a:spAutoFit/>
          </a:bodyPr>
          <a:lstStyle/>
          <a:p>
            <a:r>
              <a:rPr lang="en-US" baseline="30000" dirty="0" smtClean="0"/>
              <a:t>80</a:t>
            </a:r>
            <a:r>
              <a:rPr lang="en-US" dirty="0" smtClean="0"/>
              <a:t>Br </a:t>
            </a:r>
            <a:endParaRPr lang="en-US" dirty="0"/>
          </a:p>
        </p:txBody>
      </p:sp>
      <p:sp>
        <p:nvSpPr>
          <p:cNvPr id="9" name="Rectangle 8"/>
          <p:cNvSpPr/>
          <p:nvPr/>
        </p:nvSpPr>
        <p:spPr>
          <a:xfrm>
            <a:off x="5119716" y="2089533"/>
            <a:ext cx="1194558" cy="369332"/>
          </a:xfrm>
          <a:prstGeom prst="rect">
            <a:avLst/>
          </a:prstGeom>
        </p:spPr>
        <p:txBody>
          <a:bodyPr wrap="none">
            <a:spAutoFit/>
          </a:bodyPr>
          <a:lstStyle/>
          <a:p>
            <a:r>
              <a:rPr lang="en-US" dirty="0" smtClean="0"/>
              <a:t>r=8.31 </a:t>
            </a:r>
            <a:r>
              <a:rPr lang="en-US" dirty="0" err="1" smtClean="0"/>
              <a:t>fm</a:t>
            </a:r>
            <a:endParaRPr lang="en-US" dirty="0"/>
          </a:p>
        </p:txBody>
      </p:sp>
      <p:sp>
        <p:nvSpPr>
          <p:cNvPr id="10" name="Rectangle 9"/>
          <p:cNvSpPr/>
          <p:nvPr/>
        </p:nvSpPr>
        <p:spPr>
          <a:xfrm>
            <a:off x="5119716" y="3279851"/>
            <a:ext cx="1066318" cy="369332"/>
          </a:xfrm>
          <a:prstGeom prst="rect">
            <a:avLst/>
          </a:prstGeom>
        </p:spPr>
        <p:txBody>
          <a:bodyPr wrap="none">
            <a:spAutoFit/>
          </a:bodyPr>
          <a:lstStyle/>
          <a:p>
            <a:r>
              <a:rPr lang="en-US" dirty="0" smtClean="0"/>
              <a:t>r=8.7 </a:t>
            </a:r>
            <a:r>
              <a:rPr lang="en-US" dirty="0" err="1" smtClean="0"/>
              <a:t>fm</a:t>
            </a:r>
            <a:endParaRPr lang="en-US" dirty="0"/>
          </a:p>
        </p:txBody>
      </p:sp>
      <p:sp>
        <p:nvSpPr>
          <p:cNvPr id="11" name="Rectangle 10"/>
          <p:cNvSpPr/>
          <p:nvPr/>
        </p:nvSpPr>
        <p:spPr>
          <a:xfrm>
            <a:off x="5119716" y="2725086"/>
            <a:ext cx="1066318" cy="369332"/>
          </a:xfrm>
          <a:prstGeom prst="rect">
            <a:avLst/>
          </a:prstGeom>
        </p:spPr>
        <p:txBody>
          <a:bodyPr wrap="none">
            <a:spAutoFit/>
          </a:bodyPr>
          <a:lstStyle/>
          <a:p>
            <a:r>
              <a:rPr lang="en-US" dirty="0" smtClean="0"/>
              <a:t>r=6.0 </a:t>
            </a:r>
            <a:r>
              <a:rPr lang="en-US" dirty="0" err="1" smtClean="0"/>
              <a:t>fm</a:t>
            </a:r>
            <a:endParaRPr lang="en-US" dirty="0"/>
          </a:p>
        </p:txBody>
      </p:sp>
      <p:sp>
        <p:nvSpPr>
          <p:cNvPr id="12" name="TextBox 11"/>
          <p:cNvSpPr txBox="1"/>
          <p:nvPr/>
        </p:nvSpPr>
        <p:spPr>
          <a:xfrm>
            <a:off x="350728" y="5887233"/>
            <a:ext cx="9227206" cy="369332"/>
          </a:xfrm>
          <a:prstGeom prst="rect">
            <a:avLst/>
          </a:prstGeom>
          <a:noFill/>
        </p:spPr>
        <p:txBody>
          <a:bodyPr wrap="none" rtlCol="0">
            <a:spAutoFit/>
          </a:bodyPr>
          <a:lstStyle/>
          <a:p>
            <a:r>
              <a:rPr lang="en-US" dirty="0" smtClean="0"/>
              <a:t>This shows that radius does not change dramatically from lighter to heavier nuclei</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009" y="1229585"/>
            <a:ext cx="5580685" cy="3729666"/>
          </a:xfrm>
          <a:prstGeom prst="rect">
            <a:avLst/>
          </a:prstGeom>
        </p:spPr>
      </p:pic>
      <p:sp>
        <p:nvSpPr>
          <p:cNvPr id="14" name="TextBox 13"/>
          <p:cNvSpPr txBox="1"/>
          <p:nvPr/>
        </p:nvSpPr>
        <p:spPr>
          <a:xfrm>
            <a:off x="526092" y="3970751"/>
            <a:ext cx="3140603" cy="369332"/>
          </a:xfrm>
          <a:prstGeom prst="rect">
            <a:avLst/>
          </a:prstGeom>
          <a:noFill/>
        </p:spPr>
        <p:txBody>
          <a:bodyPr wrap="none" rtlCol="0">
            <a:spAutoFit/>
          </a:bodyPr>
          <a:lstStyle/>
          <a:p>
            <a:r>
              <a:rPr lang="en-US" b="1" dirty="0" smtClean="0">
                <a:solidFill>
                  <a:srgbClr val="FFFF00"/>
                </a:solidFill>
              </a:rPr>
              <a:t>How can we calculate r0?</a:t>
            </a:r>
            <a:endParaRPr lang="en-US" b="1" dirty="0">
              <a:solidFill>
                <a:srgbClr val="FFFF00"/>
              </a:solidFill>
            </a:endParaRPr>
          </a:p>
        </p:txBody>
      </p:sp>
      <p:sp>
        <p:nvSpPr>
          <p:cNvPr id="15" name="TextBox 14"/>
          <p:cNvSpPr txBox="1"/>
          <p:nvPr/>
        </p:nvSpPr>
        <p:spPr>
          <a:xfrm>
            <a:off x="526092" y="4407987"/>
            <a:ext cx="5047989" cy="1200329"/>
          </a:xfrm>
          <a:prstGeom prst="rect">
            <a:avLst/>
          </a:prstGeom>
          <a:noFill/>
        </p:spPr>
        <p:txBody>
          <a:bodyPr wrap="square" rtlCol="0">
            <a:spAutoFit/>
          </a:bodyPr>
          <a:lstStyle/>
          <a:p>
            <a:r>
              <a:rPr lang="en-US" dirty="0" smtClean="0"/>
              <a:t>Experimentally determined nuclear radii are related with nucleon number for a few nuclei and value of constant r0 is determined. </a:t>
            </a:r>
            <a:endParaRPr lang="en-US" dirty="0"/>
          </a:p>
        </p:txBody>
      </p:sp>
    </p:spTree>
    <p:extLst>
      <p:ext uri="{BB962C8B-B14F-4D97-AF65-F5344CB8AC3E}">
        <p14:creationId xmlns:p14="http://schemas.microsoft.com/office/powerpoint/2010/main" val="382889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21" y="111334"/>
            <a:ext cx="6803994" cy="6640195"/>
          </a:xfrm>
          <a:prstGeom prst="rect">
            <a:avLst/>
          </a:prstGeom>
        </p:spPr>
      </p:pic>
    </p:spTree>
    <p:extLst>
      <p:ext uri="{BB962C8B-B14F-4D97-AF65-F5344CB8AC3E}">
        <p14:creationId xmlns:p14="http://schemas.microsoft.com/office/powerpoint/2010/main" val="3953183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56" y="90553"/>
            <a:ext cx="7215693" cy="30284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55" y="2967428"/>
            <a:ext cx="7215693" cy="4358384"/>
          </a:xfrm>
          <a:prstGeom prst="rect">
            <a:avLst/>
          </a:prstGeom>
        </p:spPr>
      </p:pic>
    </p:spTree>
    <p:extLst>
      <p:ext uri="{BB962C8B-B14F-4D97-AF65-F5344CB8AC3E}">
        <p14:creationId xmlns:p14="http://schemas.microsoft.com/office/powerpoint/2010/main" val="3764355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307" y="388307"/>
            <a:ext cx="7050328" cy="369332"/>
          </a:xfrm>
          <a:prstGeom prst="rect">
            <a:avLst/>
          </a:prstGeom>
          <a:noFill/>
        </p:spPr>
        <p:txBody>
          <a:bodyPr wrap="none" rtlCol="0">
            <a:spAutoFit/>
          </a:bodyPr>
          <a:lstStyle/>
          <a:p>
            <a:r>
              <a:rPr lang="en-US" b="1" dirty="0" smtClean="0"/>
              <a:t>Liquid drop mass formula or semi-empirical liquid drop model</a:t>
            </a:r>
            <a:endParaRPr lang="en-US" b="1" dirty="0"/>
          </a:p>
        </p:txBody>
      </p:sp>
      <p:sp>
        <p:nvSpPr>
          <p:cNvPr id="3" name="TextBox 2"/>
          <p:cNvSpPr txBox="1"/>
          <p:nvPr/>
        </p:nvSpPr>
        <p:spPr>
          <a:xfrm>
            <a:off x="526093" y="1089764"/>
            <a:ext cx="11359200" cy="923330"/>
          </a:xfrm>
          <a:prstGeom prst="rect">
            <a:avLst/>
          </a:prstGeom>
          <a:noFill/>
        </p:spPr>
        <p:txBody>
          <a:bodyPr wrap="none" rtlCol="0">
            <a:spAutoFit/>
          </a:bodyPr>
          <a:lstStyle/>
          <a:p>
            <a:pPr marL="285750" indent="-285750">
              <a:buFont typeface="Wingdings" panose="05000000000000000000" pitchFamily="2" charset="2"/>
              <a:buChar char="Ø"/>
            </a:pPr>
            <a:r>
              <a:rPr lang="en-US" dirty="0" smtClean="0"/>
              <a:t>BE is a function of Z and A                        BE= f(A, </a:t>
            </a:r>
            <a:r>
              <a:rPr lang="en-US" dirty="0"/>
              <a:t>Z</a:t>
            </a:r>
            <a:r>
              <a:rPr lang="en-US" dirty="0" smtClean="0"/>
              <a:t>)</a:t>
            </a:r>
          </a:p>
          <a:p>
            <a:pPr marL="285750" indent="-285750">
              <a:buFont typeface="Wingdings" panose="05000000000000000000" pitchFamily="2" charset="2"/>
              <a:buChar char="Ø"/>
            </a:pPr>
            <a:r>
              <a:rPr lang="en-US" dirty="0" smtClean="0"/>
              <a:t>Consider nucleus like a drop of liquid because a nucleus roughly takes the shape of a liquid drop.</a:t>
            </a:r>
          </a:p>
          <a:p>
            <a:pPr marL="285750" indent="-285750">
              <a:buFont typeface="Wingdings" panose="05000000000000000000" pitchFamily="2" charset="2"/>
              <a:buChar char="Ø"/>
            </a:pPr>
            <a:r>
              <a:rPr lang="en-US" dirty="0" smtClean="0"/>
              <a:t>What sort of terms can add to or decrease the stability of a given liquid drop</a:t>
            </a:r>
          </a:p>
        </p:txBody>
      </p:sp>
      <p:sp>
        <p:nvSpPr>
          <p:cNvPr id="4" name="TextBox 3"/>
          <p:cNvSpPr txBox="1"/>
          <p:nvPr/>
        </p:nvSpPr>
        <p:spPr>
          <a:xfrm>
            <a:off x="526093" y="2379945"/>
            <a:ext cx="8483413" cy="369332"/>
          </a:xfrm>
          <a:prstGeom prst="rect">
            <a:avLst/>
          </a:prstGeom>
          <a:noFill/>
        </p:spPr>
        <p:txBody>
          <a:bodyPr wrap="none" rtlCol="0">
            <a:spAutoFit/>
          </a:bodyPr>
          <a:lstStyle/>
          <a:p>
            <a:r>
              <a:rPr lang="en-US" b="1" dirty="0">
                <a:solidFill>
                  <a:srgbClr val="FFFF00"/>
                </a:solidFill>
              </a:rPr>
              <a:t>1. What happens to BE of a nucleus, when we add nucleons to a nucleus</a:t>
            </a:r>
            <a:r>
              <a:rPr lang="en-US" b="1" dirty="0" smtClean="0">
                <a:solidFill>
                  <a:srgbClr val="FFFF00"/>
                </a:solidFill>
              </a:rPr>
              <a:t>?</a:t>
            </a:r>
            <a:endParaRPr lang="en-US" b="1" dirty="0">
              <a:solidFill>
                <a:srgbClr val="FFFF00"/>
              </a:solidFill>
            </a:endParaRPr>
          </a:p>
        </p:txBody>
      </p:sp>
      <p:sp>
        <p:nvSpPr>
          <p:cNvPr id="6" name="TextBox 5"/>
          <p:cNvSpPr txBox="1"/>
          <p:nvPr/>
        </p:nvSpPr>
        <p:spPr>
          <a:xfrm>
            <a:off x="283804" y="2814217"/>
            <a:ext cx="11496986" cy="2308324"/>
          </a:xfrm>
          <a:prstGeom prst="rect">
            <a:avLst/>
          </a:prstGeom>
          <a:noFill/>
        </p:spPr>
        <p:txBody>
          <a:bodyPr wrap="square" rtlCol="0">
            <a:spAutoFit/>
          </a:bodyPr>
          <a:lstStyle/>
          <a:p>
            <a:r>
              <a:rPr lang="en-US" dirty="0" smtClean="0"/>
              <a:t>Add more nucleons, more nucleons are converted to energy and hence BE increases. By increasing A, BE increases. Lets call it volume term, as we add volume to the liquid droplet, its total BE will start to increase. So we can say BE is proportional to A i.e., number of nucleons in the liquid droplet. BE increases  with A, but BE/A will be constant (show graphically). There is going to be some constant called volume constant. There is some relationship between stability gained and nucleon added but we don’t know this. One thing we are sure of is BE is proportional to A</a:t>
            </a:r>
          </a:p>
          <a:p>
            <a:endParaRPr lang="en-US" dirty="0"/>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3671313833"/>
              </p:ext>
            </p:extLst>
          </p:nvPr>
        </p:nvGraphicFramePr>
        <p:xfrm>
          <a:off x="1606550" y="5038725"/>
          <a:ext cx="114300" cy="177800"/>
        </p:xfrm>
        <a:graphic>
          <a:graphicData uri="http://schemas.openxmlformats.org/presentationml/2006/ole">
            <mc:AlternateContent xmlns:mc="http://schemas.openxmlformats.org/markup-compatibility/2006">
              <mc:Choice xmlns:v="urn:schemas-microsoft-com:vml" Requires="v">
                <p:oleObj spid="_x0000_s10856" name="Equation" r:id="rId3" imgW="114120" imgH="177480" progId="Equation.DSMT4">
                  <p:embed/>
                </p:oleObj>
              </mc:Choice>
              <mc:Fallback>
                <p:oleObj name="Equation" r:id="rId3" imgW="114120" imgH="177480" progId="Equation.DSMT4">
                  <p:embed/>
                  <p:pic>
                    <p:nvPicPr>
                      <p:cNvPr id="0" name=""/>
                      <p:cNvPicPr/>
                      <p:nvPr/>
                    </p:nvPicPr>
                    <p:blipFill>
                      <a:blip r:embed="rId4"/>
                      <a:stretch>
                        <a:fillRect/>
                      </a:stretch>
                    </p:blipFill>
                    <p:spPr>
                      <a:xfrm>
                        <a:off x="1606550" y="5038725"/>
                        <a:ext cx="114300" cy="1778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32623870"/>
              </p:ext>
            </p:extLst>
          </p:nvPr>
        </p:nvGraphicFramePr>
        <p:xfrm>
          <a:off x="393124" y="4775392"/>
          <a:ext cx="3906838" cy="1163637"/>
        </p:xfrm>
        <a:graphic>
          <a:graphicData uri="http://schemas.openxmlformats.org/presentationml/2006/ole">
            <mc:AlternateContent xmlns:mc="http://schemas.openxmlformats.org/markup-compatibility/2006">
              <mc:Choice xmlns:v="urn:schemas-microsoft-com:vml" Requires="v">
                <p:oleObj spid="_x0000_s10857" name="Equation" r:id="rId5" imgW="2260440" imgH="672840" progId="Equation.DSMT4">
                  <p:embed/>
                </p:oleObj>
              </mc:Choice>
              <mc:Fallback>
                <p:oleObj name="Equation" r:id="rId5" imgW="2260440" imgH="672840" progId="Equation.DSMT4">
                  <p:embed/>
                  <p:pic>
                    <p:nvPicPr>
                      <p:cNvPr id="0" name=""/>
                      <p:cNvPicPr/>
                      <p:nvPr/>
                    </p:nvPicPr>
                    <p:blipFill>
                      <a:blip r:embed="rId6"/>
                      <a:stretch>
                        <a:fillRect/>
                      </a:stretch>
                    </p:blipFill>
                    <p:spPr>
                      <a:xfrm>
                        <a:off x="393124" y="4775392"/>
                        <a:ext cx="3906838" cy="1163637"/>
                      </a:xfrm>
                      <a:prstGeom prst="rect">
                        <a:avLst/>
                      </a:prstGeom>
                      <a:solidFill>
                        <a:schemeClr val="tx1"/>
                      </a:solidFill>
                    </p:spPr>
                  </p:pic>
                </p:oleObj>
              </mc:Fallback>
            </mc:AlternateContent>
          </a:graphicData>
        </a:graphic>
      </p:graphicFrame>
      <p:grpSp>
        <p:nvGrpSpPr>
          <p:cNvPr id="21" name="Group 20"/>
          <p:cNvGrpSpPr/>
          <p:nvPr/>
        </p:nvGrpSpPr>
        <p:grpSpPr>
          <a:xfrm>
            <a:off x="8524045" y="4430502"/>
            <a:ext cx="2879829" cy="2381012"/>
            <a:chOff x="6499302" y="4376057"/>
            <a:chExt cx="2879829" cy="2381012"/>
          </a:xfrm>
        </p:grpSpPr>
        <p:cxnSp>
          <p:nvCxnSpPr>
            <p:cNvPr id="14" name="Straight Connector 13"/>
            <p:cNvCxnSpPr/>
            <p:nvPr/>
          </p:nvCxnSpPr>
          <p:spPr>
            <a:xfrm>
              <a:off x="7236823" y="4376057"/>
              <a:ext cx="52251" cy="1789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276011" y="6152606"/>
              <a:ext cx="2103120" cy="13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36823" y="4781006"/>
              <a:ext cx="2142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955280" y="6387737"/>
              <a:ext cx="356188" cy="369332"/>
            </a:xfrm>
            <a:prstGeom prst="rect">
              <a:avLst/>
            </a:prstGeom>
            <a:noFill/>
          </p:spPr>
          <p:txBody>
            <a:bodyPr wrap="none" rtlCol="0">
              <a:spAutoFit/>
            </a:bodyPr>
            <a:lstStyle/>
            <a:p>
              <a:r>
                <a:rPr lang="en-US" dirty="0" smtClean="0"/>
                <a:t>A</a:t>
              </a:r>
              <a:endParaRPr lang="en-US" dirty="0"/>
            </a:p>
          </p:txBody>
        </p:sp>
        <p:sp>
          <p:nvSpPr>
            <p:cNvPr id="20" name="TextBox 19"/>
            <p:cNvSpPr txBox="1"/>
            <p:nvPr/>
          </p:nvSpPr>
          <p:spPr>
            <a:xfrm>
              <a:off x="6499302" y="5086197"/>
              <a:ext cx="699230" cy="369332"/>
            </a:xfrm>
            <a:prstGeom prst="rect">
              <a:avLst/>
            </a:prstGeom>
            <a:noFill/>
          </p:spPr>
          <p:txBody>
            <a:bodyPr wrap="none" rtlCol="0">
              <a:spAutoFit/>
            </a:bodyPr>
            <a:lstStyle/>
            <a:p>
              <a:r>
                <a:rPr lang="en-US" dirty="0" smtClean="0"/>
                <a:t>BE/a</a:t>
              </a:r>
              <a:endParaRPr lang="en-US" dirty="0"/>
            </a:p>
          </p:txBody>
        </p:sp>
      </p:grpSp>
    </p:spTree>
    <p:extLst>
      <p:ext uri="{BB962C8B-B14F-4D97-AF65-F5344CB8AC3E}">
        <p14:creationId xmlns:p14="http://schemas.microsoft.com/office/powerpoint/2010/main" val="337352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 y="457200"/>
            <a:ext cx="9874819" cy="646331"/>
          </a:xfrm>
          <a:prstGeom prst="rect">
            <a:avLst/>
          </a:prstGeom>
          <a:noFill/>
        </p:spPr>
        <p:txBody>
          <a:bodyPr wrap="none" rtlCol="0">
            <a:spAutoFit/>
          </a:bodyPr>
          <a:lstStyle/>
          <a:p>
            <a:r>
              <a:rPr lang="en-US" b="1" dirty="0" smtClean="0">
                <a:solidFill>
                  <a:srgbClr val="FFFF00"/>
                </a:solidFill>
              </a:rPr>
              <a:t>2. What happens to a liquid drop, when we increase volume of liquid drop. What other</a:t>
            </a:r>
          </a:p>
          <a:p>
            <a:r>
              <a:rPr lang="en-US" b="1" dirty="0" smtClean="0">
                <a:solidFill>
                  <a:srgbClr val="FFFF00"/>
                </a:solidFill>
              </a:rPr>
              <a:t>parameters increase?</a:t>
            </a:r>
            <a:endParaRPr lang="en-US" b="1" dirty="0">
              <a:solidFill>
                <a:srgbClr val="FFFF00"/>
              </a:solidFill>
            </a:endParaRPr>
          </a:p>
        </p:txBody>
      </p:sp>
      <p:sp>
        <p:nvSpPr>
          <p:cNvPr id="4" name="TextBox 3"/>
          <p:cNvSpPr txBox="1"/>
          <p:nvPr/>
        </p:nvSpPr>
        <p:spPr>
          <a:xfrm>
            <a:off x="705394" y="1371600"/>
            <a:ext cx="10972800" cy="646331"/>
          </a:xfrm>
          <a:prstGeom prst="rect">
            <a:avLst/>
          </a:prstGeom>
          <a:noFill/>
        </p:spPr>
        <p:txBody>
          <a:bodyPr wrap="square" rtlCol="0">
            <a:spAutoFit/>
          </a:bodyPr>
          <a:lstStyle/>
          <a:p>
            <a:r>
              <a:rPr lang="en-US" dirty="0" smtClean="0">
                <a:solidFill>
                  <a:srgbClr val="FFFF00"/>
                </a:solidFill>
              </a:rPr>
              <a:t>Surface area</a:t>
            </a:r>
            <a:r>
              <a:rPr lang="en-US" dirty="0" smtClean="0"/>
              <a:t>. Dependence of BE on surface area can be shown in terms of volume which can be shown in terms of nucleon number A.</a:t>
            </a:r>
            <a:r>
              <a:rPr lang="en-US" dirty="0"/>
              <a:t> How does surface area scales to volume</a:t>
            </a:r>
            <a:r>
              <a:rPr lang="en-US" b="1" dirty="0"/>
              <a:t>? </a:t>
            </a:r>
            <a:endParaRPr lang="en-US" b="1" dirty="0" smtClean="0"/>
          </a:p>
        </p:txBody>
      </p:sp>
      <p:graphicFrame>
        <p:nvGraphicFramePr>
          <p:cNvPr id="5" name="Object 4"/>
          <p:cNvGraphicFramePr>
            <a:graphicFrameLocks noChangeAspect="1"/>
          </p:cNvGraphicFramePr>
          <p:nvPr>
            <p:extLst>
              <p:ext uri="{D42A27DB-BD31-4B8C-83A1-F6EECF244321}">
                <p14:modId xmlns:p14="http://schemas.microsoft.com/office/powerpoint/2010/main" val="1452704733"/>
              </p:ext>
            </p:extLst>
          </p:nvPr>
        </p:nvGraphicFramePr>
        <p:xfrm>
          <a:off x="528637" y="2830987"/>
          <a:ext cx="5371122" cy="1006846"/>
        </p:xfrm>
        <a:graphic>
          <a:graphicData uri="http://schemas.openxmlformats.org/presentationml/2006/ole">
            <mc:AlternateContent xmlns:mc="http://schemas.openxmlformats.org/markup-compatibility/2006">
              <mc:Choice xmlns:v="urn:schemas-microsoft-com:vml" Requires="v">
                <p:oleObj spid="_x0000_s12162" name="Equation" r:id="rId3" imgW="2577960" imgH="482400" progId="Equation.DSMT4">
                  <p:embed/>
                </p:oleObj>
              </mc:Choice>
              <mc:Fallback>
                <p:oleObj name="Equation" r:id="rId3" imgW="2577960" imgH="482400" progId="Equation.DSMT4">
                  <p:embed/>
                  <p:pic>
                    <p:nvPicPr>
                      <p:cNvPr id="0" name=""/>
                      <p:cNvPicPr/>
                      <p:nvPr/>
                    </p:nvPicPr>
                    <p:blipFill>
                      <a:blip r:embed="rId4"/>
                      <a:stretch>
                        <a:fillRect/>
                      </a:stretch>
                    </p:blipFill>
                    <p:spPr>
                      <a:xfrm>
                        <a:off x="528637" y="2830987"/>
                        <a:ext cx="5371122" cy="1006846"/>
                      </a:xfrm>
                      <a:prstGeom prst="rect">
                        <a:avLst/>
                      </a:prstGeom>
                      <a:solidFill>
                        <a:schemeClr val="tx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78545521"/>
              </p:ext>
            </p:extLst>
          </p:nvPr>
        </p:nvGraphicFramePr>
        <p:xfrm>
          <a:off x="835297" y="2286000"/>
          <a:ext cx="2717800" cy="436789"/>
        </p:xfrm>
        <a:graphic>
          <a:graphicData uri="http://schemas.openxmlformats.org/presentationml/2006/ole">
            <mc:AlternateContent xmlns:mc="http://schemas.openxmlformats.org/markup-compatibility/2006">
              <mc:Choice xmlns:v="urn:schemas-microsoft-com:vml" Requires="v">
                <p:oleObj spid="_x0000_s12163" name="Equation" r:id="rId5" imgW="1422360" imgH="228600" progId="Equation.DSMT4">
                  <p:embed/>
                </p:oleObj>
              </mc:Choice>
              <mc:Fallback>
                <p:oleObj name="Equation" r:id="rId5" imgW="1422360" imgH="228600" progId="Equation.DSMT4">
                  <p:embed/>
                  <p:pic>
                    <p:nvPicPr>
                      <p:cNvPr id="0" name=""/>
                      <p:cNvPicPr/>
                      <p:nvPr/>
                    </p:nvPicPr>
                    <p:blipFill>
                      <a:blip r:embed="rId6"/>
                      <a:stretch>
                        <a:fillRect/>
                      </a:stretch>
                    </p:blipFill>
                    <p:spPr>
                      <a:xfrm>
                        <a:off x="835297" y="2286000"/>
                        <a:ext cx="2717800" cy="436789"/>
                      </a:xfrm>
                      <a:prstGeom prst="rect">
                        <a:avLst/>
                      </a:prstGeom>
                      <a:solidFill>
                        <a:schemeClr val="tx1"/>
                      </a:solidFill>
                    </p:spPr>
                  </p:pic>
                </p:oleObj>
              </mc:Fallback>
            </mc:AlternateContent>
          </a:graphicData>
        </a:graphic>
      </p:graphicFrame>
      <p:sp>
        <p:nvSpPr>
          <p:cNvPr id="8" name="TextBox 7"/>
          <p:cNvSpPr txBox="1"/>
          <p:nvPr/>
        </p:nvSpPr>
        <p:spPr>
          <a:xfrm>
            <a:off x="548640" y="3937052"/>
            <a:ext cx="7104830" cy="369332"/>
          </a:xfrm>
          <a:prstGeom prst="rect">
            <a:avLst/>
          </a:prstGeom>
          <a:noFill/>
        </p:spPr>
        <p:txBody>
          <a:bodyPr wrap="none" rtlCol="0">
            <a:spAutoFit/>
          </a:bodyPr>
          <a:lstStyle/>
          <a:p>
            <a:r>
              <a:rPr lang="en-US" dirty="0" smtClean="0">
                <a:solidFill>
                  <a:srgbClr val="FFFF00"/>
                </a:solidFill>
              </a:rPr>
              <a:t>Does this term add to or decrease the stability of the nucleus</a:t>
            </a:r>
            <a:r>
              <a:rPr lang="en-US" b="1" dirty="0" smtClean="0">
                <a:solidFill>
                  <a:srgbClr val="FFFF00"/>
                </a:solidFill>
              </a:rPr>
              <a:t>?</a:t>
            </a:r>
            <a:endParaRPr lang="en-US" b="1" dirty="0">
              <a:solidFill>
                <a:srgbClr val="FFFF00"/>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7175" y="2286000"/>
            <a:ext cx="3551464" cy="2744313"/>
          </a:xfrm>
          <a:prstGeom prst="rect">
            <a:avLst/>
          </a:prstGeom>
        </p:spPr>
      </p:pic>
      <p:sp>
        <p:nvSpPr>
          <p:cNvPr id="10" name="TextBox 9"/>
          <p:cNvSpPr txBox="1"/>
          <p:nvPr/>
        </p:nvSpPr>
        <p:spPr>
          <a:xfrm>
            <a:off x="711925" y="4405604"/>
            <a:ext cx="7439298" cy="923330"/>
          </a:xfrm>
          <a:prstGeom prst="rect">
            <a:avLst/>
          </a:prstGeom>
          <a:noFill/>
        </p:spPr>
        <p:txBody>
          <a:bodyPr wrap="square" rtlCol="0">
            <a:spAutoFit/>
          </a:bodyPr>
          <a:lstStyle/>
          <a:p>
            <a:r>
              <a:rPr lang="en-US" dirty="0" smtClean="0"/>
              <a:t>This term decreases the stability of nucleus because nucleon on the surface are not bund to as many nucleon as of inside so this term will take a negative sign</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711518840"/>
              </p:ext>
            </p:extLst>
          </p:nvPr>
        </p:nvGraphicFramePr>
        <p:xfrm>
          <a:off x="528637" y="5675313"/>
          <a:ext cx="3024459" cy="487696"/>
        </p:xfrm>
        <a:graphic>
          <a:graphicData uri="http://schemas.openxmlformats.org/presentationml/2006/ole">
            <mc:AlternateContent xmlns:mc="http://schemas.openxmlformats.org/markup-compatibility/2006">
              <mc:Choice xmlns:v="urn:schemas-microsoft-com:vml" Requires="v">
                <p:oleObj spid="_x0000_s12164" name="Equation" r:id="rId8" imgW="1498320" imgH="241200" progId="Equation.DSMT4">
                  <p:embed/>
                </p:oleObj>
              </mc:Choice>
              <mc:Fallback>
                <p:oleObj name="Equation" r:id="rId8" imgW="1498320" imgH="241200" progId="Equation.DSMT4">
                  <p:embed/>
                  <p:pic>
                    <p:nvPicPr>
                      <p:cNvPr id="0" name=""/>
                      <p:cNvPicPr/>
                      <p:nvPr/>
                    </p:nvPicPr>
                    <p:blipFill>
                      <a:blip r:embed="rId9"/>
                      <a:stretch>
                        <a:fillRect/>
                      </a:stretch>
                    </p:blipFill>
                    <p:spPr>
                      <a:xfrm>
                        <a:off x="528637" y="5675313"/>
                        <a:ext cx="3024459" cy="487696"/>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76275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570"/>
            <a:ext cx="10524309" cy="923330"/>
          </a:xfrm>
          <a:prstGeom prst="rect">
            <a:avLst/>
          </a:prstGeom>
        </p:spPr>
        <p:txBody>
          <a:bodyPr wrap="square">
            <a:spAutoFit/>
          </a:bodyPr>
          <a:lstStyle/>
          <a:p>
            <a:r>
              <a:rPr lang="en-US" b="1" dirty="0" smtClean="0">
                <a:solidFill>
                  <a:srgbClr val="FFFF00"/>
                </a:solidFill>
              </a:rPr>
              <a:t>3. </a:t>
            </a:r>
            <a:r>
              <a:rPr lang="en-US" b="1" dirty="0">
                <a:solidFill>
                  <a:srgbClr val="FFFF00"/>
                </a:solidFill>
              </a:rPr>
              <a:t>What happens to a liquid drop, when we increase volume of liquid drop. What happens to a </a:t>
            </a:r>
            <a:r>
              <a:rPr lang="en-US" b="1" dirty="0" smtClean="0">
                <a:solidFill>
                  <a:srgbClr val="FFFF00"/>
                </a:solidFill>
              </a:rPr>
              <a:t>nucleus, </a:t>
            </a:r>
            <a:r>
              <a:rPr lang="en-US" b="1" dirty="0">
                <a:solidFill>
                  <a:srgbClr val="FFFF00"/>
                </a:solidFill>
              </a:rPr>
              <a:t>when we increase </a:t>
            </a:r>
            <a:r>
              <a:rPr lang="en-US" b="1" dirty="0" smtClean="0">
                <a:solidFill>
                  <a:srgbClr val="FFFF00"/>
                </a:solidFill>
              </a:rPr>
              <a:t>nucleons in the nucleus? What parameter other than surface area?</a:t>
            </a:r>
            <a:endParaRPr lang="en-US" b="1" dirty="0">
              <a:solidFill>
                <a:srgbClr val="FFFF00"/>
              </a:solidFill>
            </a:endParaRPr>
          </a:p>
        </p:txBody>
      </p:sp>
      <p:sp>
        <p:nvSpPr>
          <p:cNvPr id="3" name="TextBox 2"/>
          <p:cNvSpPr txBox="1"/>
          <p:nvPr/>
        </p:nvSpPr>
        <p:spPr>
          <a:xfrm>
            <a:off x="300446" y="1423851"/>
            <a:ext cx="11207931" cy="2031325"/>
          </a:xfrm>
          <a:prstGeom prst="rect">
            <a:avLst/>
          </a:prstGeom>
          <a:noFill/>
        </p:spPr>
        <p:txBody>
          <a:bodyPr wrap="square" rtlCol="0">
            <a:spAutoFit/>
          </a:bodyPr>
          <a:lstStyle/>
          <a:p>
            <a:r>
              <a:rPr lang="en-US" dirty="0" smtClean="0"/>
              <a:t>Nucleons mean proton or neutron. What happens if we place neutrons at one place</a:t>
            </a:r>
            <a:r>
              <a:rPr lang="en-US" b="1" dirty="0" smtClean="0"/>
              <a:t>? </a:t>
            </a:r>
            <a:r>
              <a:rPr lang="en-US" dirty="0" smtClean="0"/>
              <a:t>Proton repel each other due to columbic forces. Whether this term will take a negative or positive sign, lets decide later. Up-till now, we only know that change in BE is directly proportional to No. of protons </a:t>
            </a:r>
          </a:p>
          <a:p>
            <a:endParaRPr lang="en-US" dirty="0" smtClean="0"/>
          </a:p>
          <a:p>
            <a:r>
              <a:rPr lang="en-US" dirty="0" smtClean="0"/>
              <a:t> </a:t>
            </a:r>
            <a:endParaRPr lang="en-US" dirty="0"/>
          </a:p>
          <a:p>
            <a:endParaRPr lang="en-US" dirty="0" smtClean="0"/>
          </a:p>
          <a:p>
            <a:r>
              <a:rPr lang="en-US" dirty="0" smtClean="0"/>
              <a:t>Every proton will feel repulsive force by every other proton except by itself.</a:t>
            </a:r>
            <a:endParaRPr lang="en-US" b="1" dirty="0"/>
          </a:p>
        </p:txBody>
      </p:sp>
      <p:graphicFrame>
        <p:nvGraphicFramePr>
          <p:cNvPr id="4" name="Object 3"/>
          <p:cNvGraphicFramePr>
            <a:graphicFrameLocks noChangeAspect="1"/>
          </p:cNvGraphicFramePr>
          <p:nvPr>
            <p:extLst>
              <p:ext uri="{D42A27DB-BD31-4B8C-83A1-F6EECF244321}">
                <p14:modId xmlns:p14="http://schemas.microsoft.com/office/powerpoint/2010/main" val="841421701"/>
              </p:ext>
            </p:extLst>
          </p:nvPr>
        </p:nvGraphicFramePr>
        <p:xfrm>
          <a:off x="437604" y="2476023"/>
          <a:ext cx="2192073" cy="515371"/>
        </p:xfrm>
        <a:graphic>
          <a:graphicData uri="http://schemas.openxmlformats.org/presentationml/2006/ole">
            <mc:AlternateContent xmlns:mc="http://schemas.openxmlformats.org/markup-compatibility/2006">
              <mc:Choice xmlns:v="urn:schemas-microsoft-com:vml" Requires="v">
                <p:oleObj spid="_x0000_s12864" name="Equation" r:id="rId3" imgW="863280" imgH="203040" progId="Equation.DSMT4">
                  <p:embed/>
                </p:oleObj>
              </mc:Choice>
              <mc:Fallback>
                <p:oleObj name="Equation" r:id="rId3" imgW="863280" imgH="203040" progId="Equation.DSMT4">
                  <p:embed/>
                  <p:pic>
                    <p:nvPicPr>
                      <p:cNvPr id="0" name=""/>
                      <p:cNvPicPr/>
                      <p:nvPr/>
                    </p:nvPicPr>
                    <p:blipFill>
                      <a:blip r:embed="rId4"/>
                      <a:stretch>
                        <a:fillRect/>
                      </a:stretch>
                    </p:blipFill>
                    <p:spPr>
                      <a:xfrm>
                        <a:off x="437604" y="2476023"/>
                        <a:ext cx="2192073" cy="515371"/>
                      </a:xfrm>
                      <a:prstGeom prst="rect">
                        <a:avLst/>
                      </a:prstGeom>
                      <a:solidFill>
                        <a:schemeClr val="tx1"/>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36070809"/>
              </p:ext>
            </p:extLst>
          </p:nvPr>
        </p:nvGraphicFramePr>
        <p:xfrm>
          <a:off x="437604" y="3591158"/>
          <a:ext cx="3189288" cy="515938"/>
        </p:xfrm>
        <a:graphic>
          <a:graphicData uri="http://schemas.openxmlformats.org/presentationml/2006/ole">
            <mc:AlternateContent xmlns:mc="http://schemas.openxmlformats.org/markup-compatibility/2006">
              <mc:Choice xmlns:v="urn:schemas-microsoft-com:vml" Requires="v">
                <p:oleObj spid="_x0000_s12865" name="Equation" r:id="rId5" imgW="1257120" imgH="203040" progId="Equation.DSMT4">
                  <p:embed/>
                </p:oleObj>
              </mc:Choice>
              <mc:Fallback>
                <p:oleObj name="Equation" r:id="rId5" imgW="1257120" imgH="203040" progId="Equation.DSMT4">
                  <p:embed/>
                  <p:pic>
                    <p:nvPicPr>
                      <p:cNvPr id="0" name=""/>
                      <p:cNvPicPr/>
                      <p:nvPr/>
                    </p:nvPicPr>
                    <p:blipFill>
                      <a:blip r:embed="rId6"/>
                      <a:stretch>
                        <a:fillRect/>
                      </a:stretch>
                    </p:blipFill>
                    <p:spPr>
                      <a:xfrm>
                        <a:off x="437604" y="3591158"/>
                        <a:ext cx="3189288" cy="515938"/>
                      </a:xfrm>
                      <a:prstGeom prst="rect">
                        <a:avLst/>
                      </a:prstGeom>
                      <a:solidFill>
                        <a:schemeClr val="tx1"/>
                      </a:solidFill>
                    </p:spPr>
                  </p:pic>
                </p:oleObj>
              </mc:Fallback>
            </mc:AlternateContent>
          </a:graphicData>
        </a:graphic>
      </p:graphicFrame>
      <p:sp>
        <p:nvSpPr>
          <p:cNvPr id="6" name="TextBox 5"/>
          <p:cNvSpPr txBox="1"/>
          <p:nvPr/>
        </p:nvSpPr>
        <p:spPr>
          <a:xfrm>
            <a:off x="300446" y="4454434"/>
            <a:ext cx="11336233" cy="1200329"/>
          </a:xfrm>
          <a:prstGeom prst="rect">
            <a:avLst/>
          </a:prstGeom>
          <a:noFill/>
        </p:spPr>
        <p:txBody>
          <a:bodyPr wrap="square" rtlCol="0">
            <a:spAutoFit/>
          </a:bodyPr>
          <a:lstStyle/>
          <a:p>
            <a:r>
              <a:rPr lang="en-US" dirty="0" smtClean="0"/>
              <a:t>This repulsion force will be mediated by number of neutrons. There is no nucleus which contains more than one proton and no neutrons. Writing A in the denominator will increase stability.</a:t>
            </a:r>
          </a:p>
          <a:p>
            <a:r>
              <a:rPr lang="en-US" dirty="0" smtClean="0"/>
              <a:t> </a:t>
            </a:r>
          </a:p>
          <a:p>
            <a:r>
              <a:rPr lang="en-US" dirty="0" smtClean="0">
                <a:solidFill>
                  <a:srgbClr val="FFFF00"/>
                </a:solidFill>
              </a:rPr>
              <a:t>But how volume scales with nucleon number</a:t>
            </a:r>
            <a:r>
              <a:rPr lang="en-US" b="1" dirty="0" smtClean="0">
                <a:solidFill>
                  <a:srgbClr val="FFFF00"/>
                </a:solidFill>
              </a:rPr>
              <a:t>?</a:t>
            </a:r>
            <a:endParaRPr lang="en-US" b="1" dirty="0">
              <a:solidFill>
                <a:srgbClr val="FFFF00"/>
              </a:solidFill>
            </a:endParaRPr>
          </a:p>
        </p:txBody>
      </p:sp>
    </p:spTree>
    <p:extLst>
      <p:ext uri="{BB962C8B-B14F-4D97-AF65-F5344CB8AC3E}">
        <p14:creationId xmlns:p14="http://schemas.microsoft.com/office/powerpoint/2010/main" val="19796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23654629"/>
              </p:ext>
            </p:extLst>
          </p:nvPr>
        </p:nvGraphicFramePr>
        <p:xfrm>
          <a:off x="149225" y="292100"/>
          <a:ext cx="5881688" cy="1720850"/>
        </p:xfrm>
        <a:graphic>
          <a:graphicData uri="http://schemas.openxmlformats.org/presentationml/2006/ole">
            <mc:AlternateContent xmlns:mc="http://schemas.openxmlformats.org/markup-compatibility/2006">
              <mc:Choice xmlns:v="urn:schemas-microsoft-com:vml" Requires="v">
                <p:oleObj spid="_x0000_s13885" name="Equation" r:id="rId3" imgW="2869920" imgH="838080" progId="Equation.DSMT4">
                  <p:embed/>
                </p:oleObj>
              </mc:Choice>
              <mc:Fallback>
                <p:oleObj name="Equation" r:id="rId3" imgW="2869920" imgH="838080" progId="Equation.DSMT4">
                  <p:embed/>
                  <p:pic>
                    <p:nvPicPr>
                      <p:cNvPr id="0" name=""/>
                      <p:cNvPicPr/>
                      <p:nvPr/>
                    </p:nvPicPr>
                    <p:blipFill>
                      <a:blip r:embed="rId4"/>
                      <a:stretch>
                        <a:fillRect/>
                      </a:stretch>
                    </p:blipFill>
                    <p:spPr>
                      <a:xfrm>
                        <a:off x="149225" y="292100"/>
                        <a:ext cx="5881688" cy="1720850"/>
                      </a:xfrm>
                      <a:prstGeom prst="rect">
                        <a:avLst/>
                      </a:prstGeom>
                      <a:solidFill>
                        <a:schemeClr val="tx1"/>
                      </a:solidFill>
                    </p:spPr>
                  </p:pic>
                </p:oleObj>
              </mc:Fallback>
            </mc:AlternateContent>
          </a:graphicData>
        </a:graphic>
      </p:graphicFrame>
      <p:sp>
        <p:nvSpPr>
          <p:cNvPr id="3" name="TextBox 2"/>
          <p:cNvSpPr txBox="1"/>
          <p:nvPr/>
        </p:nvSpPr>
        <p:spPr>
          <a:xfrm>
            <a:off x="0" y="2446455"/>
            <a:ext cx="7104830" cy="369332"/>
          </a:xfrm>
          <a:prstGeom prst="rect">
            <a:avLst/>
          </a:prstGeom>
          <a:noFill/>
        </p:spPr>
        <p:txBody>
          <a:bodyPr wrap="none" rtlCol="0">
            <a:spAutoFit/>
          </a:bodyPr>
          <a:lstStyle/>
          <a:p>
            <a:r>
              <a:rPr lang="en-US" dirty="0" smtClean="0">
                <a:solidFill>
                  <a:srgbClr val="FFFF00"/>
                </a:solidFill>
              </a:rPr>
              <a:t>Does this term add to or decrease the stability of the nucleus</a:t>
            </a:r>
            <a:r>
              <a:rPr lang="en-US" b="1" dirty="0" smtClean="0">
                <a:solidFill>
                  <a:srgbClr val="FFFF00"/>
                </a:solidFill>
              </a:rPr>
              <a:t>?</a:t>
            </a:r>
            <a:endParaRPr lang="en-US" b="1" dirty="0">
              <a:solidFill>
                <a:srgbClr val="FFFF00"/>
              </a:solidFill>
            </a:endParaRPr>
          </a:p>
        </p:txBody>
      </p:sp>
      <p:sp>
        <p:nvSpPr>
          <p:cNvPr id="4" name="Rectangle 3"/>
          <p:cNvSpPr/>
          <p:nvPr/>
        </p:nvSpPr>
        <p:spPr>
          <a:xfrm>
            <a:off x="0" y="2926159"/>
            <a:ext cx="11662538" cy="646331"/>
          </a:xfrm>
          <a:prstGeom prst="rect">
            <a:avLst/>
          </a:prstGeom>
        </p:spPr>
        <p:txBody>
          <a:bodyPr wrap="square">
            <a:spAutoFit/>
          </a:bodyPr>
          <a:lstStyle/>
          <a:p>
            <a:r>
              <a:rPr lang="en-US" dirty="0"/>
              <a:t>This term decreases the stability of nucleus because </a:t>
            </a:r>
            <a:r>
              <a:rPr lang="en-US" dirty="0" smtClean="0"/>
              <a:t>protons inside the nucleus repel each other </a:t>
            </a:r>
            <a:r>
              <a:rPr lang="en-US" dirty="0"/>
              <a:t>so this term will take a negative sign</a:t>
            </a:r>
          </a:p>
        </p:txBody>
      </p:sp>
      <p:graphicFrame>
        <p:nvGraphicFramePr>
          <p:cNvPr id="5" name="Object 4"/>
          <p:cNvGraphicFramePr>
            <a:graphicFrameLocks noChangeAspect="1"/>
          </p:cNvGraphicFramePr>
          <p:nvPr>
            <p:extLst>
              <p:ext uri="{D42A27DB-BD31-4B8C-83A1-F6EECF244321}">
                <p14:modId xmlns:p14="http://schemas.microsoft.com/office/powerpoint/2010/main" val="3809202914"/>
              </p:ext>
            </p:extLst>
          </p:nvPr>
        </p:nvGraphicFramePr>
        <p:xfrm>
          <a:off x="149225" y="3859321"/>
          <a:ext cx="4684712" cy="1200150"/>
        </p:xfrm>
        <a:graphic>
          <a:graphicData uri="http://schemas.openxmlformats.org/presentationml/2006/ole">
            <mc:AlternateContent xmlns:mc="http://schemas.openxmlformats.org/markup-compatibility/2006">
              <mc:Choice xmlns:v="urn:schemas-microsoft-com:vml" Requires="v">
                <p:oleObj spid="_x0000_s13886" name="Equation" r:id="rId5" imgW="2286000" imgH="583920" progId="Equation.DSMT4">
                  <p:embed/>
                </p:oleObj>
              </mc:Choice>
              <mc:Fallback>
                <p:oleObj name="Equation" r:id="rId5" imgW="2286000" imgH="583920" progId="Equation.DSMT4">
                  <p:embed/>
                  <p:pic>
                    <p:nvPicPr>
                      <p:cNvPr id="0" name=""/>
                      <p:cNvPicPr/>
                      <p:nvPr/>
                    </p:nvPicPr>
                    <p:blipFill>
                      <a:blip r:embed="rId6"/>
                      <a:stretch>
                        <a:fillRect/>
                      </a:stretch>
                    </p:blipFill>
                    <p:spPr>
                      <a:xfrm>
                        <a:off x="149225" y="3859321"/>
                        <a:ext cx="4684712" cy="1200150"/>
                      </a:xfrm>
                      <a:prstGeom prst="rect">
                        <a:avLst/>
                      </a:prstGeom>
                      <a:solidFill>
                        <a:schemeClr val="tx1"/>
                      </a:solidFill>
                    </p:spPr>
                  </p:pic>
                </p:oleObj>
              </mc:Fallback>
            </mc:AlternateContent>
          </a:graphicData>
        </a:graphic>
      </p:graphicFrame>
      <p:grpSp>
        <p:nvGrpSpPr>
          <p:cNvPr id="14" name="Group 13"/>
          <p:cNvGrpSpPr/>
          <p:nvPr/>
        </p:nvGrpSpPr>
        <p:grpSpPr>
          <a:xfrm>
            <a:off x="7104830" y="3572490"/>
            <a:ext cx="4352227" cy="3112532"/>
            <a:chOff x="5793855" y="3695178"/>
            <a:chExt cx="4352227" cy="3112532"/>
          </a:xfrm>
        </p:grpSpPr>
        <p:cxnSp>
          <p:nvCxnSpPr>
            <p:cNvPr id="7" name="Straight Connector 6"/>
            <p:cNvCxnSpPr/>
            <p:nvPr/>
          </p:nvCxnSpPr>
          <p:spPr>
            <a:xfrm>
              <a:off x="6676373" y="3695178"/>
              <a:ext cx="87682" cy="2705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776581" y="6375748"/>
              <a:ext cx="3369501" cy="6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6776581" y="4070028"/>
              <a:ext cx="3344449" cy="2343297"/>
            </a:xfrm>
            <a:custGeom>
              <a:avLst/>
              <a:gdLst>
                <a:gd name="connsiteX0" fmla="*/ 0 w 3344449"/>
                <a:gd name="connsiteY0" fmla="*/ 2161922 h 2161922"/>
                <a:gd name="connsiteX1" fmla="*/ 225468 w 3344449"/>
                <a:gd name="connsiteY1" fmla="*/ 846689 h 2161922"/>
                <a:gd name="connsiteX2" fmla="*/ 926926 w 3344449"/>
                <a:gd name="connsiteY2" fmla="*/ 57549 h 2161922"/>
                <a:gd name="connsiteX3" fmla="*/ 2530257 w 3344449"/>
                <a:gd name="connsiteY3" fmla="*/ 120180 h 2161922"/>
                <a:gd name="connsiteX4" fmla="*/ 3344449 w 3344449"/>
                <a:gd name="connsiteY4" fmla="*/ 596169 h 2161922"/>
                <a:gd name="connsiteX5" fmla="*/ 3344449 w 3344449"/>
                <a:gd name="connsiteY5" fmla="*/ 596169 h 2161922"/>
                <a:gd name="connsiteX0" fmla="*/ 0 w 3344449"/>
                <a:gd name="connsiteY0" fmla="*/ 2200058 h 2200058"/>
                <a:gd name="connsiteX1" fmla="*/ 225468 w 3344449"/>
                <a:gd name="connsiteY1" fmla="*/ 884825 h 2200058"/>
                <a:gd name="connsiteX2" fmla="*/ 926926 w 3344449"/>
                <a:gd name="connsiteY2" fmla="*/ 95685 h 2200058"/>
                <a:gd name="connsiteX3" fmla="*/ 1691014 w 3344449"/>
                <a:gd name="connsiteY3" fmla="*/ 20529 h 2200058"/>
                <a:gd name="connsiteX4" fmla="*/ 2530257 w 3344449"/>
                <a:gd name="connsiteY4" fmla="*/ 158316 h 2200058"/>
                <a:gd name="connsiteX5" fmla="*/ 3344449 w 3344449"/>
                <a:gd name="connsiteY5" fmla="*/ 634305 h 2200058"/>
                <a:gd name="connsiteX6" fmla="*/ 3344449 w 3344449"/>
                <a:gd name="connsiteY6" fmla="*/ 634305 h 2200058"/>
                <a:gd name="connsiteX0" fmla="*/ 0 w 3344449"/>
                <a:gd name="connsiteY0" fmla="*/ 2343297 h 2343297"/>
                <a:gd name="connsiteX1" fmla="*/ 225468 w 3344449"/>
                <a:gd name="connsiteY1" fmla="*/ 1028064 h 2343297"/>
                <a:gd name="connsiteX2" fmla="*/ 926926 w 3344449"/>
                <a:gd name="connsiteY2" fmla="*/ 238924 h 2343297"/>
                <a:gd name="connsiteX3" fmla="*/ 1691014 w 3344449"/>
                <a:gd name="connsiteY3" fmla="*/ 930 h 2343297"/>
                <a:gd name="connsiteX4" fmla="*/ 2530257 w 3344449"/>
                <a:gd name="connsiteY4" fmla="*/ 301555 h 2343297"/>
                <a:gd name="connsiteX5" fmla="*/ 3344449 w 3344449"/>
                <a:gd name="connsiteY5" fmla="*/ 777544 h 2343297"/>
                <a:gd name="connsiteX6" fmla="*/ 3344449 w 3344449"/>
                <a:gd name="connsiteY6" fmla="*/ 777544 h 2343297"/>
                <a:gd name="connsiteX0" fmla="*/ 0 w 3390620"/>
                <a:gd name="connsiteY0" fmla="*/ 2343297 h 2343297"/>
                <a:gd name="connsiteX1" fmla="*/ 225468 w 3390620"/>
                <a:gd name="connsiteY1" fmla="*/ 1028064 h 2343297"/>
                <a:gd name="connsiteX2" fmla="*/ 926926 w 3390620"/>
                <a:gd name="connsiteY2" fmla="*/ 238924 h 2343297"/>
                <a:gd name="connsiteX3" fmla="*/ 1691014 w 3390620"/>
                <a:gd name="connsiteY3" fmla="*/ 930 h 2343297"/>
                <a:gd name="connsiteX4" fmla="*/ 2530257 w 3390620"/>
                <a:gd name="connsiteY4" fmla="*/ 301555 h 2343297"/>
                <a:gd name="connsiteX5" fmla="*/ 3344449 w 3390620"/>
                <a:gd name="connsiteY5" fmla="*/ 777544 h 2343297"/>
                <a:gd name="connsiteX6" fmla="*/ 3281819 w 3390620"/>
                <a:gd name="connsiteY6" fmla="*/ 777544 h 2343297"/>
                <a:gd name="connsiteX0" fmla="*/ 0 w 3390620"/>
                <a:gd name="connsiteY0" fmla="*/ 2343297 h 2343297"/>
                <a:gd name="connsiteX1" fmla="*/ 225468 w 3390620"/>
                <a:gd name="connsiteY1" fmla="*/ 1028064 h 2343297"/>
                <a:gd name="connsiteX2" fmla="*/ 739035 w 3390620"/>
                <a:gd name="connsiteY2" fmla="*/ 238924 h 2343297"/>
                <a:gd name="connsiteX3" fmla="*/ 1691014 w 3390620"/>
                <a:gd name="connsiteY3" fmla="*/ 930 h 2343297"/>
                <a:gd name="connsiteX4" fmla="*/ 2530257 w 3390620"/>
                <a:gd name="connsiteY4" fmla="*/ 301555 h 2343297"/>
                <a:gd name="connsiteX5" fmla="*/ 3344449 w 3390620"/>
                <a:gd name="connsiteY5" fmla="*/ 777544 h 2343297"/>
                <a:gd name="connsiteX6" fmla="*/ 3281819 w 3390620"/>
                <a:gd name="connsiteY6" fmla="*/ 777544 h 2343297"/>
                <a:gd name="connsiteX0" fmla="*/ 0 w 3344449"/>
                <a:gd name="connsiteY0" fmla="*/ 2343297 h 2343297"/>
                <a:gd name="connsiteX1" fmla="*/ 225468 w 3344449"/>
                <a:gd name="connsiteY1" fmla="*/ 1028064 h 2343297"/>
                <a:gd name="connsiteX2" fmla="*/ 739035 w 3344449"/>
                <a:gd name="connsiteY2" fmla="*/ 238924 h 2343297"/>
                <a:gd name="connsiteX3" fmla="*/ 1691014 w 3344449"/>
                <a:gd name="connsiteY3" fmla="*/ 930 h 2343297"/>
                <a:gd name="connsiteX4" fmla="*/ 2530257 w 3344449"/>
                <a:gd name="connsiteY4" fmla="*/ 301555 h 2343297"/>
                <a:gd name="connsiteX5" fmla="*/ 3344449 w 3344449"/>
                <a:gd name="connsiteY5" fmla="*/ 777544 h 234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449" h="2343297">
                  <a:moveTo>
                    <a:pt x="0" y="2343297"/>
                  </a:moveTo>
                  <a:cubicBezTo>
                    <a:pt x="35490" y="1861045"/>
                    <a:pt x="102296" y="1378793"/>
                    <a:pt x="225468" y="1028064"/>
                  </a:cubicBezTo>
                  <a:cubicBezTo>
                    <a:pt x="348640" y="677335"/>
                    <a:pt x="494777" y="410113"/>
                    <a:pt x="739035" y="238924"/>
                  </a:cubicBezTo>
                  <a:cubicBezTo>
                    <a:pt x="983293" y="67735"/>
                    <a:pt x="1423792" y="-9508"/>
                    <a:pt x="1691014" y="930"/>
                  </a:cubicBezTo>
                  <a:cubicBezTo>
                    <a:pt x="1958236" y="11368"/>
                    <a:pt x="2254685" y="172119"/>
                    <a:pt x="2530257" y="301555"/>
                  </a:cubicBezTo>
                  <a:cubicBezTo>
                    <a:pt x="2805830" y="430991"/>
                    <a:pt x="3219189" y="698212"/>
                    <a:pt x="3344449" y="7775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70711" y="6438378"/>
              <a:ext cx="356188" cy="369332"/>
            </a:xfrm>
            <a:prstGeom prst="rect">
              <a:avLst/>
            </a:prstGeom>
            <a:noFill/>
          </p:spPr>
          <p:txBody>
            <a:bodyPr wrap="none" rtlCol="0">
              <a:spAutoFit/>
            </a:bodyPr>
            <a:lstStyle/>
            <a:p>
              <a:r>
                <a:rPr lang="en-US" dirty="0" smtClean="0"/>
                <a:t>A</a:t>
              </a:r>
              <a:endParaRPr lang="en-US" dirty="0"/>
            </a:p>
          </p:txBody>
        </p:sp>
        <p:sp>
          <p:nvSpPr>
            <p:cNvPr id="12" name="TextBox 11"/>
            <p:cNvSpPr txBox="1"/>
            <p:nvPr/>
          </p:nvSpPr>
          <p:spPr>
            <a:xfrm>
              <a:off x="5793855" y="4738305"/>
              <a:ext cx="713657" cy="369332"/>
            </a:xfrm>
            <a:prstGeom prst="rect">
              <a:avLst/>
            </a:prstGeom>
            <a:noFill/>
          </p:spPr>
          <p:txBody>
            <a:bodyPr wrap="none" rtlCol="0">
              <a:spAutoFit/>
            </a:bodyPr>
            <a:lstStyle/>
            <a:p>
              <a:r>
                <a:rPr lang="en-US" dirty="0" smtClean="0"/>
                <a:t>BE/A</a:t>
              </a:r>
              <a:endParaRPr lang="en-US" dirty="0"/>
            </a:p>
          </p:txBody>
        </p:sp>
      </p:grpSp>
      <p:sp>
        <p:nvSpPr>
          <p:cNvPr id="13" name="TextBox 12"/>
          <p:cNvSpPr txBox="1"/>
          <p:nvPr/>
        </p:nvSpPr>
        <p:spPr>
          <a:xfrm>
            <a:off x="250521" y="5461347"/>
            <a:ext cx="7567966" cy="923330"/>
          </a:xfrm>
          <a:prstGeom prst="rect">
            <a:avLst/>
          </a:prstGeom>
          <a:noFill/>
        </p:spPr>
        <p:txBody>
          <a:bodyPr wrap="square" rtlCol="0">
            <a:spAutoFit/>
          </a:bodyPr>
          <a:lstStyle/>
          <a:p>
            <a:r>
              <a:rPr lang="en-US" dirty="0" smtClean="0">
                <a:solidFill>
                  <a:srgbClr val="FFFF00"/>
                </a:solidFill>
              </a:rPr>
              <a:t>Graph:</a:t>
            </a:r>
            <a:r>
              <a:rPr lang="en-US" dirty="0" smtClean="0"/>
              <a:t> As we increase A, nucleus will become bigger and bigger causing more columbic repulsion and thereby decreasing stability as shown by end part of curve</a:t>
            </a:r>
            <a:endParaRPr lang="en-US" dirty="0"/>
          </a:p>
        </p:txBody>
      </p:sp>
    </p:spTree>
    <p:extLst>
      <p:ext uri="{BB962C8B-B14F-4D97-AF65-F5344CB8AC3E}">
        <p14:creationId xmlns:p14="http://schemas.microsoft.com/office/powerpoint/2010/main" val="354313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0689"/>
            <a:ext cx="10346499" cy="646331"/>
          </a:xfrm>
          <a:prstGeom prst="rect">
            <a:avLst/>
          </a:prstGeom>
        </p:spPr>
        <p:txBody>
          <a:bodyPr wrap="square">
            <a:spAutoFit/>
          </a:bodyPr>
          <a:lstStyle/>
          <a:p>
            <a:r>
              <a:rPr lang="en-US" b="1" dirty="0" smtClean="0">
                <a:solidFill>
                  <a:srgbClr val="FFFF00"/>
                </a:solidFill>
              </a:rPr>
              <a:t>4. </a:t>
            </a:r>
            <a:r>
              <a:rPr lang="en-US" b="1" dirty="0">
                <a:solidFill>
                  <a:srgbClr val="FFFF00"/>
                </a:solidFill>
              </a:rPr>
              <a:t>What </a:t>
            </a:r>
            <a:r>
              <a:rPr lang="en-US" b="1" dirty="0" smtClean="0">
                <a:solidFill>
                  <a:srgbClr val="FFFF00"/>
                </a:solidFill>
              </a:rPr>
              <a:t>is sort of trend in stability of a nucleus when we talk about proportionality between number of neutrons and protons? </a:t>
            </a:r>
            <a:endParaRPr lang="en-US" b="1" dirty="0">
              <a:solidFill>
                <a:srgbClr val="FFFF00"/>
              </a:solidFill>
            </a:endParaRPr>
          </a:p>
        </p:txBody>
      </p:sp>
      <p:sp>
        <p:nvSpPr>
          <p:cNvPr id="3" name="TextBox 2"/>
          <p:cNvSpPr txBox="1"/>
          <p:nvPr/>
        </p:nvSpPr>
        <p:spPr>
          <a:xfrm>
            <a:off x="87682" y="876820"/>
            <a:ext cx="10095978" cy="2308324"/>
          </a:xfrm>
          <a:prstGeom prst="rect">
            <a:avLst/>
          </a:prstGeom>
          <a:noFill/>
        </p:spPr>
        <p:txBody>
          <a:bodyPr wrap="square" rtlCol="0">
            <a:spAutoFit/>
          </a:bodyPr>
          <a:lstStyle/>
          <a:p>
            <a:r>
              <a:rPr lang="en-US" dirty="0"/>
              <a:t>C-12 with 6 protons and 6 neutrons is more stable. What happens with C containing only 6 protons and no neutrons</a:t>
            </a:r>
            <a:r>
              <a:rPr lang="en-US" b="1" dirty="0"/>
              <a:t>?</a:t>
            </a:r>
            <a:r>
              <a:rPr lang="en-US" dirty="0"/>
              <a:t> Exceptionally unstable. And what </a:t>
            </a:r>
            <a:r>
              <a:rPr lang="en-US" dirty="0" smtClean="0"/>
              <a:t>about </a:t>
            </a:r>
            <a:r>
              <a:rPr lang="en-US" dirty="0"/>
              <a:t>C-24 containing 6 protons and 18 neutrons</a:t>
            </a:r>
            <a:r>
              <a:rPr lang="en-US" b="1" dirty="0"/>
              <a:t>?</a:t>
            </a:r>
            <a:r>
              <a:rPr lang="en-US" dirty="0"/>
              <a:t> </a:t>
            </a:r>
          </a:p>
          <a:p>
            <a:endParaRPr lang="en-US" dirty="0" smtClean="0"/>
          </a:p>
          <a:p>
            <a:r>
              <a:rPr lang="en-US" dirty="0" smtClean="0"/>
              <a:t>So there must be a sort of symmetry term showing a balance between number of protons and neutrons. So when the number of protons and neutrons are in balance especially for lighter nuclei, nucleus is getting stable and stable. So we can write some term which can relate number of protons and neutrons.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31522703"/>
              </p:ext>
            </p:extLst>
          </p:nvPr>
        </p:nvGraphicFramePr>
        <p:xfrm>
          <a:off x="222250" y="3344863"/>
          <a:ext cx="4797425" cy="1376362"/>
        </p:xfrm>
        <a:graphic>
          <a:graphicData uri="http://schemas.openxmlformats.org/presentationml/2006/ole">
            <mc:AlternateContent xmlns:mc="http://schemas.openxmlformats.org/markup-compatibility/2006">
              <mc:Choice xmlns:v="urn:schemas-microsoft-com:vml" Requires="v">
                <p:oleObj spid="_x0000_s14616" name="Equation" r:id="rId3" imgW="2527200" imgH="723600" progId="Equation.DSMT4">
                  <p:embed/>
                </p:oleObj>
              </mc:Choice>
              <mc:Fallback>
                <p:oleObj name="Equation" r:id="rId3" imgW="2527200" imgH="723600" progId="Equation.DSMT4">
                  <p:embed/>
                  <p:pic>
                    <p:nvPicPr>
                      <p:cNvPr id="0" name=""/>
                      <p:cNvPicPr/>
                      <p:nvPr/>
                    </p:nvPicPr>
                    <p:blipFill>
                      <a:blip r:embed="rId4"/>
                      <a:stretch>
                        <a:fillRect/>
                      </a:stretch>
                    </p:blipFill>
                    <p:spPr>
                      <a:xfrm>
                        <a:off x="222250" y="3344863"/>
                        <a:ext cx="4797425" cy="1376362"/>
                      </a:xfrm>
                      <a:prstGeom prst="rect">
                        <a:avLst/>
                      </a:prstGeom>
                      <a:solidFill>
                        <a:schemeClr val="tx1"/>
                      </a:solidFill>
                    </p:spPr>
                  </p:pic>
                </p:oleObj>
              </mc:Fallback>
            </mc:AlternateContent>
          </a:graphicData>
        </a:graphic>
      </p:graphicFrame>
      <p:sp>
        <p:nvSpPr>
          <p:cNvPr id="5" name="TextBox 4"/>
          <p:cNvSpPr txBox="1"/>
          <p:nvPr/>
        </p:nvSpPr>
        <p:spPr>
          <a:xfrm>
            <a:off x="87682" y="4880292"/>
            <a:ext cx="7104830" cy="369332"/>
          </a:xfrm>
          <a:prstGeom prst="rect">
            <a:avLst/>
          </a:prstGeom>
          <a:noFill/>
        </p:spPr>
        <p:txBody>
          <a:bodyPr wrap="none" rtlCol="0">
            <a:spAutoFit/>
          </a:bodyPr>
          <a:lstStyle/>
          <a:p>
            <a:r>
              <a:rPr lang="en-US" dirty="0" smtClean="0">
                <a:solidFill>
                  <a:srgbClr val="FFFF00"/>
                </a:solidFill>
              </a:rPr>
              <a:t>Does this term add to or decrease the stability of the nucleus</a:t>
            </a:r>
            <a:r>
              <a:rPr lang="en-US" b="1" dirty="0" smtClean="0">
                <a:solidFill>
                  <a:srgbClr val="FFFF00"/>
                </a:solidFill>
              </a:rPr>
              <a:t>?</a:t>
            </a:r>
            <a:endParaRPr lang="en-US" b="1" dirty="0">
              <a:solidFill>
                <a:srgbClr val="FFFF00"/>
              </a:solidFill>
            </a:endParaRPr>
          </a:p>
        </p:txBody>
      </p:sp>
      <p:sp>
        <p:nvSpPr>
          <p:cNvPr id="6" name="TextBox 5"/>
          <p:cNvSpPr txBox="1"/>
          <p:nvPr/>
        </p:nvSpPr>
        <p:spPr>
          <a:xfrm>
            <a:off x="105971" y="5409344"/>
            <a:ext cx="11681020" cy="1231106"/>
          </a:xfrm>
          <a:prstGeom prst="rect">
            <a:avLst/>
          </a:prstGeom>
          <a:noFill/>
        </p:spPr>
        <p:txBody>
          <a:bodyPr wrap="square" rtlCol="0">
            <a:spAutoFit/>
          </a:bodyPr>
          <a:lstStyle/>
          <a:p>
            <a:r>
              <a:rPr lang="en-US" dirty="0" smtClean="0"/>
              <a:t>If No. of protons and neutrons are equal then N-Z is zero and nucleus is stable. Greater is the difference between No. of protons and neutrons, greater will be instability as in case of C discussed above. So N-Z will contribute towards instability. So the term will take a negative sign.</a:t>
            </a:r>
          </a:p>
          <a:p>
            <a:r>
              <a:rPr lang="en-US" sz="2000" b="1" dirty="0" smtClean="0"/>
              <a:t>For lighter nuclei it works good but for heavier nuclei divide denominator by A.</a:t>
            </a:r>
            <a:endParaRPr lang="en-US" sz="2000" b="1" dirty="0"/>
          </a:p>
        </p:txBody>
      </p:sp>
    </p:spTree>
    <p:extLst>
      <p:ext uri="{BB962C8B-B14F-4D97-AF65-F5344CB8AC3E}">
        <p14:creationId xmlns:p14="http://schemas.microsoft.com/office/powerpoint/2010/main" val="266220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64997233"/>
              </p:ext>
            </p:extLst>
          </p:nvPr>
        </p:nvGraphicFramePr>
        <p:xfrm>
          <a:off x="131763" y="163513"/>
          <a:ext cx="6326187" cy="1252537"/>
        </p:xfrm>
        <a:graphic>
          <a:graphicData uri="http://schemas.openxmlformats.org/presentationml/2006/ole">
            <mc:AlternateContent xmlns:mc="http://schemas.openxmlformats.org/markup-compatibility/2006">
              <mc:Choice xmlns:v="urn:schemas-microsoft-com:vml" Requires="v">
                <p:oleObj spid="_x0000_s15910" name="Equation" r:id="rId3" imgW="3085920" imgH="609480" progId="Equation.DSMT4">
                  <p:embed/>
                </p:oleObj>
              </mc:Choice>
              <mc:Fallback>
                <p:oleObj name="Equation" r:id="rId3" imgW="3085920" imgH="609480" progId="Equation.DSMT4">
                  <p:embed/>
                  <p:pic>
                    <p:nvPicPr>
                      <p:cNvPr id="0" name=""/>
                      <p:cNvPicPr/>
                      <p:nvPr/>
                    </p:nvPicPr>
                    <p:blipFill>
                      <a:blip r:embed="rId4"/>
                      <a:stretch>
                        <a:fillRect/>
                      </a:stretch>
                    </p:blipFill>
                    <p:spPr>
                      <a:xfrm>
                        <a:off x="131763" y="163513"/>
                        <a:ext cx="6326187" cy="1252537"/>
                      </a:xfrm>
                      <a:prstGeom prst="rect">
                        <a:avLst/>
                      </a:prstGeom>
                      <a:solidFill>
                        <a:schemeClr val="tx1"/>
                      </a:solidFill>
                    </p:spPr>
                  </p:pic>
                </p:oleObj>
              </mc:Fallback>
            </mc:AlternateContent>
          </a:graphicData>
        </a:graphic>
      </p:graphicFrame>
      <p:sp>
        <p:nvSpPr>
          <p:cNvPr id="3" name="TextBox 2"/>
          <p:cNvSpPr txBox="1"/>
          <p:nvPr/>
        </p:nvSpPr>
        <p:spPr>
          <a:xfrm>
            <a:off x="89858" y="1542703"/>
            <a:ext cx="5330305" cy="369332"/>
          </a:xfrm>
          <a:prstGeom prst="rect">
            <a:avLst/>
          </a:prstGeom>
          <a:noFill/>
        </p:spPr>
        <p:txBody>
          <a:bodyPr wrap="none" rtlCol="0">
            <a:spAutoFit/>
          </a:bodyPr>
          <a:lstStyle/>
          <a:p>
            <a:r>
              <a:rPr lang="en-US" dirty="0" smtClean="0"/>
              <a:t>Graph: Curve will bend more than above one</a:t>
            </a:r>
            <a:endParaRPr lang="en-US" dirty="0"/>
          </a:p>
        </p:txBody>
      </p:sp>
      <p:sp>
        <p:nvSpPr>
          <p:cNvPr id="4" name="Rectangle 3"/>
          <p:cNvSpPr/>
          <p:nvPr/>
        </p:nvSpPr>
        <p:spPr>
          <a:xfrm>
            <a:off x="89858" y="2038883"/>
            <a:ext cx="11566699" cy="369332"/>
          </a:xfrm>
          <a:prstGeom prst="rect">
            <a:avLst/>
          </a:prstGeom>
        </p:spPr>
        <p:txBody>
          <a:bodyPr wrap="square">
            <a:spAutoFit/>
          </a:bodyPr>
          <a:lstStyle/>
          <a:p>
            <a:r>
              <a:rPr lang="en-US" b="1" dirty="0">
                <a:solidFill>
                  <a:srgbClr val="FFFF00"/>
                </a:solidFill>
              </a:rPr>
              <a:t>5</a:t>
            </a:r>
            <a:r>
              <a:rPr lang="en-US" b="1" dirty="0" smtClean="0">
                <a:solidFill>
                  <a:srgbClr val="FFFF00"/>
                </a:solidFill>
              </a:rPr>
              <a:t>. </a:t>
            </a:r>
            <a:r>
              <a:rPr lang="en-US" b="1" dirty="0">
                <a:solidFill>
                  <a:srgbClr val="FFFF00"/>
                </a:solidFill>
              </a:rPr>
              <a:t>What </a:t>
            </a:r>
            <a:r>
              <a:rPr lang="en-US" b="1" dirty="0" smtClean="0">
                <a:solidFill>
                  <a:srgbClr val="FFFF00"/>
                </a:solidFill>
              </a:rPr>
              <a:t>is effect of pairing on stability? (Introduction of pairing term)</a:t>
            </a:r>
            <a:endParaRPr lang="en-US" b="1" dirty="0">
              <a:solidFill>
                <a:srgbClr val="FFFF00"/>
              </a:solidFill>
            </a:endParaRPr>
          </a:p>
        </p:txBody>
      </p:sp>
      <p:sp>
        <p:nvSpPr>
          <p:cNvPr id="5" name="TextBox 4"/>
          <p:cNvSpPr txBox="1"/>
          <p:nvPr/>
        </p:nvSpPr>
        <p:spPr>
          <a:xfrm>
            <a:off x="127436" y="2535063"/>
            <a:ext cx="10734805" cy="2031325"/>
          </a:xfrm>
          <a:prstGeom prst="rect">
            <a:avLst/>
          </a:prstGeom>
          <a:noFill/>
        </p:spPr>
        <p:txBody>
          <a:bodyPr wrap="square" rtlCol="0">
            <a:spAutoFit/>
          </a:bodyPr>
          <a:lstStyle/>
          <a:p>
            <a:r>
              <a:rPr lang="en-US" dirty="0" smtClean="0"/>
              <a:t>This is not a smooth function. It is a piece wise function. It depend whether we have nuclei with Odd-odd nuclei</a:t>
            </a:r>
          </a:p>
          <a:p>
            <a:r>
              <a:rPr lang="en-US" dirty="0" smtClean="0"/>
              <a:t>Even-even nuclei</a:t>
            </a:r>
          </a:p>
          <a:p>
            <a:r>
              <a:rPr lang="en-US" dirty="0" smtClean="0"/>
              <a:t>Odd-even nuclei    or</a:t>
            </a:r>
          </a:p>
          <a:p>
            <a:r>
              <a:rPr lang="en-US" dirty="0" smtClean="0"/>
              <a:t>Even-odd nuclei.</a:t>
            </a:r>
          </a:p>
          <a:p>
            <a:r>
              <a:rPr lang="en-US" dirty="0" smtClean="0"/>
              <a:t>It will add a little zigzag at the beginning of the curve and equals out at the end of curve</a:t>
            </a:r>
          </a:p>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088574510"/>
              </p:ext>
            </p:extLst>
          </p:nvPr>
        </p:nvGraphicFramePr>
        <p:xfrm>
          <a:off x="356252" y="4413838"/>
          <a:ext cx="3516517" cy="2262535"/>
        </p:xfrm>
        <a:graphic>
          <a:graphicData uri="http://schemas.openxmlformats.org/presentationml/2006/ole">
            <mc:AlternateContent xmlns:mc="http://schemas.openxmlformats.org/markup-compatibility/2006">
              <mc:Choice xmlns:v="urn:schemas-microsoft-com:vml" Requires="v">
                <p:oleObj spid="_x0000_s15911" name="Equation" r:id="rId5" imgW="2768400" imgH="1777680" progId="Equation.DSMT4">
                  <p:embed/>
                </p:oleObj>
              </mc:Choice>
              <mc:Fallback>
                <p:oleObj name="Equation" r:id="rId5" imgW="2768400" imgH="1777680" progId="Equation.DSMT4">
                  <p:embed/>
                  <p:pic>
                    <p:nvPicPr>
                      <p:cNvPr id="0" name=""/>
                      <p:cNvPicPr/>
                      <p:nvPr/>
                    </p:nvPicPr>
                    <p:blipFill>
                      <a:blip r:embed="rId6"/>
                      <a:stretch>
                        <a:fillRect/>
                      </a:stretch>
                    </p:blipFill>
                    <p:spPr>
                      <a:xfrm>
                        <a:off x="356252" y="4413838"/>
                        <a:ext cx="3516517" cy="2262535"/>
                      </a:xfrm>
                      <a:prstGeom prst="rect">
                        <a:avLst/>
                      </a:prstGeom>
                      <a:solidFill>
                        <a:schemeClr val="tx1"/>
                      </a:solidFill>
                    </p:spPr>
                  </p:pic>
                </p:oleObj>
              </mc:Fallback>
            </mc:AlternateContent>
          </a:graphicData>
        </a:graphic>
      </p:graphicFrame>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9398" t="38223" r="2389"/>
          <a:stretch/>
        </p:blipFill>
        <p:spPr>
          <a:xfrm>
            <a:off x="6444337" y="4598236"/>
            <a:ext cx="4684735" cy="1494811"/>
          </a:xfrm>
          <a:prstGeom prst="rect">
            <a:avLst/>
          </a:prstGeom>
        </p:spPr>
      </p:pic>
    </p:spTree>
    <p:extLst>
      <p:ext uri="{BB962C8B-B14F-4D97-AF65-F5344CB8AC3E}">
        <p14:creationId xmlns:p14="http://schemas.microsoft.com/office/powerpoint/2010/main" val="3428355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476" y="372308"/>
            <a:ext cx="8363211" cy="8679299"/>
          </a:xfrm>
          <a:prstGeom prst="rect">
            <a:avLst/>
          </a:prstGeom>
        </p:spPr>
        <p:txBody>
          <a:bodyPr wrap="square">
            <a:spAutoFit/>
          </a:bodyPr>
          <a:lstStyle/>
          <a:p>
            <a:r>
              <a:rPr lang="en-US" dirty="0" smtClean="0"/>
              <a:t>Mass defect reflects stability of an atom</a:t>
            </a:r>
          </a:p>
          <a:p>
            <a:endParaRPr lang="en-US" dirty="0"/>
          </a:p>
          <a:p>
            <a:r>
              <a:rPr lang="en-US" dirty="0" smtClean="0"/>
              <a:t>Mass defect </a:t>
            </a:r>
            <a:r>
              <a:rPr lang="el-GR" dirty="0" smtClean="0"/>
              <a:t>α</a:t>
            </a:r>
            <a:r>
              <a:rPr lang="en-US" dirty="0" smtClean="0"/>
              <a:t> Stability of an atom</a:t>
            </a:r>
          </a:p>
          <a:p>
            <a:endParaRPr lang="en-US" dirty="0" smtClean="0"/>
          </a:p>
          <a:p>
            <a:r>
              <a:rPr lang="en-US" dirty="0" smtClean="0"/>
              <a:t>Mass defect and Binding energy are equivalent by Einstein energy equation</a:t>
            </a:r>
          </a:p>
          <a:p>
            <a:endParaRPr lang="en-US" dirty="0" smtClean="0"/>
          </a:p>
          <a:p>
            <a:r>
              <a:rPr lang="en-US" b="1" dirty="0" smtClean="0"/>
              <a:t>E=</a:t>
            </a:r>
            <a:r>
              <a:rPr lang="en-US" dirty="0" smtClean="0"/>
              <a:t> </a:t>
            </a:r>
            <a:r>
              <a:rPr lang="en-US" b="1" dirty="0" smtClean="0"/>
              <a:t>ΔM</a:t>
            </a:r>
            <a:r>
              <a:rPr lang="en-US" dirty="0" smtClean="0"/>
              <a:t> </a:t>
            </a:r>
            <a:r>
              <a:rPr lang="en-US" b="1" dirty="0" smtClean="0"/>
              <a:t>C</a:t>
            </a:r>
            <a:r>
              <a:rPr lang="en-US" b="1" baseline="30000" dirty="0" smtClean="0"/>
              <a:t>2</a:t>
            </a:r>
          </a:p>
          <a:p>
            <a:endParaRPr lang="en-US" b="1" baseline="30000" dirty="0"/>
          </a:p>
          <a:p>
            <a:endParaRPr lang="en-US" b="1" baseline="30000" dirty="0" smtClean="0"/>
          </a:p>
          <a:p>
            <a:r>
              <a:rPr lang="en-US" b="1" dirty="0" smtClean="0"/>
              <a:t>Prove that   1 </a:t>
            </a:r>
            <a:r>
              <a:rPr lang="en-US" b="1" dirty="0" err="1" smtClean="0"/>
              <a:t>amu</a:t>
            </a:r>
            <a:r>
              <a:rPr lang="en-US" b="1" dirty="0" smtClean="0"/>
              <a:t>=931.49 MeV</a:t>
            </a:r>
          </a:p>
          <a:p>
            <a:endParaRPr lang="en-US" b="1" dirty="0"/>
          </a:p>
          <a:p>
            <a:r>
              <a:rPr lang="en-US" dirty="0" smtClean="0"/>
              <a:t>Mass of 6.022 x10</a:t>
            </a:r>
            <a:r>
              <a:rPr lang="en-US" baseline="30000" dirty="0" smtClean="0"/>
              <a:t>23</a:t>
            </a:r>
            <a:r>
              <a:rPr lang="en-US" dirty="0" smtClean="0"/>
              <a:t> atoms of C-12=12 g</a:t>
            </a:r>
          </a:p>
          <a:p>
            <a:r>
              <a:rPr lang="en-US" dirty="0" smtClean="0"/>
              <a:t>Mass of 1 atom of C-12</a:t>
            </a:r>
            <a:r>
              <a:rPr lang="en-US" dirty="0"/>
              <a:t>= </a:t>
            </a:r>
            <a:r>
              <a:rPr lang="en-US" dirty="0" smtClean="0"/>
              <a:t>1.99 x10</a:t>
            </a:r>
            <a:r>
              <a:rPr lang="en-US" baseline="30000" dirty="0" smtClean="0"/>
              <a:t>-23</a:t>
            </a:r>
            <a:r>
              <a:rPr lang="en-US" dirty="0" smtClean="0"/>
              <a:t> g </a:t>
            </a:r>
          </a:p>
          <a:p>
            <a:r>
              <a:rPr lang="en-US" dirty="0" smtClean="0"/>
              <a:t>Mass of 1/12 atom of C-12=1.66 x10</a:t>
            </a:r>
            <a:r>
              <a:rPr lang="en-US" baseline="30000" dirty="0" smtClean="0"/>
              <a:t>-24</a:t>
            </a:r>
            <a:r>
              <a:rPr lang="en-US" dirty="0" smtClean="0"/>
              <a:t> g</a:t>
            </a:r>
          </a:p>
          <a:p>
            <a:r>
              <a:rPr lang="en-US" dirty="0" smtClean="0"/>
              <a:t>Mass of 1/12 atom of C-12= 1amu=1.66 x10</a:t>
            </a:r>
            <a:r>
              <a:rPr lang="en-US" baseline="30000" dirty="0" smtClean="0"/>
              <a:t>-27</a:t>
            </a:r>
            <a:r>
              <a:rPr lang="en-US" dirty="0" smtClean="0"/>
              <a:t> kg</a:t>
            </a:r>
            <a:endParaRPr lang="en-US" dirty="0"/>
          </a:p>
          <a:p>
            <a:endParaRPr lang="en-US" dirty="0" smtClean="0"/>
          </a:p>
          <a:p>
            <a:endParaRPr lang="en-US" dirty="0"/>
          </a:p>
          <a:p>
            <a:r>
              <a:rPr lang="en-US" b="1" dirty="0" smtClean="0"/>
              <a:t>E=MC</a:t>
            </a:r>
            <a:r>
              <a:rPr lang="en-US" b="1" baseline="30000" dirty="0" smtClean="0"/>
              <a:t>2</a:t>
            </a:r>
          </a:p>
          <a:p>
            <a:r>
              <a:rPr lang="en-US" b="1" dirty="0" smtClean="0"/>
              <a:t>E=</a:t>
            </a:r>
            <a:r>
              <a:rPr lang="en-US" dirty="0" smtClean="0"/>
              <a:t> 1.66 x10</a:t>
            </a:r>
            <a:r>
              <a:rPr lang="en-US" baseline="30000" dirty="0" smtClean="0"/>
              <a:t>-27</a:t>
            </a:r>
            <a:r>
              <a:rPr lang="en-US" dirty="0" smtClean="0"/>
              <a:t> kg x (3 x10</a:t>
            </a:r>
            <a:r>
              <a:rPr lang="en-US" baseline="30000" dirty="0" smtClean="0"/>
              <a:t>8</a:t>
            </a:r>
            <a:r>
              <a:rPr lang="en-US" dirty="0" smtClean="0"/>
              <a:t>)</a:t>
            </a:r>
            <a:r>
              <a:rPr lang="en-US" baseline="30000" dirty="0" smtClean="0"/>
              <a:t>2</a:t>
            </a:r>
            <a:r>
              <a:rPr lang="en-US" dirty="0" smtClean="0"/>
              <a:t> m/s</a:t>
            </a:r>
          </a:p>
          <a:p>
            <a:r>
              <a:rPr lang="en-US" dirty="0" smtClean="0"/>
              <a:t>E= 1.492 x10</a:t>
            </a:r>
            <a:r>
              <a:rPr lang="en-US" baseline="30000" dirty="0" smtClean="0"/>
              <a:t>-10</a:t>
            </a:r>
            <a:r>
              <a:rPr lang="en-US" dirty="0" smtClean="0"/>
              <a:t> J                                                 </a:t>
            </a:r>
          </a:p>
          <a:p>
            <a:r>
              <a:rPr lang="en-US" dirty="0"/>
              <a:t> </a:t>
            </a:r>
            <a:r>
              <a:rPr lang="en-US" dirty="0" smtClean="0"/>
              <a:t>                                                            1eV= 1.602 x10</a:t>
            </a:r>
            <a:r>
              <a:rPr lang="en-US" baseline="30000" dirty="0" smtClean="0"/>
              <a:t>-19</a:t>
            </a:r>
            <a:r>
              <a:rPr lang="en-US" dirty="0" smtClean="0"/>
              <a:t> J </a:t>
            </a:r>
          </a:p>
          <a:p>
            <a:r>
              <a:rPr lang="en-US" dirty="0" smtClean="0"/>
              <a:t>E= 1.492 x10</a:t>
            </a:r>
            <a:r>
              <a:rPr lang="en-US" baseline="30000" dirty="0" smtClean="0"/>
              <a:t>-10</a:t>
            </a:r>
            <a:r>
              <a:rPr lang="en-US" dirty="0" smtClean="0"/>
              <a:t> J /1.602 x10</a:t>
            </a:r>
            <a:r>
              <a:rPr lang="en-US" baseline="30000" dirty="0" smtClean="0"/>
              <a:t>-19</a:t>
            </a:r>
            <a:r>
              <a:rPr lang="en-US" dirty="0" smtClean="0"/>
              <a:t> J </a:t>
            </a:r>
          </a:p>
          <a:p>
            <a:r>
              <a:rPr lang="en-US" dirty="0" smtClean="0"/>
              <a:t>E=9.3149 x10</a:t>
            </a:r>
            <a:r>
              <a:rPr lang="en-US" baseline="30000" dirty="0" smtClean="0"/>
              <a:t>8</a:t>
            </a:r>
            <a:r>
              <a:rPr lang="en-US" dirty="0" smtClean="0"/>
              <a:t> eV </a:t>
            </a:r>
          </a:p>
          <a:p>
            <a:endParaRPr lang="en-US" dirty="0" smtClean="0"/>
          </a:p>
          <a:p>
            <a:endParaRPr lang="en-US" dirty="0" smtClean="0"/>
          </a:p>
          <a:p>
            <a:r>
              <a:rPr lang="en-US" dirty="0" smtClean="0"/>
              <a:t> </a:t>
            </a:r>
            <a:endParaRPr lang="en-US" b="1" dirty="0" smtClean="0"/>
          </a:p>
          <a:p>
            <a:endParaRPr lang="en-US" b="1" dirty="0" smtClean="0"/>
          </a:p>
          <a:p>
            <a:endParaRPr lang="en-US" dirty="0" smtClean="0"/>
          </a:p>
          <a:p>
            <a:endParaRPr lang="en-US" dirty="0" smtClean="0"/>
          </a:p>
          <a:p>
            <a:endParaRPr lang="en-US" baseline="30000" dirty="0" smtClean="0"/>
          </a:p>
          <a:p>
            <a:endParaRPr lang="en-US" b="1" dirty="0"/>
          </a:p>
        </p:txBody>
      </p:sp>
    </p:spTree>
    <p:extLst>
      <p:ext uri="{BB962C8B-B14F-4D97-AF65-F5344CB8AC3E}">
        <p14:creationId xmlns:p14="http://schemas.microsoft.com/office/powerpoint/2010/main" val="25914604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786" y="125258"/>
            <a:ext cx="10333974" cy="4801314"/>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Comparison of this equation with actual binding energies of nuclei yield a set of values of above coefficients as given below. </a:t>
            </a:r>
          </a:p>
          <a:p>
            <a:endParaRPr lang="en-US" dirty="0"/>
          </a:p>
          <a:p>
            <a:endParaRPr lang="en-US" dirty="0" smtClean="0"/>
          </a:p>
          <a:p>
            <a:endParaRPr lang="en-US" dirty="0"/>
          </a:p>
          <a:p>
            <a:endParaRPr lang="en-US" dirty="0" smtClean="0"/>
          </a:p>
          <a:p>
            <a:r>
              <a:rPr lang="en-US" dirty="0" smtClean="0"/>
              <a:t>When the calculated binding energies are compared with experimental binding energies, it is seen that for certain nuclei (nuclei containing certain number of protons and neutrons), there is a serious disagreement. These numbers are related to so called magic numbers. This deficiency lead to development of </a:t>
            </a:r>
            <a:r>
              <a:rPr lang="en-US" b="1" dirty="0" smtClean="0">
                <a:solidFill>
                  <a:srgbClr val="FFFF00"/>
                </a:solidFill>
              </a:rPr>
              <a:t>nuclear shell model</a:t>
            </a:r>
            <a:r>
              <a:rPr lang="en-US" dirty="0" smtClean="0">
                <a:solidFill>
                  <a:srgbClr val="FFFF00"/>
                </a:solidFill>
              </a:rPr>
              <a:t>.</a:t>
            </a:r>
            <a:endParaRPr lang="en-US"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23877557"/>
              </p:ext>
            </p:extLst>
          </p:nvPr>
        </p:nvGraphicFramePr>
        <p:xfrm>
          <a:off x="357719" y="2936898"/>
          <a:ext cx="8967788" cy="539750"/>
        </p:xfrm>
        <a:graphic>
          <a:graphicData uri="http://schemas.openxmlformats.org/presentationml/2006/ole">
            <mc:AlternateContent xmlns:mc="http://schemas.openxmlformats.org/markup-compatibility/2006">
              <mc:Choice xmlns:v="urn:schemas-microsoft-com:vml" Requires="v">
                <p:oleObj spid="_x0000_s36905" name="Equation" r:id="rId3" imgW="4012920" imgH="241200" progId="Equation.DSMT4">
                  <p:embed/>
                </p:oleObj>
              </mc:Choice>
              <mc:Fallback>
                <p:oleObj name="Equation" r:id="rId3" imgW="4012920" imgH="241200" progId="Equation.DSMT4">
                  <p:embed/>
                  <p:pic>
                    <p:nvPicPr>
                      <p:cNvPr id="0" name=""/>
                      <p:cNvPicPr/>
                      <p:nvPr/>
                    </p:nvPicPr>
                    <p:blipFill>
                      <a:blip r:embed="rId4"/>
                      <a:stretch>
                        <a:fillRect/>
                      </a:stretch>
                    </p:blipFill>
                    <p:spPr>
                      <a:xfrm>
                        <a:off x="357719" y="2936898"/>
                        <a:ext cx="8967788" cy="539750"/>
                      </a:xfrm>
                      <a:prstGeom prst="rect">
                        <a:avLst/>
                      </a:prstGeom>
                      <a:solidFill>
                        <a:schemeClr val="tx1"/>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2498196"/>
              </p:ext>
            </p:extLst>
          </p:nvPr>
        </p:nvGraphicFramePr>
        <p:xfrm>
          <a:off x="137786" y="275029"/>
          <a:ext cx="9407654" cy="1211945"/>
        </p:xfrm>
        <a:graphic>
          <a:graphicData uri="http://schemas.openxmlformats.org/presentationml/2006/ole">
            <mc:AlternateContent xmlns:mc="http://schemas.openxmlformats.org/markup-compatibility/2006">
              <mc:Choice xmlns:v="urn:schemas-microsoft-com:vml" Requires="v">
                <p:oleObj spid="_x0000_s36906" name="Equation" r:id="rId5" imgW="3454200" imgH="444240" progId="Equation.DSMT4">
                  <p:embed/>
                </p:oleObj>
              </mc:Choice>
              <mc:Fallback>
                <p:oleObj name="Equation" r:id="rId5" imgW="3454200" imgH="444240" progId="Equation.DSMT4">
                  <p:embed/>
                  <p:pic>
                    <p:nvPicPr>
                      <p:cNvPr id="0" name=""/>
                      <p:cNvPicPr/>
                      <p:nvPr/>
                    </p:nvPicPr>
                    <p:blipFill>
                      <a:blip r:embed="rId6"/>
                      <a:stretch>
                        <a:fillRect/>
                      </a:stretch>
                    </p:blipFill>
                    <p:spPr>
                      <a:xfrm>
                        <a:off x="137786" y="275029"/>
                        <a:ext cx="9407654" cy="1211945"/>
                      </a:xfrm>
                      <a:prstGeom prst="rect">
                        <a:avLst/>
                      </a:prstGeom>
                      <a:solidFill>
                        <a:schemeClr val="tx1"/>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54405795"/>
              </p:ext>
            </p:extLst>
          </p:nvPr>
        </p:nvGraphicFramePr>
        <p:xfrm>
          <a:off x="551146" y="5076343"/>
          <a:ext cx="3845489" cy="417842"/>
        </p:xfrm>
        <a:graphic>
          <a:graphicData uri="http://schemas.openxmlformats.org/presentationml/2006/ole">
            <mc:AlternateContent xmlns:mc="http://schemas.openxmlformats.org/markup-compatibility/2006">
              <mc:Choice xmlns:v="urn:schemas-microsoft-com:vml" Requires="v">
                <p:oleObj spid="_x0000_s36907" name="Equation" r:id="rId7" imgW="2234880" imgH="241200" progId="Equation.DSMT4">
                  <p:embed/>
                </p:oleObj>
              </mc:Choice>
              <mc:Fallback>
                <p:oleObj name="Equation" r:id="rId7" imgW="2234880" imgH="241200" progId="Equation.DSMT4">
                  <p:embed/>
                  <p:pic>
                    <p:nvPicPr>
                      <p:cNvPr id="0" name=""/>
                      <p:cNvPicPr/>
                      <p:nvPr/>
                    </p:nvPicPr>
                    <p:blipFill>
                      <a:blip r:embed="rId8"/>
                      <a:stretch>
                        <a:fillRect/>
                      </a:stretch>
                    </p:blipFill>
                    <p:spPr>
                      <a:xfrm>
                        <a:off x="551146" y="5076343"/>
                        <a:ext cx="3845489" cy="417842"/>
                      </a:xfrm>
                      <a:prstGeom prst="rect">
                        <a:avLst/>
                      </a:prstGeom>
                      <a:solidFill>
                        <a:schemeClr val="tx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45904286"/>
              </p:ext>
            </p:extLst>
          </p:nvPr>
        </p:nvGraphicFramePr>
        <p:xfrm>
          <a:off x="551146" y="5911742"/>
          <a:ext cx="4847573" cy="624491"/>
        </p:xfrm>
        <a:graphic>
          <a:graphicData uri="http://schemas.openxmlformats.org/presentationml/2006/ole">
            <mc:AlternateContent xmlns:mc="http://schemas.openxmlformats.org/markup-compatibility/2006">
              <mc:Choice xmlns:v="urn:schemas-microsoft-com:vml" Requires="v">
                <p:oleObj spid="_x0000_s36908" name="Equation" r:id="rId9" imgW="3454200" imgH="444240" progId="Equation.DSMT4">
                  <p:embed/>
                </p:oleObj>
              </mc:Choice>
              <mc:Fallback>
                <p:oleObj name="Equation" r:id="rId9" imgW="3454200" imgH="444240" progId="Equation.DSMT4">
                  <p:embed/>
                  <p:pic>
                    <p:nvPicPr>
                      <p:cNvPr id="0" name=""/>
                      <p:cNvPicPr/>
                      <p:nvPr/>
                    </p:nvPicPr>
                    <p:blipFill>
                      <a:blip r:embed="rId10"/>
                      <a:stretch>
                        <a:fillRect/>
                      </a:stretch>
                    </p:blipFill>
                    <p:spPr>
                      <a:xfrm>
                        <a:off x="551146" y="5911742"/>
                        <a:ext cx="4847573" cy="624491"/>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620383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018415802"/>
              </p:ext>
            </p:extLst>
          </p:nvPr>
        </p:nvGraphicFramePr>
        <p:xfrm>
          <a:off x="375781" y="1424391"/>
          <a:ext cx="5047989" cy="2166669"/>
        </p:xfrm>
        <a:graphic>
          <a:graphicData uri="http://schemas.openxmlformats.org/presentationml/2006/ole">
            <mc:AlternateContent xmlns:mc="http://schemas.openxmlformats.org/markup-compatibility/2006">
              <mc:Choice xmlns:v="urn:schemas-microsoft-com:vml" Requires="v">
                <p:oleObj spid="_x0000_s18939" name="Equation" r:id="rId3" imgW="3670200" imgH="1574640" progId="Equation.DSMT4">
                  <p:embed/>
                </p:oleObj>
              </mc:Choice>
              <mc:Fallback>
                <p:oleObj name="Equation" r:id="rId3" imgW="3670200" imgH="1574640" progId="Equation.DSMT4">
                  <p:embed/>
                  <p:pic>
                    <p:nvPicPr>
                      <p:cNvPr id="0" name=""/>
                      <p:cNvPicPr/>
                      <p:nvPr/>
                    </p:nvPicPr>
                    <p:blipFill>
                      <a:blip r:embed="rId4"/>
                      <a:stretch>
                        <a:fillRect/>
                      </a:stretch>
                    </p:blipFill>
                    <p:spPr>
                      <a:xfrm>
                        <a:off x="375781" y="1424391"/>
                        <a:ext cx="5047989" cy="2166669"/>
                      </a:xfrm>
                      <a:prstGeom prst="rect">
                        <a:avLst/>
                      </a:prstGeom>
                      <a:solidFill>
                        <a:schemeClr val="tx1"/>
                      </a:solidFill>
                    </p:spPr>
                  </p:pic>
                </p:oleObj>
              </mc:Fallback>
            </mc:AlternateContent>
          </a:graphicData>
        </a:graphic>
      </p:graphicFrame>
      <p:sp>
        <p:nvSpPr>
          <p:cNvPr id="8" name="TextBox 7"/>
          <p:cNvSpPr txBox="1"/>
          <p:nvPr/>
        </p:nvSpPr>
        <p:spPr>
          <a:xfrm>
            <a:off x="250520" y="175364"/>
            <a:ext cx="3136051" cy="523220"/>
          </a:xfrm>
          <a:prstGeom prst="rect">
            <a:avLst/>
          </a:prstGeom>
          <a:noFill/>
        </p:spPr>
        <p:txBody>
          <a:bodyPr wrap="none" rtlCol="0">
            <a:spAutoFit/>
          </a:bodyPr>
          <a:lstStyle/>
          <a:p>
            <a:r>
              <a:rPr lang="en-US" sz="2800" dirty="0" smtClean="0">
                <a:solidFill>
                  <a:srgbClr val="FFFF00"/>
                </a:solidFill>
                <a:latin typeface="Times New Roman" panose="02020603050405020304" pitchFamily="18" charset="0"/>
                <a:cs typeface="Times New Roman" panose="02020603050405020304" pitchFamily="18" charset="0"/>
              </a:rPr>
              <a:t>Valley of </a:t>
            </a:r>
            <a:r>
              <a:rPr lang="el-GR" sz="2800" dirty="0" smtClean="0">
                <a:solidFill>
                  <a:srgbClr val="FFFF00"/>
                </a:solidFill>
                <a:latin typeface="Times New Roman" panose="02020603050405020304" pitchFamily="18" charset="0"/>
                <a:cs typeface="Times New Roman" panose="02020603050405020304" pitchFamily="18" charset="0"/>
              </a:rPr>
              <a:t>β</a:t>
            </a:r>
            <a:r>
              <a:rPr lang="en-US" sz="2800" dirty="0" smtClean="0">
                <a:solidFill>
                  <a:srgbClr val="FFFF00"/>
                </a:solidFill>
                <a:latin typeface="Times New Roman" panose="02020603050405020304" pitchFamily="18" charset="0"/>
                <a:cs typeface="Times New Roman" panose="02020603050405020304" pitchFamily="18" charset="0"/>
              </a:rPr>
              <a:t>-stability:</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50520" y="876821"/>
            <a:ext cx="9047670" cy="369332"/>
          </a:xfrm>
          <a:prstGeom prst="rect">
            <a:avLst/>
          </a:prstGeom>
          <a:noFill/>
        </p:spPr>
        <p:txBody>
          <a:bodyPr wrap="none" rtlCol="0">
            <a:spAutoFit/>
          </a:bodyPr>
          <a:lstStyle/>
          <a:p>
            <a:r>
              <a:rPr lang="en-US" dirty="0" smtClean="0"/>
              <a:t>If this semi-empirical formula is written as a function of Z by putting N=A-Z we get</a:t>
            </a:r>
            <a:endParaRPr lang="en-US" dirty="0"/>
          </a:p>
        </p:txBody>
      </p:sp>
      <p:sp>
        <p:nvSpPr>
          <p:cNvPr id="14" name="Rectangle 13"/>
          <p:cNvSpPr/>
          <p:nvPr/>
        </p:nvSpPr>
        <p:spPr>
          <a:xfrm>
            <a:off x="250520" y="3769298"/>
            <a:ext cx="11594477" cy="646331"/>
          </a:xfrm>
          <a:prstGeom prst="rect">
            <a:avLst/>
          </a:prstGeom>
        </p:spPr>
        <p:txBody>
          <a:bodyPr wrap="square">
            <a:spAutoFit/>
          </a:bodyPr>
          <a:lstStyle/>
          <a:p>
            <a:r>
              <a:rPr lang="en-US" dirty="0"/>
              <a:t>This equation describes a parabola for constant value of A. We will expect for any family of isobar the masses or BE would fall upon a parabolic curve.</a:t>
            </a:r>
          </a:p>
        </p:txBody>
      </p:sp>
      <p:graphicFrame>
        <p:nvGraphicFramePr>
          <p:cNvPr id="15" name="Object 14"/>
          <p:cNvGraphicFramePr>
            <a:graphicFrameLocks noChangeAspect="1"/>
          </p:cNvGraphicFramePr>
          <p:nvPr>
            <p:extLst>
              <p:ext uri="{D42A27DB-BD31-4B8C-83A1-F6EECF244321}">
                <p14:modId xmlns:p14="http://schemas.microsoft.com/office/powerpoint/2010/main" val="581840352"/>
              </p:ext>
            </p:extLst>
          </p:nvPr>
        </p:nvGraphicFramePr>
        <p:xfrm>
          <a:off x="354605" y="4593867"/>
          <a:ext cx="10829209" cy="2184780"/>
        </p:xfrm>
        <a:graphic>
          <a:graphicData uri="http://schemas.openxmlformats.org/presentationml/2006/ole">
            <mc:AlternateContent xmlns:mc="http://schemas.openxmlformats.org/markup-compatibility/2006">
              <mc:Choice xmlns:v="urn:schemas-microsoft-com:vml" Requires="v">
                <p:oleObj spid="_x0000_s18940" name="Equation" r:id="rId5" imgW="5486400" imgH="1815840" progId="Equation.DSMT4">
                  <p:embed/>
                </p:oleObj>
              </mc:Choice>
              <mc:Fallback>
                <p:oleObj name="Equation" r:id="rId5" imgW="5486400" imgH="1815840" progId="Equation.DSMT4">
                  <p:embed/>
                  <p:pic>
                    <p:nvPicPr>
                      <p:cNvPr id="0" name=""/>
                      <p:cNvPicPr/>
                      <p:nvPr/>
                    </p:nvPicPr>
                    <p:blipFill>
                      <a:blip r:embed="rId6"/>
                      <a:stretch>
                        <a:fillRect/>
                      </a:stretch>
                    </p:blipFill>
                    <p:spPr>
                      <a:xfrm>
                        <a:off x="354605" y="4593867"/>
                        <a:ext cx="10829209" cy="218478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306778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43" y="3007612"/>
            <a:ext cx="11862148" cy="646331"/>
          </a:xfrm>
          <a:prstGeom prst="rect">
            <a:avLst/>
          </a:prstGeom>
        </p:spPr>
        <p:txBody>
          <a:bodyPr wrap="square">
            <a:spAutoFit/>
          </a:bodyPr>
          <a:lstStyle/>
          <a:p>
            <a:r>
              <a:rPr lang="pt-BR" dirty="0" smtClean="0"/>
              <a:t>=((</a:t>
            </a:r>
            <a:r>
              <a:rPr lang="pt-BR" dirty="0"/>
              <a:t>1.00782458*86.74699*A1)+((B1-A1)*1.008665*86.74699))-((15.5*B1)-(16.8*(B1)^(2/3))-(0.72*((A1)^2-A1))/B1^(1/3)-((23*(B1-2*A1)^2)/B1)+34/(B1^(1/2)))</a:t>
            </a:r>
            <a:endParaRPr lang="en-US" dirty="0"/>
          </a:p>
        </p:txBody>
      </p:sp>
      <p:sp>
        <p:nvSpPr>
          <p:cNvPr id="4" name="Rectangle 3"/>
          <p:cNvSpPr/>
          <p:nvPr/>
        </p:nvSpPr>
        <p:spPr>
          <a:xfrm>
            <a:off x="3123028" y="216380"/>
            <a:ext cx="7202658" cy="369332"/>
          </a:xfrm>
          <a:prstGeom prst="rect">
            <a:avLst/>
          </a:prstGeom>
        </p:spPr>
        <p:txBody>
          <a:bodyPr wrap="square">
            <a:spAutoFit/>
          </a:bodyPr>
          <a:lstStyle/>
          <a:p>
            <a:r>
              <a:rPr lang="pt-BR" dirty="0" smtClean="0"/>
              <a:t>=(</a:t>
            </a:r>
            <a:r>
              <a:rPr lang="pt-BR" dirty="0"/>
              <a:t>1.00782458*86.74699*A1)+((B1-A1)*1.008665*86.74699)</a:t>
            </a:r>
            <a:endParaRPr lang="en-US" dirty="0"/>
          </a:p>
        </p:txBody>
      </p:sp>
      <p:sp>
        <p:nvSpPr>
          <p:cNvPr id="5" name="Rectangle 4"/>
          <p:cNvSpPr/>
          <p:nvPr/>
        </p:nvSpPr>
        <p:spPr>
          <a:xfrm>
            <a:off x="6018756" y="1079423"/>
            <a:ext cx="5755902" cy="646331"/>
          </a:xfrm>
          <a:prstGeom prst="rect">
            <a:avLst/>
          </a:prstGeom>
        </p:spPr>
        <p:txBody>
          <a:bodyPr wrap="square">
            <a:spAutoFit/>
          </a:bodyPr>
          <a:lstStyle/>
          <a:p>
            <a:r>
              <a:rPr lang="pt-BR" dirty="0" smtClean="0"/>
              <a:t>=(</a:t>
            </a:r>
            <a:r>
              <a:rPr lang="pt-BR" dirty="0"/>
              <a:t>15.5*B1)-(16.8*(B1)^(2/3))-(0.72*((A1)^2-A1))/B1^(1/3)-((23*(B1-2*A1)^2)/B1)+34/(B1^(1/2))</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247418055"/>
              </p:ext>
            </p:extLst>
          </p:nvPr>
        </p:nvGraphicFramePr>
        <p:xfrm>
          <a:off x="87682" y="216380"/>
          <a:ext cx="2749550" cy="479425"/>
        </p:xfrm>
        <a:graphic>
          <a:graphicData uri="http://schemas.openxmlformats.org/presentationml/2006/ole">
            <mc:AlternateContent xmlns:mc="http://schemas.openxmlformats.org/markup-compatibility/2006">
              <mc:Choice xmlns:v="urn:schemas-microsoft-com:vml" Requires="v">
                <p:oleObj spid="_x0000_s22235" name="Equation" r:id="rId3" imgW="1511280" imgH="431640" progId="Equation.DSMT4">
                  <p:embed/>
                </p:oleObj>
              </mc:Choice>
              <mc:Fallback>
                <p:oleObj name="Equation" r:id="rId3" imgW="1511280" imgH="431640" progId="Equation.DSMT4">
                  <p:embed/>
                  <p:pic>
                    <p:nvPicPr>
                      <p:cNvPr id="0" name=""/>
                      <p:cNvPicPr/>
                      <p:nvPr/>
                    </p:nvPicPr>
                    <p:blipFill>
                      <a:blip r:embed="rId4"/>
                      <a:stretch>
                        <a:fillRect/>
                      </a:stretch>
                    </p:blipFill>
                    <p:spPr>
                      <a:xfrm>
                        <a:off x="87682" y="216380"/>
                        <a:ext cx="2749550" cy="479425"/>
                      </a:xfrm>
                      <a:prstGeom prst="rect">
                        <a:avLst/>
                      </a:prstGeom>
                      <a:solidFill>
                        <a:schemeClr val="tx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16835495"/>
              </p:ext>
            </p:extLst>
          </p:nvPr>
        </p:nvGraphicFramePr>
        <p:xfrm>
          <a:off x="87682" y="954541"/>
          <a:ext cx="5800725" cy="493712"/>
        </p:xfrm>
        <a:graphic>
          <a:graphicData uri="http://schemas.openxmlformats.org/presentationml/2006/ole">
            <mc:AlternateContent xmlns:mc="http://schemas.openxmlformats.org/markup-compatibility/2006">
              <mc:Choice xmlns:v="urn:schemas-microsoft-com:vml" Requires="v">
                <p:oleObj spid="_x0000_s22236" name="Equation" r:id="rId5" imgW="3187440" imgH="444240" progId="Equation.DSMT4">
                  <p:embed/>
                </p:oleObj>
              </mc:Choice>
              <mc:Fallback>
                <p:oleObj name="Equation" r:id="rId5" imgW="3187440" imgH="444240" progId="Equation.DSMT4">
                  <p:embed/>
                  <p:pic>
                    <p:nvPicPr>
                      <p:cNvPr id="0" name=""/>
                      <p:cNvPicPr/>
                      <p:nvPr/>
                    </p:nvPicPr>
                    <p:blipFill>
                      <a:blip r:embed="rId6"/>
                      <a:stretch>
                        <a:fillRect/>
                      </a:stretch>
                    </p:blipFill>
                    <p:spPr>
                      <a:xfrm>
                        <a:off x="87682" y="954541"/>
                        <a:ext cx="5800725" cy="493712"/>
                      </a:xfrm>
                      <a:prstGeom prst="rect">
                        <a:avLst/>
                      </a:prstGeom>
                      <a:solidFill>
                        <a:schemeClr val="tx1"/>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89950717"/>
              </p:ext>
            </p:extLst>
          </p:nvPr>
        </p:nvGraphicFramePr>
        <p:xfrm>
          <a:off x="352794" y="1740787"/>
          <a:ext cx="11071225" cy="1266825"/>
        </p:xfrm>
        <a:graphic>
          <a:graphicData uri="http://schemas.openxmlformats.org/presentationml/2006/ole">
            <mc:AlternateContent xmlns:mc="http://schemas.openxmlformats.org/markup-compatibility/2006">
              <mc:Choice xmlns:v="urn:schemas-microsoft-com:vml" Requires="v">
                <p:oleObj spid="_x0000_s22237" name="Equation" r:id="rId7" imgW="6083280" imgH="1143000" progId="Equation.DSMT4">
                  <p:embed/>
                </p:oleObj>
              </mc:Choice>
              <mc:Fallback>
                <p:oleObj name="Equation" r:id="rId7" imgW="6083280" imgH="1143000" progId="Equation.DSMT4">
                  <p:embed/>
                  <p:pic>
                    <p:nvPicPr>
                      <p:cNvPr id="0" name=""/>
                      <p:cNvPicPr/>
                      <p:nvPr/>
                    </p:nvPicPr>
                    <p:blipFill>
                      <a:blip r:embed="rId8"/>
                      <a:stretch>
                        <a:fillRect/>
                      </a:stretch>
                    </p:blipFill>
                    <p:spPr>
                      <a:xfrm>
                        <a:off x="352794" y="1740787"/>
                        <a:ext cx="11071225" cy="1266825"/>
                      </a:xfrm>
                      <a:prstGeom prst="rect">
                        <a:avLst/>
                      </a:prstGeom>
                      <a:solidFill>
                        <a:schemeClr val="tx1"/>
                      </a:solidFill>
                    </p:spPr>
                  </p:pic>
                </p:oleObj>
              </mc:Fallback>
            </mc:AlternateContent>
          </a:graphicData>
        </a:graphic>
      </p:graphicFrame>
      <p:graphicFrame>
        <p:nvGraphicFramePr>
          <p:cNvPr id="9" name="Chart 8"/>
          <p:cNvGraphicFramePr>
            <a:graphicFrameLocks/>
          </p:cNvGraphicFramePr>
          <p:nvPr>
            <p:extLst>
              <p:ext uri="{D42A27DB-BD31-4B8C-83A1-F6EECF244321}">
                <p14:modId xmlns:p14="http://schemas.microsoft.com/office/powerpoint/2010/main" val="340847487"/>
              </p:ext>
            </p:extLst>
          </p:nvPr>
        </p:nvGraphicFramePr>
        <p:xfrm>
          <a:off x="87682" y="3861919"/>
          <a:ext cx="4572000" cy="2743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Chart 10"/>
          <p:cNvGraphicFramePr>
            <a:graphicFrameLocks/>
          </p:cNvGraphicFramePr>
          <p:nvPr>
            <p:extLst>
              <p:ext uri="{D42A27DB-BD31-4B8C-83A1-F6EECF244321}">
                <p14:modId xmlns:p14="http://schemas.microsoft.com/office/powerpoint/2010/main" val="537529222"/>
              </p:ext>
            </p:extLst>
          </p:nvPr>
        </p:nvGraphicFramePr>
        <p:xfrm>
          <a:off x="4987447" y="3836096"/>
          <a:ext cx="4572000" cy="2743200"/>
        </p:xfrm>
        <a:graphic>
          <a:graphicData uri="http://schemas.openxmlformats.org/drawingml/2006/chart">
            <c:chart xmlns:c="http://schemas.openxmlformats.org/drawingml/2006/chart" xmlns:r="http://schemas.openxmlformats.org/officeDocument/2006/relationships" r:id="rId10"/>
          </a:graphicData>
        </a:graphic>
      </p:graphicFrame>
      <p:sp>
        <p:nvSpPr>
          <p:cNvPr id="2" name="TextBox 1"/>
          <p:cNvSpPr txBox="1"/>
          <p:nvPr/>
        </p:nvSpPr>
        <p:spPr>
          <a:xfrm>
            <a:off x="6425852" y="6488668"/>
            <a:ext cx="1951175" cy="369332"/>
          </a:xfrm>
          <a:prstGeom prst="rect">
            <a:avLst/>
          </a:prstGeom>
          <a:noFill/>
        </p:spPr>
        <p:txBody>
          <a:bodyPr wrap="none" rtlCol="0">
            <a:spAutoFit/>
          </a:bodyPr>
          <a:lstStyle/>
          <a:p>
            <a:r>
              <a:rPr lang="en-US" dirty="0" smtClean="0"/>
              <a:t>In terms of mass</a:t>
            </a:r>
            <a:endParaRPr lang="en-US" dirty="0"/>
          </a:p>
        </p:txBody>
      </p:sp>
      <p:sp>
        <p:nvSpPr>
          <p:cNvPr id="12" name="TextBox 11"/>
          <p:cNvSpPr txBox="1"/>
          <p:nvPr/>
        </p:nvSpPr>
        <p:spPr>
          <a:xfrm>
            <a:off x="1164144" y="6488668"/>
            <a:ext cx="1654620" cy="369332"/>
          </a:xfrm>
          <a:prstGeom prst="rect">
            <a:avLst/>
          </a:prstGeom>
          <a:noFill/>
        </p:spPr>
        <p:txBody>
          <a:bodyPr wrap="none" rtlCol="0">
            <a:spAutoFit/>
          </a:bodyPr>
          <a:lstStyle/>
          <a:p>
            <a:r>
              <a:rPr lang="en-US" dirty="0" smtClean="0"/>
              <a:t>In terms of BE</a:t>
            </a:r>
            <a:endParaRPr lang="en-US" dirty="0"/>
          </a:p>
        </p:txBody>
      </p:sp>
      <p:sp>
        <p:nvSpPr>
          <p:cNvPr id="13" name="TextBox 12"/>
          <p:cNvSpPr txBox="1"/>
          <p:nvPr/>
        </p:nvSpPr>
        <p:spPr>
          <a:xfrm>
            <a:off x="9919081" y="3934425"/>
            <a:ext cx="1960410" cy="2031325"/>
          </a:xfrm>
          <a:prstGeom prst="rect">
            <a:avLst/>
          </a:prstGeom>
          <a:noFill/>
        </p:spPr>
        <p:txBody>
          <a:bodyPr wrap="square" rtlCol="0">
            <a:spAutoFit/>
          </a:bodyPr>
          <a:lstStyle/>
          <a:p>
            <a:r>
              <a:rPr lang="en-US" dirty="0" smtClean="0"/>
              <a:t>Conversion of MeV into </a:t>
            </a:r>
            <a:r>
              <a:rPr lang="en-US" dirty="0" err="1" smtClean="0"/>
              <a:t>amu</a:t>
            </a:r>
            <a:endParaRPr lang="en-US" dirty="0" smtClean="0"/>
          </a:p>
          <a:p>
            <a:r>
              <a:rPr lang="en-US" dirty="0"/>
              <a:t>=(((</a:t>
            </a:r>
            <a:r>
              <a:rPr lang="en-US" dirty="0">
                <a:solidFill>
                  <a:srgbClr val="FF0000"/>
                </a:solidFill>
              </a:rPr>
              <a:t>A1</a:t>
            </a:r>
            <a:r>
              <a:rPr lang="en-US" dirty="0"/>
              <a:t>*1000000*1.602E-19)/(300000000)^(2))*1000)/(1.66E-24)</a:t>
            </a:r>
          </a:p>
        </p:txBody>
      </p:sp>
      <p:sp>
        <p:nvSpPr>
          <p:cNvPr id="14" name="TextBox 13"/>
          <p:cNvSpPr txBox="1"/>
          <p:nvPr/>
        </p:nvSpPr>
        <p:spPr>
          <a:xfrm>
            <a:off x="10045874" y="5934670"/>
            <a:ext cx="1938241" cy="923330"/>
          </a:xfrm>
          <a:prstGeom prst="rect">
            <a:avLst/>
          </a:prstGeom>
          <a:noFill/>
        </p:spPr>
        <p:txBody>
          <a:bodyPr wrap="square" rtlCol="0">
            <a:spAutoFit/>
          </a:bodyPr>
          <a:lstStyle/>
          <a:p>
            <a:r>
              <a:rPr lang="en-US" dirty="0" smtClean="0">
                <a:solidFill>
                  <a:srgbClr val="FF0000"/>
                </a:solidFill>
              </a:rPr>
              <a:t>A1=column with values MeV</a:t>
            </a:r>
            <a:endParaRPr lang="en-US" dirty="0">
              <a:solidFill>
                <a:srgbClr val="FF0000"/>
              </a:solidFill>
            </a:endParaRPr>
          </a:p>
        </p:txBody>
      </p:sp>
    </p:spTree>
    <p:extLst>
      <p:ext uri="{BB962C8B-B14F-4D97-AF65-F5344CB8AC3E}">
        <p14:creationId xmlns:p14="http://schemas.microsoft.com/office/powerpoint/2010/main" val="3100327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8723" y="463463"/>
            <a:ext cx="5126724" cy="923330"/>
          </a:xfrm>
          <a:prstGeom prst="rect">
            <a:avLst/>
          </a:prstGeom>
          <a:noFill/>
        </p:spPr>
        <p:txBody>
          <a:bodyPr wrap="none" rtlCol="0">
            <a:spAutoFit/>
          </a:bodyPr>
          <a:lstStyle/>
          <a:p>
            <a:r>
              <a:rPr lang="en-US" b="1" dirty="0" smtClean="0">
                <a:solidFill>
                  <a:srgbClr val="FFFF00"/>
                </a:solidFill>
              </a:rPr>
              <a:t>1. Draw mass parabola for mass number 93?</a:t>
            </a:r>
          </a:p>
          <a:p>
            <a:r>
              <a:rPr lang="en-US" b="1" dirty="0" smtClean="0">
                <a:solidFill>
                  <a:srgbClr val="FFFF00"/>
                </a:solidFill>
              </a:rPr>
              <a:t>2. Draw </a:t>
            </a:r>
            <a:r>
              <a:rPr lang="en-US" b="1" dirty="0">
                <a:solidFill>
                  <a:srgbClr val="FFFF00"/>
                </a:solidFill>
              </a:rPr>
              <a:t>mass parabola for mass number </a:t>
            </a:r>
            <a:r>
              <a:rPr lang="en-US" b="1" dirty="0" smtClean="0">
                <a:solidFill>
                  <a:srgbClr val="FFFF00"/>
                </a:solidFill>
              </a:rPr>
              <a:t>15?</a:t>
            </a:r>
            <a:endParaRPr lang="en-US" b="1" dirty="0">
              <a:solidFill>
                <a:srgbClr val="FFFF00"/>
              </a:solidFill>
            </a:endParaRPr>
          </a:p>
          <a:p>
            <a:endParaRPr lang="en-US" b="1" dirty="0"/>
          </a:p>
        </p:txBody>
      </p:sp>
    </p:spTree>
    <p:extLst>
      <p:ext uri="{BB962C8B-B14F-4D97-AF65-F5344CB8AC3E}">
        <p14:creationId xmlns:p14="http://schemas.microsoft.com/office/powerpoint/2010/main" val="26868893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4295" y="1"/>
            <a:ext cx="11650363" cy="6734568"/>
            <a:chOff x="124295" y="1"/>
            <a:chExt cx="11650363" cy="6734568"/>
          </a:xfrm>
        </p:grpSpPr>
        <p:sp>
          <p:nvSpPr>
            <p:cNvPr id="4" name="TextBox 3"/>
            <p:cNvSpPr txBox="1"/>
            <p:nvPr/>
          </p:nvSpPr>
          <p:spPr>
            <a:xfrm>
              <a:off x="124295" y="1"/>
              <a:ext cx="10426473" cy="1200329"/>
            </a:xfrm>
            <a:prstGeom prst="rect">
              <a:avLst/>
            </a:prstGeom>
            <a:noFill/>
          </p:spPr>
          <p:txBody>
            <a:bodyPr wrap="square" rtlCol="0">
              <a:spAutoFit/>
            </a:bodyPr>
            <a:lstStyle/>
            <a:p>
              <a:r>
                <a:rPr lang="en-US" dirty="0" smtClean="0"/>
                <a:t>In order to determine most stable isotope for a given value of A i.e., most stable isobar or isobar with maximum BE or minimum measured mass (BE is a difference of sum of masses of nucleons and measured atomic mass. Lesser the measured atomic mass for a given isobar, higher will be BE), we will use concept of maxima and minima. </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099633551"/>
                </p:ext>
              </p:extLst>
            </p:nvPr>
          </p:nvGraphicFramePr>
          <p:xfrm>
            <a:off x="124295" y="1200330"/>
            <a:ext cx="11650363" cy="5534239"/>
          </p:xfrm>
          <a:graphic>
            <a:graphicData uri="http://schemas.openxmlformats.org/presentationml/2006/ole">
              <mc:AlternateContent xmlns:mc="http://schemas.openxmlformats.org/markup-compatibility/2006">
                <mc:Choice xmlns:v="urn:schemas-microsoft-com:vml" Requires="v">
                  <p:oleObj spid="_x0000_s19696" name="Equation" r:id="rId3" imgW="5778360" imgH="5524200" progId="Equation.DSMT4">
                    <p:embed/>
                  </p:oleObj>
                </mc:Choice>
                <mc:Fallback>
                  <p:oleObj name="Equation" r:id="rId3" imgW="5778360" imgH="5524200" progId="Equation.DSMT4">
                    <p:embed/>
                    <p:pic>
                      <p:nvPicPr>
                        <p:cNvPr id="0" name=""/>
                        <p:cNvPicPr/>
                        <p:nvPr/>
                      </p:nvPicPr>
                      <p:blipFill>
                        <a:blip r:embed="rId4"/>
                        <a:stretch>
                          <a:fillRect/>
                        </a:stretch>
                      </p:blipFill>
                      <p:spPr>
                        <a:xfrm>
                          <a:off x="124295" y="1200330"/>
                          <a:ext cx="11650363" cy="5534239"/>
                        </a:xfrm>
                        <a:prstGeom prst="rect">
                          <a:avLst/>
                        </a:prstGeom>
                        <a:solidFill>
                          <a:schemeClr val="tx1"/>
                        </a:solidFill>
                      </p:spPr>
                    </p:pic>
                  </p:oleObj>
                </mc:Fallback>
              </mc:AlternateContent>
            </a:graphicData>
          </a:graphic>
        </p:graphicFrame>
        <p:sp>
          <p:nvSpPr>
            <p:cNvPr id="8" name="Right Arrow 7"/>
            <p:cNvSpPr/>
            <p:nvPr/>
          </p:nvSpPr>
          <p:spPr>
            <a:xfrm>
              <a:off x="5830187" y="6443774"/>
              <a:ext cx="3382027" cy="150312"/>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441141" y="6259108"/>
              <a:ext cx="532518" cy="369332"/>
            </a:xfrm>
            <a:prstGeom prst="rect">
              <a:avLst/>
            </a:prstGeom>
            <a:solidFill>
              <a:schemeClr val="tx1"/>
            </a:solidFill>
            <a:ln>
              <a:solidFill>
                <a:schemeClr val="tx1"/>
              </a:solidFill>
            </a:ln>
          </p:spPr>
          <p:txBody>
            <a:bodyPr wrap="none" rtlCol="0">
              <a:spAutoFit/>
            </a:bodyPr>
            <a:lstStyle/>
            <a:p>
              <a:r>
                <a:rPr lang="en-US" b="1" dirty="0" smtClean="0">
                  <a:solidFill>
                    <a:schemeClr val="bg1"/>
                  </a:solidFill>
                </a:rPr>
                <a:t>(A)</a:t>
              </a:r>
              <a:endParaRPr lang="en-US" b="1" dirty="0">
                <a:solidFill>
                  <a:schemeClr val="bg1"/>
                </a:solidFill>
              </a:endParaRPr>
            </a:p>
          </p:txBody>
        </p:sp>
      </p:grpSp>
    </p:spTree>
    <p:extLst>
      <p:ext uri="{BB962C8B-B14F-4D97-AF65-F5344CB8AC3E}">
        <p14:creationId xmlns:p14="http://schemas.microsoft.com/office/powerpoint/2010/main" val="9571023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730" y="275573"/>
            <a:ext cx="9356942" cy="646331"/>
          </a:xfrm>
          <a:prstGeom prst="rect">
            <a:avLst/>
          </a:prstGeom>
          <a:noFill/>
        </p:spPr>
        <p:txBody>
          <a:bodyPr wrap="square" rtlCol="0">
            <a:spAutoFit/>
          </a:bodyPr>
          <a:lstStyle/>
          <a:p>
            <a:r>
              <a:rPr lang="en-US" dirty="0" smtClean="0"/>
              <a:t>By using below equation </a:t>
            </a:r>
            <a:r>
              <a:rPr lang="en-US" dirty="0"/>
              <a:t>{</a:t>
            </a:r>
            <a:r>
              <a:rPr lang="en-US" dirty="0" smtClean="0"/>
              <a:t>derived from above (A)}, we can find value of Z for a given value of A. This equation is derived by using concept of maxima and minima</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051655939"/>
              </p:ext>
            </p:extLst>
          </p:nvPr>
        </p:nvGraphicFramePr>
        <p:xfrm>
          <a:off x="797663" y="1237012"/>
          <a:ext cx="2584363" cy="1407042"/>
        </p:xfrm>
        <a:graphic>
          <a:graphicData uri="http://schemas.openxmlformats.org/presentationml/2006/ole">
            <mc:AlternateContent xmlns:mc="http://schemas.openxmlformats.org/markup-compatibility/2006">
              <mc:Choice xmlns:v="urn:schemas-microsoft-com:vml" Requires="v">
                <p:oleObj spid="_x0000_s26754" name="Equation" r:id="rId3" imgW="1143000" imgH="622080" progId="Equation.DSMT4">
                  <p:embed/>
                </p:oleObj>
              </mc:Choice>
              <mc:Fallback>
                <p:oleObj name="Equation" r:id="rId3" imgW="1143000" imgH="622080" progId="Equation.DSMT4">
                  <p:embed/>
                  <p:pic>
                    <p:nvPicPr>
                      <p:cNvPr id="0" name=""/>
                      <p:cNvPicPr/>
                      <p:nvPr/>
                    </p:nvPicPr>
                    <p:blipFill>
                      <a:blip r:embed="rId4"/>
                      <a:stretch>
                        <a:fillRect/>
                      </a:stretch>
                    </p:blipFill>
                    <p:spPr>
                      <a:xfrm>
                        <a:off x="797663" y="1237012"/>
                        <a:ext cx="2584363" cy="1407042"/>
                      </a:xfrm>
                      <a:prstGeom prst="rect">
                        <a:avLst/>
                      </a:prstGeom>
                      <a:solidFill>
                        <a:schemeClr val="tx1"/>
                      </a:solidFill>
                    </p:spPr>
                  </p:pic>
                </p:oleObj>
              </mc:Fallback>
            </mc:AlternateContent>
          </a:graphicData>
        </a:graphic>
      </p:graphicFrame>
      <p:sp>
        <p:nvSpPr>
          <p:cNvPr id="4" name="Rectangle 3"/>
          <p:cNvSpPr/>
          <p:nvPr/>
        </p:nvSpPr>
        <p:spPr>
          <a:xfrm>
            <a:off x="4103286" y="1377956"/>
            <a:ext cx="3785011" cy="369332"/>
          </a:xfrm>
          <a:prstGeom prst="rect">
            <a:avLst/>
          </a:prstGeom>
        </p:spPr>
        <p:txBody>
          <a:bodyPr wrap="none">
            <a:spAutoFit/>
          </a:bodyPr>
          <a:lstStyle/>
          <a:p>
            <a:r>
              <a:rPr lang="en-US" dirty="0"/>
              <a:t>=(2*A1)/(4+(0.72/23)*(A1)^(2/3))</a:t>
            </a:r>
          </a:p>
        </p:txBody>
      </p:sp>
      <p:sp>
        <p:nvSpPr>
          <p:cNvPr id="5" name="TextBox 4"/>
          <p:cNvSpPr txBox="1"/>
          <p:nvPr/>
        </p:nvSpPr>
        <p:spPr>
          <a:xfrm>
            <a:off x="4208745" y="2167003"/>
            <a:ext cx="4179349" cy="369332"/>
          </a:xfrm>
          <a:prstGeom prst="rect">
            <a:avLst/>
          </a:prstGeom>
          <a:noFill/>
        </p:spPr>
        <p:txBody>
          <a:bodyPr wrap="none" rtlCol="0">
            <a:spAutoFit/>
          </a:bodyPr>
          <a:lstStyle/>
          <a:p>
            <a:r>
              <a:rPr lang="en-US" dirty="0">
                <a:solidFill>
                  <a:srgbClr val="FFFF00"/>
                </a:solidFill>
              </a:rPr>
              <a:t>Determine stable isotope for A 93=</a:t>
            </a:r>
            <a:r>
              <a:rPr lang="en-US" b="1" dirty="0">
                <a:solidFill>
                  <a:srgbClr val="FFFF00"/>
                </a:solidFill>
              </a:rPr>
              <a:t>?</a:t>
            </a:r>
          </a:p>
        </p:txBody>
      </p:sp>
      <p:sp>
        <p:nvSpPr>
          <p:cNvPr id="6" name="TextBox 5"/>
          <p:cNvSpPr txBox="1"/>
          <p:nvPr/>
        </p:nvSpPr>
        <p:spPr>
          <a:xfrm>
            <a:off x="4208745" y="2570968"/>
            <a:ext cx="4301177" cy="369332"/>
          </a:xfrm>
          <a:prstGeom prst="rect">
            <a:avLst/>
          </a:prstGeom>
          <a:noFill/>
        </p:spPr>
        <p:txBody>
          <a:bodyPr wrap="none" rtlCol="0">
            <a:spAutoFit/>
          </a:bodyPr>
          <a:lstStyle/>
          <a:p>
            <a:r>
              <a:rPr lang="en-US" dirty="0">
                <a:solidFill>
                  <a:srgbClr val="FFFF00"/>
                </a:solidFill>
              </a:rPr>
              <a:t>Determine stable isotope for A </a:t>
            </a:r>
            <a:r>
              <a:rPr lang="en-US" dirty="0" smtClean="0">
                <a:solidFill>
                  <a:srgbClr val="FFFF00"/>
                </a:solidFill>
              </a:rPr>
              <a:t>146=</a:t>
            </a:r>
            <a:r>
              <a:rPr lang="en-US" b="1" dirty="0" smtClean="0">
                <a:solidFill>
                  <a:srgbClr val="FFFF00"/>
                </a:solidFill>
              </a:rPr>
              <a:t>?</a:t>
            </a:r>
            <a:endParaRPr lang="en-US" b="1" dirty="0">
              <a:solidFill>
                <a:srgbClr val="FFFF00"/>
              </a:solidFill>
            </a:endParaRPr>
          </a:p>
        </p:txBody>
      </p:sp>
    </p:spTree>
    <p:extLst>
      <p:ext uri="{BB962C8B-B14F-4D97-AF65-F5344CB8AC3E}">
        <p14:creationId xmlns:p14="http://schemas.microsoft.com/office/powerpoint/2010/main" val="2133473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7682" y="87682"/>
            <a:ext cx="7778663" cy="6576614"/>
            <a:chOff x="87682" y="87682"/>
            <a:chExt cx="7778663" cy="6576614"/>
          </a:xfrm>
        </p:grpSpPr>
        <p:pic>
          <p:nvPicPr>
            <p:cNvPr id="2" name="Picture 1"/>
            <p:cNvPicPr>
              <a:picLocks noChangeAspect="1"/>
            </p:cNvPicPr>
            <p:nvPr/>
          </p:nvPicPr>
          <p:blipFill rotWithShape="1">
            <a:blip r:embed="rId2"/>
            <a:srcRect l="15086" t="28639" r="11748" b="11259"/>
            <a:stretch/>
          </p:blipFill>
          <p:spPr>
            <a:xfrm>
              <a:off x="87682" y="87682"/>
              <a:ext cx="7778663" cy="3592514"/>
            </a:xfrm>
            <a:prstGeom prst="rect">
              <a:avLst/>
            </a:prstGeom>
          </p:spPr>
        </p:pic>
        <p:pic>
          <p:nvPicPr>
            <p:cNvPr id="3" name="Picture 2"/>
            <p:cNvPicPr>
              <a:picLocks noChangeAspect="1"/>
            </p:cNvPicPr>
            <p:nvPr/>
          </p:nvPicPr>
          <p:blipFill rotWithShape="1">
            <a:blip r:embed="rId3"/>
            <a:srcRect l="28082" t="35488" r="26670" b="9888"/>
            <a:stretch/>
          </p:blipFill>
          <p:spPr>
            <a:xfrm>
              <a:off x="87682" y="3680196"/>
              <a:ext cx="7778663" cy="2984100"/>
            </a:xfrm>
            <a:prstGeom prst="rect">
              <a:avLst/>
            </a:prstGeom>
          </p:spPr>
        </p:pic>
      </p:grpSp>
    </p:spTree>
    <p:extLst>
      <p:ext uri="{BB962C8B-B14F-4D97-AF65-F5344CB8AC3E}">
        <p14:creationId xmlns:p14="http://schemas.microsoft.com/office/powerpoint/2010/main" val="704501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505" t="27440" r="26670" b="10402"/>
          <a:stretch/>
        </p:blipFill>
        <p:spPr>
          <a:xfrm>
            <a:off x="0" y="87683"/>
            <a:ext cx="7867723" cy="5999966"/>
          </a:xfrm>
          <a:prstGeom prst="rect">
            <a:avLst/>
          </a:prstGeom>
        </p:spPr>
      </p:pic>
    </p:spTree>
    <p:extLst>
      <p:ext uri="{BB962C8B-B14F-4D97-AF65-F5344CB8AC3E}">
        <p14:creationId xmlns:p14="http://schemas.microsoft.com/office/powerpoint/2010/main" val="1875905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778" t="27440" r="29077" b="10912"/>
          <a:stretch/>
        </p:blipFill>
        <p:spPr>
          <a:xfrm>
            <a:off x="150311" y="150313"/>
            <a:ext cx="7703507" cy="6651038"/>
          </a:xfrm>
          <a:prstGeom prst="rect">
            <a:avLst/>
          </a:prstGeom>
        </p:spPr>
      </p:pic>
    </p:spTree>
    <p:extLst>
      <p:ext uri="{BB962C8B-B14F-4D97-AF65-F5344CB8AC3E}">
        <p14:creationId xmlns:p14="http://schemas.microsoft.com/office/powerpoint/2010/main" val="3651635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725" t="15282" r="20316" b="12971"/>
          <a:stretch/>
        </p:blipFill>
        <p:spPr>
          <a:xfrm>
            <a:off x="388307" y="687163"/>
            <a:ext cx="6563638" cy="5889002"/>
          </a:xfrm>
          <a:prstGeom prst="rect">
            <a:avLst/>
          </a:prstGeom>
        </p:spPr>
      </p:pic>
      <p:cxnSp>
        <p:nvCxnSpPr>
          <p:cNvPr id="4" name="Straight Arrow Connector 3"/>
          <p:cNvCxnSpPr/>
          <p:nvPr/>
        </p:nvCxnSpPr>
        <p:spPr>
          <a:xfrm>
            <a:off x="1577853" y="1800617"/>
            <a:ext cx="400833" cy="56367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201236" y="2694138"/>
            <a:ext cx="313151" cy="23799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724410" y="3190787"/>
            <a:ext cx="313151" cy="7265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57517" y="4122265"/>
            <a:ext cx="328635" cy="4070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670126" y="4636243"/>
            <a:ext cx="344466" cy="6513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790732" y="3409526"/>
            <a:ext cx="463463" cy="90187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327129" y="4535741"/>
            <a:ext cx="363254" cy="6889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393347" y="2071380"/>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20" name="TextBox 19"/>
          <p:cNvSpPr txBox="1"/>
          <p:nvPr/>
        </p:nvSpPr>
        <p:spPr>
          <a:xfrm>
            <a:off x="1988799" y="2801430"/>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21" name="TextBox 20"/>
          <p:cNvSpPr txBox="1"/>
          <p:nvPr/>
        </p:nvSpPr>
        <p:spPr>
          <a:xfrm>
            <a:off x="2468094" y="3442660"/>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22" name="TextBox 21"/>
          <p:cNvSpPr txBox="1"/>
          <p:nvPr/>
        </p:nvSpPr>
        <p:spPr>
          <a:xfrm>
            <a:off x="3025115" y="4252553"/>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23" name="TextBox 22"/>
          <p:cNvSpPr txBox="1"/>
          <p:nvPr/>
        </p:nvSpPr>
        <p:spPr>
          <a:xfrm>
            <a:off x="3415379" y="4890942"/>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24" name="TextBox 23"/>
          <p:cNvSpPr txBox="1"/>
          <p:nvPr/>
        </p:nvSpPr>
        <p:spPr>
          <a:xfrm>
            <a:off x="6060935" y="3725721"/>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25" name="TextBox 24"/>
          <p:cNvSpPr txBox="1"/>
          <p:nvPr/>
        </p:nvSpPr>
        <p:spPr>
          <a:xfrm>
            <a:off x="5488018" y="4804092"/>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38" name="TextBox 37"/>
          <p:cNvSpPr txBox="1"/>
          <p:nvPr/>
        </p:nvSpPr>
        <p:spPr>
          <a:xfrm>
            <a:off x="475989" y="162838"/>
            <a:ext cx="938077" cy="369332"/>
          </a:xfrm>
          <a:prstGeom prst="rect">
            <a:avLst/>
          </a:prstGeom>
          <a:noFill/>
        </p:spPr>
        <p:txBody>
          <a:bodyPr wrap="none" rtlCol="0">
            <a:spAutoFit/>
          </a:bodyPr>
          <a:lstStyle/>
          <a:p>
            <a:r>
              <a:rPr lang="en-US" b="1" dirty="0" smtClean="0">
                <a:solidFill>
                  <a:srgbClr val="FFFF00"/>
                </a:solidFill>
              </a:rPr>
              <a:t>Odd A</a:t>
            </a:r>
            <a:endParaRPr lang="en-US" b="1" dirty="0">
              <a:solidFill>
                <a:srgbClr val="FFFF00"/>
              </a:solidFill>
            </a:endParaRPr>
          </a:p>
        </p:txBody>
      </p:sp>
    </p:spTree>
    <p:extLst>
      <p:ext uri="{BB962C8B-B14F-4D97-AF65-F5344CB8AC3E}">
        <p14:creationId xmlns:p14="http://schemas.microsoft.com/office/powerpoint/2010/main" val="1381208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263" y="275666"/>
            <a:ext cx="6522427" cy="3139321"/>
          </a:xfrm>
          <a:prstGeom prst="rect">
            <a:avLst/>
          </a:prstGeom>
        </p:spPr>
        <p:txBody>
          <a:bodyPr wrap="none">
            <a:spAutoFit/>
          </a:bodyPr>
          <a:lstStyle/>
          <a:p>
            <a:r>
              <a:rPr lang="en-US" dirty="0" smtClean="0"/>
              <a:t>E=9.3149 x10</a:t>
            </a:r>
            <a:r>
              <a:rPr lang="en-US" baseline="30000" dirty="0"/>
              <a:t>2</a:t>
            </a:r>
            <a:r>
              <a:rPr lang="en-US" dirty="0" smtClean="0"/>
              <a:t> MeV</a:t>
            </a:r>
          </a:p>
          <a:p>
            <a:r>
              <a:rPr lang="en-US" dirty="0" smtClean="0"/>
              <a:t>E=931.49 MeV </a:t>
            </a:r>
          </a:p>
          <a:p>
            <a:endParaRPr lang="en-US" dirty="0"/>
          </a:p>
          <a:p>
            <a:r>
              <a:rPr lang="en-US" b="1" dirty="0" smtClean="0"/>
              <a:t>Calculate mass defect and Binding energy of He and BE/Nucleon=?</a:t>
            </a:r>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dirty="0" smtClean="0"/>
          </a:p>
        </p:txBody>
      </p:sp>
      <p:sp>
        <p:nvSpPr>
          <p:cNvPr id="5" name="Oval 4"/>
          <p:cNvSpPr/>
          <p:nvPr/>
        </p:nvSpPr>
        <p:spPr>
          <a:xfrm>
            <a:off x="889348" y="2029216"/>
            <a:ext cx="413359" cy="3883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t>
            </a:r>
            <a:endParaRPr lang="en-US" dirty="0">
              <a:solidFill>
                <a:schemeClr val="tx1"/>
              </a:solidFill>
            </a:endParaRPr>
          </a:p>
        </p:txBody>
      </p:sp>
      <p:sp>
        <p:nvSpPr>
          <p:cNvPr id="6" name="Oval 5"/>
          <p:cNvSpPr/>
          <p:nvPr/>
        </p:nvSpPr>
        <p:spPr>
          <a:xfrm>
            <a:off x="870558" y="3653960"/>
            <a:ext cx="413359" cy="3883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t>
            </a:r>
            <a:endParaRPr lang="en-US" dirty="0">
              <a:solidFill>
                <a:schemeClr val="tx1"/>
              </a:solidFill>
            </a:endParaRPr>
          </a:p>
        </p:txBody>
      </p:sp>
      <p:sp>
        <p:nvSpPr>
          <p:cNvPr id="7" name="Oval 6"/>
          <p:cNvSpPr/>
          <p:nvPr/>
        </p:nvSpPr>
        <p:spPr>
          <a:xfrm>
            <a:off x="3183699" y="2029216"/>
            <a:ext cx="413359" cy="3883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a:t>
            </a:r>
            <a:endParaRPr lang="en-US" dirty="0">
              <a:solidFill>
                <a:schemeClr val="tx1"/>
              </a:solidFill>
            </a:endParaRPr>
          </a:p>
        </p:txBody>
      </p:sp>
      <p:sp>
        <p:nvSpPr>
          <p:cNvPr id="8" name="Oval 7"/>
          <p:cNvSpPr/>
          <p:nvPr/>
        </p:nvSpPr>
        <p:spPr>
          <a:xfrm>
            <a:off x="3152378" y="3609139"/>
            <a:ext cx="413359" cy="3883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a:t>
            </a:r>
            <a:endParaRPr lang="en-US" dirty="0">
              <a:solidFill>
                <a:schemeClr val="tx1"/>
              </a:solidFill>
            </a:endParaRPr>
          </a:p>
        </p:txBody>
      </p:sp>
      <p:cxnSp>
        <p:nvCxnSpPr>
          <p:cNvPr id="10" name="Straight Arrow Connector 9"/>
          <p:cNvCxnSpPr/>
          <p:nvPr/>
        </p:nvCxnSpPr>
        <p:spPr>
          <a:xfrm>
            <a:off x="1302706" y="2492680"/>
            <a:ext cx="638828" cy="425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361150" y="2417523"/>
            <a:ext cx="791228" cy="5010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420651" y="3256767"/>
            <a:ext cx="672225" cy="352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283917" y="3193474"/>
            <a:ext cx="638828" cy="4651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ight Arrow 20"/>
          <p:cNvSpPr/>
          <p:nvPr/>
        </p:nvSpPr>
        <p:spPr>
          <a:xfrm>
            <a:off x="4210821" y="2668044"/>
            <a:ext cx="2505206" cy="42588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825133" y="2308905"/>
            <a:ext cx="1181081" cy="111645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083733" y="2619740"/>
            <a:ext cx="799843" cy="461665"/>
          </a:xfrm>
          <a:prstGeom prst="rect">
            <a:avLst/>
          </a:prstGeom>
          <a:noFill/>
        </p:spPr>
        <p:txBody>
          <a:bodyPr wrap="square" rtlCol="0">
            <a:spAutoFit/>
          </a:bodyPr>
          <a:lstStyle/>
          <a:p>
            <a:r>
              <a:rPr lang="en-US" sz="2400" b="1" baseline="30000" dirty="0" smtClean="0"/>
              <a:t>4</a:t>
            </a:r>
            <a:r>
              <a:rPr lang="en-US" sz="2400" b="1" dirty="0" smtClean="0"/>
              <a:t>He</a:t>
            </a:r>
            <a:endParaRPr lang="en-US" sz="2400" b="1" dirty="0"/>
          </a:p>
        </p:txBody>
      </p:sp>
      <p:sp>
        <p:nvSpPr>
          <p:cNvPr id="25" name="TextBox 24"/>
          <p:cNvSpPr txBox="1"/>
          <p:nvPr/>
        </p:nvSpPr>
        <p:spPr>
          <a:xfrm>
            <a:off x="10163843" y="2668044"/>
            <a:ext cx="832792" cy="369332"/>
          </a:xfrm>
          <a:prstGeom prst="rect">
            <a:avLst/>
          </a:prstGeom>
          <a:noFill/>
        </p:spPr>
        <p:txBody>
          <a:bodyPr wrap="none" rtlCol="0">
            <a:spAutoFit/>
          </a:bodyPr>
          <a:lstStyle/>
          <a:p>
            <a:r>
              <a:rPr lang="en-US" b="1" dirty="0" smtClean="0"/>
              <a:t>Energy</a:t>
            </a:r>
            <a:endParaRPr lang="en-US" b="1" dirty="0"/>
          </a:p>
        </p:txBody>
      </p:sp>
      <p:sp>
        <p:nvSpPr>
          <p:cNvPr id="26" name="Plus 25"/>
          <p:cNvSpPr/>
          <p:nvPr/>
        </p:nvSpPr>
        <p:spPr>
          <a:xfrm>
            <a:off x="9374578" y="2627573"/>
            <a:ext cx="553741" cy="525430"/>
          </a:xfrm>
          <a:prstGeom prst="mathPlu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89347" y="4567490"/>
            <a:ext cx="7194385" cy="1754326"/>
          </a:xfrm>
          <a:prstGeom prst="rect">
            <a:avLst/>
          </a:prstGeom>
        </p:spPr>
        <p:txBody>
          <a:bodyPr wrap="square">
            <a:spAutoFit/>
          </a:bodyPr>
          <a:lstStyle/>
          <a:p>
            <a:r>
              <a:rPr lang="en-US" b="1" dirty="0" smtClean="0"/>
              <a:t>Calculate energy to bind one neutron into </a:t>
            </a:r>
            <a:r>
              <a:rPr lang="en-US" b="1" baseline="30000" dirty="0" smtClean="0"/>
              <a:t>6</a:t>
            </a:r>
            <a:r>
              <a:rPr lang="en-US" b="1" dirty="0" smtClean="0"/>
              <a:t>Li to form </a:t>
            </a:r>
            <a:r>
              <a:rPr lang="en-US" b="1" baseline="30000" dirty="0" smtClean="0"/>
              <a:t>7</a:t>
            </a:r>
            <a:r>
              <a:rPr lang="en-US" b="1" dirty="0" smtClean="0"/>
              <a:t>Li =?</a:t>
            </a:r>
          </a:p>
          <a:p>
            <a:endParaRPr lang="en-US" b="1" dirty="0"/>
          </a:p>
          <a:p>
            <a:r>
              <a:rPr lang="en-US" b="1" dirty="0" smtClean="0"/>
              <a:t>Mass of </a:t>
            </a:r>
            <a:r>
              <a:rPr lang="en-US" b="1" baseline="30000" dirty="0" smtClean="0"/>
              <a:t>6</a:t>
            </a:r>
            <a:r>
              <a:rPr lang="en-US" b="1" dirty="0" smtClean="0"/>
              <a:t>Li= 6.015 </a:t>
            </a:r>
            <a:r>
              <a:rPr lang="en-US" b="1" dirty="0" err="1" smtClean="0"/>
              <a:t>amu</a:t>
            </a:r>
            <a:endParaRPr lang="en-US" b="1" dirty="0" smtClean="0"/>
          </a:p>
          <a:p>
            <a:r>
              <a:rPr lang="en-US" b="1" dirty="0" smtClean="0"/>
              <a:t>Mass of </a:t>
            </a:r>
            <a:r>
              <a:rPr lang="en-US" b="1" baseline="30000" dirty="0" smtClean="0"/>
              <a:t>7</a:t>
            </a:r>
            <a:r>
              <a:rPr lang="en-US" b="1" dirty="0" smtClean="0"/>
              <a:t>Li= 7.016 </a:t>
            </a:r>
            <a:r>
              <a:rPr lang="en-US" b="1" dirty="0" err="1" smtClean="0"/>
              <a:t>amu</a:t>
            </a:r>
            <a:endParaRPr lang="en-US" b="1" dirty="0" smtClean="0"/>
          </a:p>
          <a:p>
            <a:r>
              <a:rPr lang="en-US" b="1" dirty="0" smtClean="0"/>
              <a:t>Mass of </a:t>
            </a:r>
            <a:r>
              <a:rPr lang="en-US" b="1" baseline="30000" dirty="0" smtClean="0"/>
              <a:t>1</a:t>
            </a:r>
            <a:r>
              <a:rPr lang="en-US" b="1" dirty="0" smtClean="0"/>
              <a:t>n=1.0087 </a:t>
            </a:r>
            <a:r>
              <a:rPr lang="en-US" b="1" dirty="0" err="1" smtClean="0"/>
              <a:t>amu</a:t>
            </a:r>
            <a:endParaRPr lang="en-US" b="1" dirty="0" smtClean="0"/>
          </a:p>
          <a:p>
            <a:endParaRPr lang="en-US" b="1" dirty="0" smtClean="0"/>
          </a:p>
        </p:txBody>
      </p:sp>
      <p:sp>
        <p:nvSpPr>
          <p:cNvPr id="2" name="Right Arrow 1"/>
          <p:cNvSpPr/>
          <p:nvPr/>
        </p:nvSpPr>
        <p:spPr>
          <a:xfrm rot="10800000">
            <a:off x="4210818" y="3193474"/>
            <a:ext cx="2444183" cy="41566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5300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206" t="19563" r="19161" b="12458"/>
          <a:stretch/>
        </p:blipFill>
        <p:spPr>
          <a:xfrm>
            <a:off x="663880" y="776614"/>
            <a:ext cx="5937337" cy="4972834"/>
          </a:xfrm>
          <a:prstGeom prst="rect">
            <a:avLst/>
          </a:prstGeom>
        </p:spPr>
      </p:pic>
      <p:pic>
        <p:nvPicPr>
          <p:cNvPr id="3" name="Picture 2"/>
          <p:cNvPicPr>
            <a:picLocks noChangeAspect="1"/>
          </p:cNvPicPr>
          <p:nvPr/>
        </p:nvPicPr>
        <p:blipFill rotWithShape="1">
          <a:blip r:embed="rId3"/>
          <a:srcRect l="36650" t="22132" r="47946" b="48930"/>
          <a:stretch/>
        </p:blipFill>
        <p:spPr>
          <a:xfrm>
            <a:off x="7099145" y="776613"/>
            <a:ext cx="3071989" cy="3244789"/>
          </a:xfrm>
          <a:prstGeom prst="rect">
            <a:avLst/>
          </a:prstGeom>
        </p:spPr>
      </p:pic>
      <p:sp>
        <p:nvSpPr>
          <p:cNvPr id="4" name="TextBox 3"/>
          <p:cNvSpPr txBox="1"/>
          <p:nvPr/>
        </p:nvSpPr>
        <p:spPr>
          <a:xfrm>
            <a:off x="5685154" y="1671453"/>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5" name="TextBox 4"/>
          <p:cNvSpPr txBox="1"/>
          <p:nvPr/>
        </p:nvSpPr>
        <p:spPr>
          <a:xfrm>
            <a:off x="5336513" y="2214341"/>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6" name="TextBox 5"/>
          <p:cNvSpPr txBox="1"/>
          <p:nvPr/>
        </p:nvSpPr>
        <p:spPr>
          <a:xfrm>
            <a:off x="4960732" y="2721918"/>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7" name="TextBox 6"/>
          <p:cNvSpPr txBox="1"/>
          <p:nvPr/>
        </p:nvSpPr>
        <p:spPr>
          <a:xfrm>
            <a:off x="4610003" y="3091250"/>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8" name="TextBox 7"/>
          <p:cNvSpPr txBox="1"/>
          <p:nvPr/>
        </p:nvSpPr>
        <p:spPr>
          <a:xfrm>
            <a:off x="4259274" y="3461945"/>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9" name="TextBox 8"/>
          <p:cNvSpPr txBox="1"/>
          <p:nvPr/>
        </p:nvSpPr>
        <p:spPr>
          <a:xfrm>
            <a:off x="3954290" y="3972661"/>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10" name="TextBox 9"/>
          <p:cNvSpPr txBox="1"/>
          <p:nvPr/>
        </p:nvSpPr>
        <p:spPr>
          <a:xfrm>
            <a:off x="3632548" y="4375805"/>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11" name="TextBox 10"/>
          <p:cNvSpPr txBox="1"/>
          <p:nvPr/>
        </p:nvSpPr>
        <p:spPr>
          <a:xfrm>
            <a:off x="2981620" y="4560471"/>
            <a:ext cx="495649" cy="369332"/>
          </a:xfrm>
          <a:prstGeom prst="rect">
            <a:avLst/>
          </a:prstGeom>
          <a:noFill/>
        </p:spPr>
        <p:txBody>
          <a:bodyPr wrap="none" rtlCol="0">
            <a:spAutoFit/>
          </a:bodyPr>
          <a:lstStyle/>
          <a:p>
            <a:r>
              <a:rPr lang="en-US" dirty="0" smtClean="0">
                <a:solidFill>
                  <a:schemeClr val="bg1"/>
                </a:solidFill>
              </a:rPr>
              <a:t>EC</a:t>
            </a:r>
            <a:endParaRPr lang="en-US" baseline="30000" dirty="0">
              <a:solidFill>
                <a:schemeClr val="bg1"/>
              </a:solidFill>
            </a:endParaRPr>
          </a:p>
        </p:txBody>
      </p:sp>
      <p:sp>
        <p:nvSpPr>
          <p:cNvPr id="15" name="TextBox 14"/>
          <p:cNvSpPr txBox="1"/>
          <p:nvPr/>
        </p:nvSpPr>
        <p:spPr>
          <a:xfrm>
            <a:off x="1481502" y="2029675"/>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16" name="TextBox 15"/>
          <p:cNvSpPr txBox="1"/>
          <p:nvPr/>
        </p:nvSpPr>
        <p:spPr>
          <a:xfrm>
            <a:off x="1850514" y="3119700"/>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17" name="TextBox 16"/>
          <p:cNvSpPr txBox="1"/>
          <p:nvPr/>
        </p:nvSpPr>
        <p:spPr>
          <a:xfrm>
            <a:off x="2219526" y="3867541"/>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18" name="TextBox 17"/>
          <p:cNvSpPr txBox="1"/>
          <p:nvPr/>
        </p:nvSpPr>
        <p:spPr>
          <a:xfrm>
            <a:off x="2588538" y="4414922"/>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19" name="Rectangle 18"/>
          <p:cNvSpPr/>
          <p:nvPr/>
        </p:nvSpPr>
        <p:spPr>
          <a:xfrm>
            <a:off x="425752" y="100301"/>
            <a:ext cx="918841" cy="369332"/>
          </a:xfrm>
          <a:prstGeom prst="rect">
            <a:avLst/>
          </a:prstGeom>
        </p:spPr>
        <p:txBody>
          <a:bodyPr wrap="none">
            <a:spAutoFit/>
          </a:bodyPr>
          <a:lstStyle/>
          <a:p>
            <a:r>
              <a:rPr lang="en-US" b="1" dirty="0">
                <a:solidFill>
                  <a:srgbClr val="FFFF00"/>
                </a:solidFill>
              </a:rPr>
              <a:t>Odd A</a:t>
            </a:r>
          </a:p>
        </p:txBody>
      </p:sp>
    </p:spTree>
    <p:extLst>
      <p:ext uri="{BB962C8B-B14F-4D97-AF65-F5344CB8AC3E}">
        <p14:creationId xmlns:p14="http://schemas.microsoft.com/office/powerpoint/2010/main" val="25388570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7653" y="118139"/>
            <a:ext cx="10246423" cy="6558233"/>
            <a:chOff x="137653" y="118139"/>
            <a:chExt cx="10246423" cy="6558233"/>
          </a:xfrm>
        </p:grpSpPr>
        <p:sp>
          <p:nvSpPr>
            <p:cNvPr id="69" name="Rectangle 68"/>
            <p:cNvSpPr/>
            <p:nvPr/>
          </p:nvSpPr>
          <p:spPr>
            <a:xfrm>
              <a:off x="8859459" y="1129810"/>
              <a:ext cx="1123785" cy="806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8703108" y="807743"/>
              <a:ext cx="1417922" cy="1495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1553227" y="438411"/>
              <a:ext cx="8830849" cy="6237961"/>
              <a:chOff x="1553227" y="438411"/>
              <a:chExt cx="8830849" cy="6237961"/>
            </a:xfrm>
          </p:grpSpPr>
          <p:grpSp>
            <p:nvGrpSpPr>
              <p:cNvPr id="54" name="Group 53"/>
              <p:cNvGrpSpPr/>
              <p:nvPr/>
            </p:nvGrpSpPr>
            <p:grpSpPr>
              <a:xfrm>
                <a:off x="1553227" y="438411"/>
                <a:ext cx="8830849" cy="6237961"/>
                <a:chOff x="325676" y="488515"/>
                <a:chExt cx="8830849" cy="6237961"/>
              </a:xfrm>
            </p:grpSpPr>
            <p:grpSp>
              <p:nvGrpSpPr>
                <p:cNvPr id="24" name="Group 23"/>
                <p:cNvGrpSpPr/>
                <p:nvPr/>
              </p:nvGrpSpPr>
              <p:grpSpPr>
                <a:xfrm>
                  <a:off x="325676" y="488515"/>
                  <a:ext cx="8830849" cy="6237961"/>
                  <a:chOff x="1302707" y="1027134"/>
                  <a:chExt cx="5962389" cy="5085567"/>
                </a:xfrm>
              </p:grpSpPr>
              <p:pic>
                <p:nvPicPr>
                  <p:cNvPr id="2" name="Picture 1"/>
                  <p:cNvPicPr>
                    <a:picLocks noChangeAspect="1"/>
                  </p:cNvPicPr>
                  <p:nvPr/>
                </p:nvPicPr>
                <p:blipFill rotWithShape="1">
                  <a:blip r:embed="rId2"/>
                  <a:srcRect l="13160" t="17166" r="41015" b="13313"/>
                  <a:stretch/>
                </p:blipFill>
                <p:spPr>
                  <a:xfrm>
                    <a:off x="1302707" y="1027134"/>
                    <a:ext cx="5962389" cy="5085567"/>
                  </a:xfrm>
                  <a:prstGeom prst="rect">
                    <a:avLst/>
                  </a:prstGeom>
                </p:spPr>
              </p:pic>
              <p:sp>
                <p:nvSpPr>
                  <p:cNvPr id="7" name="Freeform 6"/>
                  <p:cNvSpPr/>
                  <p:nvPr/>
                </p:nvSpPr>
                <p:spPr>
                  <a:xfrm>
                    <a:off x="2404996" y="1590805"/>
                    <a:ext cx="4133589" cy="3546432"/>
                  </a:xfrm>
                  <a:custGeom>
                    <a:avLst/>
                    <a:gdLst>
                      <a:gd name="connsiteX0" fmla="*/ 0 w 3845490"/>
                      <a:gd name="connsiteY0" fmla="*/ 1966586 h 3270859"/>
                      <a:gd name="connsiteX1" fmla="*/ 751561 w 3845490"/>
                      <a:gd name="connsiteY1" fmla="*/ 2918564 h 3270859"/>
                      <a:gd name="connsiteX2" fmla="*/ 1402915 w 3845490"/>
                      <a:gd name="connsiteY2" fmla="*/ 3231715 h 3270859"/>
                      <a:gd name="connsiteX3" fmla="*/ 2129424 w 3845490"/>
                      <a:gd name="connsiteY3" fmla="*/ 3231715 h 3270859"/>
                      <a:gd name="connsiteX4" fmla="*/ 2830882 w 3845490"/>
                      <a:gd name="connsiteY4" fmla="*/ 2918564 h 3270859"/>
                      <a:gd name="connsiteX5" fmla="*/ 3507287 w 3845490"/>
                      <a:gd name="connsiteY5" fmla="*/ 1665962 h 3270859"/>
                      <a:gd name="connsiteX6" fmla="*/ 3845490 w 3845490"/>
                      <a:gd name="connsiteY6" fmla="*/ 0 h 3270859"/>
                      <a:gd name="connsiteX7" fmla="*/ 3845490 w 3845490"/>
                      <a:gd name="connsiteY7" fmla="*/ 0 h 3270859"/>
                      <a:gd name="connsiteX0" fmla="*/ 0 w 4083485"/>
                      <a:gd name="connsiteY0" fmla="*/ 1603332 h 3270859"/>
                      <a:gd name="connsiteX1" fmla="*/ 989556 w 4083485"/>
                      <a:gd name="connsiteY1" fmla="*/ 2918564 h 3270859"/>
                      <a:gd name="connsiteX2" fmla="*/ 1640910 w 4083485"/>
                      <a:gd name="connsiteY2" fmla="*/ 3231715 h 3270859"/>
                      <a:gd name="connsiteX3" fmla="*/ 2367419 w 4083485"/>
                      <a:gd name="connsiteY3" fmla="*/ 3231715 h 3270859"/>
                      <a:gd name="connsiteX4" fmla="*/ 3068877 w 4083485"/>
                      <a:gd name="connsiteY4" fmla="*/ 2918564 h 3270859"/>
                      <a:gd name="connsiteX5" fmla="*/ 3745282 w 4083485"/>
                      <a:gd name="connsiteY5" fmla="*/ 1665962 h 3270859"/>
                      <a:gd name="connsiteX6" fmla="*/ 4083485 w 4083485"/>
                      <a:gd name="connsiteY6" fmla="*/ 0 h 3270859"/>
                      <a:gd name="connsiteX7" fmla="*/ 4083485 w 4083485"/>
                      <a:gd name="connsiteY7" fmla="*/ 0 h 3270859"/>
                      <a:gd name="connsiteX0" fmla="*/ 0 w 4133589"/>
                      <a:gd name="connsiteY0" fmla="*/ 1878905 h 3546432"/>
                      <a:gd name="connsiteX1" fmla="*/ 989556 w 4133589"/>
                      <a:gd name="connsiteY1" fmla="*/ 3194137 h 3546432"/>
                      <a:gd name="connsiteX2" fmla="*/ 1640910 w 4133589"/>
                      <a:gd name="connsiteY2" fmla="*/ 3507288 h 3546432"/>
                      <a:gd name="connsiteX3" fmla="*/ 2367419 w 4133589"/>
                      <a:gd name="connsiteY3" fmla="*/ 3507288 h 3546432"/>
                      <a:gd name="connsiteX4" fmla="*/ 3068877 w 4133589"/>
                      <a:gd name="connsiteY4" fmla="*/ 3194137 h 3546432"/>
                      <a:gd name="connsiteX5" fmla="*/ 3745282 w 4133589"/>
                      <a:gd name="connsiteY5" fmla="*/ 1941535 h 3546432"/>
                      <a:gd name="connsiteX6" fmla="*/ 4083485 w 4133589"/>
                      <a:gd name="connsiteY6" fmla="*/ 275573 h 3546432"/>
                      <a:gd name="connsiteX7" fmla="*/ 4133589 w 4133589"/>
                      <a:gd name="connsiteY7" fmla="*/ 0 h 354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3589" h="3546432">
                        <a:moveTo>
                          <a:pt x="0" y="1878905"/>
                        </a:moveTo>
                        <a:cubicBezTo>
                          <a:pt x="258871" y="2249466"/>
                          <a:pt x="716071" y="2922740"/>
                          <a:pt x="989556" y="3194137"/>
                        </a:cubicBezTo>
                        <a:cubicBezTo>
                          <a:pt x="1263041" y="3465534"/>
                          <a:pt x="1411266" y="3455096"/>
                          <a:pt x="1640910" y="3507288"/>
                        </a:cubicBezTo>
                        <a:cubicBezTo>
                          <a:pt x="1870554" y="3559480"/>
                          <a:pt x="2129425" y="3559480"/>
                          <a:pt x="2367419" y="3507288"/>
                        </a:cubicBezTo>
                        <a:cubicBezTo>
                          <a:pt x="2605413" y="3455096"/>
                          <a:pt x="2839233" y="3455096"/>
                          <a:pt x="3068877" y="3194137"/>
                        </a:cubicBezTo>
                        <a:cubicBezTo>
                          <a:pt x="3298521" y="2933178"/>
                          <a:pt x="3576181" y="2427962"/>
                          <a:pt x="3745282" y="1941535"/>
                        </a:cubicBezTo>
                        <a:cubicBezTo>
                          <a:pt x="3914383" y="1455108"/>
                          <a:pt x="4018767" y="599162"/>
                          <a:pt x="4083485" y="275573"/>
                        </a:cubicBezTo>
                        <a:cubicBezTo>
                          <a:pt x="4148203" y="-48016"/>
                          <a:pt x="4116888" y="91858"/>
                          <a:pt x="4133589"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217107" y="2079320"/>
                    <a:ext cx="3824089" cy="2568457"/>
                  </a:xfrm>
                  <a:custGeom>
                    <a:avLst/>
                    <a:gdLst>
                      <a:gd name="connsiteX0" fmla="*/ 0 w 3682652"/>
                      <a:gd name="connsiteY0" fmla="*/ 50104 h 2480345"/>
                      <a:gd name="connsiteX1" fmla="*/ 713984 w 3682652"/>
                      <a:gd name="connsiteY1" fmla="*/ 939452 h 2480345"/>
                      <a:gd name="connsiteX2" fmla="*/ 1415441 w 3682652"/>
                      <a:gd name="connsiteY2" fmla="*/ 1665961 h 2480345"/>
                      <a:gd name="connsiteX3" fmla="*/ 2091847 w 3682652"/>
                      <a:gd name="connsiteY3" fmla="*/ 2480153 h 2480345"/>
                      <a:gd name="connsiteX4" fmla="*/ 2793304 w 3682652"/>
                      <a:gd name="connsiteY4" fmla="*/ 1728592 h 2480345"/>
                      <a:gd name="connsiteX5" fmla="*/ 3507288 w 3682652"/>
                      <a:gd name="connsiteY5" fmla="*/ 400833 h 2480345"/>
                      <a:gd name="connsiteX6" fmla="*/ 3682652 w 3682652"/>
                      <a:gd name="connsiteY6" fmla="*/ 0 h 2480345"/>
                      <a:gd name="connsiteX0" fmla="*/ 0 w 3795386"/>
                      <a:gd name="connsiteY0" fmla="*/ 0 h 2568028"/>
                      <a:gd name="connsiteX1" fmla="*/ 826718 w 3795386"/>
                      <a:gd name="connsiteY1" fmla="*/ 1027135 h 2568028"/>
                      <a:gd name="connsiteX2" fmla="*/ 1528175 w 3795386"/>
                      <a:gd name="connsiteY2" fmla="*/ 1753644 h 2568028"/>
                      <a:gd name="connsiteX3" fmla="*/ 2204581 w 3795386"/>
                      <a:gd name="connsiteY3" fmla="*/ 2567836 h 2568028"/>
                      <a:gd name="connsiteX4" fmla="*/ 2906038 w 3795386"/>
                      <a:gd name="connsiteY4" fmla="*/ 1816275 h 2568028"/>
                      <a:gd name="connsiteX5" fmla="*/ 3620022 w 3795386"/>
                      <a:gd name="connsiteY5" fmla="*/ 488516 h 2568028"/>
                      <a:gd name="connsiteX6" fmla="*/ 3795386 w 3795386"/>
                      <a:gd name="connsiteY6" fmla="*/ 87683 h 2568028"/>
                      <a:gd name="connsiteX0" fmla="*/ 0 w 3795386"/>
                      <a:gd name="connsiteY0" fmla="*/ 0 h 2568220"/>
                      <a:gd name="connsiteX1" fmla="*/ 826718 w 3795386"/>
                      <a:gd name="connsiteY1" fmla="*/ 1027135 h 2568220"/>
                      <a:gd name="connsiteX2" fmla="*/ 1528175 w 3795386"/>
                      <a:gd name="connsiteY2" fmla="*/ 1753644 h 2568220"/>
                      <a:gd name="connsiteX3" fmla="*/ 1665961 w 3795386"/>
                      <a:gd name="connsiteY3" fmla="*/ 1916483 h 2568220"/>
                      <a:gd name="connsiteX4" fmla="*/ 2204581 w 3795386"/>
                      <a:gd name="connsiteY4" fmla="*/ 2567836 h 2568220"/>
                      <a:gd name="connsiteX5" fmla="*/ 2906038 w 3795386"/>
                      <a:gd name="connsiteY5" fmla="*/ 1816275 h 2568220"/>
                      <a:gd name="connsiteX6" fmla="*/ 3620022 w 3795386"/>
                      <a:gd name="connsiteY6" fmla="*/ 488516 h 2568220"/>
                      <a:gd name="connsiteX7" fmla="*/ 3795386 w 3795386"/>
                      <a:gd name="connsiteY7" fmla="*/ 87683 h 2568220"/>
                      <a:gd name="connsiteX0" fmla="*/ 0 w 3795386"/>
                      <a:gd name="connsiteY0" fmla="*/ 0 h 2568457"/>
                      <a:gd name="connsiteX1" fmla="*/ 826718 w 3795386"/>
                      <a:gd name="connsiteY1" fmla="*/ 1027135 h 2568457"/>
                      <a:gd name="connsiteX2" fmla="*/ 1528175 w 3795386"/>
                      <a:gd name="connsiteY2" fmla="*/ 1753644 h 2568457"/>
                      <a:gd name="connsiteX3" fmla="*/ 1665961 w 3795386"/>
                      <a:gd name="connsiteY3" fmla="*/ 1941535 h 2568457"/>
                      <a:gd name="connsiteX4" fmla="*/ 2204581 w 3795386"/>
                      <a:gd name="connsiteY4" fmla="*/ 2567836 h 2568457"/>
                      <a:gd name="connsiteX5" fmla="*/ 2906038 w 3795386"/>
                      <a:gd name="connsiteY5" fmla="*/ 1816275 h 2568457"/>
                      <a:gd name="connsiteX6" fmla="*/ 3620022 w 3795386"/>
                      <a:gd name="connsiteY6" fmla="*/ 488516 h 2568457"/>
                      <a:gd name="connsiteX7" fmla="*/ 3795386 w 3795386"/>
                      <a:gd name="connsiteY7" fmla="*/ 87683 h 2568457"/>
                      <a:gd name="connsiteX0" fmla="*/ 0 w 3795386"/>
                      <a:gd name="connsiteY0" fmla="*/ 0 h 2568457"/>
                      <a:gd name="connsiteX1" fmla="*/ 826718 w 3795386"/>
                      <a:gd name="connsiteY1" fmla="*/ 1027135 h 2568457"/>
                      <a:gd name="connsiteX2" fmla="*/ 1528175 w 3795386"/>
                      <a:gd name="connsiteY2" fmla="*/ 1753644 h 2568457"/>
                      <a:gd name="connsiteX3" fmla="*/ 1665961 w 3795386"/>
                      <a:gd name="connsiteY3" fmla="*/ 1941535 h 2568457"/>
                      <a:gd name="connsiteX4" fmla="*/ 2204581 w 3795386"/>
                      <a:gd name="connsiteY4" fmla="*/ 2567836 h 2568457"/>
                      <a:gd name="connsiteX5" fmla="*/ 2906038 w 3795386"/>
                      <a:gd name="connsiteY5" fmla="*/ 1816275 h 2568457"/>
                      <a:gd name="connsiteX6" fmla="*/ 3611565 w 3795386"/>
                      <a:gd name="connsiteY6" fmla="*/ 498728 h 2568457"/>
                      <a:gd name="connsiteX7" fmla="*/ 3795386 w 3795386"/>
                      <a:gd name="connsiteY7" fmla="*/ 87683 h 2568457"/>
                      <a:gd name="connsiteX0" fmla="*/ 0 w 3824089"/>
                      <a:gd name="connsiteY0" fmla="*/ 0 h 2568457"/>
                      <a:gd name="connsiteX1" fmla="*/ 826718 w 3824089"/>
                      <a:gd name="connsiteY1" fmla="*/ 1027135 h 2568457"/>
                      <a:gd name="connsiteX2" fmla="*/ 1528175 w 3824089"/>
                      <a:gd name="connsiteY2" fmla="*/ 1753644 h 2568457"/>
                      <a:gd name="connsiteX3" fmla="*/ 1665961 w 3824089"/>
                      <a:gd name="connsiteY3" fmla="*/ 1941535 h 2568457"/>
                      <a:gd name="connsiteX4" fmla="*/ 2204581 w 3824089"/>
                      <a:gd name="connsiteY4" fmla="*/ 2567836 h 2568457"/>
                      <a:gd name="connsiteX5" fmla="*/ 2906038 w 3824089"/>
                      <a:gd name="connsiteY5" fmla="*/ 1816275 h 2568457"/>
                      <a:gd name="connsiteX6" fmla="*/ 3746881 w 3824089"/>
                      <a:gd name="connsiteY6" fmla="*/ 192368 h 2568457"/>
                      <a:gd name="connsiteX7" fmla="*/ 3795386 w 3824089"/>
                      <a:gd name="connsiteY7" fmla="*/ 87683 h 256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4089" h="2568457">
                        <a:moveTo>
                          <a:pt x="0" y="0"/>
                        </a:moveTo>
                        <a:cubicBezTo>
                          <a:pt x="239038" y="310019"/>
                          <a:pt x="572022" y="734861"/>
                          <a:pt x="826718" y="1027135"/>
                        </a:cubicBezTo>
                        <a:cubicBezTo>
                          <a:pt x="1081414" y="1319409"/>
                          <a:pt x="1388301" y="1601244"/>
                          <a:pt x="1528175" y="1753644"/>
                        </a:cubicBezTo>
                        <a:cubicBezTo>
                          <a:pt x="1668049" y="1906044"/>
                          <a:pt x="1553227" y="1805836"/>
                          <a:pt x="1665961" y="1941535"/>
                        </a:cubicBezTo>
                        <a:cubicBezTo>
                          <a:pt x="1778695" y="2077234"/>
                          <a:pt x="1997902" y="2588713"/>
                          <a:pt x="2204581" y="2567836"/>
                        </a:cubicBezTo>
                        <a:cubicBezTo>
                          <a:pt x="2411261" y="2546959"/>
                          <a:pt x="2648988" y="2212186"/>
                          <a:pt x="2906038" y="1816275"/>
                        </a:cubicBezTo>
                        <a:cubicBezTo>
                          <a:pt x="3163088" y="1420364"/>
                          <a:pt x="3598656" y="480467"/>
                          <a:pt x="3746881" y="192368"/>
                        </a:cubicBezTo>
                        <a:cubicBezTo>
                          <a:pt x="3895106" y="-95731"/>
                          <a:pt x="3781816" y="144050"/>
                          <a:pt x="3795386" y="8768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404996" y="1878904"/>
                    <a:ext cx="782587" cy="369332"/>
                  </a:xfrm>
                  <a:prstGeom prst="rect">
                    <a:avLst/>
                  </a:prstGeom>
                  <a:noFill/>
                </p:spPr>
                <p:txBody>
                  <a:bodyPr wrap="none" rtlCol="0">
                    <a:spAutoFit/>
                  </a:bodyPr>
                  <a:lstStyle/>
                  <a:p>
                    <a:r>
                      <a:rPr lang="en-US" dirty="0">
                        <a:solidFill>
                          <a:schemeClr val="bg1"/>
                        </a:solidFill>
                      </a:rPr>
                      <a:t>Cs 55</a:t>
                    </a:r>
                  </a:p>
                </p:txBody>
              </p:sp>
              <p:sp>
                <p:nvSpPr>
                  <p:cNvPr id="10" name="TextBox 9"/>
                  <p:cNvSpPr txBox="1"/>
                  <p:nvPr/>
                </p:nvSpPr>
                <p:spPr>
                  <a:xfrm>
                    <a:off x="2013702" y="3960312"/>
                    <a:ext cx="795411" cy="369332"/>
                  </a:xfrm>
                  <a:prstGeom prst="rect">
                    <a:avLst/>
                  </a:prstGeom>
                  <a:noFill/>
                </p:spPr>
                <p:txBody>
                  <a:bodyPr wrap="none" rtlCol="0">
                    <a:spAutoFit/>
                  </a:bodyPr>
                  <a:lstStyle/>
                  <a:p>
                    <a:r>
                      <a:rPr lang="en-US" dirty="0" smtClean="0">
                        <a:solidFill>
                          <a:schemeClr val="bg1"/>
                        </a:solidFill>
                      </a:rPr>
                      <a:t>Ba 56</a:t>
                    </a:r>
                    <a:endParaRPr lang="en-US" dirty="0">
                      <a:solidFill>
                        <a:schemeClr val="bg1"/>
                      </a:solidFill>
                    </a:endParaRPr>
                  </a:p>
                </p:txBody>
              </p:sp>
              <p:sp>
                <p:nvSpPr>
                  <p:cNvPr id="11" name="TextBox 10"/>
                  <p:cNvSpPr txBox="1"/>
                  <p:nvPr/>
                </p:nvSpPr>
                <p:spPr>
                  <a:xfrm>
                    <a:off x="2917664" y="2611366"/>
                    <a:ext cx="769763" cy="369332"/>
                  </a:xfrm>
                  <a:prstGeom prst="rect">
                    <a:avLst/>
                  </a:prstGeom>
                  <a:noFill/>
                </p:spPr>
                <p:txBody>
                  <a:bodyPr wrap="none" rtlCol="0">
                    <a:spAutoFit/>
                  </a:bodyPr>
                  <a:lstStyle/>
                  <a:p>
                    <a:r>
                      <a:rPr lang="en-US" dirty="0" smtClean="0">
                        <a:solidFill>
                          <a:schemeClr val="bg1"/>
                        </a:solidFill>
                      </a:rPr>
                      <a:t>La 57</a:t>
                    </a:r>
                    <a:endParaRPr lang="en-US" dirty="0">
                      <a:solidFill>
                        <a:schemeClr val="bg1"/>
                      </a:solidFill>
                    </a:endParaRPr>
                  </a:p>
                </p:txBody>
              </p:sp>
              <p:sp>
                <p:nvSpPr>
                  <p:cNvPr id="12" name="TextBox 11"/>
                  <p:cNvSpPr txBox="1"/>
                  <p:nvPr/>
                </p:nvSpPr>
                <p:spPr>
                  <a:xfrm>
                    <a:off x="3501314" y="3288888"/>
                    <a:ext cx="710451" cy="369332"/>
                  </a:xfrm>
                  <a:prstGeom prst="rect">
                    <a:avLst/>
                  </a:prstGeom>
                  <a:noFill/>
                </p:spPr>
                <p:txBody>
                  <a:bodyPr wrap="none" rtlCol="0">
                    <a:spAutoFit/>
                  </a:bodyPr>
                  <a:lstStyle/>
                  <a:p>
                    <a:r>
                      <a:rPr lang="en-US" dirty="0" err="1" smtClean="0">
                        <a:solidFill>
                          <a:schemeClr val="bg1"/>
                        </a:solidFill>
                      </a:rPr>
                      <a:t>Pr</a:t>
                    </a:r>
                    <a:r>
                      <a:rPr lang="en-US" dirty="0" smtClean="0">
                        <a:solidFill>
                          <a:schemeClr val="bg1"/>
                        </a:solidFill>
                      </a:rPr>
                      <a:t> 59</a:t>
                    </a:r>
                    <a:endParaRPr lang="en-US" dirty="0">
                      <a:solidFill>
                        <a:schemeClr val="bg1"/>
                      </a:solidFill>
                    </a:endParaRPr>
                  </a:p>
                </p:txBody>
              </p:sp>
              <p:sp>
                <p:nvSpPr>
                  <p:cNvPr id="13" name="TextBox 12"/>
                  <p:cNvSpPr txBox="1"/>
                  <p:nvPr/>
                </p:nvSpPr>
                <p:spPr>
                  <a:xfrm>
                    <a:off x="4552018" y="3385251"/>
                    <a:ext cx="769763" cy="369332"/>
                  </a:xfrm>
                  <a:prstGeom prst="rect">
                    <a:avLst/>
                  </a:prstGeom>
                  <a:noFill/>
                </p:spPr>
                <p:txBody>
                  <a:bodyPr wrap="none" rtlCol="0">
                    <a:spAutoFit/>
                  </a:bodyPr>
                  <a:lstStyle/>
                  <a:p>
                    <a:r>
                      <a:rPr lang="en-US" dirty="0" err="1" smtClean="0">
                        <a:solidFill>
                          <a:schemeClr val="bg1"/>
                        </a:solidFill>
                      </a:rPr>
                      <a:t>Eu</a:t>
                    </a:r>
                    <a:r>
                      <a:rPr lang="en-US" dirty="0" smtClean="0">
                        <a:solidFill>
                          <a:schemeClr val="bg1"/>
                        </a:solidFill>
                      </a:rPr>
                      <a:t> 63</a:t>
                    </a:r>
                    <a:endParaRPr lang="en-US" dirty="0">
                      <a:solidFill>
                        <a:schemeClr val="bg1"/>
                      </a:solidFill>
                    </a:endParaRPr>
                  </a:p>
                </p:txBody>
              </p:sp>
              <p:sp>
                <p:nvSpPr>
                  <p:cNvPr id="14" name="TextBox 13"/>
                  <p:cNvSpPr txBox="1"/>
                  <p:nvPr/>
                </p:nvSpPr>
                <p:spPr>
                  <a:xfrm>
                    <a:off x="5101659" y="2178288"/>
                    <a:ext cx="760144" cy="369332"/>
                  </a:xfrm>
                  <a:prstGeom prst="rect">
                    <a:avLst/>
                  </a:prstGeom>
                  <a:noFill/>
                </p:spPr>
                <p:txBody>
                  <a:bodyPr wrap="none" rtlCol="0">
                    <a:spAutoFit/>
                  </a:bodyPr>
                  <a:lstStyle/>
                  <a:p>
                    <a:r>
                      <a:rPr lang="en-US" dirty="0" smtClean="0">
                        <a:solidFill>
                          <a:schemeClr val="bg1"/>
                        </a:solidFill>
                      </a:rPr>
                      <a:t>Tb 65</a:t>
                    </a:r>
                    <a:endParaRPr lang="en-US" dirty="0">
                      <a:solidFill>
                        <a:schemeClr val="bg1"/>
                      </a:solidFill>
                    </a:endParaRPr>
                  </a:p>
                </p:txBody>
              </p:sp>
              <p:sp>
                <p:nvSpPr>
                  <p:cNvPr id="15" name="TextBox 14"/>
                  <p:cNvSpPr txBox="1"/>
                  <p:nvPr/>
                </p:nvSpPr>
                <p:spPr>
                  <a:xfrm>
                    <a:off x="2786429" y="4826241"/>
                    <a:ext cx="843501" cy="369332"/>
                  </a:xfrm>
                  <a:prstGeom prst="rect">
                    <a:avLst/>
                  </a:prstGeom>
                  <a:noFill/>
                </p:spPr>
                <p:txBody>
                  <a:bodyPr wrap="none" rtlCol="0">
                    <a:spAutoFit/>
                  </a:bodyPr>
                  <a:lstStyle/>
                  <a:p>
                    <a:r>
                      <a:rPr lang="en-US" dirty="0" err="1" smtClean="0">
                        <a:solidFill>
                          <a:schemeClr val="bg1"/>
                        </a:solidFill>
                      </a:rPr>
                      <a:t>Ce</a:t>
                    </a:r>
                    <a:r>
                      <a:rPr lang="en-US" dirty="0" smtClean="0">
                        <a:solidFill>
                          <a:schemeClr val="bg1"/>
                        </a:solidFill>
                      </a:rPr>
                      <a:t> 58</a:t>
                    </a:r>
                    <a:endParaRPr lang="en-US" dirty="0">
                      <a:solidFill>
                        <a:schemeClr val="bg1"/>
                      </a:solidFill>
                    </a:endParaRPr>
                  </a:p>
                </p:txBody>
              </p:sp>
              <p:sp>
                <p:nvSpPr>
                  <p:cNvPr id="16" name="TextBox 15"/>
                  <p:cNvSpPr txBox="1"/>
                  <p:nvPr/>
                </p:nvSpPr>
                <p:spPr>
                  <a:xfrm>
                    <a:off x="3700251" y="5070971"/>
                    <a:ext cx="835485" cy="369332"/>
                  </a:xfrm>
                  <a:prstGeom prst="rect">
                    <a:avLst/>
                  </a:prstGeom>
                  <a:noFill/>
                </p:spPr>
                <p:txBody>
                  <a:bodyPr wrap="none" rtlCol="0">
                    <a:spAutoFit/>
                  </a:bodyPr>
                  <a:lstStyle/>
                  <a:p>
                    <a:r>
                      <a:rPr lang="en-US" dirty="0" err="1" smtClean="0">
                        <a:solidFill>
                          <a:schemeClr val="bg1"/>
                        </a:solidFill>
                      </a:rPr>
                      <a:t>Nd</a:t>
                    </a:r>
                    <a:r>
                      <a:rPr lang="en-US" dirty="0" smtClean="0">
                        <a:solidFill>
                          <a:schemeClr val="bg1"/>
                        </a:solidFill>
                      </a:rPr>
                      <a:t> 60</a:t>
                    </a:r>
                    <a:endParaRPr lang="en-US" dirty="0">
                      <a:solidFill>
                        <a:schemeClr val="bg1"/>
                      </a:solidFill>
                    </a:endParaRPr>
                  </a:p>
                </p:txBody>
              </p:sp>
              <p:sp>
                <p:nvSpPr>
                  <p:cNvPr id="17" name="TextBox 16"/>
                  <p:cNvSpPr txBox="1"/>
                  <p:nvPr/>
                </p:nvSpPr>
                <p:spPr>
                  <a:xfrm>
                    <a:off x="4482838" y="5077071"/>
                    <a:ext cx="837089" cy="369332"/>
                  </a:xfrm>
                  <a:prstGeom prst="rect">
                    <a:avLst/>
                  </a:prstGeom>
                  <a:noFill/>
                </p:spPr>
                <p:txBody>
                  <a:bodyPr wrap="none" rtlCol="0">
                    <a:spAutoFit/>
                  </a:bodyPr>
                  <a:lstStyle/>
                  <a:p>
                    <a:r>
                      <a:rPr lang="en-US" dirty="0" err="1" smtClean="0">
                        <a:solidFill>
                          <a:schemeClr val="bg1"/>
                        </a:solidFill>
                      </a:rPr>
                      <a:t>Sm</a:t>
                    </a:r>
                    <a:r>
                      <a:rPr lang="en-US" dirty="0" smtClean="0">
                        <a:solidFill>
                          <a:schemeClr val="bg1"/>
                        </a:solidFill>
                      </a:rPr>
                      <a:t> 62</a:t>
                    </a:r>
                    <a:endParaRPr lang="en-US" dirty="0">
                      <a:solidFill>
                        <a:schemeClr val="bg1"/>
                      </a:solidFill>
                    </a:endParaRPr>
                  </a:p>
                </p:txBody>
              </p:sp>
              <p:sp>
                <p:nvSpPr>
                  <p:cNvPr id="18" name="TextBox 17"/>
                  <p:cNvSpPr txBox="1"/>
                  <p:nvPr/>
                </p:nvSpPr>
                <p:spPr>
                  <a:xfrm>
                    <a:off x="5264201" y="4909708"/>
                    <a:ext cx="865943" cy="369332"/>
                  </a:xfrm>
                  <a:prstGeom prst="rect">
                    <a:avLst/>
                  </a:prstGeom>
                  <a:noFill/>
                </p:spPr>
                <p:txBody>
                  <a:bodyPr wrap="none" rtlCol="0">
                    <a:spAutoFit/>
                  </a:bodyPr>
                  <a:lstStyle/>
                  <a:p>
                    <a:r>
                      <a:rPr lang="en-US" dirty="0" err="1" smtClean="0">
                        <a:solidFill>
                          <a:schemeClr val="bg1"/>
                        </a:solidFill>
                      </a:rPr>
                      <a:t>Gd</a:t>
                    </a:r>
                    <a:r>
                      <a:rPr lang="en-US" dirty="0" smtClean="0">
                        <a:solidFill>
                          <a:schemeClr val="bg1"/>
                        </a:solidFill>
                      </a:rPr>
                      <a:t> 64</a:t>
                    </a:r>
                    <a:endParaRPr lang="en-US" dirty="0">
                      <a:solidFill>
                        <a:schemeClr val="bg1"/>
                      </a:solidFill>
                    </a:endParaRPr>
                  </a:p>
                </p:txBody>
              </p:sp>
              <p:sp>
                <p:nvSpPr>
                  <p:cNvPr id="19" name="TextBox 18"/>
                  <p:cNvSpPr txBox="1"/>
                  <p:nvPr/>
                </p:nvSpPr>
                <p:spPr>
                  <a:xfrm>
                    <a:off x="6039629" y="3564912"/>
                    <a:ext cx="800219" cy="369332"/>
                  </a:xfrm>
                  <a:prstGeom prst="rect">
                    <a:avLst/>
                  </a:prstGeom>
                  <a:noFill/>
                </p:spPr>
                <p:txBody>
                  <a:bodyPr wrap="none" rtlCol="0">
                    <a:spAutoFit/>
                  </a:bodyPr>
                  <a:lstStyle/>
                  <a:p>
                    <a:r>
                      <a:rPr lang="en-US" dirty="0" err="1" smtClean="0">
                        <a:solidFill>
                          <a:schemeClr val="bg1"/>
                        </a:solidFill>
                      </a:rPr>
                      <a:t>Dy</a:t>
                    </a:r>
                    <a:r>
                      <a:rPr lang="en-US" dirty="0" smtClean="0">
                        <a:solidFill>
                          <a:schemeClr val="bg1"/>
                        </a:solidFill>
                      </a:rPr>
                      <a:t> 66</a:t>
                    </a:r>
                    <a:endParaRPr lang="en-US" dirty="0">
                      <a:solidFill>
                        <a:schemeClr val="bg1"/>
                      </a:solidFill>
                    </a:endParaRPr>
                  </a:p>
                </p:txBody>
              </p:sp>
              <p:sp>
                <p:nvSpPr>
                  <p:cNvPr id="20" name="TextBox 19"/>
                  <p:cNvSpPr txBox="1"/>
                  <p:nvPr/>
                </p:nvSpPr>
                <p:spPr>
                  <a:xfrm>
                    <a:off x="6430922" y="1878904"/>
                    <a:ext cx="813043" cy="369332"/>
                  </a:xfrm>
                  <a:prstGeom prst="rect">
                    <a:avLst/>
                  </a:prstGeom>
                  <a:noFill/>
                </p:spPr>
                <p:txBody>
                  <a:bodyPr wrap="none" rtlCol="0">
                    <a:spAutoFit/>
                  </a:bodyPr>
                  <a:lstStyle/>
                  <a:p>
                    <a:r>
                      <a:rPr lang="en-US" dirty="0" smtClean="0">
                        <a:solidFill>
                          <a:schemeClr val="bg1"/>
                        </a:solidFill>
                      </a:rPr>
                      <a:t>Ho 67</a:t>
                    </a:r>
                    <a:endParaRPr lang="en-US" dirty="0">
                      <a:solidFill>
                        <a:schemeClr val="bg1"/>
                      </a:solidFill>
                    </a:endParaRPr>
                  </a:p>
                </p:txBody>
              </p:sp>
              <p:sp>
                <p:nvSpPr>
                  <p:cNvPr id="21" name="TextBox 20"/>
                  <p:cNvSpPr txBox="1"/>
                  <p:nvPr/>
                </p:nvSpPr>
                <p:spPr>
                  <a:xfrm>
                    <a:off x="4080496" y="4029241"/>
                    <a:ext cx="857927" cy="369332"/>
                  </a:xfrm>
                  <a:prstGeom prst="rect">
                    <a:avLst/>
                  </a:prstGeom>
                  <a:noFill/>
                </p:spPr>
                <p:txBody>
                  <a:bodyPr wrap="none" rtlCol="0">
                    <a:spAutoFit/>
                  </a:bodyPr>
                  <a:lstStyle/>
                  <a:p>
                    <a:r>
                      <a:rPr lang="en-US" dirty="0" smtClean="0">
                        <a:solidFill>
                          <a:schemeClr val="bg1"/>
                        </a:solidFill>
                      </a:rPr>
                      <a:t>Pm 61</a:t>
                    </a:r>
                    <a:endParaRPr lang="en-US" dirty="0">
                      <a:solidFill>
                        <a:schemeClr val="bg1"/>
                      </a:solidFill>
                    </a:endParaRPr>
                  </a:p>
                </p:txBody>
              </p:sp>
              <p:sp>
                <p:nvSpPr>
                  <p:cNvPr id="22" name="Rectangle 21"/>
                  <p:cNvSpPr/>
                  <p:nvPr/>
                </p:nvSpPr>
                <p:spPr>
                  <a:xfrm>
                    <a:off x="1390389" y="3288888"/>
                    <a:ext cx="263047" cy="6453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Q</a:t>
                    </a:r>
                    <a:endParaRPr lang="en-US" dirty="0">
                      <a:solidFill>
                        <a:schemeClr val="bg1"/>
                      </a:solidFill>
                    </a:endParaRPr>
                  </a:p>
                </p:txBody>
              </p:sp>
              <p:sp>
                <p:nvSpPr>
                  <p:cNvPr id="23" name="Rectangle 22"/>
                  <p:cNvSpPr/>
                  <p:nvPr/>
                </p:nvSpPr>
                <p:spPr>
                  <a:xfrm>
                    <a:off x="4114800" y="5736921"/>
                    <a:ext cx="645090" cy="27557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Z</a:t>
                    </a:r>
                    <a:endParaRPr lang="en-US" dirty="0">
                      <a:solidFill>
                        <a:schemeClr val="bg1"/>
                      </a:solidFill>
                    </a:endParaRPr>
                  </a:p>
                </p:txBody>
              </p:sp>
            </p:grpSp>
            <p:sp>
              <p:nvSpPr>
                <p:cNvPr id="25" name="TextBox 24"/>
                <p:cNvSpPr txBox="1"/>
                <p:nvPr/>
              </p:nvSpPr>
              <p:spPr>
                <a:xfrm>
                  <a:off x="8018873" y="2454482"/>
                  <a:ext cx="495649" cy="369332"/>
                </a:xfrm>
                <a:prstGeom prst="rect">
                  <a:avLst/>
                </a:prstGeom>
                <a:noFill/>
              </p:spPr>
              <p:txBody>
                <a:bodyPr wrap="none" rtlCol="0">
                  <a:spAutoFit/>
                </a:bodyPr>
                <a:lstStyle/>
                <a:p>
                  <a:r>
                    <a:rPr lang="en-US" dirty="0">
                      <a:solidFill>
                        <a:schemeClr val="bg1"/>
                      </a:solidFill>
                    </a:rPr>
                    <a:t>EC</a:t>
                  </a:r>
                </a:p>
              </p:txBody>
            </p:sp>
            <p:sp>
              <p:nvSpPr>
                <p:cNvPr id="26" name="TextBox 25"/>
                <p:cNvSpPr txBox="1"/>
                <p:nvPr/>
              </p:nvSpPr>
              <p:spPr>
                <a:xfrm>
                  <a:off x="7136259" y="2480576"/>
                  <a:ext cx="495649" cy="369332"/>
                </a:xfrm>
                <a:prstGeom prst="rect">
                  <a:avLst/>
                </a:prstGeom>
                <a:noFill/>
              </p:spPr>
              <p:txBody>
                <a:bodyPr wrap="none" rtlCol="0">
                  <a:spAutoFit/>
                </a:bodyPr>
                <a:lstStyle/>
                <a:p>
                  <a:r>
                    <a:rPr lang="en-US" dirty="0">
                      <a:solidFill>
                        <a:schemeClr val="bg1"/>
                      </a:solidFill>
                    </a:rPr>
                    <a:t>EC</a:t>
                  </a:r>
                </a:p>
              </p:txBody>
            </p:sp>
            <p:sp>
              <p:nvSpPr>
                <p:cNvPr id="27" name="TextBox 26"/>
                <p:cNvSpPr txBox="1"/>
                <p:nvPr/>
              </p:nvSpPr>
              <p:spPr>
                <a:xfrm>
                  <a:off x="6735371" y="3388077"/>
                  <a:ext cx="495649" cy="369332"/>
                </a:xfrm>
                <a:prstGeom prst="rect">
                  <a:avLst/>
                </a:prstGeom>
                <a:noFill/>
              </p:spPr>
              <p:txBody>
                <a:bodyPr wrap="none" rtlCol="0">
                  <a:spAutoFit/>
                </a:bodyPr>
                <a:lstStyle/>
                <a:p>
                  <a:r>
                    <a:rPr lang="en-US" dirty="0">
                      <a:solidFill>
                        <a:schemeClr val="bg1"/>
                      </a:solidFill>
                    </a:rPr>
                    <a:t>EC</a:t>
                  </a:r>
                </a:p>
              </p:txBody>
            </p:sp>
            <p:sp>
              <p:nvSpPr>
                <p:cNvPr id="28" name="TextBox 27"/>
                <p:cNvSpPr txBox="1"/>
                <p:nvPr/>
              </p:nvSpPr>
              <p:spPr>
                <a:xfrm>
                  <a:off x="6074889" y="4098634"/>
                  <a:ext cx="495649" cy="369332"/>
                </a:xfrm>
                <a:prstGeom prst="rect">
                  <a:avLst/>
                </a:prstGeom>
                <a:noFill/>
              </p:spPr>
              <p:txBody>
                <a:bodyPr wrap="none" rtlCol="0">
                  <a:spAutoFit/>
                </a:bodyPr>
                <a:lstStyle/>
                <a:p>
                  <a:r>
                    <a:rPr lang="en-US" dirty="0">
                      <a:solidFill>
                        <a:schemeClr val="bg1"/>
                      </a:solidFill>
                    </a:rPr>
                    <a:t>EC</a:t>
                  </a:r>
                </a:p>
              </p:txBody>
            </p:sp>
            <p:sp>
              <p:nvSpPr>
                <p:cNvPr id="29" name="TextBox 28"/>
                <p:cNvSpPr txBox="1"/>
                <p:nvPr/>
              </p:nvSpPr>
              <p:spPr>
                <a:xfrm>
                  <a:off x="5579240" y="4799530"/>
                  <a:ext cx="495649" cy="369332"/>
                </a:xfrm>
                <a:prstGeom prst="rect">
                  <a:avLst/>
                </a:prstGeom>
                <a:noFill/>
              </p:spPr>
              <p:txBody>
                <a:bodyPr wrap="none" rtlCol="0">
                  <a:spAutoFit/>
                </a:bodyPr>
                <a:lstStyle/>
                <a:p>
                  <a:r>
                    <a:rPr lang="en-US" dirty="0">
                      <a:solidFill>
                        <a:schemeClr val="bg1"/>
                      </a:solidFill>
                    </a:rPr>
                    <a:t>EC</a:t>
                  </a:r>
                </a:p>
              </p:txBody>
            </p:sp>
            <p:cxnSp>
              <p:nvCxnSpPr>
                <p:cNvPr id="31" name="Straight Arrow Connector 30"/>
                <p:cNvCxnSpPr/>
                <p:nvPr/>
              </p:nvCxnSpPr>
              <p:spPr>
                <a:xfrm flipH="1">
                  <a:off x="7766137" y="1986320"/>
                  <a:ext cx="314358" cy="127646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6983195" y="2665242"/>
                  <a:ext cx="318109" cy="8240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449949" y="2981364"/>
                  <a:ext cx="332293" cy="16968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952275" y="4340719"/>
                  <a:ext cx="323275" cy="63889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405216" y="4467966"/>
                  <a:ext cx="325844" cy="81426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757315" y="2127033"/>
                  <a:ext cx="401508" cy="14091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416347" y="3077268"/>
                  <a:ext cx="287760" cy="52408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846821" y="3380983"/>
                  <a:ext cx="358899" cy="131157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538956" y="4170902"/>
                  <a:ext cx="360949" cy="82291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964181" y="4407206"/>
                  <a:ext cx="274704" cy="87502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2729066" y="2513305"/>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56" name="TextBox 55"/>
              <p:cNvSpPr txBox="1"/>
              <p:nvPr/>
            </p:nvSpPr>
            <p:spPr>
              <a:xfrm>
                <a:off x="3496350" y="2834654"/>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57" name="TextBox 56"/>
              <p:cNvSpPr txBox="1"/>
              <p:nvPr/>
            </p:nvSpPr>
            <p:spPr>
              <a:xfrm>
                <a:off x="3859378" y="3707305"/>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58" name="TextBox 57"/>
              <p:cNvSpPr txBox="1"/>
              <p:nvPr/>
            </p:nvSpPr>
            <p:spPr>
              <a:xfrm>
                <a:off x="4558448" y="4004274"/>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59" name="TextBox 58"/>
              <p:cNvSpPr txBox="1"/>
              <p:nvPr/>
            </p:nvSpPr>
            <p:spPr>
              <a:xfrm>
                <a:off x="4998871" y="4734567"/>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60" name="TextBox 59"/>
              <p:cNvSpPr txBox="1"/>
              <p:nvPr/>
            </p:nvSpPr>
            <p:spPr>
              <a:xfrm>
                <a:off x="6362710" y="4855472"/>
                <a:ext cx="369012" cy="369332"/>
              </a:xfrm>
              <a:prstGeom prst="rect">
                <a:avLst/>
              </a:prstGeom>
              <a:noFill/>
            </p:spPr>
            <p:txBody>
              <a:bodyPr wrap="none" rtlCol="0">
                <a:spAutoFit/>
              </a:bodyPr>
              <a:lstStyle/>
              <a:p>
                <a:r>
                  <a:rPr lang="el-GR" dirty="0" smtClean="0">
                    <a:solidFill>
                      <a:schemeClr val="bg1"/>
                    </a:solidFill>
                  </a:rPr>
                  <a:t>Β</a:t>
                </a:r>
                <a:r>
                  <a:rPr lang="en-US" baseline="30000" dirty="0" smtClean="0">
                    <a:solidFill>
                      <a:schemeClr val="bg1"/>
                    </a:solidFill>
                  </a:rPr>
                  <a:t>-</a:t>
                </a:r>
                <a:endParaRPr lang="en-US" baseline="30000" dirty="0">
                  <a:solidFill>
                    <a:schemeClr val="bg1"/>
                  </a:solidFill>
                </a:endParaRPr>
              </a:p>
            </p:txBody>
          </p:sp>
          <p:sp>
            <p:nvSpPr>
              <p:cNvPr id="61" name="TextBox 60"/>
              <p:cNvSpPr txBox="1"/>
              <p:nvPr/>
            </p:nvSpPr>
            <p:spPr>
              <a:xfrm>
                <a:off x="3249403" y="613129"/>
                <a:ext cx="841897" cy="369332"/>
              </a:xfrm>
              <a:prstGeom prst="rect">
                <a:avLst/>
              </a:prstGeom>
              <a:noFill/>
            </p:spPr>
            <p:txBody>
              <a:bodyPr wrap="none" rtlCol="0">
                <a:spAutoFit/>
              </a:bodyPr>
              <a:lstStyle/>
              <a:p>
                <a:r>
                  <a:rPr lang="en-US" b="1" dirty="0" smtClean="0">
                    <a:solidFill>
                      <a:schemeClr val="bg1"/>
                    </a:solidFill>
                  </a:rPr>
                  <a:t>A-146</a:t>
                </a:r>
                <a:endParaRPr lang="en-US" b="1" dirty="0">
                  <a:solidFill>
                    <a:schemeClr val="bg1"/>
                  </a:solidFill>
                </a:endParaRPr>
              </a:p>
            </p:txBody>
          </p:sp>
          <p:sp>
            <p:nvSpPr>
              <p:cNvPr id="62" name="TextBox 61"/>
              <p:cNvSpPr txBox="1"/>
              <p:nvPr/>
            </p:nvSpPr>
            <p:spPr>
              <a:xfrm>
                <a:off x="5518107" y="4842178"/>
                <a:ext cx="495649" cy="369332"/>
              </a:xfrm>
              <a:prstGeom prst="rect">
                <a:avLst/>
              </a:prstGeom>
              <a:noFill/>
            </p:spPr>
            <p:txBody>
              <a:bodyPr wrap="none" rtlCol="0">
                <a:spAutoFit/>
              </a:bodyPr>
              <a:lstStyle/>
              <a:p>
                <a:r>
                  <a:rPr lang="en-US" dirty="0">
                    <a:solidFill>
                      <a:schemeClr val="bg1"/>
                    </a:solidFill>
                  </a:rPr>
                  <a:t>EC</a:t>
                </a:r>
              </a:p>
            </p:txBody>
          </p:sp>
          <p:cxnSp>
            <p:nvCxnSpPr>
              <p:cNvPr id="64" name="Straight Arrow Connector 63"/>
              <p:cNvCxnSpPr/>
              <p:nvPr/>
            </p:nvCxnSpPr>
            <p:spPr>
              <a:xfrm flipH="1">
                <a:off x="5829838" y="5034753"/>
                <a:ext cx="336552" cy="34741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234971" y="5077747"/>
                <a:ext cx="310390" cy="30442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7666241" y="677030"/>
              <a:ext cx="2654894" cy="369332"/>
            </a:xfrm>
            <a:prstGeom prst="rect">
              <a:avLst/>
            </a:prstGeom>
            <a:noFill/>
          </p:spPr>
          <p:txBody>
            <a:bodyPr wrap="none" rtlCol="0">
              <a:spAutoFit/>
            </a:bodyPr>
            <a:lstStyle/>
            <a:p>
              <a:r>
                <a:rPr lang="en-US" dirty="0" smtClean="0">
                  <a:solidFill>
                    <a:schemeClr val="bg1"/>
                  </a:solidFill>
                </a:rPr>
                <a:t>Should be part of odd</a:t>
              </a:r>
              <a:endParaRPr lang="en-US" dirty="0">
                <a:solidFill>
                  <a:schemeClr val="bg1"/>
                </a:solidFill>
              </a:endParaRPr>
            </a:p>
          </p:txBody>
        </p:sp>
        <p:cxnSp>
          <p:nvCxnSpPr>
            <p:cNvPr id="72" name="Straight Arrow Connector 71"/>
            <p:cNvCxnSpPr/>
            <p:nvPr/>
          </p:nvCxnSpPr>
          <p:spPr>
            <a:xfrm>
              <a:off x="8703108" y="1046362"/>
              <a:ext cx="445479" cy="3440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137653" y="118139"/>
              <a:ext cx="955711" cy="369332"/>
            </a:xfrm>
            <a:prstGeom prst="rect">
              <a:avLst/>
            </a:prstGeom>
          </p:spPr>
          <p:txBody>
            <a:bodyPr wrap="none">
              <a:spAutoFit/>
            </a:bodyPr>
            <a:lstStyle/>
            <a:p>
              <a:r>
                <a:rPr lang="en-US" b="1" dirty="0" smtClean="0">
                  <a:solidFill>
                    <a:srgbClr val="FFFF00"/>
                  </a:solidFill>
                </a:rPr>
                <a:t>Even A</a:t>
              </a:r>
              <a:endParaRPr lang="en-US" b="1" dirty="0">
                <a:solidFill>
                  <a:srgbClr val="FFFF00"/>
                </a:solidFill>
              </a:endParaRPr>
            </a:p>
          </p:txBody>
        </p:sp>
      </p:grpSp>
    </p:spTree>
    <p:extLst>
      <p:ext uri="{BB962C8B-B14F-4D97-AF65-F5344CB8AC3E}">
        <p14:creationId xmlns:p14="http://schemas.microsoft.com/office/powerpoint/2010/main" val="19613946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232" t="28981" r="21375" b="9204"/>
          <a:stretch/>
        </p:blipFill>
        <p:spPr>
          <a:xfrm>
            <a:off x="112733" y="125260"/>
            <a:ext cx="10135498" cy="6475956"/>
          </a:xfrm>
          <a:prstGeom prst="rect">
            <a:avLst/>
          </a:prstGeom>
        </p:spPr>
      </p:pic>
    </p:spTree>
    <p:extLst>
      <p:ext uri="{BB962C8B-B14F-4D97-AF65-F5344CB8AC3E}">
        <p14:creationId xmlns:p14="http://schemas.microsoft.com/office/powerpoint/2010/main" val="15410053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725" t="27612" r="32639" b="9375"/>
          <a:stretch/>
        </p:blipFill>
        <p:spPr>
          <a:xfrm>
            <a:off x="112735" y="112735"/>
            <a:ext cx="6137753" cy="6662812"/>
          </a:xfrm>
          <a:prstGeom prst="rect">
            <a:avLst/>
          </a:prstGeom>
        </p:spPr>
      </p:pic>
    </p:spTree>
    <p:extLst>
      <p:ext uri="{BB962C8B-B14F-4D97-AF65-F5344CB8AC3E}">
        <p14:creationId xmlns:p14="http://schemas.microsoft.com/office/powerpoint/2010/main" val="23998767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6654071" cy="6351047"/>
            <a:chOff x="0" y="0"/>
            <a:chExt cx="6654071" cy="6351047"/>
          </a:xfrm>
        </p:grpSpPr>
        <p:pic>
          <p:nvPicPr>
            <p:cNvPr id="2" name="Picture 1"/>
            <p:cNvPicPr>
              <a:picLocks noChangeAspect="1"/>
            </p:cNvPicPr>
            <p:nvPr/>
          </p:nvPicPr>
          <p:blipFill rotWithShape="1">
            <a:blip r:embed="rId2"/>
            <a:srcRect l="19418" t="45078" r="17043" b="19820"/>
            <a:stretch/>
          </p:blipFill>
          <p:spPr>
            <a:xfrm>
              <a:off x="0" y="0"/>
              <a:ext cx="6654071" cy="2066795"/>
            </a:xfrm>
            <a:prstGeom prst="rect">
              <a:avLst/>
            </a:prstGeom>
          </p:spPr>
        </p:pic>
        <p:pic>
          <p:nvPicPr>
            <p:cNvPr id="3" name="Picture 2"/>
            <p:cNvPicPr>
              <a:picLocks noChangeAspect="1"/>
            </p:cNvPicPr>
            <p:nvPr/>
          </p:nvPicPr>
          <p:blipFill rotWithShape="1">
            <a:blip r:embed="rId3"/>
            <a:srcRect l="25001" t="27612" r="23302" b="9204"/>
            <a:stretch/>
          </p:blipFill>
          <p:spPr>
            <a:xfrm>
              <a:off x="0" y="1778697"/>
              <a:ext cx="6654071" cy="4572350"/>
            </a:xfrm>
            <a:prstGeom prst="rect">
              <a:avLst/>
            </a:prstGeom>
          </p:spPr>
        </p:pic>
      </p:grpSp>
    </p:spTree>
    <p:extLst>
      <p:ext uri="{BB962C8B-B14F-4D97-AF65-F5344CB8AC3E}">
        <p14:creationId xmlns:p14="http://schemas.microsoft.com/office/powerpoint/2010/main" val="2288316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558" t="30865" r="21375" b="11430"/>
          <a:stretch/>
        </p:blipFill>
        <p:spPr>
          <a:xfrm>
            <a:off x="0" y="0"/>
            <a:ext cx="7909013" cy="4659682"/>
          </a:xfrm>
          <a:prstGeom prst="rect">
            <a:avLst/>
          </a:prstGeom>
        </p:spPr>
      </p:pic>
    </p:spTree>
    <p:extLst>
      <p:ext uri="{BB962C8B-B14F-4D97-AF65-F5344CB8AC3E}">
        <p14:creationId xmlns:p14="http://schemas.microsoft.com/office/powerpoint/2010/main" val="4170604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312" y="137787"/>
            <a:ext cx="6087649" cy="461665"/>
          </a:xfrm>
          <a:prstGeom prst="rect">
            <a:avLst/>
          </a:prstGeom>
          <a:noFill/>
        </p:spPr>
        <p:txBody>
          <a:bodyPr wrap="square" rtlCol="0">
            <a:spAutoFit/>
          </a:bodyPr>
          <a:lstStyle/>
          <a:p>
            <a:r>
              <a:rPr lang="en-US" sz="2400" b="1" dirty="0" smtClean="0">
                <a:solidFill>
                  <a:srgbClr val="FFFF00"/>
                </a:solidFill>
              </a:rPr>
              <a:t>Unstable nuclei and radioactive decay</a:t>
            </a:r>
            <a:endParaRPr lang="en-US" sz="2400" b="1" dirty="0">
              <a:solidFill>
                <a:srgbClr val="FFFF00"/>
              </a:solidFill>
            </a:endParaRPr>
          </a:p>
        </p:txBody>
      </p:sp>
      <p:pic>
        <p:nvPicPr>
          <p:cNvPr id="3" name="Picture 2"/>
          <p:cNvPicPr>
            <a:picLocks noChangeAspect="1"/>
          </p:cNvPicPr>
          <p:nvPr/>
        </p:nvPicPr>
        <p:blipFill rotWithShape="1">
          <a:blip r:embed="rId2"/>
          <a:srcRect l="24039" t="45762" r="21568" b="26156"/>
          <a:stretch/>
        </p:blipFill>
        <p:spPr>
          <a:xfrm>
            <a:off x="150312" y="599452"/>
            <a:ext cx="7323711" cy="2125821"/>
          </a:xfrm>
          <a:prstGeom prst="rect">
            <a:avLst/>
          </a:prstGeom>
        </p:spPr>
      </p:pic>
      <p:sp>
        <p:nvSpPr>
          <p:cNvPr id="4" name="TextBox 3"/>
          <p:cNvSpPr txBox="1"/>
          <p:nvPr/>
        </p:nvSpPr>
        <p:spPr>
          <a:xfrm>
            <a:off x="150312" y="2725273"/>
            <a:ext cx="3895595" cy="369332"/>
          </a:xfrm>
          <a:prstGeom prst="rect">
            <a:avLst/>
          </a:prstGeom>
          <a:noFill/>
        </p:spPr>
        <p:txBody>
          <a:bodyPr wrap="square" rtlCol="0">
            <a:spAutoFit/>
          </a:bodyPr>
          <a:lstStyle/>
          <a:p>
            <a:r>
              <a:rPr lang="en-US" b="1" dirty="0" smtClean="0">
                <a:solidFill>
                  <a:srgbClr val="FFFF00"/>
                </a:solidFill>
              </a:rPr>
              <a:t>Half life and its measurement</a:t>
            </a:r>
            <a:endParaRPr lang="en-US" b="1" dirty="0">
              <a:solidFill>
                <a:srgbClr val="FFFF00"/>
              </a:solidFill>
            </a:endParaRPr>
          </a:p>
        </p:txBody>
      </p:sp>
      <p:pic>
        <p:nvPicPr>
          <p:cNvPr id="5" name="Picture 4"/>
          <p:cNvPicPr>
            <a:picLocks noChangeAspect="1"/>
          </p:cNvPicPr>
          <p:nvPr/>
        </p:nvPicPr>
        <p:blipFill rotWithShape="1">
          <a:blip r:embed="rId3"/>
          <a:srcRect l="20958" t="32406" r="18584" b="13313"/>
          <a:stretch/>
        </p:blipFill>
        <p:spPr>
          <a:xfrm>
            <a:off x="150312" y="3094605"/>
            <a:ext cx="7252570" cy="3660931"/>
          </a:xfrm>
          <a:prstGeom prst="rect">
            <a:avLst/>
          </a:prstGeom>
        </p:spPr>
      </p:pic>
    </p:spTree>
    <p:extLst>
      <p:ext uri="{BB962C8B-B14F-4D97-AF65-F5344CB8AC3E}">
        <p14:creationId xmlns:p14="http://schemas.microsoft.com/office/powerpoint/2010/main" val="2389779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6864263" cy="6732709"/>
            <a:chOff x="0" y="0"/>
            <a:chExt cx="6864263" cy="6732709"/>
          </a:xfrm>
        </p:grpSpPr>
        <p:grpSp>
          <p:nvGrpSpPr>
            <p:cNvPr id="18" name="Group 17"/>
            <p:cNvGrpSpPr/>
            <p:nvPr/>
          </p:nvGrpSpPr>
          <p:grpSpPr>
            <a:xfrm>
              <a:off x="0" y="0"/>
              <a:ext cx="6864263" cy="6732709"/>
              <a:chOff x="0" y="0"/>
              <a:chExt cx="6864263" cy="6732709"/>
            </a:xfrm>
          </p:grpSpPr>
          <p:sp>
            <p:nvSpPr>
              <p:cNvPr id="2" name="TextBox 1"/>
              <p:cNvSpPr txBox="1"/>
              <p:nvPr/>
            </p:nvSpPr>
            <p:spPr>
              <a:xfrm>
                <a:off x="87682" y="0"/>
                <a:ext cx="1763624" cy="369332"/>
              </a:xfrm>
              <a:prstGeom prst="rect">
                <a:avLst/>
              </a:prstGeom>
              <a:noFill/>
            </p:spPr>
            <p:txBody>
              <a:bodyPr wrap="none" rtlCol="0">
                <a:spAutoFit/>
              </a:bodyPr>
              <a:lstStyle/>
              <a:p>
                <a:r>
                  <a:rPr lang="en-US" b="1" dirty="0" smtClean="0">
                    <a:solidFill>
                      <a:srgbClr val="FFFF00"/>
                    </a:solidFill>
                  </a:rPr>
                  <a:t>Decay Energy</a:t>
                </a:r>
                <a:endParaRPr lang="en-US" b="1" dirty="0">
                  <a:solidFill>
                    <a:srgbClr val="FFFF00"/>
                  </a:solidFill>
                </a:endParaRPr>
              </a:p>
            </p:txBody>
          </p:sp>
          <p:pic>
            <p:nvPicPr>
              <p:cNvPr id="3" name="Picture 2"/>
              <p:cNvPicPr>
                <a:picLocks noChangeAspect="1"/>
              </p:cNvPicPr>
              <p:nvPr/>
            </p:nvPicPr>
            <p:blipFill rotWithShape="1">
              <a:blip r:embed="rId2"/>
              <a:srcRect l="31066" t="27612" r="28596" b="59979"/>
              <a:stretch/>
            </p:blipFill>
            <p:spPr>
              <a:xfrm>
                <a:off x="87682" y="369332"/>
                <a:ext cx="6776581" cy="1172085"/>
              </a:xfrm>
              <a:prstGeom prst="rect">
                <a:avLst/>
              </a:prstGeom>
            </p:spPr>
          </p:pic>
          <p:pic>
            <p:nvPicPr>
              <p:cNvPr id="4" name="Picture 3"/>
              <p:cNvPicPr>
                <a:picLocks noChangeAspect="1"/>
              </p:cNvPicPr>
              <p:nvPr/>
            </p:nvPicPr>
            <p:blipFill rotWithShape="1">
              <a:blip r:embed="rId2"/>
              <a:srcRect l="31066" t="39743" r="28596" b="9205"/>
              <a:stretch/>
            </p:blipFill>
            <p:spPr>
              <a:xfrm>
                <a:off x="87682" y="1910749"/>
                <a:ext cx="6776581" cy="4821960"/>
              </a:xfrm>
              <a:prstGeom prst="rect">
                <a:avLst/>
              </a:prstGeom>
            </p:spPr>
          </p:pic>
          <p:sp>
            <p:nvSpPr>
              <p:cNvPr id="5" name="TextBox 4"/>
              <p:cNvSpPr txBox="1"/>
              <p:nvPr/>
            </p:nvSpPr>
            <p:spPr>
              <a:xfrm>
                <a:off x="0" y="1525667"/>
                <a:ext cx="3363421" cy="369332"/>
              </a:xfrm>
              <a:prstGeom prst="rect">
                <a:avLst/>
              </a:prstGeom>
              <a:noFill/>
            </p:spPr>
            <p:txBody>
              <a:bodyPr wrap="none" rtlCol="0">
                <a:spAutoFit/>
              </a:bodyPr>
              <a:lstStyle/>
              <a:p>
                <a:r>
                  <a:rPr lang="en-US" b="1" dirty="0" smtClean="0">
                    <a:solidFill>
                      <a:srgbClr val="FFFF00"/>
                    </a:solidFill>
                  </a:rPr>
                  <a:t>Modes of radioactive decay</a:t>
                </a:r>
                <a:endParaRPr lang="en-US" b="1" dirty="0">
                  <a:solidFill>
                    <a:srgbClr val="FFFF00"/>
                  </a:solidFill>
                </a:endParaRPr>
              </a:p>
            </p:txBody>
          </p:sp>
          <p:cxnSp>
            <p:nvCxnSpPr>
              <p:cNvPr id="7" name="Straight Connector 6"/>
              <p:cNvCxnSpPr/>
              <p:nvPr/>
            </p:nvCxnSpPr>
            <p:spPr>
              <a:xfrm>
                <a:off x="212942" y="2530258"/>
                <a:ext cx="8893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34427" y="2530258"/>
                <a:ext cx="8893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37967" y="2757814"/>
                <a:ext cx="8893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315210" y="3206663"/>
                <a:ext cx="1323585" cy="20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302684" y="3870542"/>
                <a:ext cx="1336111" cy="20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51306" y="4709786"/>
                <a:ext cx="1079784" cy="20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271380" y="4697260"/>
                <a:ext cx="1152395" cy="2714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flipV="1">
              <a:off x="792362" y="2757814"/>
              <a:ext cx="1462323" cy="146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031298" y="2757814"/>
              <a:ext cx="1916483" cy="7307"/>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65338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4841244" y="5369417"/>
            <a:ext cx="6450904" cy="125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828718" y="910152"/>
            <a:ext cx="12526" cy="44717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034902" y="5194050"/>
            <a:ext cx="12526" cy="3382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94685" y="5206579"/>
            <a:ext cx="12526" cy="3382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52267" y="5206579"/>
            <a:ext cx="12526" cy="3382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532241" y="5200315"/>
            <a:ext cx="12526" cy="3382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285885" y="5194051"/>
            <a:ext cx="12526" cy="3382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93528" y="5632278"/>
            <a:ext cx="295274" cy="369332"/>
          </a:xfrm>
          <a:prstGeom prst="rect">
            <a:avLst/>
          </a:prstGeom>
          <a:noFill/>
        </p:spPr>
        <p:txBody>
          <a:bodyPr wrap="none" rtlCol="0">
            <a:spAutoFit/>
          </a:bodyPr>
          <a:lstStyle/>
          <a:p>
            <a:r>
              <a:rPr lang="en-US" dirty="0" smtClean="0"/>
              <a:t>Z</a:t>
            </a:r>
            <a:endParaRPr lang="en-US" dirty="0"/>
          </a:p>
        </p:txBody>
      </p:sp>
      <p:sp>
        <p:nvSpPr>
          <p:cNvPr id="13" name="TextBox 12"/>
          <p:cNvSpPr txBox="1"/>
          <p:nvPr/>
        </p:nvSpPr>
        <p:spPr>
          <a:xfrm>
            <a:off x="5250719" y="5632278"/>
            <a:ext cx="500458" cy="369332"/>
          </a:xfrm>
          <a:prstGeom prst="rect">
            <a:avLst/>
          </a:prstGeom>
          <a:noFill/>
        </p:spPr>
        <p:txBody>
          <a:bodyPr wrap="none" rtlCol="0">
            <a:spAutoFit/>
          </a:bodyPr>
          <a:lstStyle/>
          <a:p>
            <a:r>
              <a:rPr lang="en-US" dirty="0" smtClean="0"/>
              <a:t>Z-2</a:t>
            </a:r>
            <a:endParaRPr lang="en-US" dirty="0"/>
          </a:p>
        </p:txBody>
      </p:sp>
      <p:sp>
        <p:nvSpPr>
          <p:cNvPr id="14" name="TextBox 13"/>
          <p:cNvSpPr txBox="1"/>
          <p:nvPr/>
        </p:nvSpPr>
        <p:spPr>
          <a:xfrm>
            <a:off x="6514564" y="5632278"/>
            <a:ext cx="500458" cy="369332"/>
          </a:xfrm>
          <a:prstGeom prst="rect">
            <a:avLst/>
          </a:prstGeom>
          <a:noFill/>
        </p:spPr>
        <p:txBody>
          <a:bodyPr wrap="none" rtlCol="0">
            <a:spAutoFit/>
          </a:bodyPr>
          <a:lstStyle/>
          <a:p>
            <a:r>
              <a:rPr lang="en-US" dirty="0" smtClean="0"/>
              <a:t>Z-1</a:t>
            </a:r>
            <a:endParaRPr lang="en-US" dirty="0"/>
          </a:p>
        </p:txBody>
      </p:sp>
      <p:sp>
        <p:nvSpPr>
          <p:cNvPr id="15" name="TextBox 14"/>
          <p:cNvSpPr txBox="1"/>
          <p:nvPr/>
        </p:nvSpPr>
        <p:spPr>
          <a:xfrm>
            <a:off x="9263279" y="5695094"/>
            <a:ext cx="562975" cy="369332"/>
          </a:xfrm>
          <a:prstGeom prst="rect">
            <a:avLst/>
          </a:prstGeom>
          <a:noFill/>
        </p:spPr>
        <p:txBody>
          <a:bodyPr wrap="none" rtlCol="0">
            <a:spAutoFit/>
          </a:bodyPr>
          <a:lstStyle/>
          <a:p>
            <a:r>
              <a:rPr lang="en-US" dirty="0" smtClean="0"/>
              <a:t>Z+1</a:t>
            </a:r>
            <a:endParaRPr lang="en-US" dirty="0"/>
          </a:p>
        </p:txBody>
      </p:sp>
      <p:sp>
        <p:nvSpPr>
          <p:cNvPr id="16" name="TextBox 15"/>
          <p:cNvSpPr txBox="1"/>
          <p:nvPr/>
        </p:nvSpPr>
        <p:spPr>
          <a:xfrm>
            <a:off x="11016923" y="5657144"/>
            <a:ext cx="562975" cy="369332"/>
          </a:xfrm>
          <a:prstGeom prst="rect">
            <a:avLst/>
          </a:prstGeom>
          <a:noFill/>
        </p:spPr>
        <p:txBody>
          <a:bodyPr wrap="none" rtlCol="0">
            <a:spAutoFit/>
          </a:bodyPr>
          <a:lstStyle/>
          <a:p>
            <a:r>
              <a:rPr lang="en-US" dirty="0" smtClean="0"/>
              <a:t>Z+2</a:t>
            </a:r>
            <a:endParaRPr lang="en-US" dirty="0"/>
          </a:p>
        </p:txBody>
      </p:sp>
      <p:cxnSp>
        <p:nvCxnSpPr>
          <p:cNvPr id="18" name="Straight Connector 17"/>
          <p:cNvCxnSpPr/>
          <p:nvPr/>
        </p:nvCxnSpPr>
        <p:spPr>
          <a:xfrm>
            <a:off x="7559392" y="1072990"/>
            <a:ext cx="1127342" cy="25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72976" y="4294267"/>
            <a:ext cx="1127342" cy="25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72551" y="3442497"/>
            <a:ext cx="1127342" cy="25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503025" y="4319319"/>
            <a:ext cx="1127342" cy="25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046078" y="3390119"/>
            <a:ext cx="1127342" cy="25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135937" y="2671102"/>
            <a:ext cx="1127342" cy="25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250719" y="1098042"/>
            <a:ext cx="2458985" cy="31962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480211" y="1110568"/>
            <a:ext cx="1554691" cy="22795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034902" y="1130494"/>
            <a:ext cx="0" cy="3186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460439" y="1135723"/>
            <a:ext cx="1582381" cy="2213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H="1">
            <a:off x="7689765" y="1629531"/>
            <a:ext cx="1496007" cy="497932"/>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530963" y="2109705"/>
            <a:ext cx="1144865" cy="369332"/>
          </a:xfrm>
          <a:prstGeom prst="rect">
            <a:avLst/>
          </a:prstGeom>
          <a:noFill/>
          <a:ln>
            <a:solidFill>
              <a:schemeClr val="tx1"/>
            </a:solidFill>
          </a:ln>
        </p:spPr>
        <p:txBody>
          <a:bodyPr wrap="none" rtlCol="0">
            <a:spAutoFit/>
          </a:bodyPr>
          <a:lstStyle/>
          <a:p>
            <a:r>
              <a:rPr lang="en-US" dirty="0" smtClean="0"/>
              <a:t>-decay</a:t>
            </a:r>
            <a:endParaRPr lang="en-US" dirty="0"/>
          </a:p>
        </p:txBody>
      </p:sp>
      <p:sp>
        <p:nvSpPr>
          <p:cNvPr id="45" name="TextBox 44"/>
          <p:cNvSpPr txBox="1"/>
          <p:nvPr/>
        </p:nvSpPr>
        <p:spPr>
          <a:xfrm>
            <a:off x="6430369" y="1674704"/>
            <a:ext cx="1069524" cy="369332"/>
          </a:xfrm>
          <a:prstGeom prst="rect">
            <a:avLst/>
          </a:prstGeom>
          <a:noFill/>
          <a:ln>
            <a:solidFill>
              <a:schemeClr val="tx1"/>
            </a:solidFill>
          </a:ln>
        </p:spPr>
        <p:txBody>
          <a:bodyPr wrap="none" rtlCol="0">
            <a:spAutoFit/>
          </a:bodyPr>
          <a:lstStyle/>
          <a:p>
            <a:r>
              <a:rPr lang="el-GR" dirty="0" smtClean="0"/>
              <a:t>Β</a:t>
            </a:r>
            <a:r>
              <a:rPr lang="en-US" baseline="30000" dirty="0" smtClean="0"/>
              <a:t>+</a:t>
            </a:r>
            <a:r>
              <a:rPr lang="en-US" dirty="0"/>
              <a:t> </a:t>
            </a:r>
            <a:r>
              <a:rPr lang="en-US" dirty="0" smtClean="0"/>
              <a:t>or EC</a:t>
            </a:r>
            <a:endParaRPr lang="en-US" dirty="0"/>
          </a:p>
        </p:txBody>
      </p:sp>
      <p:sp>
        <p:nvSpPr>
          <p:cNvPr id="46" name="TextBox 45"/>
          <p:cNvSpPr txBox="1"/>
          <p:nvPr/>
        </p:nvSpPr>
        <p:spPr>
          <a:xfrm>
            <a:off x="7439438" y="2887454"/>
            <a:ext cx="410690" cy="369332"/>
          </a:xfrm>
          <a:prstGeom prst="rect">
            <a:avLst/>
          </a:prstGeom>
          <a:noFill/>
          <a:ln>
            <a:solidFill>
              <a:schemeClr val="tx1"/>
            </a:solidFill>
          </a:ln>
        </p:spPr>
        <p:txBody>
          <a:bodyPr wrap="none" rtlCol="0">
            <a:spAutoFit/>
          </a:bodyPr>
          <a:lstStyle/>
          <a:p>
            <a:r>
              <a:rPr lang="en-US" baseline="30000" dirty="0" smtClean="0"/>
              <a:t>1</a:t>
            </a:r>
            <a:r>
              <a:rPr lang="en-US" dirty="0" smtClean="0"/>
              <a:t>n</a:t>
            </a:r>
            <a:endParaRPr lang="en-US" dirty="0"/>
          </a:p>
        </p:txBody>
      </p:sp>
      <p:sp>
        <p:nvSpPr>
          <p:cNvPr id="47" name="TextBox 46"/>
          <p:cNvSpPr txBox="1"/>
          <p:nvPr/>
        </p:nvSpPr>
        <p:spPr>
          <a:xfrm>
            <a:off x="9609688" y="2171895"/>
            <a:ext cx="433132" cy="369332"/>
          </a:xfrm>
          <a:prstGeom prst="rect">
            <a:avLst/>
          </a:prstGeom>
          <a:noFill/>
          <a:ln>
            <a:solidFill>
              <a:schemeClr val="tx1"/>
            </a:solidFill>
          </a:ln>
        </p:spPr>
        <p:txBody>
          <a:bodyPr wrap="none" rtlCol="0">
            <a:spAutoFit/>
          </a:bodyPr>
          <a:lstStyle/>
          <a:p>
            <a:r>
              <a:rPr lang="el-GR" dirty="0" smtClean="0"/>
              <a:t>Β</a:t>
            </a:r>
            <a:r>
              <a:rPr lang="en-US" baseline="30000" dirty="0"/>
              <a:t>-</a:t>
            </a:r>
            <a:r>
              <a:rPr lang="en-US" dirty="0" smtClean="0"/>
              <a:t> </a:t>
            </a:r>
            <a:endParaRPr lang="en-US" dirty="0"/>
          </a:p>
        </p:txBody>
      </p:sp>
      <p:sp>
        <p:nvSpPr>
          <p:cNvPr id="48" name="TextBox 47"/>
          <p:cNvSpPr txBox="1"/>
          <p:nvPr/>
        </p:nvSpPr>
        <p:spPr>
          <a:xfrm>
            <a:off x="8194905" y="2038790"/>
            <a:ext cx="312906" cy="369332"/>
          </a:xfrm>
          <a:prstGeom prst="rect">
            <a:avLst/>
          </a:prstGeom>
          <a:noFill/>
          <a:ln>
            <a:solidFill>
              <a:schemeClr val="tx1"/>
            </a:solidFill>
          </a:ln>
        </p:spPr>
        <p:txBody>
          <a:bodyPr wrap="none" rtlCol="0">
            <a:spAutoFit/>
          </a:bodyPr>
          <a:lstStyle/>
          <a:p>
            <a:r>
              <a:rPr lang="el-GR" b="1" dirty="0"/>
              <a:t>γ</a:t>
            </a:r>
            <a:endParaRPr lang="en-US" b="1" dirty="0"/>
          </a:p>
        </p:txBody>
      </p:sp>
      <p:sp>
        <p:nvSpPr>
          <p:cNvPr id="49" name="TextBox 48"/>
          <p:cNvSpPr txBox="1"/>
          <p:nvPr/>
        </p:nvSpPr>
        <p:spPr>
          <a:xfrm>
            <a:off x="7149094" y="643581"/>
            <a:ext cx="2079415" cy="369332"/>
          </a:xfrm>
          <a:prstGeom prst="rect">
            <a:avLst/>
          </a:prstGeom>
          <a:noFill/>
        </p:spPr>
        <p:txBody>
          <a:bodyPr wrap="none" rtlCol="0">
            <a:spAutoFit/>
          </a:bodyPr>
          <a:lstStyle/>
          <a:p>
            <a:r>
              <a:rPr lang="en-US" dirty="0" smtClean="0"/>
              <a:t>Unstable nucleus</a:t>
            </a:r>
            <a:endParaRPr lang="en-US" dirty="0"/>
          </a:p>
        </p:txBody>
      </p:sp>
      <p:sp>
        <p:nvSpPr>
          <p:cNvPr id="50" name="TextBox 49"/>
          <p:cNvSpPr txBox="1"/>
          <p:nvPr/>
        </p:nvSpPr>
        <p:spPr>
          <a:xfrm>
            <a:off x="3727123" y="3113875"/>
            <a:ext cx="947695" cy="369332"/>
          </a:xfrm>
          <a:prstGeom prst="rect">
            <a:avLst/>
          </a:prstGeom>
          <a:noFill/>
        </p:spPr>
        <p:txBody>
          <a:bodyPr wrap="none" rtlCol="0">
            <a:spAutoFit/>
          </a:bodyPr>
          <a:lstStyle/>
          <a:p>
            <a:r>
              <a:rPr lang="en-US" dirty="0" smtClean="0"/>
              <a:t>Energy</a:t>
            </a:r>
            <a:endParaRPr lang="en-US" dirty="0"/>
          </a:p>
        </p:txBody>
      </p:sp>
      <p:sp>
        <p:nvSpPr>
          <p:cNvPr id="51" name="TextBox 50"/>
          <p:cNvSpPr txBox="1"/>
          <p:nvPr/>
        </p:nvSpPr>
        <p:spPr>
          <a:xfrm>
            <a:off x="7887265" y="6271291"/>
            <a:ext cx="295274" cy="369332"/>
          </a:xfrm>
          <a:prstGeom prst="rect">
            <a:avLst/>
          </a:prstGeom>
          <a:noFill/>
        </p:spPr>
        <p:txBody>
          <a:bodyPr wrap="none" rtlCol="0">
            <a:spAutoFit/>
          </a:bodyPr>
          <a:lstStyle/>
          <a:p>
            <a:r>
              <a:rPr lang="en-US" dirty="0" smtClean="0"/>
              <a:t>Z</a:t>
            </a:r>
            <a:endParaRPr lang="en-US" dirty="0"/>
          </a:p>
        </p:txBody>
      </p:sp>
      <p:cxnSp>
        <p:nvCxnSpPr>
          <p:cNvPr id="53" name="Straight Arrow Connector 52"/>
          <p:cNvCxnSpPr/>
          <p:nvPr/>
        </p:nvCxnSpPr>
        <p:spPr>
          <a:xfrm>
            <a:off x="8437768" y="6457093"/>
            <a:ext cx="14948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200970" y="1795231"/>
            <a:ext cx="0" cy="1092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7" name="Object 56"/>
          <p:cNvGraphicFramePr>
            <a:graphicFrameLocks noChangeAspect="1"/>
          </p:cNvGraphicFramePr>
          <p:nvPr>
            <p:extLst>
              <p:ext uri="{D42A27DB-BD31-4B8C-83A1-F6EECF244321}">
                <p14:modId xmlns:p14="http://schemas.microsoft.com/office/powerpoint/2010/main" val="868887060"/>
              </p:ext>
            </p:extLst>
          </p:nvPr>
        </p:nvGraphicFramePr>
        <p:xfrm>
          <a:off x="166817" y="1050470"/>
          <a:ext cx="3463840" cy="5764638"/>
        </p:xfrm>
        <a:graphic>
          <a:graphicData uri="http://schemas.openxmlformats.org/presentationml/2006/ole">
            <mc:AlternateContent xmlns:mc="http://schemas.openxmlformats.org/markup-compatibility/2006">
              <mc:Choice xmlns:v="urn:schemas-microsoft-com:vml" Requires="v">
                <p:oleObj spid="_x0000_s22737" name="Equation" r:id="rId3" imgW="1739880" imgH="2895480" progId="Equation.DSMT4">
                  <p:embed/>
                </p:oleObj>
              </mc:Choice>
              <mc:Fallback>
                <p:oleObj name="Equation" r:id="rId3" imgW="1739880" imgH="2895480" progId="Equation.DSMT4">
                  <p:embed/>
                  <p:pic>
                    <p:nvPicPr>
                      <p:cNvPr id="0" name=""/>
                      <p:cNvPicPr/>
                      <p:nvPr/>
                    </p:nvPicPr>
                    <p:blipFill>
                      <a:blip r:embed="rId4"/>
                      <a:stretch>
                        <a:fillRect/>
                      </a:stretch>
                    </p:blipFill>
                    <p:spPr>
                      <a:xfrm>
                        <a:off x="166817" y="1050470"/>
                        <a:ext cx="3463840" cy="5764638"/>
                      </a:xfrm>
                      <a:prstGeom prst="rect">
                        <a:avLst/>
                      </a:prstGeom>
                      <a:solidFill>
                        <a:schemeClr val="tx1"/>
                      </a:solidFill>
                    </p:spPr>
                  </p:pic>
                </p:oleObj>
              </mc:Fallback>
            </mc:AlternateContent>
          </a:graphicData>
        </a:graphic>
      </p:graphicFrame>
      <p:sp>
        <p:nvSpPr>
          <p:cNvPr id="58" name="TextBox 57"/>
          <p:cNvSpPr txBox="1"/>
          <p:nvPr/>
        </p:nvSpPr>
        <p:spPr>
          <a:xfrm>
            <a:off x="344466" y="275573"/>
            <a:ext cx="3382657" cy="369332"/>
          </a:xfrm>
          <a:prstGeom prst="rect">
            <a:avLst/>
          </a:prstGeom>
          <a:noFill/>
        </p:spPr>
        <p:txBody>
          <a:bodyPr wrap="none" rtlCol="0">
            <a:spAutoFit/>
          </a:bodyPr>
          <a:lstStyle/>
          <a:p>
            <a:r>
              <a:rPr lang="en-US" b="1" u="sng" dirty="0" smtClean="0">
                <a:solidFill>
                  <a:srgbClr val="FFFF00"/>
                </a:solidFill>
              </a:rPr>
              <a:t>Generalized decay diagram</a:t>
            </a:r>
            <a:endParaRPr lang="en-US" b="1" u="sng" dirty="0">
              <a:solidFill>
                <a:srgbClr val="FFFF00"/>
              </a:solidFill>
            </a:endParaRPr>
          </a:p>
        </p:txBody>
      </p:sp>
    </p:spTree>
    <p:extLst>
      <p:ext uri="{BB962C8B-B14F-4D97-AF65-F5344CB8AC3E}">
        <p14:creationId xmlns:p14="http://schemas.microsoft.com/office/powerpoint/2010/main" val="12339641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199" y="125401"/>
            <a:ext cx="6263253" cy="646331"/>
          </a:xfrm>
          <a:prstGeom prst="rect">
            <a:avLst/>
          </a:prstGeom>
          <a:noFill/>
        </p:spPr>
        <p:txBody>
          <a:bodyPr wrap="none" rtlCol="0">
            <a:spAutoFit/>
          </a:bodyPr>
          <a:lstStyle/>
          <a:p>
            <a:r>
              <a:rPr lang="en-US" b="1" dirty="0" smtClean="0">
                <a:solidFill>
                  <a:srgbClr val="FFFF00"/>
                </a:solidFill>
              </a:rPr>
              <a:t>Nucleus having almost all of these decay?</a:t>
            </a:r>
          </a:p>
          <a:p>
            <a:r>
              <a:rPr lang="en-US" dirty="0" err="1" smtClean="0"/>
              <a:t>Ans</a:t>
            </a:r>
            <a:r>
              <a:rPr lang="en-US" dirty="0" smtClean="0"/>
              <a:t>: K-40 (only exception is alpha and neutron decay)</a:t>
            </a:r>
            <a:endParaRPr lang="en-US" dirty="0"/>
          </a:p>
        </p:txBody>
      </p:sp>
      <p:grpSp>
        <p:nvGrpSpPr>
          <p:cNvPr id="69" name="Group 68"/>
          <p:cNvGrpSpPr/>
          <p:nvPr/>
        </p:nvGrpSpPr>
        <p:grpSpPr>
          <a:xfrm>
            <a:off x="827716" y="1196376"/>
            <a:ext cx="8999045" cy="5417365"/>
            <a:chOff x="2126786" y="1656976"/>
            <a:chExt cx="6446638" cy="4596918"/>
          </a:xfrm>
        </p:grpSpPr>
        <p:sp>
          <p:nvSpPr>
            <p:cNvPr id="34" name="TextBox 33"/>
            <p:cNvSpPr txBox="1"/>
            <p:nvPr/>
          </p:nvSpPr>
          <p:spPr>
            <a:xfrm>
              <a:off x="2126786" y="3451014"/>
              <a:ext cx="1222066" cy="313398"/>
            </a:xfrm>
            <a:prstGeom prst="rect">
              <a:avLst/>
            </a:prstGeom>
            <a:noFill/>
          </p:spPr>
          <p:txBody>
            <a:bodyPr wrap="none" rtlCol="0">
              <a:spAutoFit/>
            </a:bodyPr>
            <a:lstStyle/>
            <a:p>
              <a:r>
                <a:rPr lang="en-US" dirty="0" smtClean="0"/>
                <a:t>Energy (MeV)</a:t>
              </a:r>
              <a:endParaRPr lang="en-US" dirty="0"/>
            </a:p>
          </p:txBody>
        </p:sp>
        <p:grpSp>
          <p:nvGrpSpPr>
            <p:cNvPr id="68" name="Group 67"/>
            <p:cNvGrpSpPr/>
            <p:nvPr/>
          </p:nvGrpSpPr>
          <p:grpSpPr>
            <a:xfrm>
              <a:off x="2606709" y="1656976"/>
              <a:ext cx="5966715" cy="4596918"/>
              <a:chOff x="181601" y="1743916"/>
              <a:chExt cx="5966715" cy="4596918"/>
            </a:xfrm>
          </p:grpSpPr>
          <p:cxnSp>
            <p:nvCxnSpPr>
              <p:cNvPr id="5" name="Straight Connector 4"/>
              <p:cNvCxnSpPr/>
              <p:nvPr/>
            </p:nvCxnSpPr>
            <p:spPr>
              <a:xfrm flipV="1">
                <a:off x="1105363" y="5397684"/>
                <a:ext cx="4877122" cy="92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095893" y="2089207"/>
                <a:ext cx="9470" cy="33177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19886" y="5267573"/>
                <a:ext cx="9470" cy="2509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99388" y="5276869"/>
                <a:ext cx="9470" cy="2509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77749" y="5267574"/>
                <a:ext cx="9470" cy="2509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13002" y="5592709"/>
                <a:ext cx="441146" cy="369332"/>
              </a:xfrm>
              <a:prstGeom prst="rect">
                <a:avLst/>
              </a:prstGeom>
              <a:noFill/>
            </p:spPr>
            <p:txBody>
              <a:bodyPr wrap="none" rtlCol="0">
                <a:spAutoFit/>
              </a:bodyPr>
              <a:lstStyle/>
              <a:p>
                <a:r>
                  <a:rPr lang="en-US" dirty="0" smtClean="0"/>
                  <a:t>19</a:t>
                </a:r>
                <a:endParaRPr lang="en-US" dirty="0"/>
              </a:p>
            </p:txBody>
          </p:sp>
          <p:sp>
            <p:nvSpPr>
              <p:cNvPr id="13" name="TextBox 12"/>
              <p:cNvSpPr txBox="1"/>
              <p:nvPr/>
            </p:nvSpPr>
            <p:spPr>
              <a:xfrm>
                <a:off x="1414941" y="5592709"/>
                <a:ext cx="441146" cy="369332"/>
              </a:xfrm>
              <a:prstGeom prst="rect">
                <a:avLst/>
              </a:prstGeom>
              <a:noFill/>
            </p:spPr>
            <p:txBody>
              <a:bodyPr wrap="none" rtlCol="0">
                <a:spAutoFit/>
              </a:bodyPr>
              <a:lstStyle/>
              <a:p>
                <a:r>
                  <a:rPr lang="en-US" dirty="0" smtClean="0"/>
                  <a:t>18</a:t>
                </a:r>
                <a:endParaRPr lang="en-US" dirty="0"/>
              </a:p>
            </p:txBody>
          </p:sp>
          <p:sp>
            <p:nvSpPr>
              <p:cNvPr id="16" name="TextBox 15"/>
              <p:cNvSpPr txBox="1"/>
              <p:nvPr/>
            </p:nvSpPr>
            <p:spPr>
              <a:xfrm>
                <a:off x="5774404" y="5611158"/>
                <a:ext cx="316023" cy="313398"/>
              </a:xfrm>
              <a:prstGeom prst="rect">
                <a:avLst/>
              </a:prstGeom>
              <a:noFill/>
            </p:spPr>
            <p:txBody>
              <a:bodyPr wrap="none" rtlCol="0">
                <a:spAutoFit/>
              </a:bodyPr>
              <a:lstStyle/>
              <a:p>
                <a:r>
                  <a:rPr lang="en-US" dirty="0" smtClean="0"/>
                  <a:t>20</a:t>
                </a:r>
                <a:endParaRPr lang="en-US" dirty="0"/>
              </a:p>
            </p:txBody>
          </p:sp>
          <p:cxnSp>
            <p:nvCxnSpPr>
              <p:cNvPr id="17" name="Straight Connector 16"/>
              <p:cNvCxnSpPr/>
              <p:nvPr/>
            </p:nvCxnSpPr>
            <p:spPr>
              <a:xfrm>
                <a:off x="3160383" y="2210022"/>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39390" y="4970667"/>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863635" y="3190648"/>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265986" y="4410061"/>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569944" y="2237902"/>
                <a:ext cx="949942" cy="9100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922005" y="2237902"/>
                <a:ext cx="1586793" cy="2086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036911" y="2727597"/>
                <a:ext cx="873957" cy="646331"/>
              </a:xfrm>
              <a:prstGeom prst="rect">
                <a:avLst/>
              </a:prstGeom>
              <a:noFill/>
              <a:ln>
                <a:noFill/>
              </a:ln>
            </p:spPr>
            <p:txBody>
              <a:bodyPr wrap="none" rtlCol="0">
                <a:spAutoFit/>
              </a:bodyPr>
              <a:lstStyle/>
              <a:p>
                <a:r>
                  <a:rPr lang="el-GR" sz="1200" b="1" dirty="0" smtClean="0"/>
                  <a:t>Β</a:t>
                </a:r>
                <a:r>
                  <a:rPr lang="en-US" sz="1200" b="1" baseline="30000" dirty="0"/>
                  <a:t>-</a:t>
                </a:r>
                <a:r>
                  <a:rPr lang="en-US" sz="1200" b="1" dirty="0" smtClean="0"/>
                  <a:t> </a:t>
                </a:r>
              </a:p>
              <a:p>
                <a:r>
                  <a:rPr lang="en-US" sz="1200" b="1" dirty="0" smtClean="0"/>
                  <a:t>1.33 MeV</a:t>
                </a:r>
              </a:p>
              <a:p>
                <a:r>
                  <a:rPr lang="en-US" sz="1200" b="1" dirty="0" smtClean="0"/>
                  <a:t>89.52%</a:t>
                </a:r>
                <a:endParaRPr lang="en-US" sz="1200" b="1" dirty="0"/>
              </a:p>
            </p:txBody>
          </p:sp>
          <p:sp>
            <p:nvSpPr>
              <p:cNvPr id="33" name="TextBox 32"/>
              <p:cNvSpPr txBox="1"/>
              <p:nvPr/>
            </p:nvSpPr>
            <p:spPr>
              <a:xfrm>
                <a:off x="3304332" y="1766478"/>
                <a:ext cx="654346" cy="369332"/>
              </a:xfrm>
              <a:prstGeom prst="rect">
                <a:avLst/>
              </a:prstGeom>
              <a:noFill/>
            </p:spPr>
            <p:txBody>
              <a:bodyPr wrap="none" rtlCol="0">
                <a:spAutoFit/>
              </a:bodyPr>
              <a:lstStyle/>
              <a:p>
                <a:r>
                  <a:rPr lang="en-US" dirty="0" smtClean="0"/>
                  <a:t>K-40</a:t>
                </a:r>
                <a:endParaRPr lang="en-US" dirty="0"/>
              </a:p>
            </p:txBody>
          </p:sp>
          <p:sp>
            <p:nvSpPr>
              <p:cNvPr id="35" name="TextBox 34"/>
              <p:cNvSpPr txBox="1"/>
              <p:nvPr/>
            </p:nvSpPr>
            <p:spPr>
              <a:xfrm>
                <a:off x="3408267" y="6066814"/>
                <a:ext cx="223238" cy="274020"/>
              </a:xfrm>
              <a:prstGeom prst="rect">
                <a:avLst/>
              </a:prstGeom>
              <a:noFill/>
            </p:spPr>
            <p:txBody>
              <a:bodyPr wrap="none" rtlCol="0">
                <a:spAutoFit/>
              </a:bodyPr>
              <a:lstStyle/>
              <a:p>
                <a:r>
                  <a:rPr lang="en-US" dirty="0" smtClean="0"/>
                  <a:t>Z</a:t>
                </a:r>
                <a:endParaRPr lang="en-US" dirty="0"/>
              </a:p>
            </p:txBody>
          </p:sp>
          <p:cxnSp>
            <p:nvCxnSpPr>
              <p:cNvPr id="36" name="Straight Arrow Connector 35"/>
              <p:cNvCxnSpPr/>
              <p:nvPr/>
            </p:nvCxnSpPr>
            <p:spPr>
              <a:xfrm>
                <a:off x="3824468" y="6204667"/>
                <a:ext cx="11301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81601" y="2738616"/>
                <a:ext cx="0" cy="810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369240" y="2446582"/>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902798" y="3556233"/>
                <a:ext cx="873957" cy="646331"/>
              </a:xfrm>
              <a:prstGeom prst="rect">
                <a:avLst/>
              </a:prstGeom>
              <a:noFill/>
              <a:ln>
                <a:noFill/>
              </a:ln>
            </p:spPr>
            <p:txBody>
              <a:bodyPr wrap="none" rtlCol="0">
                <a:spAutoFit/>
              </a:bodyPr>
              <a:lstStyle/>
              <a:p>
                <a:r>
                  <a:rPr lang="en-US" sz="1200" b="1" dirty="0" smtClean="0"/>
                  <a:t>EC </a:t>
                </a:r>
              </a:p>
              <a:p>
                <a:r>
                  <a:rPr lang="en-US" sz="1200" b="1" dirty="0" smtClean="0"/>
                  <a:t>1.51 MeV</a:t>
                </a:r>
              </a:p>
              <a:p>
                <a:r>
                  <a:rPr lang="en-US" sz="1200" b="1" dirty="0" smtClean="0"/>
                  <a:t>0.16%</a:t>
                </a:r>
                <a:endParaRPr lang="en-US" sz="1200" b="1" dirty="0"/>
              </a:p>
            </p:txBody>
          </p:sp>
          <p:cxnSp>
            <p:nvCxnSpPr>
              <p:cNvPr id="43" name="Straight Arrow Connector 42"/>
              <p:cNvCxnSpPr/>
              <p:nvPr/>
            </p:nvCxnSpPr>
            <p:spPr>
              <a:xfrm flipH="1">
                <a:off x="2047180" y="2237902"/>
                <a:ext cx="1584326" cy="2732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289791" y="1743916"/>
                <a:ext cx="873957" cy="646331"/>
              </a:xfrm>
              <a:prstGeom prst="rect">
                <a:avLst/>
              </a:prstGeom>
              <a:noFill/>
              <a:ln>
                <a:noFill/>
              </a:ln>
            </p:spPr>
            <p:txBody>
              <a:bodyPr wrap="none" rtlCol="0">
                <a:spAutoFit/>
              </a:bodyPr>
              <a:lstStyle/>
              <a:p>
                <a:r>
                  <a:rPr lang="en-US" sz="1200" b="1" dirty="0" smtClean="0"/>
                  <a:t>EC </a:t>
                </a:r>
              </a:p>
              <a:p>
                <a:r>
                  <a:rPr lang="en-US" sz="1200" b="1" dirty="0" smtClean="0"/>
                  <a:t>0.05 MeV</a:t>
                </a:r>
              </a:p>
              <a:p>
                <a:r>
                  <a:rPr lang="en-US" sz="1200" b="1" dirty="0" smtClean="0"/>
                  <a:t>10.32%</a:t>
                </a:r>
                <a:endParaRPr lang="en-US" sz="1200" b="1" dirty="0"/>
              </a:p>
            </p:txBody>
          </p:sp>
          <p:cxnSp>
            <p:nvCxnSpPr>
              <p:cNvPr id="46" name="Straight Arrow Connector 45"/>
              <p:cNvCxnSpPr/>
              <p:nvPr/>
            </p:nvCxnSpPr>
            <p:spPr>
              <a:xfrm flipH="1">
                <a:off x="2132873" y="2260850"/>
                <a:ext cx="1171459" cy="185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1849720" y="3209235"/>
                <a:ext cx="77648" cy="17614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1333720" y="2465169"/>
                <a:ext cx="77902" cy="25054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392840" y="2347910"/>
                <a:ext cx="878684" cy="646331"/>
              </a:xfrm>
              <a:prstGeom prst="rect">
                <a:avLst/>
              </a:prstGeom>
              <a:noFill/>
              <a:ln>
                <a:noFill/>
              </a:ln>
            </p:spPr>
            <p:txBody>
              <a:bodyPr wrap="square" rtlCol="0">
                <a:spAutoFit/>
              </a:bodyPr>
              <a:lstStyle/>
              <a:p>
                <a:r>
                  <a:rPr lang="el-GR" sz="1200" b="1" dirty="0" smtClean="0"/>
                  <a:t>Β</a:t>
                </a:r>
                <a:r>
                  <a:rPr lang="en-US" sz="1200" b="1" baseline="30000" dirty="0"/>
                  <a:t>+</a:t>
                </a:r>
                <a:r>
                  <a:rPr lang="en-US" sz="1200" b="1" dirty="0" smtClean="0"/>
                  <a:t> </a:t>
                </a:r>
              </a:p>
              <a:p>
                <a:r>
                  <a:rPr lang="en-US" sz="1200" b="1" dirty="0" smtClean="0"/>
                  <a:t>0.49 MeV</a:t>
                </a:r>
              </a:p>
              <a:p>
                <a:r>
                  <a:rPr lang="en-US" sz="1200" b="1" dirty="0" smtClean="0"/>
                  <a:t>10.32%</a:t>
                </a:r>
                <a:endParaRPr lang="en-US" sz="1200" b="1" dirty="0"/>
              </a:p>
            </p:txBody>
          </p:sp>
          <p:sp>
            <p:nvSpPr>
              <p:cNvPr id="58" name="TextBox 57"/>
              <p:cNvSpPr txBox="1"/>
              <p:nvPr/>
            </p:nvSpPr>
            <p:spPr>
              <a:xfrm>
                <a:off x="1347500" y="2717111"/>
                <a:ext cx="626076" cy="391747"/>
              </a:xfrm>
              <a:prstGeom prst="rect">
                <a:avLst/>
              </a:prstGeom>
              <a:noFill/>
            </p:spPr>
            <p:txBody>
              <a:bodyPr wrap="none" rtlCol="0">
                <a:spAutoFit/>
              </a:bodyPr>
              <a:lstStyle/>
              <a:p>
                <a:r>
                  <a:rPr lang="el-GR" sz="1200" b="1" dirty="0" smtClean="0"/>
                  <a:t>γ</a:t>
                </a:r>
                <a:endParaRPr lang="en-US" sz="1200" b="1" dirty="0" smtClean="0"/>
              </a:p>
              <a:p>
                <a:r>
                  <a:rPr lang="en-US" sz="1200" b="1" dirty="0" smtClean="0"/>
                  <a:t>1.46 MeV</a:t>
                </a:r>
                <a:endParaRPr lang="en-US" sz="1200" b="1" dirty="0"/>
              </a:p>
            </p:txBody>
          </p:sp>
          <p:sp>
            <p:nvSpPr>
              <p:cNvPr id="59" name="TextBox 58"/>
              <p:cNvSpPr txBox="1"/>
              <p:nvPr/>
            </p:nvSpPr>
            <p:spPr>
              <a:xfrm>
                <a:off x="1888544" y="3574949"/>
                <a:ext cx="622632" cy="391747"/>
              </a:xfrm>
              <a:prstGeom prst="rect">
                <a:avLst/>
              </a:prstGeom>
              <a:noFill/>
            </p:spPr>
            <p:txBody>
              <a:bodyPr wrap="none" rtlCol="0">
                <a:spAutoFit/>
              </a:bodyPr>
              <a:lstStyle/>
              <a:p>
                <a:r>
                  <a:rPr lang="el-GR" sz="1200" b="1" dirty="0" smtClean="0"/>
                  <a:t>γ</a:t>
                </a:r>
                <a:endParaRPr lang="en-US" sz="1200" b="1" dirty="0" smtClean="0"/>
              </a:p>
              <a:p>
                <a:r>
                  <a:rPr lang="en-US" sz="1200" b="1" dirty="0" smtClean="0"/>
                  <a:t>1.02 MeV</a:t>
                </a:r>
                <a:endParaRPr lang="en-US" sz="1200" b="1" dirty="0"/>
              </a:p>
            </p:txBody>
          </p:sp>
          <p:cxnSp>
            <p:nvCxnSpPr>
              <p:cNvPr id="60" name="Straight Connector 59"/>
              <p:cNvCxnSpPr/>
              <p:nvPr/>
            </p:nvCxnSpPr>
            <p:spPr>
              <a:xfrm flipH="1">
                <a:off x="955108" y="4865924"/>
                <a:ext cx="255039" cy="16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955108" y="4128020"/>
                <a:ext cx="255039" cy="16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972276" y="2264462"/>
                <a:ext cx="255039" cy="16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933432" y="3135457"/>
                <a:ext cx="255039" cy="16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888544" y="5012170"/>
                <a:ext cx="758541" cy="369332"/>
              </a:xfrm>
              <a:prstGeom prst="rect">
                <a:avLst/>
              </a:prstGeom>
              <a:noFill/>
            </p:spPr>
            <p:txBody>
              <a:bodyPr wrap="none" rtlCol="0">
                <a:spAutoFit/>
              </a:bodyPr>
              <a:lstStyle/>
              <a:p>
                <a:r>
                  <a:rPr lang="en-US" dirty="0" smtClean="0"/>
                  <a:t>Ar-40</a:t>
                </a:r>
                <a:endParaRPr lang="en-US" dirty="0"/>
              </a:p>
            </p:txBody>
          </p:sp>
          <p:sp>
            <p:nvSpPr>
              <p:cNvPr id="67" name="TextBox 66"/>
              <p:cNvSpPr txBox="1"/>
              <p:nvPr/>
            </p:nvSpPr>
            <p:spPr>
              <a:xfrm>
                <a:off x="5285579" y="4437097"/>
                <a:ext cx="862737" cy="369332"/>
              </a:xfrm>
              <a:prstGeom prst="rect">
                <a:avLst/>
              </a:prstGeom>
              <a:noFill/>
            </p:spPr>
            <p:txBody>
              <a:bodyPr wrap="none" rtlCol="0">
                <a:spAutoFit/>
              </a:bodyPr>
              <a:lstStyle/>
              <a:p>
                <a:r>
                  <a:rPr lang="en-US" dirty="0" smtClean="0"/>
                  <a:t>Ca-40</a:t>
                </a:r>
                <a:endParaRPr lang="en-US" dirty="0"/>
              </a:p>
            </p:txBody>
          </p:sp>
        </p:grpSp>
      </p:grpSp>
      <p:sp>
        <p:nvSpPr>
          <p:cNvPr id="70" name="TextBox 69"/>
          <p:cNvSpPr txBox="1"/>
          <p:nvPr/>
        </p:nvSpPr>
        <p:spPr>
          <a:xfrm>
            <a:off x="1866931" y="1649011"/>
            <a:ext cx="569387" cy="369332"/>
          </a:xfrm>
          <a:prstGeom prst="rect">
            <a:avLst/>
          </a:prstGeom>
          <a:noFill/>
        </p:spPr>
        <p:txBody>
          <a:bodyPr wrap="none" rtlCol="0">
            <a:spAutoFit/>
          </a:bodyPr>
          <a:lstStyle/>
          <a:p>
            <a:r>
              <a:rPr lang="en-US" dirty="0" smtClean="0"/>
              <a:t>1.5 </a:t>
            </a:r>
            <a:endParaRPr lang="en-US" dirty="0"/>
          </a:p>
        </p:txBody>
      </p:sp>
      <p:sp>
        <p:nvSpPr>
          <p:cNvPr id="71" name="TextBox 70"/>
          <p:cNvSpPr txBox="1"/>
          <p:nvPr/>
        </p:nvSpPr>
        <p:spPr>
          <a:xfrm>
            <a:off x="1856096" y="2710956"/>
            <a:ext cx="569387" cy="369332"/>
          </a:xfrm>
          <a:prstGeom prst="rect">
            <a:avLst/>
          </a:prstGeom>
          <a:noFill/>
        </p:spPr>
        <p:txBody>
          <a:bodyPr wrap="none" rtlCol="0">
            <a:spAutoFit/>
          </a:bodyPr>
          <a:lstStyle/>
          <a:p>
            <a:r>
              <a:rPr lang="en-US" dirty="0" smtClean="0"/>
              <a:t>1.5 </a:t>
            </a:r>
            <a:endParaRPr lang="en-US" dirty="0"/>
          </a:p>
        </p:txBody>
      </p:sp>
    </p:spTree>
    <p:extLst>
      <p:ext uri="{BB962C8B-B14F-4D97-AF65-F5344CB8AC3E}">
        <p14:creationId xmlns:p14="http://schemas.microsoft.com/office/powerpoint/2010/main" val="378843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7863" y="638827"/>
            <a:ext cx="1176925" cy="523220"/>
          </a:xfrm>
          <a:prstGeom prst="rect">
            <a:avLst/>
          </a:prstGeom>
          <a:noFill/>
        </p:spPr>
        <p:txBody>
          <a:bodyPr wrap="none" rtlCol="0">
            <a:spAutoFit/>
          </a:bodyPr>
          <a:lstStyle/>
          <a:p>
            <a:r>
              <a:rPr lang="en-US" sz="2800" b="1" baseline="30000" dirty="0" smtClean="0"/>
              <a:t>1</a:t>
            </a:r>
            <a:r>
              <a:rPr lang="en-US" sz="2800" b="1" dirty="0" smtClean="0"/>
              <a:t>n +</a:t>
            </a:r>
            <a:r>
              <a:rPr lang="en-US" sz="2800" b="1" baseline="30000" dirty="0" smtClean="0"/>
              <a:t> 6</a:t>
            </a:r>
            <a:r>
              <a:rPr lang="en-US" sz="2800" b="1" dirty="0" smtClean="0"/>
              <a:t>Li</a:t>
            </a:r>
            <a:endParaRPr lang="en-US" sz="2800" dirty="0"/>
          </a:p>
        </p:txBody>
      </p:sp>
      <p:sp>
        <p:nvSpPr>
          <p:cNvPr id="9" name="Right Arrow 8"/>
          <p:cNvSpPr/>
          <p:nvPr/>
        </p:nvSpPr>
        <p:spPr>
          <a:xfrm>
            <a:off x="2693096" y="900437"/>
            <a:ext cx="2379945" cy="4571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5211349" y="638827"/>
            <a:ext cx="1282723" cy="523220"/>
          </a:xfrm>
          <a:prstGeom prst="rect">
            <a:avLst/>
          </a:prstGeom>
        </p:spPr>
        <p:txBody>
          <a:bodyPr wrap="none">
            <a:spAutoFit/>
          </a:bodyPr>
          <a:lstStyle/>
          <a:p>
            <a:r>
              <a:rPr lang="en-US" sz="2800" b="1" baseline="30000" dirty="0" smtClean="0"/>
              <a:t>7</a:t>
            </a:r>
            <a:r>
              <a:rPr lang="en-US" sz="2800" b="1" dirty="0" smtClean="0"/>
              <a:t>Li + Q</a:t>
            </a:r>
            <a:endParaRPr lang="en-US" sz="2800" b="1" dirty="0"/>
          </a:p>
        </p:txBody>
      </p:sp>
      <p:sp>
        <p:nvSpPr>
          <p:cNvPr id="11" name="TextBox 10"/>
          <p:cNvSpPr txBox="1"/>
          <p:nvPr/>
        </p:nvSpPr>
        <p:spPr>
          <a:xfrm>
            <a:off x="1252603" y="1603332"/>
            <a:ext cx="10952037" cy="4031873"/>
          </a:xfrm>
          <a:prstGeom prst="rect">
            <a:avLst/>
          </a:prstGeom>
          <a:noFill/>
        </p:spPr>
        <p:txBody>
          <a:bodyPr wrap="none" rtlCol="0">
            <a:spAutoFit/>
          </a:bodyPr>
          <a:lstStyle/>
          <a:p>
            <a:r>
              <a:rPr lang="en-US" dirty="0" smtClean="0"/>
              <a:t>Total mass of </a:t>
            </a:r>
            <a:r>
              <a:rPr lang="en-US" b="1" baseline="30000" dirty="0" smtClean="0"/>
              <a:t>1</a:t>
            </a:r>
            <a:r>
              <a:rPr lang="en-US" b="1" dirty="0" smtClean="0"/>
              <a:t>n</a:t>
            </a:r>
            <a:r>
              <a:rPr lang="en-US" dirty="0" smtClean="0"/>
              <a:t> and </a:t>
            </a:r>
            <a:r>
              <a:rPr lang="en-US" b="1" baseline="30000" dirty="0" smtClean="0"/>
              <a:t>6</a:t>
            </a:r>
            <a:r>
              <a:rPr lang="en-US" b="1" dirty="0" smtClean="0"/>
              <a:t>Li =</a:t>
            </a:r>
            <a:r>
              <a:rPr lang="en-US" dirty="0" smtClean="0"/>
              <a:t> 6.015+1.0087=7.023 </a:t>
            </a:r>
            <a:r>
              <a:rPr lang="en-US" dirty="0" err="1" smtClean="0"/>
              <a:t>amu</a:t>
            </a:r>
            <a:endParaRPr lang="en-US" dirty="0" smtClean="0"/>
          </a:p>
          <a:p>
            <a:r>
              <a:rPr lang="en-US" dirty="0" smtClean="0"/>
              <a:t>Mass of </a:t>
            </a:r>
            <a:r>
              <a:rPr lang="en-US" baseline="30000" dirty="0" smtClean="0"/>
              <a:t>7</a:t>
            </a:r>
            <a:r>
              <a:rPr lang="en-US" dirty="0" smtClean="0"/>
              <a:t>Li=7.016 </a:t>
            </a:r>
            <a:r>
              <a:rPr lang="en-US" dirty="0" err="1" smtClean="0"/>
              <a:t>amu</a:t>
            </a:r>
            <a:endParaRPr lang="en-US" dirty="0" smtClean="0"/>
          </a:p>
          <a:p>
            <a:r>
              <a:rPr lang="en-US" dirty="0" smtClean="0"/>
              <a:t>Mass defect=7.016-7.023=-0.0078 </a:t>
            </a:r>
            <a:r>
              <a:rPr lang="en-US" dirty="0" err="1" smtClean="0"/>
              <a:t>amu</a:t>
            </a:r>
            <a:endParaRPr lang="en-US" dirty="0" smtClean="0"/>
          </a:p>
          <a:p>
            <a:r>
              <a:rPr lang="en-US" dirty="0" smtClean="0"/>
              <a:t>Binding Energy= 0.0078x931.49=7.265 MeV</a:t>
            </a:r>
          </a:p>
          <a:p>
            <a:endParaRPr lang="en-US" dirty="0"/>
          </a:p>
          <a:p>
            <a:r>
              <a:rPr lang="en-US" dirty="0" smtClean="0"/>
              <a:t>This energy is released in the from of Gamma rays and as kinetic energy of the daughter nucleus</a:t>
            </a:r>
          </a:p>
          <a:p>
            <a:endParaRPr lang="en-US" dirty="0"/>
          </a:p>
          <a:p>
            <a:r>
              <a:rPr lang="en-US" sz="2800" b="1" dirty="0" smtClean="0"/>
              <a:t>ΔM= (</a:t>
            </a:r>
            <a:r>
              <a:rPr lang="en-US" sz="2800" b="1" dirty="0" err="1" smtClean="0"/>
              <a:t>ZMH+NMn</a:t>
            </a:r>
            <a:r>
              <a:rPr lang="en-US" sz="2800" b="1" dirty="0" smtClean="0"/>
              <a:t>)-MA</a:t>
            </a:r>
          </a:p>
          <a:p>
            <a:endParaRPr lang="en-US" sz="2800" b="1" dirty="0" smtClean="0"/>
          </a:p>
          <a:p>
            <a:r>
              <a:rPr lang="en-US" sz="2800" b="1" dirty="0" smtClean="0"/>
              <a:t>E=</a:t>
            </a:r>
            <a:r>
              <a:rPr lang="en-US" sz="2800" dirty="0" smtClean="0"/>
              <a:t> </a:t>
            </a:r>
            <a:r>
              <a:rPr lang="en-US" sz="2800" b="1" dirty="0" smtClean="0"/>
              <a:t>ΔM</a:t>
            </a:r>
            <a:r>
              <a:rPr lang="en-US" sz="2800" dirty="0" smtClean="0"/>
              <a:t> </a:t>
            </a:r>
            <a:r>
              <a:rPr lang="en-US" sz="2800" b="1" dirty="0" smtClean="0"/>
              <a:t>C</a:t>
            </a:r>
            <a:r>
              <a:rPr lang="en-US" sz="2800" b="1" baseline="30000" dirty="0" smtClean="0"/>
              <a:t>2</a:t>
            </a:r>
          </a:p>
          <a:p>
            <a:endParaRPr lang="en-US" sz="2800" b="1" dirty="0" smtClean="0"/>
          </a:p>
          <a:p>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623585367"/>
              </p:ext>
            </p:extLst>
          </p:nvPr>
        </p:nvGraphicFramePr>
        <p:xfrm>
          <a:off x="1377862" y="5047533"/>
          <a:ext cx="5443699" cy="587672"/>
        </p:xfrm>
        <a:graphic>
          <a:graphicData uri="http://schemas.openxmlformats.org/presentationml/2006/ole">
            <mc:AlternateContent xmlns:mc="http://schemas.openxmlformats.org/markup-compatibility/2006">
              <mc:Choice xmlns:v="urn:schemas-microsoft-com:vml" Requires="v">
                <p:oleObj spid="_x0000_s17671" name="Equation" r:id="rId3" imgW="2234880" imgH="241200" progId="Equation.DSMT4">
                  <p:embed/>
                </p:oleObj>
              </mc:Choice>
              <mc:Fallback>
                <p:oleObj name="Equation" r:id="rId3" imgW="2234880" imgH="241200" progId="Equation.DSMT4">
                  <p:embed/>
                  <p:pic>
                    <p:nvPicPr>
                      <p:cNvPr id="0" name=""/>
                      <p:cNvPicPr/>
                      <p:nvPr/>
                    </p:nvPicPr>
                    <p:blipFill>
                      <a:blip r:embed="rId4"/>
                      <a:stretch>
                        <a:fillRect/>
                      </a:stretch>
                    </p:blipFill>
                    <p:spPr>
                      <a:xfrm>
                        <a:off x="1377862" y="5047533"/>
                        <a:ext cx="5443699" cy="587672"/>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3562050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49188"/>
            <a:ext cx="6096000" cy="646331"/>
          </a:xfrm>
          <a:prstGeom prst="rect">
            <a:avLst/>
          </a:prstGeom>
        </p:spPr>
        <p:txBody>
          <a:bodyPr>
            <a:spAutoFit/>
          </a:bodyPr>
          <a:lstStyle/>
          <a:p>
            <a:r>
              <a:rPr lang="en-US" b="1" dirty="0">
                <a:solidFill>
                  <a:srgbClr val="FFFF00"/>
                </a:solidFill>
              </a:rPr>
              <a:t>Nucleus </a:t>
            </a:r>
            <a:r>
              <a:rPr lang="en-US" b="1" dirty="0" smtClean="0">
                <a:solidFill>
                  <a:srgbClr val="FFFF00"/>
                </a:solidFill>
              </a:rPr>
              <a:t>with simplest decay diagram?</a:t>
            </a:r>
            <a:endParaRPr lang="en-US" b="1" dirty="0">
              <a:solidFill>
                <a:srgbClr val="FFFF00"/>
              </a:solidFill>
            </a:endParaRPr>
          </a:p>
          <a:p>
            <a:r>
              <a:rPr lang="en-US" dirty="0" err="1"/>
              <a:t>Ans</a:t>
            </a:r>
            <a:r>
              <a:rPr lang="en-US" dirty="0"/>
              <a:t>: </a:t>
            </a:r>
            <a:r>
              <a:rPr lang="en-US" dirty="0" err="1" smtClean="0"/>
              <a:t>Dy</a:t>
            </a:r>
            <a:r>
              <a:rPr lang="en-US" dirty="0" smtClean="0"/>
              <a:t> (Dysprosium)-151 </a:t>
            </a:r>
            <a:r>
              <a:rPr lang="en-US" dirty="0"/>
              <a:t>(only </a:t>
            </a:r>
            <a:r>
              <a:rPr lang="en-US" dirty="0" smtClean="0"/>
              <a:t>alpha decay</a:t>
            </a:r>
            <a:r>
              <a:rPr lang="en-US" dirty="0"/>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934" y="1064833"/>
            <a:ext cx="7327726" cy="5680838"/>
          </a:xfrm>
          <a:prstGeom prst="rect">
            <a:avLst/>
          </a:prstGeom>
        </p:spPr>
      </p:pic>
      <p:cxnSp>
        <p:nvCxnSpPr>
          <p:cNvPr id="5" name="Straight Arrow Connector 4"/>
          <p:cNvCxnSpPr/>
          <p:nvPr/>
        </p:nvCxnSpPr>
        <p:spPr>
          <a:xfrm>
            <a:off x="5498926" y="764088"/>
            <a:ext cx="11649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964472" y="572353"/>
            <a:ext cx="2547492" cy="369332"/>
          </a:xfrm>
          <a:prstGeom prst="rect">
            <a:avLst/>
          </a:prstGeom>
          <a:noFill/>
        </p:spPr>
        <p:txBody>
          <a:bodyPr wrap="none" rtlCol="0">
            <a:spAutoFit/>
          </a:bodyPr>
          <a:lstStyle/>
          <a:p>
            <a:r>
              <a:rPr lang="en-US" dirty="0" err="1" smtClean="0"/>
              <a:t>Gd</a:t>
            </a:r>
            <a:r>
              <a:rPr lang="en-US" dirty="0" smtClean="0"/>
              <a:t> (Gadolinium)-147</a:t>
            </a:r>
            <a:endParaRPr lang="en-US" dirty="0"/>
          </a:p>
        </p:txBody>
      </p:sp>
    </p:spTree>
    <p:extLst>
      <p:ext uri="{BB962C8B-B14F-4D97-AF65-F5344CB8AC3E}">
        <p14:creationId xmlns:p14="http://schemas.microsoft.com/office/powerpoint/2010/main" val="25508732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5260" y="325676"/>
            <a:ext cx="7240043" cy="6532323"/>
            <a:chOff x="125261" y="325677"/>
            <a:chExt cx="5937336" cy="5964020"/>
          </a:xfrm>
        </p:grpSpPr>
        <p:sp>
          <p:nvSpPr>
            <p:cNvPr id="2" name="TextBox 1"/>
            <p:cNvSpPr txBox="1"/>
            <p:nvPr/>
          </p:nvSpPr>
          <p:spPr>
            <a:xfrm>
              <a:off x="350729" y="325677"/>
              <a:ext cx="1526482" cy="365301"/>
            </a:xfrm>
            <a:prstGeom prst="rect">
              <a:avLst/>
            </a:prstGeom>
            <a:noFill/>
          </p:spPr>
          <p:txBody>
            <a:bodyPr wrap="none" rtlCol="0">
              <a:spAutoFit/>
            </a:bodyPr>
            <a:lstStyle/>
            <a:p>
              <a:r>
                <a:rPr lang="en-US" sz="2000" b="1" dirty="0" smtClean="0">
                  <a:solidFill>
                    <a:srgbClr val="FFFF00"/>
                  </a:solidFill>
                </a:rPr>
                <a:t>Alpha-Decay</a:t>
              </a:r>
              <a:endParaRPr lang="en-US" sz="2000" b="1" dirty="0">
                <a:solidFill>
                  <a:srgbClr val="FFFF00"/>
                </a:solidFill>
              </a:endParaRPr>
            </a:p>
          </p:txBody>
        </p:sp>
        <p:pic>
          <p:nvPicPr>
            <p:cNvPr id="3" name="Picture 2"/>
            <p:cNvPicPr>
              <a:picLocks noChangeAspect="1"/>
            </p:cNvPicPr>
            <p:nvPr/>
          </p:nvPicPr>
          <p:blipFill rotWithShape="1">
            <a:blip r:embed="rId2"/>
            <a:srcRect l="30681" t="27439" r="28114" b="10061"/>
            <a:stretch/>
          </p:blipFill>
          <p:spPr>
            <a:xfrm>
              <a:off x="125261" y="695009"/>
              <a:ext cx="5937336" cy="5063382"/>
            </a:xfrm>
            <a:prstGeom prst="rect">
              <a:avLst/>
            </a:prstGeom>
          </p:spPr>
        </p:pic>
        <p:pic>
          <p:nvPicPr>
            <p:cNvPr id="4" name="Picture 3"/>
            <p:cNvPicPr>
              <a:picLocks noChangeAspect="1"/>
            </p:cNvPicPr>
            <p:nvPr/>
          </p:nvPicPr>
          <p:blipFill rotWithShape="1">
            <a:blip r:embed="rId3"/>
            <a:srcRect l="29237" t="30865" r="27729" b="62286"/>
            <a:stretch/>
          </p:blipFill>
          <p:spPr>
            <a:xfrm>
              <a:off x="125261" y="5758391"/>
              <a:ext cx="5937336" cy="531306"/>
            </a:xfrm>
            <a:prstGeom prst="rect">
              <a:avLst/>
            </a:prstGeom>
          </p:spPr>
        </p:pic>
      </p:grpSp>
    </p:spTree>
    <p:extLst>
      <p:ext uri="{BB962C8B-B14F-4D97-AF65-F5344CB8AC3E}">
        <p14:creationId xmlns:p14="http://schemas.microsoft.com/office/powerpoint/2010/main" val="12788093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453229" y="1981347"/>
            <a:ext cx="6289944" cy="2432138"/>
            <a:chOff x="1879114" y="1077237"/>
            <a:chExt cx="6289944" cy="2432138"/>
          </a:xfrm>
        </p:grpSpPr>
        <p:grpSp>
          <p:nvGrpSpPr>
            <p:cNvPr id="15" name="Group 14"/>
            <p:cNvGrpSpPr/>
            <p:nvPr/>
          </p:nvGrpSpPr>
          <p:grpSpPr>
            <a:xfrm>
              <a:off x="1941534" y="1077237"/>
              <a:ext cx="6227524" cy="864297"/>
              <a:chOff x="1941534" y="1077237"/>
              <a:chExt cx="6227524" cy="864297"/>
            </a:xfrm>
          </p:grpSpPr>
          <p:sp>
            <p:nvSpPr>
              <p:cNvPr id="2" name="Oval 1"/>
              <p:cNvSpPr/>
              <p:nvPr/>
            </p:nvSpPr>
            <p:spPr>
              <a:xfrm>
                <a:off x="1941534" y="1352811"/>
                <a:ext cx="350729" cy="3131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832971" y="1077237"/>
                <a:ext cx="837155" cy="8642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440466" y="1352811"/>
                <a:ext cx="350729" cy="3131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331903" y="1077237"/>
                <a:ext cx="837155" cy="8642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108537" y="1465545"/>
                <a:ext cx="1941534" cy="20041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01321" y="1324719"/>
                <a:ext cx="231154" cy="369332"/>
              </a:xfrm>
              <a:prstGeom prst="rect">
                <a:avLst/>
              </a:prstGeom>
              <a:noFill/>
            </p:spPr>
            <p:txBody>
              <a:bodyPr wrap="none" rtlCol="0">
                <a:spAutoFit/>
              </a:bodyPr>
              <a:lstStyle/>
              <a:p>
                <a:r>
                  <a:rPr lang="en-US" dirty="0" err="1" smtClean="0"/>
                  <a:t>i</a:t>
                </a:r>
                <a:endParaRPr lang="en-US" dirty="0"/>
              </a:p>
            </p:txBody>
          </p:sp>
          <p:sp>
            <p:nvSpPr>
              <p:cNvPr id="10" name="TextBox 9"/>
              <p:cNvSpPr txBox="1"/>
              <p:nvPr/>
            </p:nvSpPr>
            <p:spPr>
              <a:xfrm>
                <a:off x="3111272" y="1324719"/>
                <a:ext cx="237566" cy="369332"/>
              </a:xfrm>
              <a:prstGeom prst="rect">
                <a:avLst/>
              </a:prstGeom>
              <a:noFill/>
            </p:spPr>
            <p:txBody>
              <a:bodyPr wrap="none" rtlCol="0">
                <a:spAutoFit/>
              </a:bodyPr>
              <a:lstStyle/>
              <a:p>
                <a:r>
                  <a:rPr lang="en-US" dirty="0" err="1"/>
                  <a:t>I</a:t>
                </a:r>
                <a:endParaRPr lang="en-US" dirty="0"/>
              </a:p>
            </p:txBody>
          </p:sp>
          <p:sp>
            <p:nvSpPr>
              <p:cNvPr id="11" name="TextBox 10"/>
              <p:cNvSpPr txBox="1"/>
              <p:nvPr/>
            </p:nvSpPr>
            <p:spPr>
              <a:xfrm>
                <a:off x="6460503" y="1352811"/>
                <a:ext cx="256802" cy="369332"/>
              </a:xfrm>
              <a:prstGeom prst="rect">
                <a:avLst/>
              </a:prstGeom>
              <a:noFill/>
            </p:spPr>
            <p:txBody>
              <a:bodyPr wrap="none" rtlCol="0">
                <a:spAutoFit/>
              </a:bodyPr>
              <a:lstStyle/>
              <a:p>
                <a:r>
                  <a:rPr lang="en-US" dirty="0"/>
                  <a:t>f</a:t>
                </a:r>
              </a:p>
            </p:txBody>
          </p:sp>
          <p:sp>
            <p:nvSpPr>
              <p:cNvPr id="12" name="TextBox 11"/>
              <p:cNvSpPr txBox="1"/>
              <p:nvPr/>
            </p:nvSpPr>
            <p:spPr>
              <a:xfrm>
                <a:off x="7602042" y="1352811"/>
                <a:ext cx="296876" cy="369332"/>
              </a:xfrm>
              <a:prstGeom prst="rect">
                <a:avLst/>
              </a:prstGeom>
              <a:noFill/>
            </p:spPr>
            <p:txBody>
              <a:bodyPr wrap="none" rtlCol="0">
                <a:spAutoFit/>
              </a:bodyPr>
              <a:lstStyle/>
              <a:p>
                <a:r>
                  <a:rPr lang="en-US" dirty="0" smtClean="0"/>
                  <a:t>F</a:t>
                </a:r>
                <a:endParaRPr lang="en-US" dirty="0"/>
              </a:p>
            </p:txBody>
          </p:sp>
          <p:sp>
            <p:nvSpPr>
              <p:cNvPr id="13" name="TextBox 12"/>
              <p:cNvSpPr txBox="1"/>
              <p:nvPr/>
            </p:nvSpPr>
            <p:spPr>
              <a:xfrm>
                <a:off x="2354726" y="1352811"/>
                <a:ext cx="324128" cy="369332"/>
              </a:xfrm>
              <a:prstGeom prst="rect">
                <a:avLst/>
              </a:prstGeom>
              <a:noFill/>
            </p:spPr>
            <p:txBody>
              <a:bodyPr wrap="none" rtlCol="0">
                <a:spAutoFit/>
              </a:bodyPr>
              <a:lstStyle/>
              <a:p>
                <a:r>
                  <a:rPr lang="en-US" dirty="0" smtClean="0"/>
                  <a:t>+</a:t>
                </a:r>
                <a:endParaRPr lang="en-US" dirty="0"/>
              </a:p>
            </p:txBody>
          </p:sp>
          <p:sp>
            <p:nvSpPr>
              <p:cNvPr id="14" name="TextBox 13"/>
              <p:cNvSpPr txBox="1"/>
              <p:nvPr/>
            </p:nvSpPr>
            <p:spPr>
              <a:xfrm>
                <a:off x="6887592" y="1352811"/>
                <a:ext cx="324128" cy="369332"/>
              </a:xfrm>
              <a:prstGeom prst="rect">
                <a:avLst/>
              </a:prstGeom>
              <a:noFill/>
            </p:spPr>
            <p:txBody>
              <a:bodyPr wrap="none" rtlCol="0">
                <a:spAutoFit/>
              </a:bodyPr>
              <a:lstStyle/>
              <a:p>
                <a:r>
                  <a:rPr lang="en-US" dirty="0" smtClean="0"/>
                  <a:t>+</a:t>
                </a:r>
                <a:endParaRPr lang="en-US" dirty="0"/>
              </a:p>
            </p:txBody>
          </p:sp>
        </p:grpSp>
        <p:grpSp>
          <p:nvGrpSpPr>
            <p:cNvPr id="16" name="Group 15"/>
            <p:cNvGrpSpPr/>
            <p:nvPr/>
          </p:nvGrpSpPr>
          <p:grpSpPr>
            <a:xfrm>
              <a:off x="1941534" y="2645078"/>
              <a:ext cx="6227524" cy="864297"/>
              <a:chOff x="1941534" y="1077237"/>
              <a:chExt cx="6227524" cy="864297"/>
            </a:xfrm>
          </p:grpSpPr>
          <p:sp>
            <p:nvSpPr>
              <p:cNvPr id="17" name="Oval 16"/>
              <p:cNvSpPr/>
              <p:nvPr/>
            </p:nvSpPr>
            <p:spPr>
              <a:xfrm>
                <a:off x="1941534" y="1352811"/>
                <a:ext cx="350729" cy="3131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32971" y="1077237"/>
                <a:ext cx="837155" cy="8642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440466" y="1324719"/>
                <a:ext cx="447126" cy="4518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31903" y="1077237"/>
                <a:ext cx="837155" cy="8642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4108537" y="1465545"/>
                <a:ext cx="1941534" cy="20041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001321" y="1324719"/>
                <a:ext cx="231154" cy="369332"/>
              </a:xfrm>
              <a:prstGeom prst="rect">
                <a:avLst/>
              </a:prstGeom>
              <a:noFill/>
            </p:spPr>
            <p:txBody>
              <a:bodyPr wrap="none" rtlCol="0">
                <a:spAutoFit/>
              </a:bodyPr>
              <a:lstStyle/>
              <a:p>
                <a:r>
                  <a:rPr lang="en-US" dirty="0" err="1" smtClean="0"/>
                  <a:t>i</a:t>
                </a:r>
                <a:endParaRPr lang="en-US" dirty="0"/>
              </a:p>
            </p:txBody>
          </p:sp>
          <p:sp>
            <p:nvSpPr>
              <p:cNvPr id="23" name="TextBox 22"/>
              <p:cNvSpPr txBox="1"/>
              <p:nvPr/>
            </p:nvSpPr>
            <p:spPr>
              <a:xfrm>
                <a:off x="3111272" y="1324719"/>
                <a:ext cx="320922" cy="369332"/>
              </a:xfrm>
              <a:prstGeom prst="rect">
                <a:avLst/>
              </a:prstGeom>
              <a:noFill/>
            </p:spPr>
            <p:txBody>
              <a:bodyPr wrap="none" rtlCol="0">
                <a:spAutoFit/>
              </a:bodyPr>
              <a:lstStyle/>
              <a:p>
                <a:r>
                  <a:rPr lang="en-US" dirty="0" smtClean="0"/>
                  <a:t>P</a:t>
                </a:r>
                <a:endParaRPr lang="en-US" dirty="0"/>
              </a:p>
            </p:txBody>
          </p:sp>
          <p:sp>
            <p:nvSpPr>
              <p:cNvPr id="24" name="TextBox 23"/>
              <p:cNvSpPr txBox="1"/>
              <p:nvPr/>
            </p:nvSpPr>
            <p:spPr>
              <a:xfrm>
                <a:off x="6460503" y="1352810"/>
                <a:ext cx="600831" cy="369332"/>
              </a:xfrm>
              <a:prstGeom prst="rect">
                <a:avLst/>
              </a:prstGeom>
              <a:noFill/>
            </p:spPr>
            <p:txBody>
              <a:bodyPr wrap="square" rtlCol="0">
                <a:spAutoFit/>
              </a:bodyPr>
              <a:lstStyle/>
              <a:p>
                <a:r>
                  <a:rPr lang="en-US" dirty="0" smtClean="0"/>
                  <a:t>He</a:t>
                </a:r>
                <a:endParaRPr lang="en-US" dirty="0"/>
              </a:p>
            </p:txBody>
          </p:sp>
          <p:sp>
            <p:nvSpPr>
              <p:cNvPr id="25" name="TextBox 24"/>
              <p:cNvSpPr txBox="1"/>
              <p:nvPr/>
            </p:nvSpPr>
            <p:spPr>
              <a:xfrm>
                <a:off x="7602042" y="1352811"/>
                <a:ext cx="356188" cy="369332"/>
              </a:xfrm>
              <a:prstGeom prst="rect">
                <a:avLst/>
              </a:prstGeom>
              <a:noFill/>
            </p:spPr>
            <p:txBody>
              <a:bodyPr wrap="none" rtlCol="0">
                <a:spAutoFit/>
              </a:bodyPr>
              <a:lstStyle/>
              <a:p>
                <a:r>
                  <a:rPr lang="en-US" dirty="0" smtClean="0"/>
                  <a:t>D</a:t>
                </a:r>
                <a:endParaRPr lang="en-US" dirty="0"/>
              </a:p>
            </p:txBody>
          </p:sp>
          <p:sp>
            <p:nvSpPr>
              <p:cNvPr id="26" name="TextBox 25"/>
              <p:cNvSpPr txBox="1"/>
              <p:nvPr/>
            </p:nvSpPr>
            <p:spPr>
              <a:xfrm>
                <a:off x="2354726" y="1352811"/>
                <a:ext cx="324128" cy="369332"/>
              </a:xfrm>
              <a:prstGeom prst="rect">
                <a:avLst/>
              </a:prstGeom>
              <a:noFill/>
            </p:spPr>
            <p:txBody>
              <a:bodyPr wrap="none" rtlCol="0">
                <a:spAutoFit/>
              </a:bodyPr>
              <a:lstStyle/>
              <a:p>
                <a:r>
                  <a:rPr lang="en-US" dirty="0" smtClean="0"/>
                  <a:t>+</a:t>
                </a:r>
                <a:endParaRPr lang="en-US" dirty="0"/>
              </a:p>
            </p:txBody>
          </p:sp>
          <p:sp>
            <p:nvSpPr>
              <p:cNvPr id="27" name="TextBox 26"/>
              <p:cNvSpPr txBox="1"/>
              <p:nvPr/>
            </p:nvSpPr>
            <p:spPr>
              <a:xfrm>
                <a:off x="6887592" y="1352811"/>
                <a:ext cx="324128" cy="369332"/>
              </a:xfrm>
              <a:prstGeom prst="rect">
                <a:avLst/>
              </a:prstGeom>
              <a:noFill/>
            </p:spPr>
            <p:txBody>
              <a:bodyPr wrap="none" rtlCol="0">
                <a:spAutoFit/>
              </a:bodyPr>
              <a:lstStyle/>
              <a:p>
                <a:r>
                  <a:rPr lang="en-US" dirty="0" smtClean="0"/>
                  <a:t>+</a:t>
                </a:r>
                <a:endParaRPr lang="en-US" dirty="0"/>
              </a:p>
            </p:txBody>
          </p:sp>
        </p:grpSp>
        <p:cxnSp>
          <p:nvCxnSpPr>
            <p:cNvPr id="29" name="Straight Connector 28"/>
            <p:cNvCxnSpPr/>
            <p:nvPr/>
          </p:nvCxnSpPr>
          <p:spPr>
            <a:xfrm>
              <a:off x="1941534" y="2893512"/>
              <a:ext cx="350729" cy="4509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879114" y="2864471"/>
              <a:ext cx="413149" cy="4255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32" name="Object 31"/>
          <p:cNvGraphicFramePr>
            <a:graphicFrameLocks noChangeAspect="1"/>
          </p:cNvGraphicFramePr>
          <p:nvPr>
            <p:extLst>
              <p:ext uri="{D42A27DB-BD31-4B8C-83A1-F6EECF244321}">
                <p14:modId xmlns:p14="http://schemas.microsoft.com/office/powerpoint/2010/main" val="1397152830"/>
              </p:ext>
            </p:extLst>
          </p:nvPr>
        </p:nvGraphicFramePr>
        <p:xfrm>
          <a:off x="1515649" y="280653"/>
          <a:ext cx="6757211" cy="1464411"/>
        </p:xfrm>
        <a:graphic>
          <a:graphicData uri="http://schemas.openxmlformats.org/presentationml/2006/ole">
            <mc:AlternateContent xmlns:mc="http://schemas.openxmlformats.org/markup-compatibility/2006">
              <mc:Choice xmlns:v="urn:schemas-microsoft-com:vml" Requires="v">
                <p:oleObj spid="_x0000_s23918" name="Equation" r:id="rId3" imgW="4101840" imgH="888840" progId="Equation.DSMT4">
                  <p:embed/>
                </p:oleObj>
              </mc:Choice>
              <mc:Fallback>
                <p:oleObj name="Equation" r:id="rId3" imgW="4101840" imgH="888840" progId="Equation.DSMT4">
                  <p:embed/>
                  <p:pic>
                    <p:nvPicPr>
                      <p:cNvPr id="0" name=""/>
                      <p:cNvPicPr/>
                      <p:nvPr/>
                    </p:nvPicPr>
                    <p:blipFill>
                      <a:blip r:embed="rId4"/>
                      <a:stretch>
                        <a:fillRect/>
                      </a:stretch>
                    </p:blipFill>
                    <p:spPr>
                      <a:xfrm>
                        <a:off x="1515649" y="280653"/>
                        <a:ext cx="6757211" cy="1464411"/>
                      </a:xfrm>
                      <a:prstGeom prst="rect">
                        <a:avLst/>
                      </a:prstGeom>
                      <a:solidFill>
                        <a:schemeClr val="tx1"/>
                      </a:solidFill>
                    </p:spPr>
                  </p:pic>
                </p:oleObj>
              </mc:Fallback>
            </mc:AlternateContent>
          </a:graphicData>
        </a:graphic>
      </p:graphicFrame>
      <p:sp>
        <p:nvSpPr>
          <p:cNvPr id="33" name="TextBox 32"/>
          <p:cNvSpPr txBox="1"/>
          <p:nvPr/>
        </p:nvSpPr>
        <p:spPr>
          <a:xfrm>
            <a:off x="241293" y="4713909"/>
            <a:ext cx="11950707" cy="1200329"/>
          </a:xfrm>
          <a:prstGeom prst="rect">
            <a:avLst/>
          </a:prstGeom>
          <a:noFill/>
        </p:spPr>
        <p:txBody>
          <a:bodyPr wrap="none" rtlCol="0">
            <a:spAutoFit/>
          </a:bodyPr>
          <a:lstStyle/>
          <a:p>
            <a:pPr algn="just"/>
            <a:r>
              <a:rPr lang="en-US" dirty="0" smtClean="0"/>
              <a:t>If the products formed are in their ground state, which is common for alpha decay, the total decay </a:t>
            </a:r>
          </a:p>
          <a:p>
            <a:pPr algn="just"/>
            <a:r>
              <a:rPr lang="en-US" dirty="0" smtClean="0"/>
              <a:t>Energy is partitioned between daughter nucleus and alpha particle. We can calculate kinetic energy for </a:t>
            </a:r>
          </a:p>
          <a:p>
            <a:pPr algn="just"/>
            <a:r>
              <a:rPr lang="en-US" dirty="0" smtClean="0"/>
              <a:t>Each product as under:</a:t>
            </a:r>
          </a:p>
          <a:p>
            <a:pPr algn="just"/>
            <a:endParaRPr lang="en-US" dirty="0"/>
          </a:p>
        </p:txBody>
      </p:sp>
      <p:graphicFrame>
        <p:nvGraphicFramePr>
          <p:cNvPr id="35" name="Object 34"/>
          <p:cNvGraphicFramePr>
            <a:graphicFrameLocks noChangeAspect="1"/>
          </p:cNvGraphicFramePr>
          <p:nvPr>
            <p:extLst>
              <p:ext uri="{D42A27DB-BD31-4B8C-83A1-F6EECF244321}">
                <p14:modId xmlns:p14="http://schemas.microsoft.com/office/powerpoint/2010/main" val="1393110076"/>
              </p:ext>
            </p:extLst>
          </p:nvPr>
        </p:nvGraphicFramePr>
        <p:xfrm>
          <a:off x="3184840" y="5855706"/>
          <a:ext cx="2101144" cy="652079"/>
        </p:xfrm>
        <a:graphic>
          <a:graphicData uri="http://schemas.openxmlformats.org/presentationml/2006/ole">
            <mc:AlternateContent xmlns:mc="http://schemas.openxmlformats.org/markup-compatibility/2006">
              <mc:Choice xmlns:v="urn:schemas-microsoft-com:vml" Requires="v">
                <p:oleObj spid="_x0000_s23919" name="Equation" r:id="rId5" imgW="736560" imgH="228600" progId="Equation.DSMT4">
                  <p:embed/>
                </p:oleObj>
              </mc:Choice>
              <mc:Fallback>
                <p:oleObj name="Equation" r:id="rId5" imgW="736560" imgH="228600" progId="Equation.DSMT4">
                  <p:embed/>
                  <p:pic>
                    <p:nvPicPr>
                      <p:cNvPr id="0" name=""/>
                      <p:cNvPicPr/>
                      <p:nvPr/>
                    </p:nvPicPr>
                    <p:blipFill>
                      <a:blip r:embed="rId6"/>
                      <a:stretch>
                        <a:fillRect/>
                      </a:stretch>
                    </p:blipFill>
                    <p:spPr>
                      <a:xfrm>
                        <a:off x="3184840" y="5855706"/>
                        <a:ext cx="2101144" cy="652079"/>
                      </a:xfrm>
                      <a:prstGeom prst="rect">
                        <a:avLst/>
                      </a:prstGeom>
                      <a:solidFill>
                        <a:schemeClr val="tx1"/>
                      </a:solidFill>
                      <a:ln>
                        <a:solidFill>
                          <a:schemeClr val="tx1"/>
                        </a:solidFill>
                      </a:ln>
                    </p:spPr>
                  </p:pic>
                </p:oleObj>
              </mc:Fallback>
            </mc:AlternateContent>
          </a:graphicData>
        </a:graphic>
      </p:graphicFrame>
    </p:spTree>
    <p:extLst>
      <p:ext uri="{BB962C8B-B14F-4D97-AF65-F5344CB8AC3E}">
        <p14:creationId xmlns:p14="http://schemas.microsoft.com/office/powerpoint/2010/main" val="36732937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454765601"/>
              </p:ext>
            </p:extLst>
          </p:nvPr>
        </p:nvGraphicFramePr>
        <p:xfrm>
          <a:off x="2603979" y="138080"/>
          <a:ext cx="2109788" cy="425450"/>
        </p:xfrm>
        <a:graphic>
          <a:graphicData uri="http://schemas.openxmlformats.org/presentationml/2006/ole">
            <mc:AlternateContent xmlns:mc="http://schemas.openxmlformats.org/markup-compatibility/2006">
              <mc:Choice xmlns:v="urn:schemas-microsoft-com:vml" Requires="v">
                <p:oleObj spid="_x0000_s25127" name="Equation" r:id="rId3" imgW="1320480" imgH="266400" progId="Equation.DSMT4">
                  <p:embed/>
                </p:oleObj>
              </mc:Choice>
              <mc:Fallback>
                <p:oleObj name="Equation" r:id="rId3" imgW="1320480" imgH="266400" progId="Equation.DSMT4">
                  <p:embed/>
                  <p:pic>
                    <p:nvPicPr>
                      <p:cNvPr id="0" name=""/>
                      <p:cNvPicPr/>
                      <p:nvPr/>
                    </p:nvPicPr>
                    <p:blipFill>
                      <a:blip r:embed="rId4"/>
                      <a:stretch>
                        <a:fillRect/>
                      </a:stretch>
                    </p:blipFill>
                    <p:spPr>
                      <a:xfrm>
                        <a:off x="2603979" y="138080"/>
                        <a:ext cx="2109788" cy="425450"/>
                      </a:xfrm>
                      <a:prstGeom prst="rect">
                        <a:avLst/>
                      </a:prstGeom>
                      <a:solidFill>
                        <a:schemeClr val="tx1"/>
                      </a:solid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97371747"/>
              </p:ext>
            </p:extLst>
          </p:nvPr>
        </p:nvGraphicFramePr>
        <p:xfrm>
          <a:off x="373215" y="116126"/>
          <a:ext cx="1147763" cy="479425"/>
        </p:xfrm>
        <a:graphic>
          <a:graphicData uri="http://schemas.openxmlformats.org/presentationml/2006/ole">
            <mc:AlternateContent xmlns:mc="http://schemas.openxmlformats.org/markup-compatibility/2006">
              <mc:Choice xmlns:v="urn:schemas-microsoft-com:vml" Requires="v">
                <p:oleObj spid="_x0000_s25128" name="Equation" r:id="rId5" imgW="609480" imgH="253800" progId="Equation.DSMT4">
                  <p:embed/>
                </p:oleObj>
              </mc:Choice>
              <mc:Fallback>
                <p:oleObj name="Equation" r:id="rId5" imgW="609480" imgH="253800" progId="Equation.DSMT4">
                  <p:embed/>
                  <p:pic>
                    <p:nvPicPr>
                      <p:cNvPr id="0" name=""/>
                      <p:cNvPicPr/>
                      <p:nvPr/>
                    </p:nvPicPr>
                    <p:blipFill>
                      <a:blip r:embed="rId6"/>
                      <a:stretch>
                        <a:fillRect/>
                      </a:stretch>
                    </p:blipFill>
                    <p:spPr>
                      <a:xfrm>
                        <a:off x="373215" y="116126"/>
                        <a:ext cx="1147763" cy="479425"/>
                      </a:xfrm>
                      <a:prstGeom prst="rect">
                        <a:avLst/>
                      </a:prstGeom>
                      <a:solidFill>
                        <a:schemeClr val="tx1"/>
                      </a:solid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296974856"/>
              </p:ext>
            </p:extLst>
          </p:nvPr>
        </p:nvGraphicFramePr>
        <p:xfrm>
          <a:off x="200415" y="841196"/>
          <a:ext cx="7200949" cy="5816387"/>
        </p:xfrm>
        <a:graphic>
          <a:graphicData uri="http://schemas.openxmlformats.org/presentationml/2006/ole">
            <mc:AlternateContent xmlns:mc="http://schemas.openxmlformats.org/markup-compatibility/2006">
              <mc:Choice xmlns:v="urn:schemas-microsoft-com:vml" Requires="v">
                <p:oleObj spid="_x0000_s25129" name="Equation" r:id="rId7" imgW="4495680" imgH="3632040" progId="Equation.DSMT4">
                  <p:embed/>
                </p:oleObj>
              </mc:Choice>
              <mc:Fallback>
                <p:oleObj name="Equation" r:id="rId7" imgW="4495680" imgH="3632040" progId="Equation.DSMT4">
                  <p:embed/>
                  <p:pic>
                    <p:nvPicPr>
                      <p:cNvPr id="0" name=""/>
                      <p:cNvPicPr/>
                      <p:nvPr/>
                    </p:nvPicPr>
                    <p:blipFill>
                      <a:blip r:embed="rId8"/>
                      <a:stretch>
                        <a:fillRect/>
                      </a:stretch>
                    </p:blipFill>
                    <p:spPr>
                      <a:xfrm>
                        <a:off x="200415" y="841196"/>
                        <a:ext cx="7200949" cy="5816387"/>
                      </a:xfrm>
                      <a:prstGeom prst="rect">
                        <a:avLst/>
                      </a:prstGeom>
                      <a:solidFill>
                        <a:schemeClr val="tx1"/>
                      </a:solidFill>
                    </p:spPr>
                  </p:pic>
                </p:oleObj>
              </mc:Fallback>
            </mc:AlternateContent>
          </a:graphicData>
        </a:graphic>
      </p:graphicFrame>
      <p:sp>
        <p:nvSpPr>
          <p:cNvPr id="5" name="Right Arrow 4"/>
          <p:cNvSpPr/>
          <p:nvPr/>
        </p:nvSpPr>
        <p:spPr>
          <a:xfrm>
            <a:off x="1605996" y="228432"/>
            <a:ext cx="912965" cy="24474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3835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6864263" cy="6857999"/>
            <a:chOff x="1" y="0"/>
            <a:chExt cx="6350697" cy="6418998"/>
          </a:xfrm>
        </p:grpSpPr>
        <p:pic>
          <p:nvPicPr>
            <p:cNvPr id="2" name="Picture 1"/>
            <p:cNvPicPr>
              <a:picLocks noChangeAspect="1"/>
            </p:cNvPicPr>
            <p:nvPr/>
          </p:nvPicPr>
          <p:blipFill rotWithShape="1">
            <a:blip r:embed="rId2"/>
            <a:srcRect l="18840" t="32235" r="16081" b="11773"/>
            <a:stretch/>
          </p:blipFill>
          <p:spPr>
            <a:xfrm>
              <a:off x="1" y="0"/>
              <a:ext cx="6350696" cy="3072009"/>
            </a:xfrm>
            <a:prstGeom prst="rect">
              <a:avLst/>
            </a:prstGeom>
          </p:spPr>
        </p:pic>
        <p:pic>
          <p:nvPicPr>
            <p:cNvPr id="3" name="Picture 2"/>
            <p:cNvPicPr>
              <a:picLocks noChangeAspect="1"/>
            </p:cNvPicPr>
            <p:nvPr/>
          </p:nvPicPr>
          <p:blipFill rotWithShape="1">
            <a:blip r:embed="rId3"/>
            <a:srcRect l="19129" t="28467" r="16754" b="11430"/>
            <a:stretch/>
          </p:blipFill>
          <p:spPr>
            <a:xfrm>
              <a:off x="2" y="3072009"/>
              <a:ext cx="6350696" cy="3346989"/>
            </a:xfrm>
            <a:prstGeom prst="rect">
              <a:avLst/>
            </a:prstGeom>
          </p:spPr>
        </p:pic>
      </p:grpSp>
    </p:spTree>
    <p:extLst>
      <p:ext uri="{BB962C8B-B14F-4D97-AF65-F5344CB8AC3E}">
        <p14:creationId xmlns:p14="http://schemas.microsoft.com/office/powerpoint/2010/main" val="5814920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2499"/>
            <a:ext cx="10321447" cy="1323439"/>
          </a:xfrm>
          <a:prstGeom prst="rect">
            <a:avLst/>
          </a:prstGeom>
        </p:spPr>
        <p:txBody>
          <a:bodyPr wrap="square">
            <a:spAutoFit/>
          </a:bodyPr>
          <a:lstStyle/>
          <a:p>
            <a:pPr algn="just"/>
            <a:r>
              <a:rPr lang="en-US" sz="1600" dirty="0"/>
              <a:t>If the products formed are in </a:t>
            </a:r>
            <a:r>
              <a:rPr lang="en-US" sz="1600" dirty="0" smtClean="0"/>
              <a:t>not in their </a:t>
            </a:r>
            <a:r>
              <a:rPr lang="en-US" sz="1600" dirty="0"/>
              <a:t>ground state, </a:t>
            </a:r>
            <a:r>
              <a:rPr lang="en-US" sz="1600" dirty="0" smtClean="0"/>
              <a:t>the </a:t>
            </a:r>
            <a:r>
              <a:rPr lang="en-US" sz="1600" dirty="0"/>
              <a:t>total decay </a:t>
            </a:r>
            <a:r>
              <a:rPr lang="en-US" sz="1600" dirty="0" smtClean="0"/>
              <a:t>energy </a:t>
            </a:r>
            <a:r>
              <a:rPr lang="en-US" sz="1600" dirty="0"/>
              <a:t>is partitioned between daughter nucleus and alpha </a:t>
            </a:r>
            <a:r>
              <a:rPr lang="en-US" sz="1600" dirty="0" smtClean="0"/>
              <a:t>particle (as already discussed), </a:t>
            </a:r>
            <a:r>
              <a:rPr lang="en-US" sz="1600" dirty="0"/>
              <a:t>then sum of energy carried by Alpha particle, energy of excited state (where nucleus jumps) and energy emitted in the form of gamma rays will be equal to 4.202</a:t>
            </a:r>
            <a:r>
              <a:rPr lang="en-US" sz="1600" dirty="0" smtClean="0"/>
              <a:t>. </a:t>
            </a:r>
          </a:p>
          <a:p>
            <a:pPr algn="just"/>
            <a:r>
              <a:rPr lang="en-US" sz="1600" dirty="0" smtClean="0"/>
              <a:t>Lets have a look on the decay diagram of U-238.</a:t>
            </a:r>
            <a:endParaRPr lang="en-US" sz="1600" dirty="0"/>
          </a:p>
        </p:txBody>
      </p:sp>
    </p:spTree>
    <p:extLst>
      <p:ext uri="{BB962C8B-B14F-4D97-AF65-F5344CB8AC3E}">
        <p14:creationId xmlns:p14="http://schemas.microsoft.com/office/powerpoint/2010/main" val="24909612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0208" y="107648"/>
            <a:ext cx="11695552" cy="6732927"/>
            <a:chOff x="100208" y="107648"/>
            <a:chExt cx="11695552" cy="6732927"/>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8" y="107648"/>
              <a:ext cx="11695552" cy="6633214"/>
            </a:xfrm>
            <a:prstGeom prst="rect">
              <a:avLst/>
            </a:prstGeom>
          </p:spPr>
        </p:pic>
        <p:sp>
          <p:nvSpPr>
            <p:cNvPr id="4" name="TextBox 3"/>
            <p:cNvSpPr txBox="1"/>
            <p:nvPr/>
          </p:nvSpPr>
          <p:spPr>
            <a:xfrm>
              <a:off x="5159828" y="3424255"/>
              <a:ext cx="6335486" cy="3416320"/>
            </a:xfrm>
            <a:prstGeom prst="rect">
              <a:avLst/>
            </a:prstGeom>
            <a:noFill/>
            <a:ln>
              <a:solidFill>
                <a:srgbClr val="00B050"/>
              </a:solidFill>
            </a:ln>
          </p:spPr>
          <p:txBody>
            <a:bodyPr wrap="square" rtlCol="0">
              <a:spAutoFit/>
            </a:bodyPr>
            <a:lstStyle/>
            <a:p>
              <a:pPr algn="just"/>
              <a:r>
                <a:rPr lang="en-US" sz="1200" dirty="0" smtClean="0">
                  <a:solidFill>
                    <a:srgbClr val="FF0000"/>
                  </a:solidFill>
                </a:rPr>
                <a:t>Out of 4.274 MeV, 4.202 MeV energy is supposed to be carried by</a:t>
              </a:r>
              <a:r>
                <a:rPr lang="en-US" sz="1200" dirty="0">
                  <a:solidFill>
                    <a:srgbClr val="FF0000"/>
                  </a:solidFill>
                </a:rPr>
                <a:t> </a:t>
              </a:r>
              <a:r>
                <a:rPr lang="en-US" sz="1200" dirty="0" smtClean="0">
                  <a:solidFill>
                    <a:srgbClr val="FF0000"/>
                  </a:solidFill>
                </a:rPr>
                <a:t>Alpha particle if U-238 directly decays to ground state  of Th-234. But in  case, U-238 decays to any excited state of Th-234, then sum of energy carried by Alpha particle, energy of excited state (where nucleus jumps) and energy emitted in the form of gamma rays will be equal to 4.202.</a:t>
              </a:r>
            </a:p>
            <a:p>
              <a:pPr algn="just"/>
              <a:r>
                <a:rPr lang="en-US" sz="1200" dirty="0" smtClean="0">
                  <a:solidFill>
                    <a:srgbClr val="FF0000"/>
                  </a:solidFill>
                </a:rPr>
                <a:t>1. e.g. when U-238 decays from 0 spin state to +4 spin state of Th-290, the energy carried by Alpha particle will be 4.202-0.1630=4.039 MeV and energy emitted in the form of gamma rays when Th-234 jumps from +4 spin state to +2 spin state will be 0.1630-0.0495=0.1135 MeV=113.5 </a:t>
              </a:r>
              <a:r>
                <a:rPr lang="en-US" sz="1200" dirty="0" err="1" smtClean="0">
                  <a:solidFill>
                    <a:srgbClr val="FF0000"/>
                  </a:solidFill>
                </a:rPr>
                <a:t>KeV</a:t>
              </a:r>
              <a:r>
                <a:rPr lang="en-US" sz="1200" dirty="0" smtClean="0">
                  <a:solidFill>
                    <a:srgbClr val="FF0000"/>
                  </a:solidFill>
                </a:rPr>
                <a:t> .</a:t>
              </a:r>
            </a:p>
            <a:p>
              <a:pPr algn="just"/>
              <a:r>
                <a:rPr lang="en-US" sz="1200" dirty="0" smtClean="0">
                  <a:solidFill>
                    <a:srgbClr val="FF0000"/>
                  </a:solidFill>
                </a:rPr>
                <a:t>Energy of alpha </a:t>
              </a:r>
              <a:r>
                <a:rPr lang="en-US" sz="1200" dirty="0" err="1" smtClean="0">
                  <a:solidFill>
                    <a:srgbClr val="FF0000"/>
                  </a:solidFill>
                </a:rPr>
                <a:t>particle+Energy</a:t>
              </a:r>
              <a:r>
                <a:rPr lang="en-US" sz="1200" dirty="0" smtClean="0">
                  <a:solidFill>
                    <a:srgbClr val="FF0000"/>
                  </a:solidFill>
                </a:rPr>
                <a:t> of gamma </a:t>
              </a:r>
              <a:r>
                <a:rPr lang="en-US" sz="1200" dirty="0" err="1" smtClean="0">
                  <a:solidFill>
                    <a:srgbClr val="FF0000"/>
                  </a:solidFill>
                </a:rPr>
                <a:t>rays+Energy</a:t>
              </a:r>
              <a:r>
                <a:rPr lang="en-US" sz="1200" dirty="0" smtClean="0">
                  <a:solidFill>
                    <a:srgbClr val="FF0000"/>
                  </a:solidFill>
                </a:rPr>
                <a:t> of excited state where transition ends=</a:t>
              </a:r>
              <a:r>
                <a:rPr lang="en-US" sz="1200" b="1" dirty="0" smtClean="0">
                  <a:solidFill>
                    <a:srgbClr val="0070C0"/>
                  </a:solidFill>
                </a:rPr>
                <a:t>4.39MeV</a:t>
              </a:r>
              <a:r>
                <a:rPr lang="en-US" sz="1200" dirty="0" smtClean="0">
                  <a:solidFill>
                    <a:srgbClr val="FF0000"/>
                  </a:solidFill>
                </a:rPr>
                <a:t>+</a:t>
              </a:r>
              <a:r>
                <a:rPr lang="en-US" sz="1200" b="1" dirty="0" smtClean="0">
                  <a:solidFill>
                    <a:srgbClr val="00B050"/>
                  </a:solidFill>
                </a:rPr>
                <a:t>0.1135 MeV</a:t>
              </a:r>
              <a:r>
                <a:rPr lang="en-US" sz="1200" dirty="0" smtClean="0">
                  <a:solidFill>
                    <a:srgbClr val="FF0000"/>
                  </a:solidFill>
                </a:rPr>
                <a:t>+</a:t>
              </a:r>
              <a:r>
                <a:rPr lang="en-US" sz="1200" b="1" dirty="0" smtClean="0">
                  <a:solidFill>
                    <a:srgbClr val="002060"/>
                  </a:solidFill>
                </a:rPr>
                <a:t>0.0495</a:t>
              </a:r>
              <a:r>
                <a:rPr lang="en-US" sz="1200" b="1" dirty="0" smtClean="0">
                  <a:solidFill>
                    <a:srgbClr val="FF0000"/>
                  </a:solidFill>
                </a:rPr>
                <a:t> </a:t>
              </a:r>
              <a:r>
                <a:rPr lang="en-US" sz="1200" b="1" dirty="0" smtClean="0">
                  <a:solidFill>
                    <a:srgbClr val="002060"/>
                  </a:solidFill>
                </a:rPr>
                <a:t>MeV</a:t>
              </a:r>
              <a:r>
                <a:rPr lang="en-US" sz="1200" dirty="0" smtClean="0">
                  <a:solidFill>
                    <a:srgbClr val="FF0000"/>
                  </a:solidFill>
                </a:rPr>
                <a:t>=4.202 MeV</a:t>
              </a:r>
            </a:p>
            <a:p>
              <a:pPr algn="just"/>
              <a:r>
                <a:rPr lang="en-US" sz="1200" dirty="0" smtClean="0">
                  <a:solidFill>
                    <a:srgbClr val="FF0000"/>
                  </a:solidFill>
                </a:rPr>
                <a:t>2. When </a:t>
              </a:r>
              <a:r>
                <a:rPr lang="en-US" sz="1200" dirty="0">
                  <a:solidFill>
                    <a:srgbClr val="FF0000"/>
                  </a:solidFill>
                </a:rPr>
                <a:t>U-238 decays from </a:t>
              </a:r>
              <a:r>
                <a:rPr lang="en-US" sz="1200" dirty="0" smtClean="0">
                  <a:solidFill>
                    <a:srgbClr val="FF0000"/>
                  </a:solidFill>
                </a:rPr>
                <a:t>0 </a:t>
              </a:r>
              <a:r>
                <a:rPr lang="en-US" sz="1200" dirty="0">
                  <a:solidFill>
                    <a:srgbClr val="FF0000"/>
                  </a:solidFill>
                </a:rPr>
                <a:t>spin state to </a:t>
              </a:r>
              <a:r>
                <a:rPr lang="en-US" sz="1200" dirty="0" smtClean="0">
                  <a:solidFill>
                    <a:srgbClr val="FF0000"/>
                  </a:solidFill>
                </a:rPr>
                <a:t>+2 </a:t>
              </a:r>
              <a:r>
                <a:rPr lang="en-US" sz="1200" dirty="0">
                  <a:solidFill>
                    <a:srgbClr val="FF0000"/>
                  </a:solidFill>
                </a:rPr>
                <a:t>spin state of Th-290, the energy carried by Alpha particle will be </a:t>
              </a:r>
              <a:r>
                <a:rPr lang="en-US" sz="1200" dirty="0" smtClean="0">
                  <a:solidFill>
                    <a:srgbClr val="FF0000"/>
                  </a:solidFill>
                </a:rPr>
                <a:t>4.202-00.0495=4.1525 </a:t>
              </a:r>
              <a:r>
                <a:rPr lang="en-US" sz="1200" dirty="0">
                  <a:solidFill>
                    <a:srgbClr val="FF0000"/>
                  </a:solidFill>
                </a:rPr>
                <a:t>MeV and energy emitted in the form of gamma rays when Th-234 jumps from </a:t>
              </a:r>
              <a:r>
                <a:rPr lang="en-US" sz="1200" dirty="0" smtClean="0">
                  <a:solidFill>
                    <a:srgbClr val="FF0000"/>
                  </a:solidFill>
                </a:rPr>
                <a:t>+2 </a:t>
              </a:r>
              <a:r>
                <a:rPr lang="en-US" sz="1200" dirty="0">
                  <a:solidFill>
                    <a:srgbClr val="FF0000"/>
                  </a:solidFill>
                </a:rPr>
                <a:t>spin state to </a:t>
              </a:r>
              <a:r>
                <a:rPr lang="en-US" sz="1200" dirty="0" smtClean="0">
                  <a:solidFill>
                    <a:srgbClr val="FF0000"/>
                  </a:solidFill>
                </a:rPr>
                <a:t>+0 </a:t>
              </a:r>
              <a:r>
                <a:rPr lang="en-US" sz="1200" dirty="0">
                  <a:solidFill>
                    <a:srgbClr val="FF0000"/>
                  </a:solidFill>
                </a:rPr>
                <a:t>spin state will be </a:t>
              </a:r>
              <a:r>
                <a:rPr lang="en-US" sz="1200" dirty="0" smtClean="0">
                  <a:solidFill>
                    <a:srgbClr val="FF0000"/>
                  </a:solidFill>
                </a:rPr>
                <a:t>0.0495-0.0000=0.0495 MeV=49.5 </a:t>
              </a:r>
              <a:r>
                <a:rPr lang="en-US" sz="1200" dirty="0" err="1">
                  <a:solidFill>
                    <a:srgbClr val="FF0000"/>
                  </a:solidFill>
                </a:rPr>
                <a:t>KeV</a:t>
              </a:r>
              <a:r>
                <a:rPr lang="en-US" sz="1200" dirty="0">
                  <a:solidFill>
                    <a:srgbClr val="FF0000"/>
                  </a:solidFill>
                </a:rPr>
                <a:t> .</a:t>
              </a:r>
            </a:p>
            <a:p>
              <a:pPr algn="just"/>
              <a:r>
                <a:rPr lang="en-US" sz="1200" dirty="0">
                  <a:solidFill>
                    <a:srgbClr val="FF0000"/>
                  </a:solidFill>
                </a:rPr>
                <a:t>Energy of alpha </a:t>
              </a:r>
              <a:r>
                <a:rPr lang="en-US" sz="1200" dirty="0" err="1">
                  <a:solidFill>
                    <a:srgbClr val="FF0000"/>
                  </a:solidFill>
                </a:rPr>
                <a:t>particle+Energy</a:t>
              </a:r>
              <a:r>
                <a:rPr lang="en-US" sz="1200" dirty="0">
                  <a:solidFill>
                    <a:srgbClr val="FF0000"/>
                  </a:solidFill>
                </a:rPr>
                <a:t> of gamma </a:t>
              </a:r>
              <a:r>
                <a:rPr lang="en-US" sz="1200" dirty="0" err="1">
                  <a:solidFill>
                    <a:srgbClr val="FF0000"/>
                  </a:solidFill>
                </a:rPr>
                <a:t>rays+Energy</a:t>
              </a:r>
              <a:r>
                <a:rPr lang="en-US" sz="1200" dirty="0">
                  <a:solidFill>
                    <a:srgbClr val="FF0000"/>
                  </a:solidFill>
                </a:rPr>
                <a:t> of excited state where transition </a:t>
              </a:r>
              <a:r>
                <a:rPr lang="en-US" sz="1200" dirty="0" smtClean="0">
                  <a:solidFill>
                    <a:srgbClr val="FF0000"/>
                  </a:solidFill>
                </a:rPr>
                <a:t>ends=</a:t>
              </a:r>
              <a:r>
                <a:rPr lang="en-US" sz="1200" b="1" dirty="0" smtClean="0">
                  <a:solidFill>
                    <a:schemeClr val="bg1"/>
                  </a:solidFill>
                </a:rPr>
                <a:t>4.1525 MeV</a:t>
              </a:r>
              <a:r>
                <a:rPr lang="en-US" sz="1200" dirty="0" smtClean="0">
                  <a:solidFill>
                    <a:srgbClr val="FF0000"/>
                  </a:solidFill>
                </a:rPr>
                <a:t>+</a:t>
              </a:r>
              <a:r>
                <a:rPr lang="en-US" sz="1200" b="1" dirty="0" smtClean="0">
                  <a:solidFill>
                    <a:srgbClr val="7030A0"/>
                  </a:solidFill>
                </a:rPr>
                <a:t>0.0495 MeV</a:t>
              </a:r>
              <a:r>
                <a:rPr lang="en-US" sz="1200" dirty="0" smtClean="0">
                  <a:solidFill>
                    <a:srgbClr val="FF0000"/>
                  </a:solidFill>
                </a:rPr>
                <a:t>+0.0000 </a:t>
              </a:r>
              <a:r>
                <a:rPr lang="en-US" sz="1200" dirty="0">
                  <a:solidFill>
                    <a:srgbClr val="FF0000"/>
                  </a:solidFill>
                </a:rPr>
                <a:t>MeV=4.202 MeV</a:t>
              </a:r>
            </a:p>
            <a:p>
              <a:pPr algn="just"/>
              <a:endParaRPr lang="en-US" sz="1200" dirty="0">
                <a:solidFill>
                  <a:schemeClr val="bg1"/>
                </a:solidFill>
              </a:endParaRPr>
            </a:p>
          </p:txBody>
        </p:sp>
      </p:grpSp>
      <p:sp>
        <p:nvSpPr>
          <p:cNvPr id="5" name="TextBox 4"/>
          <p:cNvSpPr txBox="1"/>
          <p:nvPr/>
        </p:nvSpPr>
        <p:spPr>
          <a:xfrm>
            <a:off x="8908952" y="1979113"/>
            <a:ext cx="2845651" cy="830997"/>
          </a:xfrm>
          <a:prstGeom prst="rect">
            <a:avLst/>
          </a:prstGeom>
          <a:noFill/>
        </p:spPr>
        <p:txBody>
          <a:bodyPr wrap="none" rtlCol="0">
            <a:spAutoFit/>
          </a:bodyPr>
          <a:lstStyle/>
          <a:p>
            <a:r>
              <a:rPr lang="en-US" sz="1200" dirty="0" smtClean="0">
                <a:solidFill>
                  <a:srgbClr val="FF0000"/>
                </a:solidFill>
              </a:rPr>
              <a:t>This energy is partitioned into</a:t>
            </a:r>
          </a:p>
          <a:p>
            <a:r>
              <a:rPr lang="en-US" sz="1200" dirty="0">
                <a:solidFill>
                  <a:srgbClr val="FF0000"/>
                </a:solidFill>
              </a:rPr>
              <a:t>t</a:t>
            </a:r>
            <a:r>
              <a:rPr lang="en-US" sz="1200" dirty="0" smtClean="0">
                <a:solidFill>
                  <a:srgbClr val="FF0000"/>
                </a:solidFill>
              </a:rPr>
              <a:t>wo parts as discussed earlier i.e.,</a:t>
            </a:r>
          </a:p>
          <a:p>
            <a:r>
              <a:rPr lang="en-US" sz="1200" dirty="0">
                <a:solidFill>
                  <a:srgbClr val="FF0000"/>
                </a:solidFill>
              </a:rPr>
              <a:t>a</a:t>
            </a:r>
            <a:r>
              <a:rPr lang="en-US" sz="1200" dirty="0" smtClean="0">
                <a:solidFill>
                  <a:srgbClr val="FF0000"/>
                </a:solidFill>
              </a:rPr>
              <a:t>s KE of alpha particle and recoil or</a:t>
            </a:r>
          </a:p>
          <a:p>
            <a:r>
              <a:rPr lang="en-US" sz="1200" dirty="0">
                <a:solidFill>
                  <a:srgbClr val="FF0000"/>
                </a:solidFill>
              </a:rPr>
              <a:t>d</a:t>
            </a:r>
            <a:r>
              <a:rPr lang="en-US" sz="1200" dirty="0" smtClean="0">
                <a:solidFill>
                  <a:srgbClr val="FF0000"/>
                </a:solidFill>
              </a:rPr>
              <a:t>aughter nucleus. </a:t>
            </a:r>
            <a:endParaRPr lang="en-US" sz="1200" dirty="0">
              <a:solidFill>
                <a:srgbClr val="FF0000"/>
              </a:solidFill>
            </a:endParaRPr>
          </a:p>
        </p:txBody>
      </p:sp>
      <p:cxnSp>
        <p:nvCxnSpPr>
          <p:cNvPr id="7" name="Straight Arrow Connector 6"/>
          <p:cNvCxnSpPr/>
          <p:nvPr/>
        </p:nvCxnSpPr>
        <p:spPr>
          <a:xfrm flipV="1">
            <a:off x="10546915" y="1350454"/>
            <a:ext cx="638827" cy="62865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0800000">
            <a:off x="1665962" y="5132416"/>
            <a:ext cx="4960306" cy="379037"/>
          </a:xfrm>
          <a:prstGeom prst="bentConnector3">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0800000" flipV="1">
            <a:off x="1503123" y="5511454"/>
            <a:ext cx="6162806" cy="1039658"/>
          </a:xfrm>
          <a:prstGeom prst="bent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626268" y="2906038"/>
            <a:ext cx="1853853" cy="241589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1252603" y="4872625"/>
            <a:ext cx="5310499" cy="1503123"/>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0800000">
            <a:off x="1252603" y="6237962"/>
            <a:ext cx="6413326" cy="137786"/>
          </a:xfrm>
          <a:prstGeom prst="bentConnector3">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3213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573" y="162838"/>
            <a:ext cx="2044149" cy="369332"/>
          </a:xfrm>
          <a:prstGeom prst="rect">
            <a:avLst/>
          </a:prstGeom>
          <a:noFill/>
        </p:spPr>
        <p:txBody>
          <a:bodyPr wrap="none" rtlCol="0">
            <a:spAutoFit/>
          </a:bodyPr>
          <a:lstStyle/>
          <a:p>
            <a:r>
              <a:rPr lang="en-US" b="1" dirty="0" smtClean="0">
                <a:solidFill>
                  <a:srgbClr val="FFFF00"/>
                </a:solidFill>
              </a:rPr>
              <a:t>Age of the earth</a:t>
            </a:r>
            <a:endParaRPr lang="en-US" b="1"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103370880"/>
              </p:ext>
            </p:extLst>
          </p:nvPr>
        </p:nvGraphicFramePr>
        <p:xfrm>
          <a:off x="275573" y="951522"/>
          <a:ext cx="5818076" cy="789596"/>
        </p:xfrm>
        <a:graphic>
          <a:graphicData uri="http://schemas.openxmlformats.org/presentationml/2006/ole">
            <mc:AlternateContent xmlns:mc="http://schemas.openxmlformats.org/markup-compatibility/2006">
              <mc:Choice xmlns:v="urn:schemas-microsoft-com:vml" Requires="v">
                <p:oleObj spid="_x0000_s38919" name="Equation" r:id="rId3" imgW="1777680" imgH="241200" progId="Equation.DSMT4">
                  <p:embed/>
                </p:oleObj>
              </mc:Choice>
              <mc:Fallback>
                <p:oleObj name="Equation" r:id="rId3" imgW="1777680" imgH="241200" progId="Equation.DSMT4">
                  <p:embed/>
                  <p:pic>
                    <p:nvPicPr>
                      <p:cNvPr id="0" name=""/>
                      <p:cNvPicPr/>
                      <p:nvPr/>
                    </p:nvPicPr>
                    <p:blipFill>
                      <a:blip r:embed="rId4"/>
                      <a:stretch>
                        <a:fillRect/>
                      </a:stretch>
                    </p:blipFill>
                    <p:spPr>
                      <a:xfrm>
                        <a:off x="275573" y="951522"/>
                        <a:ext cx="5818076" cy="789596"/>
                      </a:xfrm>
                      <a:prstGeom prst="rect">
                        <a:avLst/>
                      </a:prstGeom>
                      <a:solidFill>
                        <a:schemeClr val="tx1"/>
                      </a:solidFill>
                    </p:spPr>
                  </p:pic>
                </p:oleObj>
              </mc:Fallback>
            </mc:AlternateContent>
          </a:graphicData>
        </a:graphic>
      </p:graphicFrame>
      <p:sp>
        <p:nvSpPr>
          <p:cNvPr id="4" name="TextBox 3"/>
          <p:cNvSpPr txBox="1"/>
          <p:nvPr/>
        </p:nvSpPr>
        <p:spPr>
          <a:xfrm>
            <a:off x="532093" y="2893511"/>
            <a:ext cx="11123112" cy="2862322"/>
          </a:xfrm>
          <a:prstGeom prst="rect">
            <a:avLst/>
          </a:prstGeom>
          <a:noFill/>
        </p:spPr>
        <p:txBody>
          <a:bodyPr wrap="square" rtlCol="0">
            <a:spAutoFit/>
          </a:bodyPr>
          <a:lstStyle/>
          <a:p>
            <a:pPr algn="just"/>
            <a:r>
              <a:rPr lang="en-US" dirty="0" smtClean="0"/>
              <a:t>The natural radioactive series indicate that al U-238 present in the nature world will be converted to lead. Thus a naturally occurring Uranium mineral is associated with some non-radioactive lead formed from Uranium. The rocks on the earth are assumed to be formed from magma i.e., molten rocks. It was then the radioactive U in the rock must have started decaying. Therefore, by estimating the ratio of Pb-236/U-238 by weight, the age of rock and hence that of the earth can be found out. Half life of U-238 is 4.49*10</a:t>
            </a:r>
            <a:r>
              <a:rPr lang="en-US" baseline="30000" dirty="0" smtClean="0"/>
              <a:t>9 </a:t>
            </a:r>
            <a:r>
              <a:rPr lang="en-US" dirty="0" smtClean="0"/>
              <a:t>years.</a:t>
            </a:r>
          </a:p>
          <a:p>
            <a:pPr algn="just"/>
            <a:r>
              <a:rPr lang="en-US" dirty="0" smtClean="0"/>
              <a:t>Based on above equation, for every U-238 grams of Uranium decayed, 206 grams of lead must be present in the sample of rock. This age estimation is based on the assumption that initial radioactive material, the final stable nucleus and all the members of decay series remain in the rock and Pb-206 present in the rock is the product of U-238 decay.</a:t>
            </a:r>
            <a:endParaRPr lang="en-US" dirty="0"/>
          </a:p>
        </p:txBody>
      </p:sp>
      <p:sp>
        <p:nvSpPr>
          <p:cNvPr id="5" name="TextBox 4"/>
          <p:cNvSpPr txBox="1"/>
          <p:nvPr/>
        </p:nvSpPr>
        <p:spPr>
          <a:xfrm>
            <a:off x="532093" y="2132648"/>
            <a:ext cx="3422732" cy="369332"/>
          </a:xfrm>
          <a:prstGeom prst="rect">
            <a:avLst/>
          </a:prstGeom>
          <a:noFill/>
        </p:spPr>
        <p:txBody>
          <a:bodyPr wrap="none" rtlCol="0">
            <a:spAutoFit/>
          </a:bodyPr>
          <a:lstStyle/>
          <a:p>
            <a:r>
              <a:rPr lang="en-US" b="1" dirty="0" smtClean="0">
                <a:solidFill>
                  <a:srgbClr val="FFFF00"/>
                </a:solidFill>
              </a:rPr>
              <a:t>Construct radioactive series?</a:t>
            </a:r>
            <a:endParaRPr lang="en-US" b="1" dirty="0">
              <a:solidFill>
                <a:srgbClr val="FFFF00"/>
              </a:solidFill>
            </a:endParaRPr>
          </a:p>
        </p:txBody>
      </p:sp>
    </p:spTree>
    <p:extLst>
      <p:ext uri="{BB962C8B-B14F-4D97-AF65-F5344CB8AC3E}">
        <p14:creationId xmlns:p14="http://schemas.microsoft.com/office/powerpoint/2010/main" val="23940609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2499"/>
            <a:ext cx="10321447" cy="338554"/>
          </a:xfrm>
          <a:prstGeom prst="rect">
            <a:avLst/>
          </a:prstGeom>
        </p:spPr>
        <p:txBody>
          <a:bodyPr wrap="square">
            <a:spAutoFit/>
          </a:bodyPr>
          <a:lstStyle/>
          <a:p>
            <a:pPr algn="just"/>
            <a:r>
              <a:rPr lang="en-US" sz="1600" dirty="0" smtClean="0"/>
              <a:t>Lets have a look on the decay diagram of K-40.</a:t>
            </a:r>
            <a:endParaRPr lang="en-US" sz="1600" dirty="0"/>
          </a:p>
        </p:txBody>
      </p:sp>
      <p:grpSp>
        <p:nvGrpSpPr>
          <p:cNvPr id="3" name="Group 2"/>
          <p:cNvGrpSpPr/>
          <p:nvPr/>
        </p:nvGrpSpPr>
        <p:grpSpPr>
          <a:xfrm>
            <a:off x="826718" y="1578279"/>
            <a:ext cx="9000043" cy="5035462"/>
            <a:chOff x="2126786" y="1656976"/>
            <a:chExt cx="6446638" cy="4596918"/>
          </a:xfrm>
        </p:grpSpPr>
        <p:sp>
          <p:nvSpPr>
            <p:cNvPr id="4" name="TextBox 3"/>
            <p:cNvSpPr txBox="1"/>
            <p:nvPr/>
          </p:nvSpPr>
          <p:spPr>
            <a:xfrm>
              <a:off x="2126786" y="3451014"/>
              <a:ext cx="1222066" cy="313398"/>
            </a:xfrm>
            <a:prstGeom prst="rect">
              <a:avLst/>
            </a:prstGeom>
            <a:noFill/>
          </p:spPr>
          <p:txBody>
            <a:bodyPr wrap="none" rtlCol="0">
              <a:spAutoFit/>
            </a:bodyPr>
            <a:lstStyle/>
            <a:p>
              <a:r>
                <a:rPr lang="en-US" dirty="0" smtClean="0"/>
                <a:t>Energy (MeV)</a:t>
              </a:r>
              <a:endParaRPr lang="en-US" dirty="0"/>
            </a:p>
          </p:txBody>
        </p:sp>
        <p:grpSp>
          <p:nvGrpSpPr>
            <p:cNvPr id="5" name="Group 4"/>
            <p:cNvGrpSpPr/>
            <p:nvPr/>
          </p:nvGrpSpPr>
          <p:grpSpPr>
            <a:xfrm>
              <a:off x="2606709" y="1656976"/>
              <a:ext cx="5966715" cy="4596918"/>
              <a:chOff x="181601" y="1743916"/>
              <a:chExt cx="5966715" cy="4596918"/>
            </a:xfrm>
          </p:grpSpPr>
          <p:cxnSp>
            <p:nvCxnSpPr>
              <p:cNvPr id="6" name="Straight Connector 5"/>
              <p:cNvCxnSpPr/>
              <p:nvPr/>
            </p:nvCxnSpPr>
            <p:spPr>
              <a:xfrm flipV="1">
                <a:off x="1105363" y="5397684"/>
                <a:ext cx="4877122" cy="92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95893" y="2089207"/>
                <a:ext cx="9470" cy="33177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19886" y="5267573"/>
                <a:ext cx="9470" cy="2509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99388" y="5276869"/>
                <a:ext cx="9470" cy="2509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7749" y="5267574"/>
                <a:ext cx="9470" cy="2509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13002" y="5592709"/>
                <a:ext cx="441146" cy="369332"/>
              </a:xfrm>
              <a:prstGeom prst="rect">
                <a:avLst/>
              </a:prstGeom>
              <a:noFill/>
            </p:spPr>
            <p:txBody>
              <a:bodyPr wrap="none" rtlCol="0">
                <a:spAutoFit/>
              </a:bodyPr>
              <a:lstStyle/>
              <a:p>
                <a:r>
                  <a:rPr lang="en-US" dirty="0" smtClean="0"/>
                  <a:t>19</a:t>
                </a:r>
                <a:endParaRPr lang="en-US" dirty="0"/>
              </a:p>
            </p:txBody>
          </p:sp>
          <p:sp>
            <p:nvSpPr>
              <p:cNvPr id="12" name="TextBox 11"/>
              <p:cNvSpPr txBox="1"/>
              <p:nvPr/>
            </p:nvSpPr>
            <p:spPr>
              <a:xfrm>
                <a:off x="1414941" y="5592709"/>
                <a:ext cx="441146" cy="369332"/>
              </a:xfrm>
              <a:prstGeom prst="rect">
                <a:avLst/>
              </a:prstGeom>
              <a:noFill/>
            </p:spPr>
            <p:txBody>
              <a:bodyPr wrap="none" rtlCol="0">
                <a:spAutoFit/>
              </a:bodyPr>
              <a:lstStyle/>
              <a:p>
                <a:r>
                  <a:rPr lang="en-US" dirty="0" smtClean="0"/>
                  <a:t>18</a:t>
                </a:r>
                <a:endParaRPr lang="en-US" dirty="0"/>
              </a:p>
            </p:txBody>
          </p:sp>
          <p:sp>
            <p:nvSpPr>
              <p:cNvPr id="13" name="TextBox 12"/>
              <p:cNvSpPr txBox="1"/>
              <p:nvPr/>
            </p:nvSpPr>
            <p:spPr>
              <a:xfrm>
                <a:off x="5774404" y="5611158"/>
                <a:ext cx="316023" cy="313398"/>
              </a:xfrm>
              <a:prstGeom prst="rect">
                <a:avLst/>
              </a:prstGeom>
              <a:noFill/>
            </p:spPr>
            <p:txBody>
              <a:bodyPr wrap="none" rtlCol="0">
                <a:spAutoFit/>
              </a:bodyPr>
              <a:lstStyle/>
              <a:p>
                <a:r>
                  <a:rPr lang="en-US" dirty="0" smtClean="0"/>
                  <a:t>20</a:t>
                </a:r>
                <a:endParaRPr lang="en-US" dirty="0"/>
              </a:p>
            </p:txBody>
          </p:sp>
          <p:cxnSp>
            <p:nvCxnSpPr>
              <p:cNvPr id="14" name="Straight Connector 13"/>
              <p:cNvCxnSpPr/>
              <p:nvPr/>
            </p:nvCxnSpPr>
            <p:spPr>
              <a:xfrm>
                <a:off x="3160383" y="2210022"/>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39390" y="4970667"/>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63635" y="3190648"/>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65986" y="4410061"/>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569944" y="2237902"/>
                <a:ext cx="949942" cy="9100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922005" y="2237902"/>
                <a:ext cx="1586793" cy="2086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036911" y="2727597"/>
                <a:ext cx="873957" cy="646331"/>
              </a:xfrm>
              <a:prstGeom prst="rect">
                <a:avLst/>
              </a:prstGeom>
              <a:noFill/>
              <a:ln>
                <a:noFill/>
              </a:ln>
            </p:spPr>
            <p:txBody>
              <a:bodyPr wrap="none" rtlCol="0">
                <a:spAutoFit/>
              </a:bodyPr>
              <a:lstStyle/>
              <a:p>
                <a:r>
                  <a:rPr lang="el-GR" sz="1200" b="1" dirty="0" smtClean="0"/>
                  <a:t>Β</a:t>
                </a:r>
                <a:r>
                  <a:rPr lang="en-US" sz="1200" b="1" baseline="30000" dirty="0"/>
                  <a:t>-</a:t>
                </a:r>
                <a:r>
                  <a:rPr lang="en-US" sz="1200" b="1" dirty="0" smtClean="0"/>
                  <a:t> </a:t>
                </a:r>
              </a:p>
              <a:p>
                <a:r>
                  <a:rPr lang="en-US" sz="1200" b="1" dirty="0" smtClean="0"/>
                  <a:t>1.33 MeV</a:t>
                </a:r>
              </a:p>
              <a:p>
                <a:r>
                  <a:rPr lang="en-US" sz="1200" b="1" dirty="0" smtClean="0"/>
                  <a:t>89.52%</a:t>
                </a:r>
                <a:endParaRPr lang="en-US" sz="1200" b="1" dirty="0"/>
              </a:p>
            </p:txBody>
          </p:sp>
          <p:sp>
            <p:nvSpPr>
              <p:cNvPr id="21" name="TextBox 20"/>
              <p:cNvSpPr txBox="1"/>
              <p:nvPr/>
            </p:nvSpPr>
            <p:spPr>
              <a:xfrm>
                <a:off x="3304332" y="1766478"/>
                <a:ext cx="654346" cy="369332"/>
              </a:xfrm>
              <a:prstGeom prst="rect">
                <a:avLst/>
              </a:prstGeom>
              <a:noFill/>
            </p:spPr>
            <p:txBody>
              <a:bodyPr wrap="none" rtlCol="0">
                <a:spAutoFit/>
              </a:bodyPr>
              <a:lstStyle/>
              <a:p>
                <a:r>
                  <a:rPr lang="en-US" dirty="0" smtClean="0"/>
                  <a:t>K-40</a:t>
                </a:r>
                <a:endParaRPr lang="en-US" dirty="0"/>
              </a:p>
            </p:txBody>
          </p:sp>
          <p:sp>
            <p:nvSpPr>
              <p:cNvPr id="22" name="TextBox 21"/>
              <p:cNvSpPr txBox="1"/>
              <p:nvPr/>
            </p:nvSpPr>
            <p:spPr>
              <a:xfrm>
                <a:off x="3408267" y="6066814"/>
                <a:ext cx="223238" cy="274020"/>
              </a:xfrm>
              <a:prstGeom prst="rect">
                <a:avLst/>
              </a:prstGeom>
              <a:noFill/>
            </p:spPr>
            <p:txBody>
              <a:bodyPr wrap="none" rtlCol="0">
                <a:spAutoFit/>
              </a:bodyPr>
              <a:lstStyle/>
              <a:p>
                <a:r>
                  <a:rPr lang="en-US" dirty="0" smtClean="0"/>
                  <a:t>Z</a:t>
                </a:r>
                <a:endParaRPr lang="en-US" dirty="0"/>
              </a:p>
            </p:txBody>
          </p:sp>
          <p:cxnSp>
            <p:nvCxnSpPr>
              <p:cNvPr id="23" name="Straight Arrow Connector 22"/>
              <p:cNvCxnSpPr/>
              <p:nvPr/>
            </p:nvCxnSpPr>
            <p:spPr>
              <a:xfrm>
                <a:off x="3824468" y="6204667"/>
                <a:ext cx="11301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81601" y="2738616"/>
                <a:ext cx="0" cy="810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69240" y="2446582"/>
                <a:ext cx="852312" cy="18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902798" y="3556233"/>
                <a:ext cx="873957" cy="646331"/>
              </a:xfrm>
              <a:prstGeom prst="rect">
                <a:avLst/>
              </a:prstGeom>
              <a:noFill/>
              <a:ln>
                <a:noFill/>
              </a:ln>
            </p:spPr>
            <p:txBody>
              <a:bodyPr wrap="none" rtlCol="0">
                <a:spAutoFit/>
              </a:bodyPr>
              <a:lstStyle/>
              <a:p>
                <a:r>
                  <a:rPr lang="en-US" sz="1200" b="1" dirty="0" smtClean="0"/>
                  <a:t>EC </a:t>
                </a:r>
              </a:p>
              <a:p>
                <a:r>
                  <a:rPr lang="en-US" sz="1200" b="1" dirty="0" smtClean="0"/>
                  <a:t>1.51 MeV</a:t>
                </a:r>
              </a:p>
              <a:p>
                <a:r>
                  <a:rPr lang="en-US" sz="1200" b="1" dirty="0" smtClean="0"/>
                  <a:t>0.16%</a:t>
                </a:r>
                <a:endParaRPr lang="en-US" sz="1200" b="1" dirty="0"/>
              </a:p>
            </p:txBody>
          </p:sp>
          <p:cxnSp>
            <p:nvCxnSpPr>
              <p:cNvPr id="27" name="Straight Arrow Connector 26"/>
              <p:cNvCxnSpPr/>
              <p:nvPr/>
            </p:nvCxnSpPr>
            <p:spPr>
              <a:xfrm flipH="1">
                <a:off x="2047180" y="2237902"/>
                <a:ext cx="1584326" cy="2732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89791" y="1743916"/>
                <a:ext cx="873957" cy="646331"/>
              </a:xfrm>
              <a:prstGeom prst="rect">
                <a:avLst/>
              </a:prstGeom>
              <a:noFill/>
              <a:ln>
                <a:noFill/>
              </a:ln>
            </p:spPr>
            <p:txBody>
              <a:bodyPr wrap="none" rtlCol="0">
                <a:spAutoFit/>
              </a:bodyPr>
              <a:lstStyle/>
              <a:p>
                <a:r>
                  <a:rPr lang="en-US" sz="1200" b="1" dirty="0" smtClean="0"/>
                  <a:t>EC </a:t>
                </a:r>
              </a:p>
              <a:p>
                <a:r>
                  <a:rPr lang="en-US" sz="1200" b="1" dirty="0" smtClean="0"/>
                  <a:t>0.05 MeV</a:t>
                </a:r>
              </a:p>
              <a:p>
                <a:r>
                  <a:rPr lang="en-US" sz="1200" b="1" dirty="0" smtClean="0"/>
                  <a:t>10.32%</a:t>
                </a:r>
                <a:endParaRPr lang="en-US" sz="1200" b="1" dirty="0"/>
              </a:p>
            </p:txBody>
          </p:sp>
          <p:cxnSp>
            <p:nvCxnSpPr>
              <p:cNvPr id="29" name="Straight Arrow Connector 28"/>
              <p:cNvCxnSpPr/>
              <p:nvPr/>
            </p:nvCxnSpPr>
            <p:spPr>
              <a:xfrm flipH="1">
                <a:off x="2132873" y="2260850"/>
                <a:ext cx="1171459" cy="185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849720" y="3209235"/>
                <a:ext cx="77648" cy="17614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333720" y="2465169"/>
                <a:ext cx="77902" cy="25054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392840" y="2347910"/>
                <a:ext cx="878684" cy="590041"/>
              </a:xfrm>
              <a:prstGeom prst="rect">
                <a:avLst/>
              </a:prstGeom>
              <a:noFill/>
              <a:ln>
                <a:noFill/>
              </a:ln>
            </p:spPr>
            <p:txBody>
              <a:bodyPr wrap="square" rtlCol="0">
                <a:spAutoFit/>
              </a:bodyPr>
              <a:lstStyle/>
              <a:p>
                <a:r>
                  <a:rPr lang="el-GR" sz="1200" b="1" dirty="0" smtClean="0"/>
                  <a:t>Β</a:t>
                </a:r>
                <a:r>
                  <a:rPr lang="en-US" sz="1200" b="1" baseline="30000" dirty="0"/>
                  <a:t>+</a:t>
                </a:r>
                <a:r>
                  <a:rPr lang="en-US" sz="1200" b="1" dirty="0" smtClean="0"/>
                  <a:t> </a:t>
                </a:r>
              </a:p>
              <a:p>
                <a:r>
                  <a:rPr lang="en-US" sz="1200" b="1" dirty="0" smtClean="0"/>
                  <a:t>0.49 MeV</a:t>
                </a:r>
              </a:p>
              <a:p>
                <a:r>
                  <a:rPr lang="en-US" sz="1200" b="1" dirty="0" smtClean="0"/>
                  <a:t>0.001%</a:t>
                </a:r>
                <a:endParaRPr lang="en-US" sz="1200" b="1" dirty="0"/>
              </a:p>
            </p:txBody>
          </p:sp>
          <p:sp>
            <p:nvSpPr>
              <p:cNvPr id="33" name="TextBox 32"/>
              <p:cNvSpPr txBox="1"/>
              <p:nvPr/>
            </p:nvSpPr>
            <p:spPr>
              <a:xfrm>
                <a:off x="1347500" y="2717111"/>
                <a:ext cx="626076" cy="391747"/>
              </a:xfrm>
              <a:prstGeom prst="rect">
                <a:avLst/>
              </a:prstGeom>
              <a:noFill/>
            </p:spPr>
            <p:txBody>
              <a:bodyPr wrap="none" rtlCol="0">
                <a:spAutoFit/>
              </a:bodyPr>
              <a:lstStyle/>
              <a:p>
                <a:r>
                  <a:rPr lang="el-GR" sz="1200" b="1" dirty="0" smtClean="0"/>
                  <a:t>γ</a:t>
                </a:r>
                <a:endParaRPr lang="en-US" sz="1200" b="1" dirty="0" smtClean="0"/>
              </a:p>
              <a:p>
                <a:r>
                  <a:rPr lang="en-US" sz="1200" b="1" dirty="0" smtClean="0"/>
                  <a:t>1.46 MeV</a:t>
                </a:r>
                <a:endParaRPr lang="en-US" sz="1200" b="1" dirty="0"/>
              </a:p>
            </p:txBody>
          </p:sp>
          <p:sp>
            <p:nvSpPr>
              <p:cNvPr id="34" name="TextBox 33"/>
              <p:cNvSpPr txBox="1"/>
              <p:nvPr/>
            </p:nvSpPr>
            <p:spPr>
              <a:xfrm>
                <a:off x="1888544" y="3574949"/>
                <a:ext cx="622632" cy="391747"/>
              </a:xfrm>
              <a:prstGeom prst="rect">
                <a:avLst/>
              </a:prstGeom>
              <a:noFill/>
            </p:spPr>
            <p:txBody>
              <a:bodyPr wrap="none" rtlCol="0">
                <a:spAutoFit/>
              </a:bodyPr>
              <a:lstStyle/>
              <a:p>
                <a:r>
                  <a:rPr lang="el-GR" sz="1200" b="1" dirty="0" smtClean="0"/>
                  <a:t>γ</a:t>
                </a:r>
                <a:endParaRPr lang="en-US" sz="1200" b="1" dirty="0" smtClean="0"/>
              </a:p>
              <a:p>
                <a:r>
                  <a:rPr lang="en-US" sz="1200" b="1" dirty="0" smtClean="0"/>
                  <a:t>1.02 MeV</a:t>
                </a:r>
                <a:endParaRPr lang="en-US" sz="1200" b="1" dirty="0"/>
              </a:p>
            </p:txBody>
          </p:sp>
          <p:cxnSp>
            <p:nvCxnSpPr>
              <p:cNvPr id="35" name="Straight Connector 34"/>
              <p:cNvCxnSpPr/>
              <p:nvPr/>
            </p:nvCxnSpPr>
            <p:spPr>
              <a:xfrm flipH="1">
                <a:off x="955108" y="4865924"/>
                <a:ext cx="255039" cy="16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955108" y="4128020"/>
                <a:ext cx="255039" cy="16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972276" y="2264462"/>
                <a:ext cx="255039" cy="16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933432" y="3135457"/>
                <a:ext cx="255039" cy="16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88544" y="5012170"/>
                <a:ext cx="758541" cy="369332"/>
              </a:xfrm>
              <a:prstGeom prst="rect">
                <a:avLst/>
              </a:prstGeom>
              <a:noFill/>
            </p:spPr>
            <p:txBody>
              <a:bodyPr wrap="none" rtlCol="0">
                <a:spAutoFit/>
              </a:bodyPr>
              <a:lstStyle/>
              <a:p>
                <a:r>
                  <a:rPr lang="en-US" dirty="0" smtClean="0"/>
                  <a:t>Ar-40</a:t>
                </a:r>
                <a:endParaRPr lang="en-US" dirty="0"/>
              </a:p>
            </p:txBody>
          </p:sp>
          <p:sp>
            <p:nvSpPr>
              <p:cNvPr id="40" name="TextBox 39"/>
              <p:cNvSpPr txBox="1"/>
              <p:nvPr/>
            </p:nvSpPr>
            <p:spPr>
              <a:xfrm>
                <a:off x="5285579" y="4437097"/>
                <a:ext cx="862737" cy="369332"/>
              </a:xfrm>
              <a:prstGeom prst="rect">
                <a:avLst/>
              </a:prstGeom>
              <a:noFill/>
            </p:spPr>
            <p:txBody>
              <a:bodyPr wrap="none" rtlCol="0">
                <a:spAutoFit/>
              </a:bodyPr>
              <a:lstStyle/>
              <a:p>
                <a:r>
                  <a:rPr lang="en-US" dirty="0" smtClean="0"/>
                  <a:t>Ca-40</a:t>
                </a:r>
                <a:endParaRPr lang="en-US" dirty="0"/>
              </a:p>
            </p:txBody>
          </p:sp>
        </p:grpSp>
      </p:grpSp>
    </p:spTree>
    <p:extLst>
      <p:ext uri="{BB962C8B-B14F-4D97-AF65-F5344CB8AC3E}">
        <p14:creationId xmlns:p14="http://schemas.microsoft.com/office/powerpoint/2010/main" val="246246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99" y="112735"/>
            <a:ext cx="9277245" cy="4835046"/>
          </a:xfrm>
          <a:prstGeom prst="rect">
            <a:avLst/>
          </a:prstGeom>
        </p:spPr>
      </p:pic>
      <p:cxnSp>
        <p:nvCxnSpPr>
          <p:cNvPr id="4" name="Straight Arrow Connector 3"/>
          <p:cNvCxnSpPr/>
          <p:nvPr/>
        </p:nvCxnSpPr>
        <p:spPr>
          <a:xfrm>
            <a:off x="5523978" y="1252603"/>
            <a:ext cx="1102290" cy="179122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444824" y="3352696"/>
            <a:ext cx="3950120" cy="830997"/>
          </a:xfrm>
          <a:prstGeom prst="rect">
            <a:avLst/>
          </a:prstGeom>
          <a:noFill/>
        </p:spPr>
        <p:txBody>
          <a:bodyPr wrap="none" rtlCol="0">
            <a:spAutoFit/>
          </a:bodyPr>
          <a:lstStyle/>
          <a:p>
            <a:r>
              <a:rPr lang="en-US" sz="1200" dirty="0" smtClean="0">
                <a:solidFill>
                  <a:schemeClr val="bg1"/>
                </a:solidFill>
              </a:rPr>
              <a:t>Decay energy released</a:t>
            </a:r>
          </a:p>
          <a:p>
            <a:r>
              <a:rPr lang="en-US" sz="1200" dirty="0" smtClean="0">
                <a:solidFill>
                  <a:schemeClr val="bg1"/>
                </a:solidFill>
              </a:rPr>
              <a:t>1.5048-1.4609=0.0439 MeV.</a:t>
            </a:r>
          </a:p>
          <a:p>
            <a:r>
              <a:rPr lang="en-US" sz="1200" dirty="0" smtClean="0">
                <a:solidFill>
                  <a:schemeClr val="bg1"/>
                </a:solidFill>
              </a:rPr>
              <a:t>When electron jumps from excited to ground state</a:t>
            </a:r>
          </a:p>
          <a:p>
            <a:r>
              <a:rPr lang="en-US" sz="1200" dirty="0">
                <a:solidFill>
                  <a:schemeClr val="bg1"/>
                </a:solidFill>
              </a:rPr>
              <a:t>t</a:t>
            </a:r>
            <a:r>
              <a:rPr lang="en-US" sz="1200" dirty="0" smtClean="0">
                <a:solidFill>
                  <a:schemeClr val="bg1"/>
                </a:solidFill>
              </a:rPr>
              <a:t>he energy is released in the form of gamma rays.</a:t>
            </a:r>
            <a:endParaRPr lang="en-US" sz="1200" dirty="0">
              <a:solidFill>
                <a:schemeClr val="bg1"/>
              </a:solidFill>
            </a:endParaRPr>
          </a:p>
        </p:txBody>
      </p:sp>
    </p:spTree>
    <p:extLst>
      <p:ext uri="{BB962C8B-B14F-4D97-AF65-F5344CB8AC3E}">
        <p14:creationId xmlns:p14="http://schemas.microsoft.com/office/powerpoint/2010/main" val="1541251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5666" y="137786"/>
            <a:ext cx="9047266" cy="9469259"/>
          </a:xfrm>
          <a:prstGeom prst="rect">
            <a:avLst/>
          </a:prstGeom>
        </p:spPr>
        <p:txBody>
          <a:bodyPr wrap="square">
            <a:spAutoFit/>
          </a:bodyPr>
          <a:lstStyle/>
          <a:p>
            <a:r>
              <a:rPr lang="en-US" sz="2400" dirty="0" smtClean="0"/>
              <a:t>BE= [(ZMH+</a:t>
            </a:r>
            <a:r>
              <a:rPr lang="en-US" sz="2400" b="1" dirty="0" smtClean="0"/>
              <a:t>(A-Z) </a:t>
            </a:r>
            <a:r>
              <a:rPr lang="en-US" sz="2400" dirty="0" err="1" smtClean="0"/>
              <a:t>Mn</a:t>
            </a:r>
            <a:r>
              <a:rPr lang="en-US" sz="2400" dirty="0" smtClean="0"/>
              <a:t>)-MA]C</a:t>
            </a:r>
            <a:r>
              <a:rPr lang="en-US" sz="2400" baseline="30000" dirty="0" smtClean="0"/>
              <a:t>2</a:t>
            </a:r>
          </a:p>
          <a:p>
            <a:endParaRPr lang="en-US" sz="2400" baseline="30000" dirty="0"/>
          </a:p>
          <a:p>
            <a:endParaRPr lang="en-US" sz="2400" baseline="30000" dirty="0" smtClean="0"/>
          </a:p>
          <a:p>
            <a:r>
              <a:rPr lang="en-US" sz="3200" b="1" baseline="30000" dirty="0" smtClean="0"/>
              <a:t>Excess Mass=?</a:t>
            </a:r>
          </a:p>
          <a:p>
            <a:endParaRPr lang="en-US" sz="2400" b="1" baseline="30000" dirty="0" smtClean="0"/>
          </a:p>
          <a:p>
            <a:r>
              <a:rPr lang="el-GR" sz="3600" b="1" baseline="30000" dirty="0" smtClean="0"/>
              <a:t>Δ </a:t>
            </a:r>
            <a:r>
              <a:rPr lang="en-US" sz="3600" b="1" baseline="30000" dirty="0" smtClean="0"/>
              <a:t>= MA-A</a:t>
            </a:r>
          </a:p>
          <a:p>
            <a:endParaRPr lang="en-US" sz="3600" b="1" baseline="30000" dirty="0" smtClean="0"/>
          </a:p>
          <a:p>
            <a:r>
              <a:rPr lang="en-US" sz="3600" b="1" baseline="30000" dirty="0" smtClean="0"/>
              <a:t>MA=</a:t>
            </a:r>
            <a:r>
              <a:rPr lang="el-GR" sz="3600" b="1" baseline="30000" dirty="0" smtClean="0"/>
              <a:t>Δ</a:t>
            </a:r>
            <a:r>
              <a:rPr lang="en-US" sz="3600" b="1" baseline="30000" dirty="0" smtClean="0"/>
              <a:t>+A</a:t>
            </a:r>
            <a:r>
              <a:rPr lang="el-GR" sz="3600" b="1" baseline="30000" dirty="0" smtClean="0"/>
              <a:t> </a:t>
            </a:r>
            <a:endParaRPr lang="en-US" sz="3600" b="1" baseline="30000" dirty="0" smtClean="0"/>
          </a:p>
          <a:p>
            <a:endParaRPr lang="en-US" sz="3600" b="1" baseline="30000" dirty="0"/>
          </a:p>
          <a:p>
            <a:r>
              <a:rPr lang="en-US" sz="2400" dirty="0" smtClean="0"/>
              <a:t>BE= [(ZMH+</a:t>
            </a:r>
            <a:r>
              <a:rPr lang="en-US" sz="2400" b="1" dirty="0" smtClean="0"/>
              <a:t>(A-Z) </a:t>
            </a:r>
            <a:r>
              <a:rPr lang="en-US" sz="2400" dirty="0" err="1" smtClean="0"/>
              <a:t>Mn</a:t>
            </a:r>
            <a:r>
              <a:rPr lang="en-US" sz="2400" dirty="0" smtClean="0"/>
              <a:t>)-(</a:t>
            </a:r>
            <a:r>
              <a:rPr lang="el-GR" sz="2400" dirty="0" smtClean="0"/>
              <a:t>Δ</a:t>
            </a:r>
            <a:r>
              <a:rPr lang="en-US" sz="2400" dirty="0" smtClean="0"/>
              <a:t>+A)]C</a:t>
            </a:r>
            <a:r>
              <a:rPr lang="en-US" sz="2400" baseline="30000" dirty="0" smtClean="0"/>
              <a:t>2</a:t>
            </a:r>
          </a:p>
          <a:p>
            <a:endParaRPr lang="en-US" sz="2400" baseline="30000" dirty="0"/>
          </a:p>
          <a:p>
            <a:endParaRPr lang="en-US" sz="2400" baseline="30000" dirty="0" smtClean="0"/>
          </a:p>
          <a:p>
            <a:r>
              <a:rPr lang="en-US" b="1" dirty="0" smtClean="0"/>
              <a:t>Calculate binding energy of </a:t>
            </a:r>
            <a:r>
              <a:rPr lang="en-US" b="1" baseline="30000" dirty="0"/>
              <a:t> </a:t>
            </a:r>
            <a:r>
              <a:rPr lang="en-US" b="1" dirty="0" smtClean="0"/>
              <a:t>                              using </a:t>
            </a:r>
            <a:r>
              <a:rPr lang="en-US" b="1" dirty="0" err="1" smtClean="0"/>
              <a:t>nucleide</a:t>
            </a:r>
            <a:r>
              <a:rPr lang="en-US" b="1" dirty="0" smtClean="0"/>
              <a:t> table=?</a:t>
            </a:r>
          </a:p>
          <a:p>
            <a:endParaRPr lang="en-US" b="1" dirty="0"/>
          </a:p>
          <a:p>
            <a:r>
              <a:rPr lang="en-US" b="1" dirty="0" smtClean="0"/>
              <a:t>Boron Neutron Capture Therapy (BNCT):</a:t>
            </a:r>
          </a:p>
          <a:p>
            <a:endParaRPr lang="en-US" b="1" dirty="0"/>
          </a:p>
          <a:p>
            <a:endParaRPr lang="en-US" b="1" dirty="0" smtClean="0"/>
          </a:p>
          <a:p>
            <a:r>
              <a:rPr lang="en-US" b="1" baseline="30000" dirty="0" smtClean="0"/>
              <a:t>9</a:t>
            </a:r>
            <a:r>
              <a:rPr lang="en-US" b="1" dirty="0" smtClean="0"/>
              <a:t>Be + </a:t>
            </a:r>
            <a:r>
              <a:rPr lang="en-US" b="1" baseline="30000" dirty="0" smtClean="0"/>
              <a:t>1</a:t>
            </a:r>
            <a:r>
              <a:rPr lang="en-US" b="1" dirty="0" smtClean="0"/>
              <a:t>H                               </a:t>
            </a:r>
            <a:r>
              <a:rPr lang="en-US" b="1" baseline="30000" dirty="0" smtClean="0"/>
              <a:t>1</a:t>
            </a:r>
            <a:r>
              <a:rPr lang="en-US" b="1" dirty="0" smtClean="0"/>
              <a:t>n   +   </a:t>
            </a:r>
            <a:r>
              <a:rPr lang="en-US" b="1" baseline="30000" dirty="0" smtClean="0"/>
              <a:t>9</a:t>
            </a:r>
            <a:r>
              <a:rPr lang="en-US" b="1" dirty="0" smtClean="0"/>
              <a:t>B   +   Q</a:t>
            </a:r>
          </a:p>
          <a:p>
            <a:endParaRPr lang="en-US" b="1" dirty="0"/>
          </a:p>
          <a:p>
            <a:endParaRPr lang="en-US" b="1" dirty="0" smtClean="0"/>
          </a:p>
          <a:p>
            <a:r>
              <a:rPr lang="en-US" b="1" baseline="30000" dirty="0" smtClean="0"/>
              <a:t>1</a:t>
            </a:r>
            <a:r>
              <a:rPr lang="en-US" b="1" dirty="0" smtClean="0"/>
              <a:t>n </a:t>
            </a:r>
            <a:r>
              <a:rPr lang="en-US" b="1" dirty="0"/>
              <a:t>+ </a:t>
            </a:r>
            <a:r>
              <a:rPr lang="en-US" b="1" baseline="30000" dirty="0" smtClean="0"/>
              <a:t>10</a:t>
            </a:r>
            <a:r>
              <a:rPr lang="en-US" b="1" dirty="0" smtClean="0"/>
              <a:t>B                               </a:t>
            </a:r>
            <a:r>
              <a:rPr lang="en-US" b="1" baseline="30000" dirty="0" smtClean="0"/>
              <a:t>4</a:t>
            </a:r>
            <a:r>
              <a:rPr lang="en-US" b="1" dirty="0" smtClean="0"/>
              <a:t>He   </a:t>
            </a:r>
            <a:r>
              <a:rPr lang="en-US" b="1" dirty="0"/>
              <a:t>+   </a:t>
            </a:r>
            <a:r>
              <a:rPr lang="en-US" b="1" baseline="30000" dirty="0"/>
              <a:t>7</a:t>
            </a:r>
            <a:r>
              <a:rPr lang="en-US" b="1" dirty="0" smtClean="0"/>
              <a:t>Li   + </a:t>
            </a:r>
            <a:r>
              <a:rPr lang="el-GR" b="1" dirty="0" smtClean="0"/>
              <a:t>γ</a:t>
            </a:r>
            <a:r>
              <a:rPr lang="en-US" b="1" dirty="0"/>
              <a:t> +   </a:t>
            </a:r>
            <a:r>
              <a:rPr lang="en-US" b="1" dirty="0" smtClean="0"/>
              <a:t>Q   </a:t>
            </a:r>
            <a:endParaRPr lang="en-US" b="1" dirty="0"/>
          </a:p>
          <a:p>
            <a:endParaRPr lang="en-US" sz="2400" baseline="30000" dirty="0" smtClean="0"/>
          </a:p>
          <a:p>
            <a:endParaRPr lang="en-US" sz="3600" b="1" baseline="30000" dirty="0" smtClean="0"/>
          </a:p>
          <a:p>
            <a:endParaRPr lang="en-US" sz="3600" b="1" baseline="30000" dirty="0" smtClean="0"/>
          </a:p>
          <a:p>
            <a:endParaRPr lang="en-US" sz="3600" b="1" baseline="30000" dirty="0" smtClean="0"/>
          </a:p>
          <a:p>
            <a:endParaRPr lang="en-US" sz="2400" b="1" baseline="30000" dirty="0" smtClean="0"/>
          </a:p>
          <a:p>
            <a:endParaRPr lang="en-US" sz="2400" b="1" baseline="30000" dirty="0"/>
          </a:p>
          <a:p>
            <a:r>
              <a:rPr lang="en-US" sz="2400" b="1" baseline="30000" dirty="0" smtClean="0"/>
              <a:t> </a:t>
            </a:r>
          </a:p>
          <a:p>
            <a:r>
              <a:rPr lang="en-US" sz="2400" b="1" baseline="30000" dirty="0" smtClean="0"/>
              <a:t> </a:t>
            </a:r>
          </a:p>
          <a:p>
            <a:endParaRPr lang="en-US" sz="2400" b="1" baseline="30000" dirty="0"/>
          </a:p>
          <a:p>
            <a:endParaRPr lang="en-US" sz="2400" b="1" baseline="30000" dirty="0" smtClean="0"/>
          </a:p>
        </p:txBody>
      </p:sp>
      <p:sp>
        <p:nvSpPr>
          <p:cNvPr id="2" name="Right Arrow 1"/>
          <p:cNvSpPr/>
          <p:nvPr/>
        </p:nvSpPr>
        <p:spPr>
          <a:xfrm>
            <a:off x="1916482" y="5423770"/>
            <a:ext cx="1465545" cy="4571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916482" y="6227524"/>
            <a:ext cx="1465545" cy="4571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4709786" y="5045796"/>
            <a:ext cx="413359" cy="325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709786" y="5531803"/>
            <a:ext cx="438411" cy="2674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296427" y="5586608"/>
            <a:ext cx="216416" cy="263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98093" y="4751750"/>
            <a:ext cx="341760" cy="369332"/>
          </a:xfrm>
          <a:prstGeom prst="rect">
            <a:avLst/>
          </a:prstGeom>
          <a:noFill/>
        </p:spPr>
        <p:txBody>
          <a:bodyPr wrap="none" rtlCol="0">
            <a:spAutoFit/>
          </a:bodyPr>
          <a:lstStyle/>
          <a:p>
            <a:r>
              <a:rPr lang="el-GR" dirty="0" smtClean="0"/>
              <a:t>α</a:t>
            </a:r>
            <a:endParaRPr lang="en-US" dirty="0"/>
          </a:p>
        </p:txBody>
      </p:sp>
      <p:sp>
        <p:nvSpPr>
          <p:cNvPr id="12" name="TextBox 11"/>
          <p:cNvSpPr txBox="1"/>
          <p:nvPr/>
        </p:nvSpPr>
        <p:spPr>
          <a:xfrm>
            <a:off x="5123145" y="5621865"/>
            <a:ext cx="341760" cy="369332"/>
          </a:xfrm>
          <a:prstGeom prst="rect">
            <a:avLst/>
          </a:prstGeom>
          <a:noFill/>
        </p:spPr>
        <p:txBody>
          <a:bodyPr wrap="none" rtlCol="0">
            <a:spAutoFit/>
          </a:bodyPr>
          <a:lstStyle/>
          <a:p>
            <a:r>
              <a:rPr lang="el-GR" dirty="0" smtClean="0"/>
              <a:t>α</a:t>
            </a:r>
            <a:endParaRPr lang="en-US" dirty="0"/>
          </a:p>
        </p:txBody>
      </p:sp>
      <p:sp>
        <p:nvSpPr>
          <p:cNvPr id="13" name="TextBox 12"/>
          <p:cNvSpPr txBox="1"/>
          <p:nvPr/>
        </p:nvSpPr>
        <p:spPr>
          <a:xfrm>
            <a:off x="3967193" y="5804468"/>
            <a:ext cx="426720" cy="369332"/>
          </a:xfrm>
          <a:prstGeom prst="rect">
            <a:avLst/>
          </a:prstGeom>
          <a:noFill/>
        </p:spPr>
        <p:txBody>
          <a:bodyPr wrap="none" rtlCol="0">
            <a:spAutoFit/>
          </a:bodyPr>
          <a:lstStyle/>
          <a:p>
            <a:r>
              <a:rPr lang="en-US" baseline="30000" dirty="0" smtClean="0"/>
              <a:t>1</a:t>
            </a:r>
            <a:r>
              <a:rPr lang="en-US" dirty="0" smtClean="0"/>
              <a:t>H</a:t>
            </a:r>
            <a:endParaRPr lang="en-US" dirty="0"/>
          </a:p>
        </p:txBody>
      </p:sp>
      <p:sp>
        <p:nvSpPr>
          <p:cNvPr id="14" name="TextBox 13"/>
          <p:cNvSpPr txBox="1"/>
          <p:nvPr/>
        </p:nvSpPr>
        <p:spPr>
          <a:xfrm>
            <a:off x="3211070" y="6484112"/>
            <a:ext cx="1090363" cy="307777"/>
          </a:xfrm>
          <a:prstGeom prst="rect">
            <a:avLst/>
          </a:prstGeom>
          <a:noFill/>
        </p:spPr>
        <p:txBody>
          <a:bodyPr wrap="none" rtlCol="0">
            <a:spAutoFit/>
          </a:bodyPr>
          <a:lstStyle/>
          <a:p>
            <a:r>
              <a:rPr lang="en-US" sz="1400" dirty="0" smtClean="0"/>
              <a:t>01.47 MeV</a:t>
            </a:r>
            <a:endParaRPr lang="en-US" sz="1400" dirty="0"/>
          </a:p>
        </p:txBody>
      </p:sp>
      <p:sp>
        <p:nvSpPr>
          <p:cNvPr id="15" name="TextBox 14"/>
          <p:cNvSpPr txBox="1"/>
          <p:nvPr/>
        </p:nvSpPr>
        <p:spPr>
          <a:xfrm>
            <a:off x="4180553" y="6506081"/>
            <a:ext cx="1040670" cy="307777"/>
          </a:xfrm>
          <a:prstGeom prst="rect">
            <a:avLst/>
          </a:prstGeom>
          <a:noFill/>
        </p:spPr>
        <p:txBody>
          <a:bodyPr wrap="none" rtlCol="0">
            <a:spAutoFit/>
          </a:bodyPr>
          <a:lstStyle/>
          <a:p>
            <a:r>
              <a:rPr lang="en-US" sz="1400" dirty="0" smtClean="0"/>
              <a:t>0.84  MeV</a:t>
            </a:r>
            <a:endParaRPr lang="en-US" sz="1400" dirty="0"/>
          </a:p>
        </p:txBody>
      </p:sp>
      <p:sp>
        <p:nvSpPr>
          <p:cNvPr id="16" name="TextBox 15"/>
          <p:cNvSpPr txBox="1"/>
          <p:nvPr/>
        </p:nvSpPr>
        <p:spPr>
          <a:xfrm>
            <a:off x="5154945" y="6506080"/>
            <a:ext cx="990977" cy="307777"/>
          </a:xfrm>
          <a:prstGeom prst="rect">
            <a:avLst/>
          </a:prstGeom>
          <a:noFill/>
        </p:spPr>
        <p:txBody>
          <a:bodyPr wrap="none" rtlCol="0">
            <a:spAutoFit/>
          </a:bodyPr>
          <a:lstStyle/>
          <a:p>
            <a:r>
              <a:rPr lang="en-US" sz="1400" dirty="0" smtClean="0"/>
              <a:t>0.48 MeV</a:t>
            </a:r>
            <a:endParaRPr lang="en-US" sz="1400" dirty="0"/>
          </a:p>
        </p:txBody>
      </p:sp>
      <p:sp>
        <p:nvSpPr>
          <p:cNvPr id="17" name="TextBox 16"/>
          <p:cNvSpPr txBox="1"/>
          <p:nvPr/>
        </p:nvSpPr>
        <p:spPr>
          <a:xfrm>
            <a:off x="6449125" y="6042858"/>
            <a:ext cx="654346" cy="369332"/>
          </a:xfrm>
          <a:prstGeom prst="rect">
            <a:avLst/>
          </a:prstGeom>
          <a:noFill/>
        </p:spPr>
        <p:txBody>
          <a:bodyPr wrap="none" rtlCol="0">
            <a:spAutoFit/>
          </a:bodyPr>
          <a:lstStyle/>
          <a:p>
            <a:r>
              <a:rPr lang="en-US" dirty="0" smtClean="0"/>
              <a:t>Q=</a:t>
            </a:r>
            <a:r>
              <a:rPr lang="en-US" b="1" dirty="0" smtClean="0"/>
              <a:t>?</a:t>
            </a:r>
            <a:endParaRPr lang="en-US" dirty="0"/>
          </a:p>
        </p:txBody>
      </p:sp>
      <mc:AlternateContent xmlns:mc="http://schemas.openxmlformats.org/markup-compatibility/2006" xmlns:a14="http://schemas.microsoft.com/office/drawing/2010/main">
        <mc:Choice Requires="a14">
          <p:sp>
            <p:nvSpPr>
              <p:cNvPr id="7" name="Rectangle 6"/>
              <p:cNvSpPr/>
              <p:nvPr/>
            </p:nvSpPr>
            <p:spPr>
              <a:xfrm>
                <a:off x="4341234" y="3870599"/>
                <a:ext cx="1416222" cy="3766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Pre>
                        <m:sPrePr>
                          <m:ctrlPr>
                            <a:rPr lang="en-US" i="1" smtClean="0">
                              <a:latin typeface="Cambria Math" panose="02040503050406030204" pitchFamily="18" charset="0"/>
                            </a:rPr>
                          </m:ctrlPr>
                        </m:sPrePr>
                        <m:sub>
                          <m:r>
                            <a:rPr lang="en-US" i="0">
                              <a:latin typeface="Cambria Math" panose="02040503050406030204" pitchFamily="18" charset="0"/>
                            </a:rPr>
                            <m:t>16</m:t>
                          </m:r>
                        </m:sub>
                        <m:sup>
                          <m:r>
                            <a:rPr lang="en-US" i="0">
                              <a:latin typeface="Cambria Math" panose="02040503050406030204" pitchFamily="18" charset="0"/>
                            </a:rPr>
                            <m:t>32</m:t>
                          </m:r>
                        </m:sup>
                        <m:e>
                          <m:r>
                            <a:rPr lang="en-US" i="1">
                              <a:latin typeface="Cambria Math" panose="02040503050406030204" pitchFamily="18" charset="0"/>
                            </a:rPr>
                            <m:t>𝑆</m:t>
                          </m:r>
                        </m:e>
                      </m:sPre>
                      <m:r>
                        <a:rPr lang="en-US" i="0">
                          <a:latin typeface="Cambria Math" panose="02040503050406030204" pitchFamily="18" charset="0"/>
                        </a:rPr>
                        <m:t>,</m:t>
                      </m:r>
                      <m:sPre>
                        <m:sPrePr>
                          <m:ctrlPr>
                            <a:rPr lang="en-US" i="1">
                              <a:latin typeface="Cambria Math" panose="02040503050406030204" pitchFamily="18" charset="0"/>
                            </a:rPr>
                          </m:ctrlPr>
                        </m:sPrePr>
                        <m:sub>
                          <m:r>
                            <a:rPr lang="en-US" i="0">
                              <a:latin typeface="Cambria Math" panose="02040503050406030204" pitchFamily="18" charset="0"/>
                            </a:rPr>
                            <m:t>16</m:t>
                          </m:r>
                        </m:sub>
                        <m:sup>
                          <m:r>
                            <a:rPr lang="en-US" i="0">
                              <a:latin typeface="Cambria Math" panose="02040503050406030204" pitchFamily="18" charset="0"/>
                            </a:rPr>
                            <m:t>33</m:t>
                          </m:r>
                        </m:sup>
                        <m:e>
                          <m:r>
                            <a:rPr lang="en-US" i="1">
                              <a:latin typeface="Cambria Math" panose="02040503050406030204" pitchFamily="18" charset="0"/>
                            </a:rPr>
                            <m:t>𝑆</m:t>
                          </m:r>
                        </m:e>
                      </m:sPre>
                      <m:r>
                        <a:rPr lang="en-US" i="0">
                          <a:latin typeface="Cambria Math" panose="02040503050406030204" pitchFamily="18" charset="0"/>
                        </a:rPr>
                        <m:t>,</m:t>
                      </m:r>
                      <m:sPre>
                        <m:sPrePr>
                          <m:ctrlPr>
                            <a:rPr lang="en-US" i="1">
                              <a:latin typeface="Cambria Math" panose="02040503050406030204" pitchFamily="18" charset="0"/>
                            </a:rPr>
                          </m:ctrlPr>
                        </m:sPrePr>
                        <m:sub>
                          <m:r>
                            <a:rPr lang="en-US" i="0">
                              <a:latin typeface="Cambria Math" panose="02040503050406030204" pitchFamily="18" charset="0"/>
                            </a:rPr>
                            <m:t>16</m:t>
                          </m:r>
                        </m:sub>
                        <m:sup>
                          <m:r>
                            <a:rPr lang="en-US" i="0">
                              <a:latin typeface="Cambria Math" panose="02040503050406030204" pitchFamily="18" charset="0"/>
                            </a:rPr>
                            <m:t>48</m:t>
                          </m:r>
                        </m:sup>
                        <m:e>
                          <m:r>
                            <a:rPr lang="en-US" i="1">
                              <a:latin typeface="Cambria Math" panose="02040503050406030204" pitchFamily="18" charset="0"/>
                            </a:rPr>
                            <m:t>𝑆</m:t>
                          </m:r>
                        </m:e>
                      </m:sPre>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4341234" y="3870599"/>
                <a:ext cx="1416222" cy="376642"/>
              </a:xfrm>
              <a:prstGeom prst="rect">
                <a:avLst/>
              </a:prstGeom>
              <a:blipFill rotWithShape="0">
                <a:blip r:embed="rId2"/>
                <a:stretch>
                  <a:fillRect b="-1613"/>
                </a:stretch>
              </a:blipFill>
            </p:spPr>
            <p:txBody>
              <a:bodyPr/>
              <a:lstStyle/>
              <a:p>
                <a:r>
                  <a:rPr lang="en-US">
                    <a:noFill/>
                  </a:rPr>
                  <a:t> </a:t>
                </a:r>
              </a:p>
            </p:txBody>
          </p:sp>
        </mc:Fallback>
      </mc:AlternateContent>
    </p:spTree>
    <p:extLst>
      <p:ext uri="{BB962C8B-B14F-4D97-AF65-F5344CB8AC3E}">
        <p14:creationId xmlns:p14="http://schemas.microsoft.com/office/powerpoint/2010/main" val="18504985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307" y="275573"/>
            <a:ext cx="1532792" cy="369332"/>
          </a:xfrm>
          <a:prstGeom prst="rect">
            <a:avLst/>
          </a:prstGeom>
          <a:noFill/>
        </p:spPr>
        <p:txBody>
          <a:bodyPr wrap="none" rtlCol="0">
            <a:spAutoFit/>
          </a:bodyPr>
          <a:lstStyle/>
          <a:p>
            <a:r>
              <a:rPr lang="en-US" b="1" dirty="0" smtClean="0">
                <a:solidFill>
                  <a:srgbClr val="FFFF00"/>
                </a:solidFill>
              </a:rPr>
              <a:t>Beta-Decay</a:t>
            </a:r>
            <a:endParaRPr lang="en-US" b="1" dirty="0">
              <a:solidFill>
                <a:srgbClr val="FFFF00"/>
              </a:solidFill>
            </a:endParaRPr>
          </a:p>
        </p:txBody>
      </p:sp>
      <p:pic>
        <p:nvPicPr>
          <p:cNvPr id="6" name="Picture 5"/>
          <p:cNvPicPr>
            <a:picLocks noChangeAspect="1"/>
          </p:cNvPicPr>
          <p:nvPr/>
        </p:nvPicPr>
        <p:blipFill rotWithShape="1">
          <a:blip r:embed="rId3"/>
          <a:srcRect l="31356" t="28810" r="29751" b="9375"/>
          <a:stretch/>
        </p:blipFill>
        <p:spPr>
          <a:xfrm>
            <a:off x="275571" y="764087"/>
            <a:ext cx="6601217" cy="5898612"/>
          </a:xfrm>
          <a:prstGeom prst="rect">
            <a:avLst/>
          </a:prstGeom>
        </p:spPr>
      </p:pic>
      <p:sp>
        <p:nvSpPr>
          <p:cNvPr id="2" name="TextBox 1"/>
          <p:cNvSpPr txBox="1"/>
          <p:nvPr/>
        </p:nvSpPr>
        <p:spPr>
          <a:xfrm>
            <a:off x="6876788" y="0"/>
            <a:ext cx="5152373" cy="2308324"/>
          </a:xfrm>
          <a:prstGeom prst="rect">
            <a:avLst/>
          </a:prstGeom>
          <a:noFill/>
        </p:spPr>
        <p:txBody>
          <a:bodyPr wrap="square" rtlCol="0">
            <a:spAutoFit/>
          </a:bodyPr>
          <a:lstStyle/>
          <a:p>
            <a:pPr algn="just"/>
            <a:r>
              <a:rPr lang="en-US" sz="1600" dirty="0" smtClean="0"/>
              <a:t>We know that electron (negatron and positron do not constitute the nucleus. </a:t>
            </a:r>
            <a:r>
              <a:rPr lang="en-US" sz="1600" b="1" dirty="0" smtClean="0">
                <a:solidFill>
                  <a:srgbClr val="FFFF00"/>
                </a:solidFill>
              </a:rPr>
              <a:t>How then they are emitted from the nucleus? </a:t>
            </a:r>
            <a:r>
              <a:rPr lang="en-US" sz="1600" dirty="0" smtClean="0"/>
              <a:t>They are created by the nucleus only at the time of decay/emission. When a nucleus has excess of neutrons than required for a stable nucleus then it will be unstable due to deficiency of protons. Such a nucleus will achieve stability by changing its neutrons into protons</a:t>
            </a:r>
            <a:endParaRPr lang="en-US" sz="1600" dirty="0"/>
          </a:p>
        </p:txBody>
      </p:sp>
      <p:graphicFrame>
        <p:nvGraphicFramePr>
          <p:cNvPr id="3" name="Object 2"/>
          <p:cNvGraphicFramePr>
            <a:graphicFrameLocks noChangeAspect="1"/>
          </p:cNvGraphicFramePr>
          <p:nvPr>
            <p:extLst>
              <p:ext uri="{D42A27DB-BD31-4B8C-83A1-F6EECF244321}">
                <p14:modId xmlns:p14="http://schemas.microsoft.com/office/powerpoint/2010/main" val="3846879734"/>
              </p:ext>
            </p:extLst>
          </p:nvPr>
        </p:nvGraphicFramePr>
        <p:xfrm>
          <a:off x="7942632" y="2469140"/>
          <a:ext cx="2479023" cy="457296"/>
        </p:xfrm>
        <a:graphic>
          <a:graphicData uri="http://schemas.openxmlformats.org/presentationml/2006/ole">
            <mc:AlternateContent xmlns:mc="http://schemas.openxmlformats.org/markup-compatibility/2006">
              <mc:Choice xmlns:v="urn:schemas-microsoft-com:vml" Requires="v">
                <p:oleObj spid="_x0000_s31920" name="Equation" r:id="rId4" imgW="1307880" imgH="241200" progId="Equation.DSMT4">
                  <p:embed/>
                </p:oleObj>
              </mc:Choice>
              <mc:Fallback>
                <p:oleObj name="Equation" r:id="rId4" imgW="1307880" imgH="241200" progId="Equation.DSMT4">
                  <p:embed/>
                  <p:pic>
                    <p:nvPicPr>
                      <p:cNvPr id="0" name=""/>
                      <p:cNvPicPr/>
                      <p:nvPr/>
                    </p:nvPicPr>
                    <p:blipFill>
                      <a:blip r:embed="rId5"/>
                      <a:stretch>
                        <a:fillRect/>
                      </a:stretch>
                    </p:blipFill>
                    <p:spPr>
                      <a:xfrm>
                        <a:off x="7942632" y="2469140"/>
                        <a:ext cx="2479023" cy="457296"/>
                      </a:xfrm>
                      <a:prstGeom prst="rect">
                        <a:avLst/>
                      </a:prstGeom>
                      <a:solidFill>
                        <a:schemeClr val="tx1"/>
                      </a:solidFill>
                    </p:spPr>
                  </p:pic>
                </p:oleObj>
              </mc:Fallback>
            </mc:AlternateContent>
          </a:graphicData>
        </a:graphic>
      </p:graphicFrame>
      <p:sp>
        <p:nvSpPr>
          <p:cNvPr id="5" name="TextBox 4"/>
          <p:cNvSpPr txBox="1"/>
          <p:nvPr/>
        </p:nvSpPr>
        <p:spPr>
          <a:xfrm>
            <a:off x="6876788" y="3087252"/>
            <a:ext cx="5315211" cy="2062103"/>
          </a:xfrm>
          <a:prstGeom prst="rect">
            <a:avLst/>
          </a:prstGeom>
          <a:noFill/>
        </p:spPr>
        <p:txBody>
          <a:bodyPr wrap="square" rtlCol="0">
            <a:spAutoFit/>
          </a:bodyPr>
          <a:lstStyle/>
          <a:p>
            <a:pPr algn="just"/>
            <a:r>
              <a:rPr lang="en-US" sz="1600" dirty="0" smtClean="0"/>
              <a:t>Daughter nucleus thus formed is shifted one place to the right in the periodic table. Parent atom has Z proton and Z electrons. But the daughter atom has Z+1 proton and Z electrons. Since electron number in the daughter nucleus remains the same i.e., Z while proton number is Z+1 and so is the nuclear charge, so daughter nucleus will carry a charge of +1.</a:t>
            </a:r>
            <a:endParaRPr lang="en-US" sz="1600" dirty="0"/>
          </a:p>
        </p:txBody>
      </p:sp>
      <p:graphicFrame>
        <p:nvGraphicFramePr>
          <p:cNvPr id="7" name="Object 6"/>
          <p:cNvGraphicFramePr>
            <a:graphicFrameLocks noChangeAspect="1"/>
          </p:cNvGraphicFramePr>
          <p:nvPr>
            <p:extLst>
              <p:ext uri="{D42A27DB-BD31-4B8C-83A1-F6EECF244321}">
                <p14:modId xmlns:p14="http://schemas.microsoft.com/office/powerpoint/2010/main" val="2246836530"/>
              </p:ext>
            </p:extLst>
          </p:nvPr>
        </p:nvGraphicFramePr>
        <p:xfrm>
          <a:off x="7829897" y="5230346"/>
          <a:ext cx="3046347" cy="399177"/>
        </p:xfrm>
        <a:graphic>
          <a:graphicData uri="http://schemas.openxmlformats.org/presentationml/2006/ole">
            <mc:AlternateContent xmlns:mc="http://schemas.openxmlformats.org/markup-compatibility/2006">
              <mc:Choice xmlns:v="urn:schemas-microsoft-com:vml" Requires="v">
                <p:oleObj spid="_x0000_s31921" name="Equation" r:id="rId6" imgW="1841400" imgH="241200" progId="Equation.DSMT4">
                  <p:embed/>
                </p:oleObj>
              </mc:Choice>
              <mc:Fallback>
                <p:oleObj name="Equation" r:id="rId6" imgW="1841400" imgH="241200" progId="Equation.DSMT4">
                  <p:embed/>
                  <p:pic>
                    <p:nvPicPr>
                      <p:cNvPr id="0" name=""/>
                      <p:cNvPicPr/>
                      <p:nvPr/>
                    </p:nvPicPr>
                    <p:blipFill>
                      <a:blip r:embed="rId7"/>
                      <a:stretch>
                        <a:fillRect/>
                      </a:stretch>
                    </p:blipFill>
                    <p:spPr>
                      <a:xfrm>
                        <a:off x="7829897" y="5230346"/>
                        <a:ext cx="3046347" cy="399177"/>
                      </a:xfrm>
                      <a:prstGeom prst="rect">
                        <a:avLst/>
                      </a:prstGeom>
                      <a:solidFill>
                        <a:schemeClr val="tx1"/>
                      </a:solid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55165242"/>
              </p:ext>
            </p:extLst>
          </p:nvPr>
        </p:nvGraphicFramePr>
        <p:xfrm>
          <a:off x="7813880" y="5790339"/>
          <a:ext cx="3278187" cy="800100"/>
        </p:xfrm>
        <a:graphic>
          <a:graphicData uri="http://schemas.openxmlformats.org/presentationml/2006/ole">
            <mc:AlternateContent xmlns:mc="http://schemas.openxmlformats.org/markup-compatibility/2006">
              <mc:Choice xmlns:v="urn:schemas-microsoft-com:vml" Requires="v">
                <p:oleObj spid="_x0000_s31922" name="Equation" r:id="rId8" imgW="1981080" imgH="482400" progId="Equation.DSMT4">
                  <p:embed/>
                </p:oleObj>
              </mc:Choice>
              <mc:Fallback>
                <p:oleObj name="Equation" r:id="rId8" imgW="1981080" imgH="482400" progId="Equation.DSMT4">
                  <p:embed/>
                  <p:pic>
                    <p:nvPicPr>
                      <p:cNvPr id="0" name=""/>
                      <p:cNvPicPr/>
                      <p:nvPr/>
                    </p:nvPicPr>
                    <p:blipFill>
                      <a:blip r:embed="rId9"/>
                      <a:stretch>
                        <a:fillRect/>
                      </a:stretch>
                    </p:blipFill>
                    <p:spPr>
                      <a:xfrm>
                        <a:off x="7813880" y="5790339"/>
                        <a:ext cx="3278187" cy="8001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40865390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691" t="4870" r="16438" b="12328"/>
          <a:stretch/>
        </p:blipFill>
        <p:spPr>
          <a:xfrm>
            <a:off x="162837" y="112735"/>
            <a:ext cx="6826685" cy="4684734"/>
          </a:xfrm>
          <a:prstGeom prst="rect">
            <a:avLst/>
          </a:prstGeom>
        </p:spPr>
      </p:pic>
      <p:sp>
        <p:nvSpPr>
          <p:cNvPr id="3" name="TextBox 2"/>
          <p:cNvSpPr txBox="1"/>
          <p:nvPr/>
        </p:nvSpPr>
        <p:spPr>
          <a:xfrm>
            <a:off x="162837" y="4797469"/>
            <a:ext cx="6839212" cy="830997"/>
          </a:xfrm>
          <a:prstGeom prst="rect">
            <a:avLst/>
          </a:prstGeom>
          <a:noFill/>
        </p:spPr>
        <p:txBody>
          <a:bodyPr wrap="square" rtlCol="0">
            <a:spAutoFit/>
          </a:bodyPr>
          <a:lstStyle/>
          <a:p>
            <a:pPr algn="just"/>
            <a:r>
              <a:rPr lang="en-US" sz="1600" b="1" dirty="0" smtClean="0">
                <a:solidFill>
                  <a:srgbClr val="FFFF00"/>
                </a:solidFill>
              </a:rPr>
              <a:t>Number of neutrons can also be decreased by neutron emission. It simply decreases the neutron number by one without changing the atomic number</a:t>
            </a:r>
            <a:endParaRPr lang="en-US" sz="1600" b="1" dirty="0">
              <a:solidFill>
                <a:srgbClr val="FFFF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704116870"/>
              </p:ext>
            </p:extLst>
          </p:nvPr>
        </p:nvGraphicFramePr>
        <p:xfrm>
          <a:off x="257610" y="5708676"/>
          <a:ext cx="2635902" cy="537458"/>
        </p:xfrm>
        <a:graphic>
          <a:graphicData uri="http://schemas.openxmlformats.org/presentationml/2006/ole">
            <mc:AlternateContent xmlns:mc="http://schemas.openxmlformats.org/markup-compatibility/2006">
              <mc:Choice xmlns:v="urn:schemas-microsoft-com:vml" Requires="v">
                <p:oleObj spid="_x0000_s32826" name="Equation" r:id="rId4" imgW="1180800" imgH="241200" progId="Equation.DSMT4">
                  <p:embed/>
                </p:oleObj>
              </mc:Choice>
              <mc:Fallback>
                <p:oleObj name="Equation" r:id="rId4" imgW="1180800" imgH="241200" progId="Equation.DSMT4">
                  <p:embed/>
                  <p:pic>
                    <p:nvPicPr>
                      <p:cNvPr id="0" name=""/>
                      <p:cNvPicPr/>
                      <p:nvPr/>
                    </p:nvPicPr>
                    <p:blipFill>
                      <a:blip r:embed="rId5"/>
                      <a:stretch>
                        <a:fillRect/>
                      </a:stretch>
                    </p:blipFill>
                    <p:spPr>
                      <a:xfrm>
                        <a:off x="257610" y="5708676"/>
                        <a:ext cx="2635902" cy="537458"/>
                      </a:xfrm>
                      <a:prstGeom prst="rect">
                        <a:avLst/>
                      </a:prstGeom>
                      <a:solidFill>
                        <a:schemeClr val="tx1"/>
                      </a:solidFill>
                    </p:spPr>
                  </p:pic>
                </p:oleObj>
              </mc:Fallback>
            </mc:AlternateContent>
          </a:graphicData>
        </a:graphic>
      </p:graphicFrame>
      <p:sp>
        <p:nvSpPr>
          <p:cNvPr id="6" name="TextBox 5"/>
          <p:cNvSpPr txBox="1"/>
          <p:nvPr/>
        </p:nvSpPr>
        <p:spPr>
          <a:xfrm>
            <a:off x="7002049" y="93514"/>
            <a:ext cx="5189951" cy="3662541"/>
          </a:xfrm>
          <a:prstGeom prst="rect">
            <a:avLst/>
          </a:prstGeom>
          <a:noFill/>
        </p:spPr>
        <p:txBody>
          <a:bodyPr wrap="square" rtlCol="0">
            <a:spAutoFit/>
          </a:bodyPr>
          <a:lstStyle/>
          <a:p>
            <a:pPr algn="just"/>
            <a:r>
              <a:rPr lang="en-US" sz="1400" dirty="0" smtClean="0"/>
              <a:t>The energy Q is shared by beta particles and antineutrino. The energy carried away by beta particles varies from zero to a maximum value. This energy is nor carried by the daughter nucleus unlike alpha particle decay where a part of energy is carried by daughter nucleus because it is larger in size and mass than beta particle and antineutrino.</a:t>
            </a:r>
            <a:endParaRPr lang="en-US" sz="1600" dirty="0" smtClean="0">
              <a:solidFill>
                <a:srgbClr val="FFFF00"/>
              </a:solidFill>
            </a:endParaRPr>
          </a:p>
          <a:p>
            <a:pPr algn="just"/>
            <a:r>
              <a:rPr lang="en-US" sz="1600" b="1" dirty="0" smtClean="0">
                <a:solidFill>
                  <a:srgbClr val="FFFF00"/>
                </a:solidFill>
              </a:rPr>
              <a:t>While electrons emitted through internal conversion are mono-energetic i.e., all electrons emitted have same energies. </a:t>
            </a:r>
            <a:r>
              <a:rPr lang="en-US" sz="1400" dirty="0" smtClean="0"/>
              <a:t>Consider the transition from GS B-12 to GS C-12 which is 97.22% probable (in the example given on left). The energy released will be 13.3693 MeV which is partitioned between Beta particle and antineutrino. How much kinetic energy is carried by Beta particle</a:t>
            </a:r>
            <a:r>
              <a:rPr lang="en-US" sz="1400" b="1" dirty="0" smtClean="0"/>
              <a:t>? </a:t>
            </a:r>
            <a:endParaRPr lang="en-US" sz="1400" b="1" dirty="0"/>
          </a:p>
          <a:p>
            <a:pPr algn="just"/>
            <a:r>
              <a:rPr lang="en-US" sz="1600" b="1" dirty="0" err="1" smtClean="0">
                <a:solidFill>
                  <a:srgbClr val="FFFF00"/>
                </a:solidFill>
              </a:rPr>
              <a:t>Ans</a:t>
            </a:r>
            <a:r>
              <a:rPr lang="en-US" sz="1600" b="1" dirty="0" smtClean="0">
                <a:solidFill>
                  <a:srgbClr val="FFFF00"/>
                </a:solidFill>
              </a:rPr>
              <a:t>: From zero to 13.3693 MeV</a:t>
            </a:r>
            <a:endParaRPr lang="en-US" sz="1600" b="1" dirty="0">
              <a:solidFill>
                <a:srgbClr val="FFFF00"/>
              </a:solidFill>
            </a:endParaRPr>
          </a:p>
        </p:txBody>
      </p:sp>
      <p:grpSp>
        <p:nvGrpSpPr>
          <p:cNvPr id="22" name="Group 21"/>
          <p:cNvGrpSpPr/>
          <p:nvPr/>
        </p:nvGrpSpPr>
        <p:grpSpPr>
          <a:xfrm>
            <a:off x="701458" y="2292263"/>
            <a:ext cx="2787039" cy="2079321"/>
            <a:chOff x="701458" y="2292263"/>
            <a:chExt cx="2787039" cy="2079321"/>
          </a:xfrm>
        </p:grpSpPr>
        <p:cxnSp>
          <p:nvCxnSpPr>
            <p:cNvPr id="10" name="Straight Connector 9"/>
            <p:cNvCxnSpPr/>
            <p:nvPr/>
          </p:nvCxnSpPr>
          <p:spPr>
            <a:xfrm>
              <a:off x="1340285" y="2292263"/>
              <a:ext cx="37578" cy="19665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01458" y="4048700"/>
              <a:ext cx="27870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340285" y="3594724"/>
              <a:ext cx="1609736" cy="369332"/>
            </a:xfrm>
            <a:prstGeom prst="rect">
              <a:avLst/>
            </a:prstGeom>
          </p:spPr>
          <p:txBody>
            <a:bodyPr wrap="none">
              <a:spAutoFit/>
            </a:bodyPr>
            <a:lstStyle/>
            <a:p>
              <a:pPr algn="just"/>
              <a:r>
                <a:rPr lang="en-US" b="1" dirty="0" smtClean="0">
                  <a:solidFill>
                    <a:schemeClr val="bg1"/>
                  </a:solidFill>
                </a:rPr>
                <a:t>13.3693 MeV</a:t>
              </a:r>
              <a:endParaRPr lang="en-US" b="1" dirty="0">
                <a:solidFill>
                  <a:schemeClr val="bg1"/>
                </a:solidFill>
              </a:endParaRPr>
            </a:p>
          </p:txBody>
        </p:sp>
        <p:cxnSp>
          <p:nvCxnSpPr>
            <p:cNvPr id="17" name="Straight Connector 16"/>
            <p:cNvCxnSpPr/>
            <p:nvPr/>
          </p:nvCxnSpPr>
          <p:spPr>
            <a:xfrm>
              <a:off x="1979112" y="4158641"/>
              <a:ext cx="12526" cy="2129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10319" y="4158641"/>
              <a:ext cx="12526" cy="2129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71788" y="4170123"/>
              <a:ext cx="5222" cy="201461"/>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flipV="1">
            <a:off x="1377863" y="4048700"/>
            <a:ext cx="5787025" cy="21014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43803" y="3981860"/>
            <a:ext cx="5148197" cy="2893100"/>
          </a:xfrm>
          <a:prstGeom prst="rect">
            <a:avLst/>
          </a:prstGeom>
          <a:noFill/>
        </p:spPr>
        <p:txBody>
          <a:bodyPr wrap="square" rtlCol="0">
            <a:spAutoFit/>
          </a:bodyPr>
          <a:lstStyle/>
          <a:p>
            <a:pPr algn="just"/>
            <a:r>
              <a:rPr lang="en-US" sz="1400" dirty="0" smtClean="0"/>
              <a:t>This energy over here seems to be one-fourth of the maximum energy released i.e., 3.325 MeV. This energy is carried by maximum number of Beta rays emitted while 10 MeV energy is carried out by maximum antineutrinos emitted. Like wise we can calculate energy carried out by Beta particle and antineutrino at any point of the graph.</a:t>
            </a:r>
          </a:p>
          <a:p>
            <a:pPr algn="just"/>
            <a:r>
              <a:rPr lang="en-US" sz="1400" b="1" dirty="0" smtClean="0">
                <a:solidFill>
                  <a:srgbClr val="FFFF00"/>
                </a:solidFill>
              </a:rPr>
              <a:t>Such a spectrum can be drawn for any beta decay process. This spectrum was the main evidence for the presence of antineutrino and was explained 40 years before the discovery of neutrino. It was thought that there must be some particles which carry away energy which is not carried by beta particles.</a:t>
            </a:r>
            <a:endParaRPr lang="en-US" sz="1400" b="1" dirty="0">
              <a:solidFill>
                <a:srgbClr val="FFFF00"/>
              </a:solidFill>
            </a:endParaRPr>
          </a:p>
        </p:txBody>
      </p:sp>
    </p:spTree>
    <p:extLst>
      <p:ext uri="{BB962C8B-B14F-4D97-AF65-F5344CB8AC3E}">
        <p14:creationId xmlns:p14="http://schemas.microsoft.com/office/powerpoint/2010/main" val="10477047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065" t="8192" r="17559" b="11000"/>
          <a:stretch/>
        </p:blipFill>
        <p:spPr>
          <a:xfrm>
            <a:off x="263047" y="663878"/>
            <a:ext cx="5273457" cy="3611280"/>
          </a:xfrm>
          <a:prstGeom prst="rect">
            <a:avLst/>
          </a:prstGeom>
        </p:spPr>
      </p:pic>
      <p:sp>
        <p:nvSpPr>
          <p:cNvPr id="4" name="TextBox 3"/>
          <p:cNvSpPr txBox="1"/>
          <p:nvPr/>
        </p:nvSpPr>
        <p:spPr>
          <a:xfrm>
            <a:off x="350729" y="0"/>
            <a:ext cx="3180679" cy="369332"/>
          </a:xfrm>
          <a:prstGeom prst="rect">
            <a:avLst/>
          </a:prstGeom>
          <a:noFill/>
        </p:spPr>
        <p:txBody>
          <a:bodyPr wrap="none" rtlCol="0">
            <a:spAutoFit/>
          </a:bodyPr>
          <a:lstStyle/>
          <a:p>
            <a:r>
              <a:rPr lang="en-US" b="1" dirty="0" smtClean="0">
                <a:solidFill>
                  <a:srgbClr val="FFFF00"/>
                </a:solidFill>
              </a:rPr>
              <a:t>Some Notable Beta decay</a:t>
            </a:r>
            <a:endParaRPr lang="en-US" b="1" dirty="0">
              <a:solidFill>
                <a:srgbClr val="FFFF00"/>
              </a:solidFill>
            </a:endParaRPr>
          </a:p>
        </p:txBody>
      </p:sp>
      <p:pic>
        <p:nvPicPr>
          <p:cNvPr id="5" name="Picture 4"/>
          <p:cNvPicPr>
            <a:picLocks noChangeAspect="1"/>
          </p:cNvPicPr>
          <p:nvPr/>
        </p:nvPicPr>
        <p:blipFill rotWithShape="1">
          <a:blip r:embed="rId3"/>
          <a:srcRect l="14316" t="17508" r="54300" b="63314"/>
          <a:stretch/>
        </p:blipFill>
        <p:spPr>
          <a:xfrm>
            <a:off x="263047" y="4569704"/>
            <a:ext cx="5273457" cy="1811740"/>
          </a:xfrm>
          <a:prstGeom prst="rect">
            <a:avLst/>
          </a:prstGeom>
        </p:spPr>
      </p:pic>
      <p:sp>
        <p:nvSpPr>
          <p:cNvPr id="2" name="TextBox 1"/>
          <p:cNvSpPr txBox="1"/>
          <p:nvPr/>
        </p:nvSpPr>
        <p:spPr>
          <a:xfrm rot="10800000" flipV="1">
            <a:off x="5787024" y="369332"/>
            <a:ext cx="6404976" cy="6740307"/>
          </a:xfrm>
          <a:prstGeom prst="rect">
            <a:avLst/>
          </a:prstGeom>
          <a:noFill/>
        </p:spPr>
        <p:txBody>
          <a:bodyPr wrap="square" rtlCol="0">
            <a:spAutoFit/>
          </a:bodyPr>
          <a:lstStyle/>
          <a:p>
            <a:pPr algn="just"/>
            <a:r>
              <a:rPr lang="en-US" dirty="0"/>
              <a:t> Cobalt-60, produced by neutron irradiation of ordinary cobalt metal in a reactor, is a high activity gamma ray emitter, emitting 1.17 and 1.33 MeV gamma rays with an activity of 44 </a:t>
            </a:r>
            <a:r>
              <a:rPr lang="en-US" dirty="0" err="1"/>
              <a:t>TBq</a:t>
            </a:r>
            <a:r>
              <a:rPr lang="en-US" dirty="0"/>
              <a:t>/g (about 1100 </a:t>
            </a:r>
            <a:r>
              <a:rPr lang="en-US" dirty="0" err="1"/>
              <a:t>Ci</a:t>
            </a:r>
            <a:r>
              <a:rPr lang="en-US" dirty="0"/>
              <a:t>/g). The main reason for its wide use in radiotherapy is that it has a longer half-life, 5.27 years, than many other gamma emitters. However this half life still requires cobalt sources to be replaced about every 5 years. </a:t>
            </a:r>
            <a:endParaRPr lang="en-US" dirty="0" smtClean="0"/>
          </a:p>
          <a:p>
            <a:pPr algn="just"/>
            <a:r>
              <a:rPr lang="en-US" dirty="0" smtClean="0"/>
              <a:t>Radioisotopes </a:t>
            </a:r>
            <a:r>
              <a:rPr lang="en-US" dirty="0"/>
              <a:t>produced gamma rays in the megavolt range, but prior to World War II virtually the only radioisotope available for radiotherapy was naturally occurring radium (producing 1-2 MeV gamma rays), which was extremely expensive due to its low occurrence in ores. In 1937 the price of radium was one million dollars per gram in 2005 dollars, and the total worldwide supply of radium available for beam radiotherapy (</a:t>
            </a:r>
            <a:r>
              <a:rPr lang="en-US" dirty="0" err="1"/>
              <a:t>teletherapy</a:t>
            </a:r>
            <a:r>
              <a:rPr lang="en-US" dirty="0"/>
              <a:t>) was 50 grams. </a:t>
            </a:r>
            <a:endParaRPr lang="en-US" dirty="0" smtClean="0"/>
          </a:p>
          <a:p>
            <a:pPr algn="just"/>
            <a:r>
              <a:rPr lang="en-US" dirty="0" smtClean="0"/>
              <a:t>The </a:t>
            </a:r>
            <a:r>
              <a:rPr lang="en-US" dirty="0"/>
              <a:t>first patient to be treated with cobalt-60 radiation was treated on October 27, 1951, at Victoria Hospital in London, Ontario.[2] In 1961 cobalt therapy was expected to replace X-ray radiotherapy.[3]. In 1966, </a:t>
            </a:r>
            <a:r>
              <a:rPr lang="en-US" dirty="0">
                <a:solidFill>
                  <a:srgbClr val="FFFF00"/>
                </a:solidFill>
              </a:rPr>
              <a:t>Walt Disney's </a:t>
            </a:r>
            <a:r>
              <a:rPr lang="en-US" dirty="0"/>
              <a:t>lung cancer was treated with this procedure, but could not prevent his death.</a:t>
            </a:r>
          </a:p>
          <a:p>
            <a:pPr algn="just"/>
            <a:endParaRPr lang="en-US" dirty="0"/>
          </a:p>
        </p:txBody>
      </p:sp>
    </p:spTree>
    <p:extLst>
      <p:ext uri="{BB962C8B-B14F-4D97-AF65-F5344CB8AC3E}">
        <p14:creationId xmlns:p14="http://schemas.microsoft.com/office/powerpoint/2010/main" val="33476270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obalt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63" y="199728"/>
            <a:ext cx="8868426" cy="665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173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2839" y="0"/>
            <a:ext cx="9494729" cy="6858000"/>
            <a:chOff x="162839" y="0"/>
            <a:chExt cx="9494729" cy="6858000"/>
          </a:xfrm>
        </p:grpSpPr>
        <p:sp>
          <p:nvSpPr>
            <p:cNvPr id="4" name="TextBox 3"/>
            <p:cNvSpPr txBox="1"/>
            <p:nvPr/>
          </p:nvSpPr>
          <p:spPr>
            <a:xfrm>
              <a:off x="350729" y="0"/>
              <a:ext cx="3180679" cy="369332"/>
            </a:xfrm>
            <a:prstGeom prst="rect">
              <a:avLst/>
            </a:prstGeom>
            <a:noFill/>
          </p:spPr>
          <p:txBody>
            <a:bodyPr wrap="none" rtlCol="0">
              <a:spAutoFit/>
            </a:bodyPr>
            <a:lstStyle/>
            <a:p>
              <a:r>
                <a:rPr lang="en-US" b="1" dirty="0" smtClean="0">
                  <a:solidFill>
                    <a:srgbClr val="FFFF00"/>
                  </a:solidFill>
                </a:rPr>
                <a:t>Some Notable Beta decay</a:t>
              </a:r>
              <a:endParaRPr lang="en-US" b="1" dirty="0">
                <a:solidFill>
                  <a:srgbClr val="FFFF00"/>
                </a:solidFill>
              </a:endParaRPr>
            </a:p>
          </p:txBody>
        </p:sp>
        <p:pic>
          <p:nvPicPr>
            <p:cNvPr id="2" name="Picture 1"/>
            <p:cNvPicPr>
              <a:picLocks noChangeAspect="1"/>
            </p:cNvPicPr>
            <p:nvPr/>
          </p:nvPicPr>
          <p:blipFill rotWithShape="1">
            <a:blip r:embed="rId2"/>
            <a:srcRect l="13641" t="5695" r="13385" b="8519"/>
            <a:stretch/>
          </p:blipFill>
          <p:spPr>
            <a:xfrm>
              <a:off x="162839" y="582460"/>
              <a:ext cx="9494729" cy="6275540"/>
            </a:xfrm>
            <a:prstGeom prst="rect">
              <a:avLst/>
            </a:prstGeom>
          </p:spPr>
        </p:pic>
        <p:sp>
          <p:nvSpPr>
            <p:cNvPr id="6" name="Rectangle 5"/>
            <p:cNvSpPr/>
            <p:nvPr/>
          </p:nvSpPr>
          <p:spPr>
            <a:xfrm>
              <a:off x="5799551" y="1390389"/>
              <a:ext cx="3795386" cy="2630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4697260" y="106564"/>
            <a:ext cx="5113900" cy="369332"/>
          </a:xfrm>
          <a:prstGeom prst="rect">
            <a:avLst/>
          </a:prstGeom>
          <a:noFill/>
        </p:spPr>
        <p:txBody>
          <a:bodyPr wrap="none" rtlCol="0">
            <a:spAutoFit/>
          </a:bodyPr>
          <a:lstStyle/>
          <a:p>
            <a:r>
              <a:rPr lang="en-US" dirty="0">
                <a:solidFill>
                  <a:srgbClr val="FFFF00"/>
                </a:solidFill>
              </a:rPr>
              <a:t>https://en.wikipedia.org/wiki/Brachytherapy</a:t>
            </a:r>
          </a:p>
        </p:txBody>
      </p:sp>
    </p:spTree>
    <p:extLst>
      <p:ext uri="{BB962C8B-B14F-4D97-AF65-F5344CB8AC3E}">
        <p14:creationId xmlns:p14="http://schemas.microsoft.com/office/powerpoint/2010/main" val="24001479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138" t="17166" r="36779" b="34032"/>
          <a:stretch/>
        </p:blipFill>
        <p:spPr>
          <a:xfrm>
            <a:off x="338201" y="676403"/>
            <a:ext cx="11341860" cy="5974917"/>
          </a:xfrm>
          <a:prstGeom prst="rect">
            <a:avLst/>
          </a:prstGeom>
        </p:spPr>
      </p:pic>
      <p:sp>
        <p:nvSpPr>
          <p:cNvPr id="3" name="TextBox 2"/>
          <p:cNvSpPr txBox="1"/>
          <p:nvPr/>
        </p:nvSpPr>
        <p:spPr>
          <a:xfrm>
            <a:off x="463462" y="87682"/>
            <a:ext cx="896399" cy="369332"/>
          </a:xfrm>
          <a:prstGeom prst="rect">
            <a:avLst/>
          </a:prstGeom>
          <a:noFill/>
        </p:spPr>
        <p:txBody>
          <a:bodyPr wrap="none" rtlCol="0">
            <a:spAutoFit/>
          </a:bodyPr>
          <a:lstStyle/>
          <a:p>
            <a:r>
              <a:rPr lang="en-US" b="1" dirty="0" smtClean="0">
                <a:solidFill>
                  <a:srgbClr val="FFFF00"/>
                </a:solidFill>
              </a:rPr>
              <a:t>Mo-99</a:t>
            </a:r>
            <a:endParaRPr lang="en-US" b="1" dirty="0">
              <a:solidFill>
                <a:srgbClr val="FFFF00"/>
              </a:solidFill>
            </a:endParaRPr>
          </a:p>
        </p:txBody>
      </p:sp>
      <p:sp>
        <p:nvSpPr>
          <p:cNvPr id="4" name="TextBox 3"/>
          <p:cNvSpPr txBox="1"/>
          <p:nvPr/>
        </p:nvSpPr>
        <p:spPr>
          <a:xfrm>
            <a:off x="1677568" y="87682"/>
            <a:ext cx="9970718" cy="461665"/>
          </a:xfrm>
          <a:prstGeom prst="rect">
            <a:avLst/>
          </a:prstGeom>
          <a:noFill/>
        </p:spPr>
        <p:txBody>
          <a:bodyPr wrap="square" rtlCol="0">
            <a:spAutoFit/>
          </a:bodyPr>
          <a:lstStyle/>
          <a:p>
            <a:r>
              <a:rPr lang="en-US" sz="1200">
                <a:solidFill>
                  <a:srgbClr val="FFFF00"/>
                </a:solidFill>
              </a:rPr>
              <a:t>https://www.google.com/search?q=half+life+of+tc-99m&amp;rlz=1C1CHBF_enPK891PK891&amp;oq=half+life+of+Tc-99&amp;aqs=chrome.1.0l8.10186j0j7&amp;sourceid=chrome&amp;ie=UTF-8</a:t>
            </a:r>
            <a:endParaRPr lang="en-US" sz="1200" dirty="0">
              <a:solidFill>
                <a:srgbClr val="FFFF00"/>
              </a:solidFill>
            </a:endParaRPr>
          </a:p>
        </p:txBody>
      </p:sp>
    </p:spTree>
    <p:extLst>
      <p:ext uri="{BB962C8B-B14F-4D97-AF65-F5344CB8AC3E}">
        <p14:creationId xmlns:p14="http://schemas.microsoft.com/office/powerpoint/2010/main" val="23903175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88514" y="125259"/>
            <a:ext cx="10121031" cy="6638795"/>
            <a:chOff x="1828799" y="225468"/>
            <a:chExt cx="8780745" cy="6350696"/>
          </a:xfrm>
        </p:grpSpPr>
        <p:pic>
          <p:nvPicPr>
            <p:cNvPr id="2" name="Picture 1"/>
            <p:cNvPicPr>
              <a:picLocks noChangeAspect="1"/>
            </p:cNvPicPr>
            <p:nvPr/>
          </p:nvPicPr>
          <p:blipFill rotWithShape="1">
            <a:blip r:embed="rId2"/>
            <a:srcRect l="17204" t="6207" r="15310" b="6978"/>
            <a:stretch/>
          </p:blipFill>
          <p:spPr>
            <a:xfrm>
              <a:off x="1828799" y="225468"/>
              <a:ext cx="8780745" cy="6350696"/>
            </a:xfrm>
            <a:prstGeom prst="rect">
              <a:avLst/>
            </a:prstGeom>
          </p:spPr>
        </p:pic>
        <p:sp>
          <p:nvSpPr>
            <p:cNvPr id="3" name="Rectangle 2"/>
            <p:cNvSpPr/>
            <p:nvPr/>
          </p:nvSpPr>
          <p:spPr>
            <a:xfrm>
              <a:off x="5649238" y="1052186"/>
              <a:ext cx="4960306" cy="2004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77039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047" y="162839"/>
            <a:ext cx="1861407" cy="369332"/>
          </a:xfrm>
          <a:prstGeom prst="rect">
            <a:avLst/>
          </a:prstGeom>
          <a:noFill/>
        </p:spPr>
        <p:txBody>
          <a:bodyPr wrap="none" rtlCol="0">
            <a:spAutoFit/>
          </a:bodyPr>
          <a:lstStyle/>
          <a:p>
            <a:r>
              <a:rPr lang="en-US" b="1" dirty="0" smtClean="0">
                <a:solidFill>
                  <a:srgbClr val="FFFF00"/>
                </a:solidFill>
              </a:rPr>
              <a:t>Carbon Dating</a:t>
            </a:r>
            <a:endParaRPr lang="en-US" b="1" dirty="0">
              <a:solidFill>
                <a:srgbClr val="FFFF00"/>
              </a:solidFill>
            </a:endParaRPr>
          </a:p>
        </p:txBody>
      </p:sp>
      <p:pic>
        <p:nvPicPr>
          <p:cNvPr id="4" name="Picture 3"/>
          <p:cNvPicPr>
            <a:picLocks noChangeAspect="1"/>
          </p:cNvPicPr>
          <p:nvPr/>
        </p:nvPicPr>
        <p:blipFill rotWithShape="1">
          <a:blip r:embed="rId2"/>
          <a:srcRect t="13057" r="69896" b="55950"/>
          <a:stretch/>
        </p:blipFill>
        <p:spPr>
          <a:xfrm>
            <a:off x="263047" y="701458"/>
            <a:ext cx="5812076" cy="3364224"/>
          </a:xfrm>
          <a:prstGeom prst="rect">
            <a:avLst/>
          </a:prstGeom>
        </p:spPr>
      </p:pic>
    </p:spTree>
    <p:extLst>
      <p:ext uri="{BB962C8B-B14F-4D97-AF65-F5344CB8AC3E}">
        <p14:creationId xmlns:p14="http://schemas.microsoft.com/office/powerpoint/2010/main" val="16230288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430" t="28811" r="26767" b="10230"/>
          <a:stretch/>
        </p:blipFill>
        <p:spPr>
          <a:xfrm>
            <a:off x="225468" y="250521"/>
            <a:ext cx="8196807" cy="6413326"/>
          </a:xfrm>
          <a:prstGeom prst="rect">
            <a:avLst/>
          </a:prstGeom>
        </p:spPr>
      </p:pic>
      <p:sp>
        <p:nvSpPr>
          <p:cNvPr id="3" name="TextBox 2"/>
          <p:cNvSpPr txBox="1"/>
          <p:nvPr/>
        </p:nvSpPr>
        <p:spPr>
          <a:xfrm>
            <a:off x="8642959" y="989556"/>
            <a:ext cx="3254417" cy="369332"/>
          </a:xfrm>
          <a:prstGeom prst="rect">
            <a:avLst/>
          </a:prstGeom>
          <a:noFill/>
        </p:spPr>
        <p:txBody>
          <a:bodyPr wrap="none" rtlCol="0">
            <a:spAutoFit/>
          </a:bodyPr>
          <a:lstStyle/>
          <a:p>
            <a:r>
              <a:rPr lang="en-US" dirty="0" smtClean="0"/>
              <a:t>Willard Libby, Noble </a:t>
            </a:r>
            <a:r>
              <a:rPr lang="en-US" dirty="0" err="1" smtClean="0"/>
              <a:t>laurate</a:t>
            </a:r>
            <a:endParaRPr lang="en-US" dirty="0"/>
          </a:p>
        </p:txBody>
      </p:sp>
    </p:spTree>
    <p:extLst>
      <p:ext uri="{BB962C8B-B14F-4D97-AF65-F5344CB8AC3E}">
        <p14:creationId xmlns:p14="http://schemas.microsoft.com/office/powerpoint/2010/main" val="32559475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104" t="33434" r="27247" b="15882"/>
          <a:stretch/>
        </p:blipFill>
        <p:spPr>
          <a:xfrm>
            <a:off x="100207" y="87682"/>
            <a:ext cx="9673307" cy="6463430"/>
          </a:xfrm>
          <a:prstGeom prst="rect">
            <a:avLst/>
          </a:prstGeom>
        </p:spPr>
      </p:pic>
    </p:spTree>
    <p:extLst>
      <p:ext uri="{BB962C8B-B14F-4D97-AF65-F5344CB8AC3E}">
        <p14:creationId xmlns:p14="http://schemas.microsoft.com/office/powerpoint/2010/main" val="3586985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705" y="3642795"/>
            <a:ext cx="6504932" cy="313080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743" y="136016"/>
            <a:ext cx="7259125" cy="3327817"/>
          </a:xfrm>
          <a:prstGeom prst="rect">
            <a:avLst/>
          </a:prstGeom>
        </p:spPr>
      </p:pic>
      <p:sp>
        <p:nvSpPr>
          <p:cNvPr id="5" name="Rectangle 4"/>
          <p:cNvSpPr/>
          <p:nvPr/>
        </p:nvSpPr>
        <p:spPr>
          <a:xfrm>
            <a:off x="2041743" y="2982964"/>
            <a:ext cx="4083169" cy="369332"/>
          </a:xfrm>
          <a:prstGeom prst="rect">
            <a:avLst/>
          </a:prstGeom>
          <a:solidFill>
            <a:schemeClr val="bg1"/>
          </a:solidFill>
        </p:spPr>
        <p:txBody>
          <a:bodyPr wrap="none">
            <a:spAutoFit/>
          </a:bodyPr>
          <a:lstStyle/>
          <a:p>
            <a:r>
              <a:rPr lang="en-US" b="1" baseline="30000" dirty="0"/>
              <a:t>9</a:t>
            </a:r>
            <a:r>
              <a:rPr lang="en-US" b="1" dirty="0"/>
              <a:t>Be + </a:t>
            </a:r>
            <a:r>
              <a:rPr lang="en-US" b="1" baseline="30000" dirty="0"/>
              <a:t>1</a:t>
            </a:r>
            <a:r>
              <a:rPr lang="en-US" b="1" dirty="0"/>
              <a:t>H                               </a:t>
            </a:r>
            <a:r>
              <a:rPr lang="en-US" b="1" baseline="30000" dirty="0"/>
              <a:t>1</a:t>
            </a:r>
            <a:r>
              <a:rPr lang="en-US" b="1" dirty="0"/>
              <a:t>n   +   </a:t>
            </a:r>
            <a:r>
              <a:rPr lang="en-US" b="1" baseline="30000" dirty="0"/>
              <a:t>9</a:t>
            </a:r>
            <a:r>
              <a:rPr lang="en-US" b="1" dirty="0"/>
              <a:t>B </a:t>
            </a:r>
            <a:endParaRPr lang="en-US" dirty="0"/>
          </a:p>
        </p:txBody>
      </p:sp>
      <p:sp>
        <p:nvSpPr>
          <p:cNvPr id="6" name="Right Arrow 5"/>
          <p:cNvSpPr/>
          <p:nvPr/>
        </p:nvSpPr>
        <p:spPr>
          <a:xfrm>
            <a:off x="3181611" y="3136315"/>
            <a:ext cx="1377863" cy="6263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83327" y="136016"/>
            <a:ext cx="5432898" cy="369332"/>
          </a:xfrm>
          <a:prstGeom prst="rect">
            <a:avLst/>
          </a:prstGeom>
          <a:solidFill>
            <a:schemeClr val="bg1"/>
          </a:solidFill>
        </p:spPr>
        <p:txBody>
          <a:bodyPr wrap="none">
            <a:spAutoFit/>
          </a:bodyPr>
          <a:lstStyle/>
          <a:p>
            <a:r>
              <a:rPr lang="en-US" b="1" baseline="30000" dirty="0"/>
              <a:t>1</a:t>
            </a:r>
            <a:r>
              <a:rPr lang="en-US" b="1" dirty="0"/>
              <a:t>n + </a:t>
            </a:r>
            <a:r>
              <a:rPr lang="en-US" b="1" baseline="30000" dirty="0"/>
              <a:t>10</a:t>
            </a:r>
            <a:r>
              <a:rPr lang="en-US" b="1" dirty="0"/>
              <a:t>B                               </a:t>
            </a:r>
            <a:r>
              <a:rPr lang="en-US" b="1" baseline="30000" dirty="0"/>
              <a:t>4</a:t>
            </a:r>
            <a:r>
              <a:rPr lang="en-US" b="1" dirty="0"/>
              <a:t>He   +   </a:t>
            </a:r>
            <a:r>
              <a:rPr lang="en-US" b="1" baseline="30000" dirty="0"/>
              <a:t>7</a:t>
            </a:r>
            <a:r>
              <a:rPr lang="en-US" b="1" dirty="0"/>
              <a:t>Li   + </a:t>
            </a:r>
            <a:r>
              <a:rPr lang="el-GR" b="1" dirty="0"/>
              <a:t>γ</a:t>
            </a:r>
            <a:r>
              <a:rPr lang="en-US" b="1" dirty="0"/>
              <a:t> +   Q   </a:t>
            </a:r>
          </a:p>
        </p:txBody>
      </p:sp>
      <p:sp>
        <p:nvSpPr>
          <p:cNvPr id="8" name="Right Arrow 7"/>
          <p:cNvSpPr/>
          <p:nvPr/>
        </p:nvSpPr>
        <p:spPr>
          <a:xfrm>
            <a:off x="5288071" y="289367"/>
            <a:ext cx="1377863" cy="6263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9969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629" t="30522" r="32832" b="9889"/>
          <a:stretch/>
        </p:blipFill>
        <p:spPr>
          <a:xfrm>
            <a:off x="0" y="-1"/>
            <a:ext cx="6651321" cy="6848107"/>
          </a:xfrm>
          <a:prstGeom prst="rect">
            <a:avLst/>
          </a:prstGeom>
        </p:spPr>
      </p:pic>
    </p:spTree>
    <p:extLst>
      <p:ext uri="{BB962C8B-B14F-4D97-AF65-F5344CB8AC3E}">
        <p14:creationId xmlns:p14="http://schemas.microsoft.com/office/powerpoint/2010/main" val="860853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365" y="87683"/>
            <a:ext cx="3087705" cy="369332"/>
          </a:xfrm>
          <a:prstGeom prst="rect">
            <a:avLst/>
          </a:prstGeom>
          <a:noFill/>
        </p:spPr>
        <p:txBody>
          <a:bodyPr wrap="none" rtlCol="0">
            <a:spAutoFit/>
          </a:bodyPr>
          <a:lstStyle/>
          <a:p>
            <a:r>
              <a:rPr lang="en-US" b="1" dirty="0" smtClean="0">
                <a:solidFill>
                  <a:srgbClr val="FFFF00"/>
                </a:solidFill>
              </a:rPr>
              <a:t>Law of radioactive decay</a:t>
            </a:r>
            <a:endParaRPr lang="en-US" b="1"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28749531"/>
              </p:ext>
            </p:extLst>
          </p:nvPr>
        </p:nvGraphicFramePr>
        <p:xfrm>
          <a:off x="175365" y="569749"/>
          <a:ext cx="7979080" cy="6112082"/>
        </p:xfrm>
        <a:graphic>
          <a:graphicData uri="http://schemas.openxmlformats.org/presentationml/2006/ole">
            <mc:AlternateContent xmlns:mc="http://schemas.openxmlformats.org/markup-compatibility/2006">
              <mc:Choice xmlns:v="urn:schemas-microsoft-com:vml" Requires="v">
                <p:oleObj spid="_x0000_s30786" name="Equation" r:id="rId3" imgW="4609800" imgH="3530520" progId="Equation.DSMT4">
                  <p:embed/>
                </p:oleObj>
              </mc:Choice>
              <mc:Fallback>
                <p:oleObj name="Equation" r:id="rId3" imgW="4609800" imgH="3530520" progId="Equation.DSMT4">
                  <p:embed/>
                  <p:pic>
                    <p:nvPicPr>
                      <p:cNvPr id="0" name=""/>
                      <p:cNvPicPr/>
                      <p:nvPr/>
                    </p:nvPicPr>
                    <p:blipFill>
                      <a:blip r:embed="rId4"/>
                      <a:stretch>
                        <a:fillRect/>
                      </a:stretch>
                    </p:blipFill>
                    <p:spPr>
                      <a:xfrm>
                        <a:off x="175365" y="569749"/>
                        <a:ext cx="7979080" cy="6112082"/>
                      </a:xfrm>
                      <a:prstGeom prst="rect">
                        <a:avLst/>
                      </a:prstGeom>
                      <a:solidFill>
                        <a:schemeClr val="tx1"/>
                      </a:solidFill>
                    </p:spPr>
                  </p:pic>
                </p:oleObj>
              </mc:Fallback>
            </mc:AlternateContent>
          </a:graphicData>
        </a:graphic>
      </p:graphicFrame>
      <p:sp>
        <p:nvSpPr>
          <p:cNvPr id="4" name="TextBox 3"/>
          <p:cNvSpPr txBox="1"/>
          <p:nvPr/>
        </p:nvSpPr>
        <p:spPr>
          <a:xfrm>
            <a:off x="8417490" y="964504"/>
            <a:ext cx="3490058" cy="369332"/>
          </a:xfrm>
          <a:prstGeom prst="rect">
            <a:avLst/>
          </a:prstGeom>
          <a:noFill/>
        </p:spPr>
        <p:txBody>
          <a:bodyPr wrap="none" rtlCol="0">
            <a:spAutoFit/>
          </a:bodyPr>
          <a:lstStyle/>
          <a:p>
            <a:r>
              <a:rPr lang="en-US" dirty="0" smtClean="0"/>
              <a:t>Radioactive materials decay </a:t>
            </a:r>
            <a:endParaRPr lang="en-US" dirty="0"/>
          </a:p>
        </p:txBody>
      </p:sp>
    </p:spTree>
    <p:extLst>
      <p:ext uri="{BB962C8B-B14F-4D97-AF65-F5344CB8AC3E}">
        <p14:creationId xmlns:p14="http://schemas.microsoft.com/office/powerpoint/2010/main" val="41512995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607" t="27782" r="29944" b="9717"/>
          <a:stretch/>
        </p:blipFill>
        <p:spPr>
          <a:xfrm>
            <a:off x="5447210" y="87683"/>
            <a:ext cx="6601157" cy="6725939"/>
          </a:xfrm>
          <a:prstGeom prst="rect">
            <a:avLst/>
          </a:prstGeom>
        </p:spPr>
      </p:pic>
    </p:spTree>
    <p:extLst>
      <p:ext uri="{BB962C8B-B14F-4D97-AF65-F5344CB8AC3E}">
        <p14:creationId xmlns:p14="http://schemas.microsoft.com/office/powerpoint/2010/main" val="3007869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6871063" cy="6858000"/>
            <a:chOff x="0" y="0"/>
            <a:chExt cx="4922729" cy="6001211"/>
          </a:xfrm>
        </p:grpSpPr>
        <p:pic>
          <p:nvPicPr>
            <p:cNvPr id="2" name="Picture 1"/>
            <p:cNvPicPr>
              <a:picLocks noChangeAspect="1"/>
            </p:cNvPicPr>
            <p:nvPr/>
          </p:nvPicPr>
          <p:blipFill rotWithShape="1">
            <a:blip r:embed="rId2"/>
            <a:srcRect l="32318" t="47646" r="29847" b="18621"/>
            <a:stretch/>
          </p:blipFill>
          <p:spPr>
            <a:xfrm>
              <a:off x="0" y="0"/>
              <a:ext cx="4922729" cy="2467629"/>
            </a:xfrm>
            <a:prstGeom prst="rect">
              <a:avLst/>
            </a:prstGeom>
          </p:spPr>
        </p:pic>
        <p:pic>
          <p:nvPicPr>
            <p:cNvPr id="3" name="Picture 2"/>
            <p:cNvPicPr>
              <a:picLocks noChangeAspect="1"/>
            </p:cNvPicPr>
            <p:nvPr/>
          </p:nvPicPr>
          <p:blipFill rotWithShape="1">
            <a:blip r:embed="rId3"/>
            <a:srcRect l="32607" t="27438" r="30713" b="25732"/>
            <a:stretch/>
          </p:blipFill>
          <p:spPr>
            <a:xfrm>
              <a:off x="0" y="2467628"/>
              <a:ext cx="4922729" cy="3533583"/>
            </a:xfrm>
            <a:prstGeom prst="rect">
              <a:avLst/>
            </a:prstGeom>
          </p:spPr>
        </p:pic>
      </p:grpSp>
    </p:spTree>
    <p:extLst>
      <p:ext uri="{BB962C8B-B14F-4D97-AF65-F5344CB8AC3E}">
        <p14:creationId xmlns:p14="http://schemas.microsoft.com/office/powerpoint/2010/main" val="1189262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510" t="39940" r="30136" b="11258"/>
          <a:stretch/>
        </p:blipFill>
        <p:spPr>
          <a:xfrm>
            <a:off x="0" y="-1"/>
            <a:ext cx="7128144" cy="5235879"/>
          </a:xfrm>
          <a:prstGeom prst="rect">
            <a:avLst/>
          </a:prstGeom>
        </p:spPr>
      </p:pic>
    </p:spTree>
    <p:extLst>
      <p:ext uri="{BB962C8B-B14F-4D97-AF65-F5344CB8AC3E}">
        <p14:creationId xmlns:p14="http://schemas.microsoft.com/office/powerpoint/2010/main" val="10165896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7682"/>
            <a:ext cx="1863011" cy="369332"/>
          </a:xfrm>
          <a:prstGeom prst="rect">
            <a:avLst/>
          </a:prstGeom>
          <a:noFill/>
        </p:spPr>
        <p:txBody>
          <a:bodyPr wrap="none" rtlCol="0">
            <a:spAutoFit/>
          </a:bodyPr>
          <a:lstStyle/>
          <a:p>
            <a:r>
              <a:rPr lang="en-US" b="1" dirty="0" smtClean="0">
                <a:solidFill>
                  <a:srgbClr val="FFFF00"/>
                </a:solidFill>
              </a:rPr>
              <a:t>Positron Decay</a:t>
            </a:r>
            <a:endParaRPr lang="en-US" b="1" dirty="0">
              <a:solidFill>
                <a:srgbClr val="FFFF00"/>
              </a:solidFill>
            </a:endParaRPr>
          </a:p>
        </p:txBody>
      </p:sp>
      <p:pic>
        <p:nvPicPr>
          <p:cNvPr id="3" name="Picture 2"/>
          <p:cNvPicPr>
            <a:picLocks noChangeAspect="1"/>
          </p:cNvPicPr>
          <p:nvPr/>
        </p:nvPicPr>
        <p:blipFill rotWithShape="1">
          <a:blip r:embed="rId3"/>
          <a:srcRect l="30778" t="28639" r="29077" b="13485"/>
          <a:stretch/>
        </p:blipFill>
        <p:spPr>
          <a:xfrm>
            <a:off x="0" y="457014"/>
            <a:ext cx="6225436" cy="6133425"/>
          </a:xfrm>
          <a:prstGeom prst="rect">
            <a:avLst/>
          </a:prstGeom>
        </p:spPr>
      </p:pic>
      <p:sp>
        <p:nvSpPr>
          <p:cNvPr id="4" name="TextBox 3"/>
          <p:cNvSpPr txBox="1"/>
          <p:nvPr/>
        </p:nvSpPr>
        <p:spPr>
          <a:xfrm>
            <a:off x="6225436" y="350729"/>
            <a:ext cx="5626349" cy="1600438"/>
          </a:xfrm>
          <a:prstGeom prst="rect">
            <a:avLst/>
          </a:prstGeom>
          <a:noFill/>
        </p:spPr>
        <p:txBody>
          <a:bodyPr wrap="square" rtlCol="0">
            <a:spAutoFit/>
          </a:bodyPr>
          <a:lstStyle/>
          <a:p>
            <a:pPr algn="just"/>
            <a:r>
              <a:rPr lang="en-US" sz="1400" b="1" dirty="0" smtClean="0"/>
              <a:t>We know that electron (negatron and positron do not constitute the nucleus. </a:t>
            </a:r>
            <a:r>
              <a:rPr lang="en-US" sz="1400" b="1" dirty="0" smtClean="0">
                <a:solidFill>
                  <a:srgbClr val="FFFF00"/>
                </a:solidFill>
              </a:rPr>
              <a:t>How then they are emitted from the nucleus? </a:t>
            </a:r>
            <a:r>
              <a:rPr lang="en-US" sz="1400" b="1" dirty="0" smtClean="0"/>
              <a:t>They are created by the nucleus only at the time of decay/emission. When a nucleus has excess of protons than required for a stable nucleus or stable N/P ratio then it will be unstable due to deficiency of neutrons. Such a nucleus will achieve stability by changing its protons into neutrons</a:t>
            </a:r>
            <a:endParaRPr lang="en-US" sz="14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2566238708"/>
              </p:ext>
            </p:extLst>
          </p:nvPr>
        </p:nvGraphicFramePr>
        <p:xfrm>
          <a:off x="7489846" y="1965996"/>
          <a:ext cx="2455863" cy="457200"/>
        </p:xfrm>
        <a:graphic>
          <a:graphicData uri="http://schemas.openxmlformats.org/presentationml/2006/ole">
            <mc:AlternateContent xmlns:mc="http://schemas.openxmlformats.org/markup-compatibility/2006">
              <mc:Choice xmlns:v="urn:schemas-microsoft-com:vml" Requires="v">
                <p:oleObj spid="_x0000_s33938" name="Equation" r:id="rId4" imgW="1295280" imgH="241200" progId="Equation.DSMT4">
                  <p:embed/>
                </p:oleObj>
              </mc:Choice>
              <mc:Fallback>
                <p:oleObj name="Equation" r:id="rId4" imgW="1295280" imgH="241200" progId="Equation.DSMT4">
                  <p:embed/>
                  <p:pic>
                    <p:nvPicPr>
                      <p:cNvPr id="0" name=""/>
                      <p:cNvPicPr/>
                      <p:nvPr/>
                    </p:nvPicPr>
                    <p:blipFill>
                      <a:blip r:embed="rId5"/>
                      <a:stretch>
                        <a:fillRect/>
                      </a:stretch>
                    </p:blipFill>
                    <p:spPr>
                      <a:xfrm>
                        <a:off x="7489846" y="1965996"/>
                        <a:ext cx="2455863" cy="457200"/>
                      </a:xfrm>
                      <a:prstGeom prst="rect">
                        <a:avLst/>
                      </a:prstGeom>
                      <a:solidFill>
                        <a:schemeClr val="tx1"/>
                      </a:solidFill>
                    </p:spPr>
                  </p:pic>
                </p:oleObj>
              </mc:Fallback>
            </mc:AlternateContent>
          </a:graphicData>
        </a:graphic>
      </p:graphicFrame>
      <p:sp>
        <p:nvSpPr>
          <p:cNvPr id="6" name="TextBox 5"/>
          <p:cNvSpPr txBox="1"/>
          <p:nvPr/>
        </p:nvSpPr>
        <p:spPr>
          <a:xfrm>
            <a:off x="6225436" y="2483285"/>
            <a:ext cx="5818414" cy="1631216"/>
          </a:xfrm>
          <a:prstGeom prst="rect">
            <a:avLst/>
          </a:prstGeom>
          <a:noFill/>
        </p:spPr>
        <p:txBody>
          <a:bodyPr wrap="square" rtlCol="0">
            <a:spAutoFit/>
          </a:bodyPr>
          <a:lstStyle/>
          <a:p>
            <a:pPr algn="just"/>
            <a:r>
              <a:rPr lang="en-US" sz="1400" b="1" dirty="0" smtClean="0"/>
              <a:t>Daughter nucleus thus formed is shifted one place to the left in the periodic table. Parent atom has Z proton and Z electrons. But the daughter atom has Z-1 proton and Z electrons.</a:t>
            </a:r>
            <a:r>
              <a:rPr lang="en-US" sz="1400" b="1" dirty="0"/>
              <a:t> Since electron number in the daughter nucleus remains the same i.e., Z while proton number is </a:t>
            </a:r>
            <a:r>
              <a:rPr lang="en-US" sz="1400" b="1" dirty="0" smtClean="0"/>
              <a:t>Z-1 </a:t>
            </a:r>
            <a:r>
              <a:rPr lang="en-US" sz="1400" b="1" dirty="0"/>
              <a:t>and so is the nuclear charge, so daughter nucleus will carry a charge of </a:t>
            </a:r>
            <a:r>
              <a:rPr lang="en-US" sz="1400" b="1" dirty="0" smtClean="0"/>
              <a:t>-1</a:t>
            </a:r>
            <a:r>
              <a:rPr lang="en-US" sz="1400" b="1" dirty="0"/>
              <a:t>.</a:t>
            </a:r>
          </a:p>
          <a:p>
            <a:pPr algn="just"/>
            <a:endParaRPr lang="en-US" sz="1600" b="1" dirty="0"/>
          </a:p>
        </p:txBody>
      </p:sp>
      <p:graphicFrame>
        <p:nvGraphicFramePr>
          <p:cNvPr id="7" name="Object 6"/>
          <p:cNvGraphicFramePr>
            <a:graphicFrameLocks noChangeAspect="1"/>
          </p:cNvGraphicFramePr>
          <p:nvPr>
            <p:extLst>
              <p:ext uri="{D42A27DB-BD31-4B8C-83A1-F6EECF244321}">
                <p14:modId xmlns:p14="http://schemas.microsoft.com/office/powerpoint/2010/main" val="2614833898"/>
              </p:ext>
            </p:extLst>
          </p:nvPr>
        </p:nvGraphicFramePr>
        <p:xfrm>
          <a:off x="7205683" y="3915269"/>
          <a:ext cx="3024188" cy="398463"/>
        </p:xfrm>
        <a:graphic>
          <a:graphicData uri="http://schemas.openxmlformats.org/presentationml/2006/ole">
            <mc:AlternateContent xmlns:mc="http://schemas.openxmlformats.org/markup-compatibility/2006">
              <mc:Choice xmlns:v="urn:schemas-microsoft-com:vml" Requires="v">
                <p:oleObj spid="_x0000_s33939" name="Equation" r:id="rId6" imgW="1828800" imgH="241200" progId="Equation.DSMT4">
                  <p:embed/>
                </p:oleObj>
              </mc:Choice>
              <mc:Fallback>
                <p:oleObj name="Equation" r:id="rId6" imgW="1828800" imgH="241200" progId="Equation.DSMT4">
                  <p:embed/>
                  <p:pic>
                    <p:nvPicPr>
                      <p:cNvPr id="0" name=""/>
                      <p:cNvPicPr/>
                      <p:nvPr/>
                    </p:nvPicPr>
                    <p:blipFill>
                      <a:blip r:embed="rId7"/>
                      <a:stretch>
                        <a:fillRect/>
                      </a:stretch>
                    </p:blipFill>
                    <p:spPr>
                      <a:xfrm>
                        <a:off x="7205683" y="3915269"/>
                        <a:ext cx="3024188" cy="398463"/>
                      </a:xfrm>
                      <a:prstGeom prst="rect">
                        <a:avLst/>
                      </a:prstGeom>
                      <a:solidFill>
                        <a:schemeClr val="tx1"/>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77115965"/>
              </p:ext>
            </p:extLst>
          </p:nvPr>
        </p:nvGraphicFramePr>
        <p:xfrm>
          <a:off x="7378700" y="5268913"/>
          <a:ext cx="3109913" cy="800100"/>
        </p:xfrm>
        <a:graphic>
          <a:graphicData uri="http://schemas.openxmlformats.org/presentationml/2006/ole">
            <mc:AlternateContent xmlns:mc="http://schemas.openxmlformats.org/markup-compatibility/2006">
              <mc:Choice xmlns:v="urn:schemas-microsoft-com:vml" Requires="v">
                <p:oleObj spid="_x0000_s33940" name="Equation" r:id="rId8" imgW="1879560" imgH="482400" progId="Equation.DSMT4">
                  <p:embed/>
                </p:oleObj>
              </mc:Choice>
              <mc:Fallback>
                <p:oleObj name="Equation" r:id="rId8" imgW="1879560" imgH="482400" progId="Equation.DSMT4">
                  <p:embed/>
                  <p:pic>
                    <p:nvPicPr>
                      <p:cNvPr id="0" name=""/>
                      <p:cNvPicPr/>
                      <p:nvPr/>
                    </p:nvPicPr>
                    <p:blipFill>
                      <a:blip r:embed="rId9"/>
                      <a:stretch>
                        <a:fillRect/>
                      </a:stretch>
                    </p:blipFill>
                    <p:spPr>
                      <a:xfrm>
                        <a:off x="7378700" y="5268913"/>
                        <a:ext cx="3109913" cy="800100"/>
                      </a:xfrm>
                      <a:prstGeom prst="rect">
                        <a:avLst/>
                      </a:prstGeom>
                      <a:solidFill>
                        <a:schemeClr val="tx1"/>
                      </a:solidFill>
                    </p:spPr>
                  </p:pic>
                </p:oleObj>
              </mc:Fallback>
            </mc:AlternateContent>
          </a:graphicData>
        </a:graphic>
      </p:graphicFrame>
      <p:sp>
        <p:nvSpPr>
          <p:cNvPr id="9" name="TextBox 8"/>
          <p:cNvSpPr txBox="1"/>
          <p:nvPr/>
        </p:nvSpPr>
        <p:spPr>
          <a:xfrm>
            <a:off x="6187859" y="4483833"/>
            <a:ext cx="6004142" cy="738664"/>
          </a:xfrm>
          <a:prstGeom prst="rect">
            <a:avLst/>
          </a:prstGeom>
          <a:noFill/>
        </p:spPr>
        <p:txBody>
          <a:bodyPr wrap="square" rtlCol="0">
            <a:spAutoFit/>
          </a:bodyPr>
          <a:lstStyle/>
          <a:p>
            <a:pPr algn="just"/>
            <a:r>
              <a:rPr lang="en-US" sz="1400" b="1" dirty="0" smtClean="0"/>
              <a:t>If an electron is also emitted then the total charge is balanced. Since electron is not emitted so an electron is written on the product side to balance the charge</a:t>
            </a:r>
            <a:endParaRPr lang="en-US" sz="1400" b="1" dirty="0"/>
          </a:p>
        </p:txBody>
      </p:sp>
    </p:spTree>
    <p:extLst>
      <p:ext uri="{BB962C8B-B14F-4D97-AF65-F5344CB8AC3E}">
        <p14:creationId xmlns:p14="http://schemas.microsoft.com/office/powerpoint/2010/main" val="35391170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37995"/>
            <a:ext cx="5899759" cy="6388274"/>
            <a:chOff x="0" y="237995"/>
            <a:chExt cx="5912285" cy="5773170"/>
          </a:xfrm>
        </p:grpSpPr>
        <p:sp>
          <p:nvSpPr>
            <p:cNvPr id="2" name="TextBox 1"/>
            <p:cNvSpPr txBox="1"/>
            <p:nvPr/>
          </p:nvSpPr>
          <p:spPr>
            <a:xfrm>
              <a:off x="288099" y="237995"/>
              <a:ext cx="2098651" cy="369332"/>
            </a:xfrm>
            <a:prstGeom prst="rect">
              <a:avLst/>
            </a:prstGeom>
            <a:noFill/>
          </p:spPr>
          <p:txBody>
            <a:bodyPr wrap="none" rtlCol="0">
              <a:spAutoFit/>
            </a:bodyPr>
            <a:lstStyle/>
            <a:p>
              <a:r>
                <a:rPr lang="en-US" b="1" dirty="0" smtClean="0">
                  <a:solidFill>
                    <a:srgbClr val="FFFF00"/>
                  </a:solidFill>
                </a:rPr>
                <a:t>Electron Capture</a:t>
              </a:r>
              <a:endParaRPr lang="en-US" b="1" dirty="0">
                <a:solidFill>
                  <a:srgbClr val="FFFF00"/>
                </a:solidFill>
              </a:endParaRPr>
            </a:p>
          </p:txBody>
        </p:sp>
        <p:pic>
          <p:nvPicPr>
            <p:cNvPr id="3" name="Picture 2"/>
            <p:cNvPicPr>
              <a:picLocks noChangeAspect="1"/>
            </p:cNvPicPr>
            <p:nvPr/>
          </p:nvPicPr>
          <p:blipFill rotWithShape="1">
            <a:blip r:embed="rId3"/>
            <a:srcRect l="31837" t="42166" r="30521" b="19649"/>
            <a:stretch/>
          </p:blipFill>
          <p:spPr>
            <a:xfrm>
              <a:off x="0" y="607327"/>
              <a:ext cx="5912285" cy="3371968"/>
            </a:xfrm>
            <a:prstGeom prst="rect">
              <a:avLst/>
            </a:prstGeom>
          </p:spPr>
        </p:pic>
        <p:pic>
          <p:nvPicPr>
            <p:cNvPr id="4" name="Picture 3"/>
            <p:cNvPicPr>
              <a:picLocks noChangeAspect="1"/>
            </p:cNvPicPr>
            <p:nvPr/>
          </p:nvPicPr>
          <p:blipFill rotWithShape="1">
            <a:blip r:embed="rId4"/>
            <a:srcRect l="32511" t="39769" r="30232" b="37457"/>
            <a:stretch/>
          </p:blipFill>
          <p:spPr>
            <a:xfrm>
              <a:off x="0" y="3979294"/>
              <a:ext cx="5912285" cy="2031871"/>
            </a:xfrm>
            <a:prstGeom prst="rect">
              <a:avLst/>
            </a:prstGeom>
          </p:spPr>
        </p:pic>
      </p:grpSp>
      <p:sp>
        <p:nvSpPr>
          <p:cNvPr id="6" name="TextBox 5"/>
          <p:cNvSpPr txBox="1"/>
          <p:nvPr/>
        </p:nvSpPr>
        <p:spPr>
          <a:xfrm>
            <a:off x="5899759" y="475989"/>
            <a:ext cx="5899759" cy="2339102"/>
          </a:xfrm>
          <a:prstGeom prst="rect">
            <a:avLst/>
          </a:prstGeom>
          <a:noFill/>
        </p:spPr>
        <p:txBody>
          <a:bodyPr wrap="square" rtlCol="0">
            <a:spAutoFit/>
          </a:bodyPr>
          <a:lstStyle/>
          <a:p>
            <a:pPr algn="just"/>
            <a:r>
              <a:rPr lang="en-US" sz="1600" dirty="0" smtClean="0"/>
              <a:t>A nucleus which is deficient in neutrons decays by positron emission or electron capture (98% K-capture). </a:t>
            </a:r>
          </a:p>
          <a:p>
            <a:pPr algn="just"/>
            <a:r>
              <a:rPr lang="en-US" sz="1600" dirty="0" smtClean="0"/>
              <a:t>If Z </a:t>
            </a:r>
            <a:r>
              <a:rPr lang="en-US" sz="1600" dirty="0" smtClean="0">
                <a:latin typeface="Calibri" panose="020F0502020204030204" pitchFamily="34" charset="0"/>
              </a:rPr>
              <a:t>˂ 30, then positron emission</a:t>
            </a:r>
          </a:p>
          <a:p>
            <a:pPr algn="just"/>
            <a:r>
              <a:rPr lang="en-US" sz="1600" dirty="0" smtClean="0">
                <a:latin typeface="Calibri" panose="020F0502020204030204" pitchFamily="34" charset="0"/>
              </a:rPr>
              <a:t>If Z &gt; 30, then electron capture</a:t>
            </a:r>
          </a:p>
          <a:p>
            <a:pPr algn="just"/>
            <a:r>
              <a:rPr lang="en-US" sz="1600" dirty="0" smtClean="0">
                <a:latin typeface="Calibri" panose="020F0502020204030204" pitchFamily="34" charset="0"/>
              </a:rPr>
              <a:t>If Z=30-80 then both compete</a:t>
            </a:r>
          </a:p>
          <a:p>
            <a:pPr algn="just"/>
            <a:r>
              <a:rPr lang="en-US" sz="1600" dirty="0" smtClean="0">
                <a:latin typeface="Calibri" panose="020F0502020204030204" pitchFamily="34" charset="0"/>
              </a:rPr>
              <a:t>If sufficient energy of </a:t>
            </a:r>
            <a:r>
              <a:rPr lang="en-US" sz="1600" b="1" dirty="0" smtClean="0">
                <a:solidFill>
                  <a:srgbClr val="FFFF00"/>
                </a:solidFill>
                <a:latin typeface="Calibri" panose="020F0502020204030204" pitchFamily="34" charset="0"/>
              </a:rPr>
              <a:t>1.022 MeV </a:t>
            </a:r>
            <a:r>
              <a:rPr lang="en-US" sz="1600" dirty="0" smtClean="0">
                <a:latin typeface="Calibri" panose="020F0502020204030204" pitchFamily="34" charset="0"/>
              </a:rPr>
              <a:t>is not available for positron emission, EC will be the only process. By electron capture, a proton after capture of electron is converted into a neutron.</a:t>
            </a:r>
          </a:p>
          <a:p>
            <a:pPr algn="just"/>
            <a:r>
              <a:rPr lang="en-US" dirty="0" smtClean="0">
                <a:latin typeface="Calibri" panose="020F0502020204030204" pitchFamily="34" charset="0"/>
              </a:rPr>
              <a:t> </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115838096"/>
              </p:ext>
            </p:extLst>
          </p:nvPr>
        </p:nvGraphicFramePr>
        <p:xfrm>
          <a:off x="6928371" y="2668297"/>
          <a:ext cx="2265733" cy="434838"/>
        </p:xfrm>
        <a:graphic>
          <a:graphicData uri="http://schemas.openxmlformats.org/presentationml/2006/ole">
            <mc:AlternateContent xmlns:mc="http://schemas.openxmlformats.org/markup-compatibility/2006">
              <mc:Choice xmlns:v="urn:schemas-microsoft-com:vml" Requires="v">
                <p:oleObj spid="_x0000_s34910" name="Equation" r:id="rId5" imgW="1257120" imgH="241200" progId="Equation.DSMT4">
                  <p:embed/>
                </p:oleObj>
              </mc:Choice>
              <mc:Fallback>
                <p:oleObj name="Equation" r:id="rId5" imgW="1257120" imgH="241200" progId="Equation.DSMT4">
                  <p:embed/>
                  <p:pic>
                    <p:nvPicPr>
                      <p:cNvPr id="0" name=""/>
                      <p:cNvPicPr/>
                      <p:nvPr/>
                    </p:nvPicPr>
                    <p:blipFill>
                      <a:blip r:embed="rId6"/>
                      <a:stretch>
                        <a:fillRect/>
                      </a:stretch>
                    </p:blipFill>
                    <p:spPr>
                      <a:xfrm>
                        <a:off x="6928371" y="2668297"/>
                        <a:ext cx="2265733" cy="434838"/>
                      </a:xfrm>
                      <a:prstGeom prst="rect">
                        <a:avLst/>
                      </a:prstGeom>
                      <a:solidFill>
                        <a:schemeClr val="tx1"/>
                      </a:solidFill>
                    </p:spPr>
                  </p:pic>
                </p:oleObj>
              </mc:Fallback>
            </mc:AlternateContent>
          </a:graphicData>
        </a:graphic>
      </p:graphicFrame>
      <p:sp>
        <p:nvSpPr>
          <p:cNvPr id="8" name="Rectangle 7"/>
          <p:cNvSpPr/>
          <p:nvPr/>
        </p:nvSpPr>
        <p:spPr>
          <a:xfrm>
            <a:off x="5899759" y="3328289"/>
            <a:ext cx="6292241" cy="1600438"/>
          </a:xfrm>
          <a:prstGeom prst="rect">
            <a:avLst/>
          </a:prstGeom>
        </p:spPr>
        <p:txBody>
          <a:bodyPr wrap="square">
            <a:spAutoFit/>
          </a:bodyPr>
          <a:lstStyle/>
          <a:p>
            <a:pPr algn="just"/>
            <a:r>
              <a:rPr lang="en-US" sz="1400" dirty="0"/>
              <a:t>Daughter nucleus thus formed is shifted one place to the left in the periodic </a:t>
            </a:r>
            <a:r>
              <a:rPr lang="en-US" sz="1400" dirty="0" smtClean="0"/>
              <a:t>table because one proton decreases so as the atomic number. </a:t>
            </a:r>
            <a:r>
              <a:rPr lang="en-US" sz="1400" dirty="0"/>
              <a:t>Parent atom has Z proton and Z electrons. </a:t>
            </a:r>
            <a:r>
              <a:rPr lang="en-US" sz="1400" dirty="0" smtClean="0"/>
              <a:t>Now </a:t>
            </a:r>
            <a:r>
              <a:rPr lang="en-US" sz="1400" dirty="0"/>
              <a:t>the daughter atom has Z-1 proton and </a:t>
            </a:r>
            <a:r>
              <a:rPr lang="en-US" sz="1400" dirty="0" smtClean="0"/>
              <a:t>Z-1 electrons because an electron is captured by a proton so both proton and electron decrease by one unit. So </a:t>
            </a:r>
            <a:r>
              <a:rPr lang="en-US" sz="1400" dirty="0"/>
              <a:t>daughter nucleus will </a:t>
            </a:r>
            <a:r>
              <a:rPr lang="en-US" sz="1400" dirty="0" smtClean="0"/>
              <a:t>be neutral. So no need to add electron on product side like positron.  So Q equation will be simple.</a:t>
            </a:r>
            <a:endParaRPr lang="en-US" sz="1400" dirty="0"/>
          </a:p>
        </p:txBody>
      </p:sp>
      <p:graphicFrame>
        <p:nvGraphicFramePr>
          <p:cNvPr id="9" name="Object 8"/>
          <p:cNvGraphicFramePr>
            <a:graphicFrameLocks noChangeAspect="1"/>
          </p:cNvGraphicFramePr>
          <p:nvPr>
            <p:extLst>
              <p:ext uri="{D42A27DB-BD31-4B8C-83A1-F6EECF244321}">
                <p14:modId xmlns:p14="http://schemas.microsoft.com/office/powerpoint/2010/main" val="3324123654"/>
              </p:ext>
            </p:extLst>
          </p:nvPr>
        </p:nvGraphicFramePr>
        <p:xfrm>
          <a:off x="7538320" y="5007399"/>
          <a:ext cx="2182813" cy="398462"/>
        </p:xfrm>
        <a:graphic>
          <a:graphicData uri="http://schemas.openxmlformats.org/presentationml/2006/ole">
            <mc:AlternateContent xmlns:mc="http://schemas.openxmlformats.org/markup-compatibility/2006">
              <mc:Choice xmlns:v="urn:schemas-microsoft-com:vml" Requires="v">
                <p:oleObj spid="_x0000_s34911" name="Equation" r:id="rId7" imgW="1320480" imgH="241200" progId="Equation.DSMT4">
                  <p:embed/>
                </p:oleObj>
              </mc:Choice>
              <mc:Fallback>
                <p:oleObj name="Equation" r:id="rId7" imgW="1320480" imgH="241200" progId="Equation.DSMT4">
                  <p:embed/>
                  <p:pic>
                    <p:nvPicPr>
                      <p:cNvPr id="0" name=""/>
                      <p:cNvPicPr/>
                      <p:nvPr/>
                    </p:nvPicPr>
                    <p:blipFill>
                      <a:blip r:embed="rId8"/>
                      <a:stretch>
                        <a:fillRect/>
                      </a:stretch>
                    </p:blipFill>
                    <p:spPr>
                      <a:xfrm>
                        <a:off x="7538320" y="5007399"/>
                        <a:ext cx="2182813" cy="398462"/>
                      </a:xfrm>
                      <a:prstGeom prst="rect">
                        <a:avLst/>
                      </a:prstGeom>
                      <a:solidFill>
                        <a:schemeClr val="tx1"/>
                      </a:solidFill>
                    </p:spPr>
                  </p:pic>
                </p:oleObj>
              </mc:Fallback>
            </mc:AlternateContent>
          </a:graphicData>
        </a:graphic>
      </p:graphicFrame>
      <p:sp>
        <p:nvSpPr>
          <p:cNvPr id="14" name="TextBox 13"/>
          <p:cNvSpPr txBox="1"/>
          <p:nvPr/>
        </p:nvSpPr>
        <p:spPr>
          <a:xfrm>
            <a:off x="6004142" y="5549051"/>
            <a:ext cx="6187858" cy="1077218"/>
          </a:xfrm>
          <a:prstGeom prst="rect">
            <a:avLst/>
          </a:prstGeom>
          <a:noFill/>
        </p:spPr>
        <p:txBody>
          <a:bodyPr wrap="square" rtlCol="0">
            <a:spAutoFit/>
          </a:bodyPr>
          <a:lstStyle/>
          <a:p>
            <a:pPr algn="just"/>
            <a:r>
              <a:rPr lang="en-US" sz="1600" dirty="0" smtClean="0">
                <a:solidFill>
                  <a:srgbClr val="FFFF00"/>
                </a:solidFill>
              </a:rPr>
              <a:t>No other change is involved during EC, except from the emission of X-rays which are produced by the rearrangement of outer electrons. The emission of X-rays is the characteristics of the daughter nucleus.</a:t>
            </a:r>
            <a:endParaRPr lang="en-US" sz="1600" dirty="0">
              <a:solidFill>
                <a:srgbClr val="FFFF00"/>
              </a:solidFill>
            </a:endParaRPr>
          </a:p>
        </p:txBody>
      </p:sp>
    </p:spTree>
    <p:extLst>
      <p:ext uri="{BB962C8B-B14F-4D97-AF65-F5344CB8AC3E}">
        <p14:creationId xmlns:p14="http://schemas.microsoft.com/office/powerpoint/2010/main" val="30706351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7683" y="100208"/>
            <a:ext cx="12090232" cy="4209093"/>
            <a:chOff x="87683" y="100208"/>
            <a:chExt cx="12090232" cy="4209093"/>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185" t="4427" r="10834" b="7458"/>
            <a:stretch/>
          </p:blipFill>
          <p:spPr>
            <a:xfrm>
              <a:off x="87683" y="100208"/>
              <a:ext cx="6112701" cy="420909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812" t="4427" r="11208" b="5465"/>
            <a:stretch/>
          </p:blipFill>
          <p:spPr>
            <a:xfrm>
              <a:off x="6200384" y="100209"/>
              <a:ext cx="5977531" cy="4209092"/>
            </a:xfrm>
            <a:prstGeom prst="rect">
              <a:avLst/>
            </a:prstGeom>
          </p:spPr>
        </p:pic>
      </p:grpSp>
      <p:graphicFrame>
        <p:nvGraphicFramePr>
          <p:cNvPr id="5" name="Object 4"/>
          <p:cNvGraphicFramePr>
            <a:graphicFrameLocks noChangeAspect="1"/>
          </p:cNvGraphicFramePr>
          <p:nvPr>
            <p:extLst>
              <p:ext uri="{D42A27DB-BD31-4B8C-83A1-F6EECF244321}">
                <p14:modId xmlns:p14="http://schemas.microsoft.com/office/powerpoint/2010/main" val="2765084681"/>
              </p:ext>
            </p:extLst>
          </p:nvPr>
        </p:nvGraphicFramePr>
        <p:xfrm>
          <a:off x="606026" y="4735904"/>
          <a:ext cx="2270125" cy="400050"/>
        </p:xfrm>
        <a:graphic>
          <a:graphicData uri="http://schemas.openxmlformats.org/presentationml/2006/ole">
            <mc:AlternateContent xmlns:mc="http://schemas.openxmlformats.org/markup-compatibility/2006">
              <mc:Choice xmlns:v="urn:schemas-microsoft-com:vml" Requires="v">
                <p:oleObj spid="_x0000_s35924" name="Equation" r:id="rId5" imgW="1371600" imgH="241200" progId="Equation.DSMT4">
                  <p:embed/>
                </p:oleObj>
              </mc:Choice>
              <mc:Fallback>
                <p:oleObj name="Equation" r:id="rId5" imgW="1371600" imgH="241200" progId="Equation.DSMT4">
                  <p:embed/>
                  <p:pic>
                    <p:nvPicPr>
                      <p:cNvPr id="0" name=""/>
                      <p:cNvPicPr/>
                      <p:nvPr/>
                    </p:nvPicPr>
                    <p:blipFill>
                      <a:blip r:embed="rId6"/>
                      <a:stretch>
                        <a:fillRect/>
                      </a:stretch>
                    </p:blipFill>
                    <p:spPr>
                      <a:xfrm>
                        <a:off x="606026" y="4735904"/>
                        <a:ext cx="2270125" cy="400050"/>
                      </a:xfrm>
                      <a:prstGeom prst="rect">
                        <a:avLst/>
                      </a:prstGeom>
                      <a:solidFill>
                        <a:schemeClr val="tx1"/>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59293619"/>
              </p:ext>
            </p:extLst>
          </p:nvPr>
        </p:nvGraphicFramePr>
        <p:xfrm>
          <a:off x="606026" y="5362533"/>
          <a:ext cx="2689225" cy="400050"/>
        </p:xfrm>
        <a:graphic>
          <a:graphicData uri="http://schemas.openxmlformats.org/presentationml/2006/ole">
            <mc:AlternateContent xmlns:mc="http://schemas.openxmlformats.org/markup-compatibility/2006">
              <mc:Choice xmlns:v="urn:schemas-microsoft-com:vml" Requires="v">
                <p:oleObj spid="_x0000_s35925" name="Equation" r:id="rId7" imgW="1625400" imgH="241200" progId="Equation.DSMT4">
                  <p:embed/>
                </p:oleObj>
              </mc:Choice>
              <mc:Fallback>
                <p:oleObj name="Equation" r:id="rId7" imgW="1625400" imgH="241200" progId="Equation.DSMT4">
                  <p:embed/>
                  <p:pic>
                    <p:nvPicPr>
                      <p:cNvPr id="0" name=""/>
                      <p:cNvPicPr/>
                      <p:nvPr/>
                    </p:nvPicPr>
                    <p:blipFill>
                      <a:blip r:embed="rId8"/>
                      <a:stretch>
                        <a:fillRect/>
                      </a:stretch>
                    </p:blipFill>
                    <p:spPr>
                      <a:xfrm>
                        <a:off x="606026" y="5362533"/>
                        <a:ext cx="2689225" cy="400050"/>
                      </a:xfrm>
                      <a:prstGeom prst="rect">
                        <a:avLst/>
                      </a:prstGeom>
                      <a:solidFill>
                        <a:schemeClr val="tx1"/>
                      </a:solidFill>
                    </p:spPr>
                  </p:pic>
                </p:oleObj>
              </mc:Fallback>
            </mc:AlternateContent>
          </a:graphicData>
        </a:graphic>
      </p:graphicFrame>
      <p:sp>
        <p:nvSpPr>
          <p:cNvPr id="7" name="TextBox 6"/>
          <p:cNvSpPr txBox="1"/>
          <p:nvPr/>
        </p:nvSpPr>
        <p:spPr>
          <a:xfrm>
            <a:off x="3712003" y="4789775"/>
            <a:ext cx="620683" cy="369332"/>
          </a:xfrm>
          <a:prstGeom prst="rect">
            <a:avLst/>
          </a:prstGeom>
          <a:noFill/>
        </p:spPr>
        <p:txBody>
          <a:bodyPr wrap="none" rtlCol="0">
            <a:spAutoFit/>
          </a:bodyPr>
          <a:lstStyle/>
          <a:p>
            <a:r>
              <a:rPr lang="en-US" dirty="0" smtClean="0"/>
              <a:t>10%</a:t>
            </a:r>
            <a:endParaRPr lang="en-US" dirty="0"/>
          </a:p>
        </p:txBody>
      </p:sp>
      <p:sp>
        <p:nvSpPr>
          <p:cNvPr id="8" name="TextBox 7"/>
          <p:cNvSpPr txBox="1"/>
          <p:nvPr/>
        </p:nvSpPr>
        <p:spPr>
          <a:xfrm>
            <a:off x="3751607" y="5393251"/>
            <a:ext cx="620683" cy="369332"/>
          </a:xfrm>
          <a:prstGeom prst="rect">
            <a:avLst/>
          </a:prstGeom>
          <a:noFill/>
        </p:spPr>
        <p:txBody>
          <a:bodyPr wrap="none" rtlCol="0">
            <a:spAutoFit/>
          </a:bodyPr>
          <a:lstStyle/>
          <a:p>
            <a:r>
              <a:rPr lang="en-US" dirty="0" smtClean="0"/>
              <a:t>90%</a:t>
            </a:r>
            <a:endParaRPr lang="en-US" dirty="0"/>
          </a:p>
        </p:txBody>
      </p:sp>
    </p:spTree>
    <p:extLst>
      <p:ext uri="{BB962C8B-B14F-4D97-AF65-F5344CB8AC3E}">
        <p14:creationId xmlns:p14="http://schemas.microsoft.com/office/powerpoint/2010/main" val="32134820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473" t="26926" r="31002" b="9033"/>
          <a:stretch/>
        </p:blipFill>
        <p:spPr>
          <a:xfrm>
            <a:off x="31315" y="369331"/>
            <a:ext cx="6259798" cy="6344619"/>
          </a:xfrm>
          <a:prstGeom prst="rect">
            <a:avLst/>
          </a:prstGeom>
        </p:spPr>
      </p:pic>
      <p:sp>
        <p:nvSpPr>
          <p:cNvPr id="3" name="TextBox 2"/>
          <p:cNvSpPr txBox="1"/>
          <p:nvPr/>
        </p:nvSpPr>
        <p:spPr>
          <a:xfrm>
            <a:off x="31315" y="0"/>
            <a:ext cx="1996059" cy="369332"/>
          </a:xfrm>
          <a:prstGeom prst="rect">
            <a:avLst/>
          </a:prstGeom>
          <a:noFill/>
        </p:spPr>
        <p:txBody>
          <a:bodyPr wrap="none" rtlCol="0">
            <a:spAutoFit/>
          </a:bodyPr>
          <a:lstStyle/>
          <a:p>
            <a:r>
              <a:rPr lang="en-US" b="1" dirty="0" smtClean="0">
                <a:solidFill>
                  <a:srgbClr val="FFFF00"/>
                </a:solidFill>
              </a:rPr>
              <a:t>Daughter Recoil</a:t>
            </a:r>
            <a:endParaRPr lang="en-US" b="1" dirty="0">
              <a:solidFill>
                <a:srgbClr val="FFFF00"/>
              </a:solidFill>
            </a:endParaRPr>
          </a:p>
        </p:txBody>
      </p:sp>
      <p:grpSp>
        <p:nvGrpSpPr>
          <p:cNvPr id="4" name="Group 3"/>
          <p:cNvGrpSpPr/>
          <p:nvPr/>
        </p:nvGrpSpPr>
        <p:grpSpPr>
          <a:xfrm>
            <a:off x="6803721" y="886124"/>
            <a:ext cx="4382021" cy="3613574"/>
            <a:chOff x="7192028" y="707905"/>
            <a:chExt cx="4797112" cy="4804852"/>
          </a:xfrm>
        </p:grpSpPr>
        <p:cxnSp>
          <p:nvCxnSpPr>
            <p:cNvPr id="5" name="Straight Connector 4"/>
            <p:cNvCxnSpPr/>
            <p:nvPr/>
          </p:nvCxnSpPr>
          <p:spPr>
            <a:xfrm flipV="1">
              <a:off x="8592855" y="3081403"/>
              <a:ext cx="2467628" cy="375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7192028" y="1167009"/>
              <a:ext cx="2467628" cy="375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720203" y="4862187"/>
              <a:ext cx="2467628" cy="375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425842" y="1204587"/>
              <a:ext cx="956153" cy="18768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rot="16200000" flipH="1">
              <a:off x="8765088" y="3710834"/>
              <a:ext cx="1565753" cy="55740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05558" y="707905"/>
              <a:ext cx="1654620" cy="338554"/>
            </a:xfrm>
            <a:prstGeom prst="rect">
              <a:avLst/>
            </a:prstGeom>
            <a:noFill/>
          </p:spPr>
          <p:txBody>
            <a:bodyPr wrap="none" rtlCol="0">
              <a:spAutoFit/>
            </a:bodyPr>
            <a:lstStyle/>
            <a:p>
              <a:r>
                <a:rPr lang="en-US" sz="1600" dirty="0" smtClean="0"/>
                <a:t>Parent nucleus</a:t>
              </a:r>
              <a:endParaRPr lang="en-US" sz="1600" dirty="0"/>
            </a:p>
          </p:txBody>
        </p:sp>
        <p:sp>
          <p:nvSpPr>
            <p:cNvPr id="11" name="TextBox 10"/>
            <p:cNvSpPr txBox="1"/>
            <p:nvPr/>
          </p:nvSpPr>
          <p:spPr>
            <a:xfrm>
              <a:off x="9381995" y="2435072"/>
              <a:ext cx="1725152" cy="523220"/>
            </a:xfrm>
            <a:prstGeom prst="rect">
              <a:avLst/>
            </a:prstGeom>
            <a:noFill/>
          </p:spPr>
          <p:txBody>
            <a:bodyPr wrap="none" rtlCol="0">
              <a:spAutoFit/>
            </a:bodyPr>
            <a:lstStyle/>
            <a:p>
              <a:r>
                <a:rPr lang="en-US" sz="1400" dirty="0" smtClean="0"/>
                <a:t>Daughter nucleus</a:t>
              </a:r>
            </a:p>
            <a:p>
              <a:r>
                <a:rPr lang="en-US" sz="1400" dirty="0" smtClean="0"/>
                <a:t>Excited state</a:t>
              </a:r>
              <a:endParaRPr lang="en-US" sz="1400" dirty="0"/>
            </a:p>
          </p:txBody>
        </p:sp>
        <p:sp>
          <p:nvSpPr>
            <p:cNvPr id="12" name="TextBox 11"/>
            <p:cNvSpPr txBox="1"/>
            <p:nvPr/>
          </p:nvSpPr>
          <p:spPr>
            <a:xfrm>
              <a:off x="9744375" y="4989537"/>
              <a:ext cx="1725152" cy="523220"/>
            </a:xfrm>
            <a:prstGeom prst="rect">
              <a:avLst/>
            </a:prstGeom>
            <a:noFill/>
          </p:spPr>
          <p:txBody>
            <a:bodyPr wrap="none" rtlCol="0">
              <a:spAutoFit/>
            </a:bodyPr>
            <a:lstStyle/>
            <a:p>
              <a:r>
                <a:rPr lang="en-US" sz="1400" dirty="0" smtClean="0"/>
                <a:t>Daughter nucleus</a:t>
              </a:r>
            </a:p>
            <a:p>
              <a:r>
                <a:rPr lang="en-US" sz="1400" dirty="0" smtClean="0"/>
                <a:t>Ground state</a:t>
              </a:r>
              <a:endParaRPr lang="en-US" sz="1400" dirty="0"/>
            </a:p>
          </p:txBody>
        </p:sp>
        <p:sp>
          <p:nvSpPr>
            <p:cNvPr id="13" name="TextBox 12"/>
            <p:cNvSpPr txBox="1"/>
            <p:nvPr/>
          </p:nvSpPr>
          <p:spPr>
            <a:xfrm>
              <a:off x="9070809" y="1742575"/>
              <a:ext cx="2775119" cy="369332"/>
            </a:xfrm>
            <a:prstGeom prst="rect">
              <a:avLst/>
            </a:prstGeom>
            <a:noFill/>
          </p:spPr>
          <p:txBody>
            <a:bodyPr wrap="none" rtlCol="0">
              <a:spAutoFit/>
            </a:bodyPr>
            <a:lstStyle/>
            <a:p>
              <a:r>
                <a:rPr lang="en-US" b="1" dirty="0" smtClean="0"/>
                <a:t> or </a:t>
              </a:r>
              <a:r>
                <a:rPr lang="el-GR" b="1" dirty="0" smtClean="0"/>
                <a:t>β</a:t>
              </a:r>
              <a:r>
                <a:rPr lang="en-US" b="1" dirty="0" smtClean="0"/>
                <a:t> particle emission</a:t>
              </a:r>
              <a:endParaRPr lang="en-US" b="1" dirty="0"/>
            </a:p>
          </p:txBody>
        </p:sp>
        <p:sp>
          <p:nvSpPr>
            <p:cNvPr id="14" name="TextBox 13"/>
            <p:cNvSpPr txBox="1"/>
            <p:nvPr/>
          </p:nvSpPr>
          <p:spPr>
            <a:xfrm>
              <a:off x="9659656" y="3681567"/>
              <a:ext cx="2329484" cy="523220"/>
            </a:xfrm>
            <a:prstGeom prst="rect">
              <a:avLst/>
            </a:prstGeom>
            <a:noFill/>
          </p:spPr>
          <p:txBody>
            <a:bodyPr wrap="none" rtlCol="0">
              <a:spAutoFit/>
            </a:bodyPr>
            <a:lstStyle/>
            <a:p>
              <a:r>
                <a:rPr lang="en-US" sz="1400" dirty="0" smtClean="0"/>
                <a:t>Gamma emission</a:t>
              </a:r>
            </a:p>
            <a:p>
              <a:r>
                <a:rPr lang="en-US" sz="1400" dirty="0" smtClean="0"/>
                <a:t>or  nuclear de-excitation</a:t>
              </a:r>
              <a:endParaRPr lang="en-US" sz="1400" dirty="0"/>
            </a:p>
          </p:txBody>
        </p:sp>
      </p:grpSp>
    </p:spTree>
    <p:extLst>
      <p:ext uri="{BB962C8B-B14F-4D97-AF65-F5344CB8AC3E}">
        <p14:creationId xmlns:p14="http://schemas.microsoft.com/office/powerpoint/2010/main" val="18352278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725" t="36688" r="33120" b="8860"/>
          <a:stretch/>
        </p:blipFill>
        <p:spPr>
          <a:xfrm>
            <a:off x="0" y="369332"/>
            <a:ext cx="6650498" cy="6331914"/>
          </a:xfrm>
          <a:prstGeom prst="rect">
            <a:avLst/>
          </a:prstGeom>
        </p:spPr>
      </p:pic>
      <p:sp>
        <p:nvSpPr>
          <p:cNvPr id="3" name="TextBox 2"/>
          <p:cNvSpPr txBox="1"/>
          <p:nvPr/>
        </p:nvSpPr>
        <p:spPr>
          <a:xfrm>
            <a:off x="0" y="0"/>
            <a:ext cx="4798108" cy="369332"/>
          </a:xfrm>
          <a:prstGeom prst="rect">
            <a:avLst/>
          </a:prstGeom>
          <a:noFill/>
        </p:spPr>
        <p:txBody>
          <a:bodyPr wrap="none" rtlCol="0">
            <a:spAutoFit/>
          </a:bodyPr>
          <a:lstStyle/>
          <a:p>
            <a:r>
              <a:rPr lang="en-US" b="1" dirty="0" smtClean="0">
                <a:solidFill>
                  <a:srgbClr val="FFFF00"/>
                </a:solidFill>
              </a:rPr>
              <a:t>Gamma Emission and internal conversion</a:t>
            </a:r>
            <a:endParaRPr lang="en-US" b="1" dirty="0">
              <a:solidFill>
                <a:srgbClr val="FFFF00"/>
              </a:solidFill>
            </a:endParaRPr>
          </a:p>
        </p:txBody>
      </p:sp>
      <p:sp>
        <p:nvSpPr>
          <p:cNvPr id="25" name="TextBox 24"/>
          <p:cNvSpPr txBox="1"/>
          <p:nvPr/>
        </p:nvSpPr>
        <p:spPr>
          <a:xfrm>
            <a:off x="6650498" y="369332"/>
            <a:ext cx="5376862" cy="5755422"/>
          </a:xfrm>
          <a:prstGeom prst="rect">
            <a:avLst/>
          </a:prstGeom>
          <a:noFill/>
        </p:spPr>
        <p:txBody>
          <a:bodyPr wrap="square" rtlCol="0">
            <a:spAutoFit/>
          </a:bodyPr>
          <a:lstStyle/>
          <a:p>
            <a:pPr algn="just"/>
            <a:r>
              <a:rPr lang="en-US" sz="1600" dirty="0" smtClean="0"/>
              <a:t>De-excitation can also occur by method of internal conversion. This is possible when two levels have same total angular momentum and gamma transition is forbidden by selection rule i.e., can not take place between two same angular momentum states. Under such conditions the excited nucleus may interact with an orbital electron in such a way that the excitation energy is transformed to the orbital electrons, which is emitted if excitation energy is greater than the binding energy </a:t>
            </a:r>
            <a:r>
              <a:rPr lang="en-US" sz="1600" dirty="0" err="1" smtClean="0"/>
              <a:t>oe</a:t>
            </a:r>
            <a:r>
              <a:rPr lang="en-US" sz="1600" dirty="0" smtClean="0"/>
              <a:t> electron. This type of conversion is called internal conversion. Electron from the internal conversion are mono-energetic that is all have same energy and thus differ from the electrons of beta-decay having energies zero to maximum. This is possible as the wave function of the electron is not zero inside the nucleus. Since the k-shell electrons are closes to the  nucleus so these are usually emitted.</a:t>
            </a:r>
          </a:p>
          <a:p>
            <a:pPr algn="just"/>
            <a:r>
              <a:rPr lang="en-US" sz="1600" b="1" dirty="0" smtClean="0">
                <a:solidFill>
                  <a:srgbClr val="FFFF00"/>
                </a:solidFill>
              </a:rPr>
              <a:t>How will spectrum of energies of conversion electron look like? </a:t>
            </a:r>
          </a:p>
          <a:p>
            <a:pPr algn="just"/>
            <a:r>
              <a:rPr lang="en-US" sz="1600" b="1" dirty="0" err="1" smtClean="0">
                <a:solidFill>
                  <a:srgbClr val="FFFF00"/>
                </a:solidFill>
              </a:rPr>
              <a:t>Ans</a:t>
            </a:r>
            <a:r>
              <a:rPr lang="en-US" sz="1600" b="1" dirty="0" smtClean="0">
                <a:solidFill>
                  <a:srgbClr val="FFFF00"/>
                </a:solidFill>
              </a:rPr>
              <a:t>: The conversion electrons will produce a series of mono-energetic lines and not continuous spectrum of different energies like beta-electrons.</a:t>
            </a:r>
            <a:endParaRPr lang="en-US" sz="1600" b="1" dirty="0">
              <a:solidFill>
                <a:srgbClr val="FFFF00"/>
              </a:solidFill>
            </a:endParaRPr>
          </a:p>
        </p:txBody>
      </p:sp>
    </p:spTree>
    <p:extLst>
      <p:ext uri="{BB962C8B-B14F-4D97-AF65-F5344CB8AC3E}">
        <p14:creationId xmlns:p14="http://schemas.microsoft.com/office/powerpoint/2010/main" val="3964489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1430" y="688932"/>
            <a:ext cx="8544327" cy="7140416"/>
          </a:xfrm>
          <a:prstGeom prst="rect">
            <a:avLst/>
          </a:prstGeom>
          <a:noFill/>
        </p:spPr>
        <p:txBody>
          <a:bodyPr wrap="none" rtlCol="0">
            <a:spAutoFit/>
          </a:bodyPr>
          <a:lstStyle/>
          <a:p>
            <a:r>
              <a:rPr lang="en-US" sz="1200" dirty="0" smtClean="0"/>
              <a:t> </a:t>
            </a:r>
            <a:r>
              <a:rPr lang="en-US" sz="1200" b="1" dirty="0"/>
              <a:t>He and Li are short length radiations and can travel only a cell path length</a:t>
            </a:r>
          </a:p>
          <a:p>
            <a:endParaRPr lang="en-US" dirty="0" smtClean="0"/>
          </a:p>
          <a:p>
            <a:r>
              <a:rPr lang="en-US" dirty="0" smtClean="0"/>
              <a:t>Q=BE </a:t>
            </a:r>
            <a:r>
              <a:rPr lang="en-US" dirty="0"/>
              <a:t>(</a:t>
            </a:r>
            <a:r>
              <a:rPr lang="en-US" dirty="0" smtClean="0"/>
              <a:t>Li) + </a:t>
            </a:r>
            <a:r>
              <a:rPr lang="en-US" dirty="0"/>
              <a:t>BE </a:t>
            </a:r>
            <a:r>
              <a:rPr lang="en-US" dirty="0" smtClean="0"/>
              <a:t>(He) -BE (</a:t>
            </a:r>
            <a:r>
              <a:rPr lang="en-US" dirty="0"/>
              <a:t>B</a:t>
            </a:r>
            <a:r>
              <a:rPr lang="en-US" dirty="0" smtClean="0"/>
              <a:t>) - </a:t>
            </a:r>
            <a:r>
              <a:rPr lang="en-US" dirty="0"/>
              <a:t>BE </a:t>
            </a:r>
            <a:r>
              <a:rPr lang="en-US" dirty="0" smtClean="0"/>
              <a:t>(</a:t>
            </a:r>
            <a:r>
              <a:rPr lang="en-US" dirty="0"/>
              <a:t>n</a:t>
            </a:r>
            <a:r>
              <a:rPr lang="en-US" dirty="0" smtClean="0"/>
              <a:t>) </a:t>
            </a:r>
          </a:p>
          <a:p>
            <a:endParaRPr lang="en-US" dirty="0"/>
          </a:p>
          <a:p>
            <a:r>
              <a:rPr lang="en-US" dirty="0" smtClean="0"/>
              <a:t>BE </a:t>
            </a:r>
            <a:r>
              <a:rPr lang="en-US" dirty="0"/>
              <a:t>(Li</a:t>
            </a:r>
            <a:r>
              <a:rPr lang="en-US" dirty="0" smtClean="0"/>
              <a:t>)=39.244 MeV</a:t>
            </a:r>
          </a:p>
          <a:p>
            <a:r>
              <a:rPr lang="en-US" dirty="0"/>
              <a:t>BE (He</a:t>
            </a:r>
            <a:r>
              <a:rPr lang="en-US" dirty="0" smtClean="0"/>
              <a:t>)= 28.295 MeV</a:t>
            </a:r>
          </a:p>
          <a:p>
            <a:r>
              <a:rPr lang="en-US" dirty="0"/>
              <a:t>BE (B</a:t>
            </a:r>
            <a:r>
              <a:rPr lang="en-US" dirty="0" smtClean="0"/>
              <a:t>)= 64.750 MeV</a:t>
            </a:r>
          </a:p>
          <a:p>
            <a:r>
              <a:rPr lang="en-US" dirty="0"/>
              <a:t>BE (n</a:t>
            </a:r>
            <a:r>
              <a:rPr lang="en-US" dirty="0" smtClean="0"/>
              <a:t>)= 0 MeV</a:t>
            </a:r>
          </a:p>
          <a:p>
            <a:endParaRPr lang="en-US" dirty="0"/>
          </a:p>
          <a:p>
            <a:r>
              <a:rPr lang="en-US" dirty="0" smtClean="0"/>
              <a:t>Q=2.79 MeV</a:t>
            </a:r>
          </a:p>
          <a:p>
            <a:endParaRPr lang="en-US" dirty="0"/>
          </a:p>
          <a:p>
            <a:r>
              <a:rPr lang="en-US" dirty="0" smtClean="0"/>
              <a:t>Exothermic or endothermic=</a:t>
            </a:r>
            <a:r>
              <a:rPr lang="en-US" b="1" dirty="0" smtClean="0"/>
              <a:t>?                         Q&gt; 0                     </a:t>
            </a:r>
            <a:r>
              <a:rPr lang="en-US" b="1" dirty="0" smtClean="0">
                <a:latin typeface="Times New Roman" panose="02020603050405020304" pitchFamily="18" charset="0"/>
                <a:cs typeface="Times New Roman" panose="02020603050405020304" pitchFamily="18" charset="0"/>
              </a:rPr>
              <a:t>Q˂0</a:t>
            </a:r>
          </a:p>
          <a:p>
            <a:endParaRPr lang="en-US" dirty="0" smtClean="0"/>
          </a:p>
          <a:p>
            <a:endParaRPr lang="en-US" dirty="0"/>
          </a:p>
          <a:p>
            <a:r>
              <a:rPr lang="en-US" dirty="0" smtClean="0"/>
              <a:t>Where does this energy go=</a:t>
            </a:r>
            <a:r>
              <a:rPr lang="en-US" b="1" dirty="0" smtClean="0"/>
              <a:t>?</a:t>
            </a:r>
            <a:endParaRPr lang="en-US" dirty="0" smtClean="0"/>
          </a:p>
          <a:p>
            <a:endParaRPr lang="en-US" dirty="0"/>
          </a:p>
          <a:p>
            <a:r>
              <a:rPr lang="en-US" sz="1400" dirty="0"/>
              <a:t>This energy is released in the from of Gamma rays and as kinetic energy of the daughter nucleus</a:t>
            </a:r>
          </a:p>
          <a:p>
            <a:endParaRPr lang="en-US" dirty="0"/>
          </a:p>
          <a:p>
            <a:r>
              <a:rPr lang="en-US" dirty="0" smtClean="0"/>
              <a:t>How much taken up by </a:t>
            </a:r>
            <a:r>
              <a:rPr lang="en-US" b="1" dirty="0" smtClean="0"/>
              <a:t>Gamma rays?</a:t>
            </a:r>
            <a:r>
              <a:rPr lang="en-US" dirty="0" smtClean="0"/>
              <a:t> </a:t>
            </a:r>
          </a:p>
          <a:p>
            <a:r>
              <a:rPr lang="en-US" dirty="0"/>
              <a:t>How much taken up by </a:t>
            </a:r>
            <a:r>
              <a:rPr lang="en-US" b="1" dirty="0" smtClean="0"/>
              <a:t>daughter nuclei?</a:t>
            </a:r>
            <a:r>
              <a:rPr lang="en-US" dirty="0" smtClean="0"/>
              <a:t> </a:t>
            </a:r>
          </a:p>
          <a:p>
            <a:r>
              <a:rPr lang="en-US" dirty="0"/>
              <a:t>How much taken up by </a:t>
            </a:r>
            <a:r>
              <a:rPr lang="en-US" dirty="0" smtClean="0"/>
              <a:t>each </a:t>
            </a:r>
            <a:r>
              <a:rPr lang="en-US" b="1" dirty="0" smtClean="0"/>
              <a:t>daughter </a:t>
            </a:r>
            <a:r>
              <a:rPr lang="en-US" b="1" dirty="0"/>
              <a:t>nuclei?</a:t>
            </a:r>
            <a:r>
              <a:rPr lang="en-US" dirty="0"/>
              <a:t> </a:t>
            </a:r>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6837264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50863" cy="4839469"/>
          </a:xfrm>
          <a:prstGeom prst="rect">
            <a:avLst/>
          </a:prstGeom>
        </p:spPr>
      </p:pic>
    </p:spTree>
    <p:extLst>
      <p:ext uri="{BB962C8B-B14F-4D97-AF65-F5344CB8AC3E}">
        <p14:creationId xmlns:p14="http://schemas.microsoft.com/office/powerpoint/2010/main" val="35605440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700" y="424557"/>
            <a:ext cx="9820856" cy="1846659"/>
          </a:xfrm>
          <a:prstGeom prst="rect">
            <a:avLst/>
          </a:prstGeom>
          <a:noFill/>
        </p:spPr>
        <p:txBody>
          <a:bodyPr wrap="square" rtlCol="0">
            <a:spAutoFit/>
          </a:bodyPr>
          <a:lstStyle/>
          <a:p>
            <a:r>
              <a:rPr lang="en-US" b="1" dirty="0" smtClean="0">
                <a:solidFill>
                  <a:srgbClr val="FFFF00"/>
                </a:solidFill>
              </a:rPr>
              <a:t>Isomeric Transition</a:t>
            </a:r>
          </a:p>
          <a:p>
            <a:pPr algn="just"/>
            <a:r>
              <a:rPr lang="en-US" sz="1600" dirty="0" smtClean="0"/>
              <a:t>Nuclei having excited levels but do not decay instantaneously are called isomeric nuclei. Or we can say that daughter nuclei with some what stable level (like metastable state). Metastable state is an excited state a bit stable that excited state. The various excited levels are called isomeric levels. They decay either by gamma emission or by internal conversion. The transitions leading to de-excitation from such levels is called isomeric transition (IT). The decay of Co-60 by isomeric transition is shown below. The half life of this isomeric level is 10.6 min.</a:t>
            </a:r>
            <a:endParaRPr lang="en-US" sz="1600" dirty="0"/>
          </a:p>
        </p:txBody>
      </p:sp>
      <p:cxnSp>
        <p:nvCxnSpPr>
          <p:cNvPr id="4" name="Straight Connector 3"/>
          <p:cNvCxnSpPr/>
          <p:nvPr/>
        </p:nvCxnSpPr>
        <p:spPr>
          <a:xfrm flipV="1">
            <a:off x="2893512" y="4972833"/>
            <a:ext cx="2993721" cy="125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757814" y="3058439"/>
            <a:ext cx="2993721" cy="125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246323" y="3068877"/>
            <a:ext cx="25052" cy="19039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09370" y="2517732"/>
            <a:ext cx="837089" cy="369332"/>
          </a:xfrm>
          <a:prstGeom prst="rect">
            <a:avLst/>
          </a:prstGeom>
          <a:noFill/>
        </p:spPr>
        <p:txBody>
          <a:bodyPr wrap="none" rtlCol="0">
            <a:spAutoFit/>
          </a:bodyPr>
          <a:lstStyle/>
          <a:p>
            <a:r>
              <a:rPr lang="en-US" baseline="30000" dirty="0"/>
              <a:t>60m</a:t>
            </a:r>
            <a:r>
              <a:rPr lang="en-US" dirty="0" smtClean="0"/>
              <a:t>Co</a:t>
            </a:r>
            <a:endParaRPr lang="en-US" baseline="30000" dirty="0"/>
          </a:p>
        </p:txBody>
      </p:sp>
      <p:sp>
        <p:nvSpPr>
          <p:cNvPr id="9" name="Rectangle 8"/>
          <p:cNvSpPr/>
          <p:nvPr/>
        </p:nvSpPr>
        <p:spPr>
          <a:xfrm>
            <a:off x="4650321" y="5085660"/>
            <a:ext cx="692818" cy="369332"/>
          </a:xfrm>
          <a:prstGeom prst="rect">
            <a:avLst/>
          </a:prstGeom>
        </p:spPr>
        <p:txBody>
          <a:bodyPr wrap="none">
            <a:spAutoFit/>
          </a:bodyPr>
          <a:lstStyle/>
          <a:p>
            <a:r>
              <a:rPr lang="en-US" baseline="30000" dirty="0" smtClean="0"/>
              <a:t>60</a:t>
            </a:r>
            <a:r>
              <a:rPr lang="en-US" dirty="0" smtClean="0"/>
              <a:t>Co</a:t>
            </a:r>
            <a:endParaRPr lang="en-US" baseline="30000" dirty="0"/>
          </a:p>
        </p:txBody>
      </p:sp>
      <p:sp>
        <p:nvSpPr>
          <p:cNvPr id="10" name="TextBox 9"/>
          <p:cNvSpPr txBox="1"/>
          <p:nvPr/>
        </p:nvSpPr>
        <p:spPr>
          <a:xfrm>
            <a:off x="6125227" y="3037484"/>
            <a:ext cx="1101584" cy="369332"/>
          </a:xfrm>
          <a:prstGeom prst="rect">
            <a:avLst/>
          </a:prstGeom>
          <a:noFill/>
        </p:spPr>
        <p:txBody>
          <a:bodyPr wrap="none" rtlCol="0">
            <a:spAutoFit/>
          </a:bodyPr>
          <a:lstStyle/>
          <a:p>
            <a:r>
              <a:rPr lang="en-US" dirty="0" smtClean="0"/>
              <a:t>10.6 min</a:t>
            </a:r>
            <a:endParaRPr lang="en-US" dirty="0"/>
          </a:p>
        </p:txBody>
      </p:sp>
      <p:sp>
        <p:nvSpPr>
          <p:cNvPr id="11" name="TextBox 10"/>
          <p:cNvSpPr txBox="1"/>
          <p:nvPr/>
        </p:nvSpPr>
        <p:spPr>
          <a:xfrm>
            <a:off x="4390372" y="3749180"/>
            <a:ext cx="1734770" cy="369332"/>
          </a:xfrm>
          <a:prstGeom prst="rect">
            <a:avLst/>
          </a:prstGeom>
          <a:noFill/>
        </p:spPr>
        <p:txBody>
          <a:bodyPr wrap="none" rtlCol="0">
            <a:spAutoFit/>
          </a:bodyPr>
          <a:lstStyle/>
          <a:p>
            <a:r>
              <a:rPr lang="en-US" dirty="0" smtClean="0"/>
              <a:t>IT (0.059 MeV)</a:t>
            </a:r>
            <a:endParaRPr lang="en-US" dirty="0"/>
          </a:p>
        </p:txBody>
      </p:sp>
    </p:spTree>
    <p:extLst>
      <p:ext uri="{BB962C8B-B14F-4D97-AF65-F5344CB8AC3E}">
        <p14:creationId xmlns:p14="http://schemas.microsoft.com/office/powerpoint/2010/main" val="23339455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566" t="4870" r="9589" b="7458"/>
          <a:stretch/>
        </p:blipFill>
        <p:spPr>
          <a:xfrm>
            <a:off x="0" y="-1"/>
            <a:ext cx="10132579" cy="6676373"/>
          </a:xfrm>
          <a:prstGeom prst="rect">
            <a:avLst/>
          </a:prstGeom>
        </p:spPr>
      </p:pic>
    </p:spTree>
    <p:extLst>
      <p:ext uri="{BB962C8B-B14F-4D97-AF65-F5344CB8AC3E}">
        <p14:creationId xmlns:p14="http://schemas.microsoft.com/office/powerpoint/2010/main" val="7790426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371" y="0"/>
            <a:ext cx="12248371" cy="6866608"/>
            <a:chOff x="-56371" y="0"/>
            <a:chExt cx="12248371" cy="6866608"/>
          </a:xfrm>
        </p:grpSpPr>
        <p:pic>
          <p:nvPicPr>
            <p:cNvPr id="2" name="Picture 1"/>
            <p:cNvPicPr>
              <a:picLocks noChangeAspect="1"/>
            </p:cNvPicPr>
            <p:nvPr/>
          </p:nvPicPr>
          <p:blipFill rotWithShape="1">
            <a:blip r:embed="rId2"/>
            <a:srcRect l="35399" t="57920" r="33024" b="15197"/>
            <a:stretch/>
          </p:blipFill>
          <p:spPr>
            <a:xfrm>
              <a:off x="0" y="0"/>
              <a:ext cx="6359074" cy="3043825"/>
            </a:xfrm>
            <a:prstGeom prst="rect">
              <a:avLst/>
            </a:prstGeom>
          </p:spPr>
        </p:pic>
        <p:pic>
          <p:nvPicPr>
            <p:cNvPr id="3" name="Picture 2"/>
            <p:cNvPicPr>
              <a:picLocks noChangeAspect="1"/>
            </p:cNvPicPr>
            <p:nvPr/>
          </p:nvPicPr>
          <p:blipFill rotWithShape="1">
            <a:blip r:embed="rId3"/>
            <a:srcRect l="35977" t="27439" r="33602" b="8862"/>
            <a:stretch/>
          </p:blipFill>
          <p:spPr>
            <a:xfrm>
              <a:off x="6359074" y="0"/>
              <a:ext cx="5832926" cy="6866608"/>
            </a:xfrm>
            <a:prstGeom prst="rect">
              <a:avLst/>
            </a:prstGeom>
          </p:spPr>
        </p:pic>
        <p:pic>
          <p:nvPicPr>
            <p:cNvPr id="4" name="Picture 3"/>
            <p:cNvPicPr>
              <a:picLocks noChangeAspect="1"/>
            </p:cNvPicPr>
            <p:nvPr/>
          </p:nvPicPr>
          <p:blipFill rotWithShape="1">
            <a:blip r:embed="rId4"/>
            <a:srcRect l="26446" t="42680" r="26767" b="12799"/>
            <a:stretch/>
          </p:blipFill>
          <p:spPr>
            <a:xfrm>
              <a:off x="-56371" y="3043825"/>
              <a:ext cx="6415445" cy="3822783"/>
            </a:xfrm>
            <a:prstGeom prst="rect">
              <a:avLst/>
            </a:prstGeom>
          </p:spPr>
        </p:pic>
        <p:cxnSp>
          <p:nvCxnSpPr>
            <p:cNvPr id="6" name="Straight Connector 5"/>
            <p:cNvCxnSpPr/>
            <p:nvPr/>
          </p:nvCxnSpPr>
          <p:spPr>
            <a:xfrm>
              <a:off x="6359074" y="0"/>
              <a:ext cx="0" cy="68666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97827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511" t="27782" r="30232" b="11088"/>
          <a:stretch/>
        </p:blipFill>
        <p:spPr>
          <a:xfrm>
            <a:off x="0" y="-1"/>
            <a:ext cx="7237413" cy="6676373"/>
          </a:xfrm>
          <a:prstGeom prst="rect">
            <a:avLst/>
          </a:prstGeom>
        </p:spPr>
      </p:pic>
    </p:spTree>
    <p:extLst>
      <p:ext uri="{BB962C8B-B14F-4D97-AF65-F5344CB8AC3E}">
        <p14:creationId xmlns:p14="http://schemas.microsoft.com/office/powerpoint/2010/main" val="26070212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153" t="30522" r="36490" b="35881"/>
          <a:stretch/>
        </p:blipFill>
        <p:spPr>
          <a:xfrm>
            <a:off x="0" y="1"/>
            <a:ext cx="8608834" cy="6676372"/>
          </a:xfrm>
          <a:prstGeom prst="rect">
            <a:avLst/>
          </a:prstGeom>
        </p:spPr>
      </p:pic>
    </p:spTree>
    <p:extLst>
      <p:ext uri="{BB962C8B-B14F-4D97-AF65-F5344CB8AC3E}">
        <p14:creationId xmlns:p14="http://schemas.microsoft.com/office/powerpoint/2010/main" val="35925415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153" t="62129" r="36490" b="9204"/>
          <a:stretch/>
        </p:blipFill>
        <p:spPr>
          <a:xfrm>
            <a:off x="-1" y="0"/>
            <a:ext cx="8688753" cy="5749447"/>
          </a:xfrm>
          <a:prstGeom prst="rect">
            <a:avLst/>
          </a:prstGeom>
        </p:spPr>
      </p:pic>
    </p:spTree>
    <p:extLst>
      <p:ext uri="{BB962C8B-B14F-4D97-AF65-F5344CB8AC3E}">
        <p14:creationId xmlns:p14="http://schemas.microsoft.com/office/powerpoint/2010/main" val="27340342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8029184" cy="6858000"/>
            <a:chOff x="0" y="0"/>
            <a:chExt cx="6576165" cy="5087227"/>
          </a:xfrm>
        </p:grpSpPr>
        <p:sp>
          <p:nvSpPr>
            <p:cNvPr id="2" name="TextBox 1"/>
            <p:cNvSpPr txBox="1"/>
            <p:nvPr/>
          </p:nvSpPr>
          <p:spPr>
            <a:xfrm>
              <a:off x="0" y="0"/>
              <a:ext cx="2398413" cy="369332"/>
            </a:xfrm>
            <a:prstGeom prst="rect">
              <a:avLst/>
            </a:prstGeom>
            <a:noFill/>
          </p:spPr>
          <p:txBody>
            <a:bodyPr wrap="none" rtlCol="0">
              <a:spAutoFit/>
            </a:bodyPr>
            <a:lstStyle/>
            <a:p>
              <a:r>
                <a:rPr lang="en-US" b="1" dirty="0" smtClean="0">
                  <a:solidFill>
                    <a:srgbClr val="FFFF00"/>
                  </a:solidFill>
                </a:rPr>
                <a:t>Spontaneous Fission</a:t>
              </a:r>
              <a:endParaRPr lang="en-US" b="1" dirty="0">
                <a:solidFill>
                  <a:srgbClr val="FFFF00"/>
                </a:solidFill>
              </a:endParaRPr>
            </a:p>
          </p:txBody>
        </p:sp>
        <p:pic>
          <p:nvPicPr>
            <p:cNvPr id="3" name="Picture 2"/>
            <p:cNvPicPr>
              <a:picLocks noChangeAspect="1"/>
            </p:cNvPicPr>
            <p:nvPr/>
          </p:nvPicPr>
          <p:blipFill rotWithShape="1">
            <a:blip r:embed="rId2"/>
            <a:srcRect l="25868" t="68193" r="23589" b="16225"/>
            <a:stretch/>
          </p:blipFill>
          <p:spPr>
            <a:xfrm>
              <a:off x="0" y="369332"/>
              <a:ext cx="6576165" cy="1139868"/>
            </a:xfrm>
            <a:prstGeom prst="rect">
              <a:avLst/>
            </a:prstGeom>
          </p:spPr>
        </p:pic>
        <p:pic>
          <p:nvPicPr>
            <p:cNvPr id="4" name="Picture 3"/>
            <p:cNvPicPr>
              <a:picLocks noChangeAspect="1"/>
            </p:cNvPicPr>
            <p:nvPr/>
          </p:nvPicPr>
          <p:blipFill rotWithShape="1">
            <a:blip r:embed="rId3"/>
            <a:srcRect l="25579" t="36516" r="23108" b="13826"/>
            <a:stretch/>
          </p:blipFill>
          <p:spPr>
            <a:xfrm>
              <a:off x="0" y="1509200"/>
              <a:ext cx="6576165" cy="3578027"/>
            </a:xfrm>
            <a:prstGeom prst="rect">
              <a:avLst/>
            </a:prstGeom>
          </p:spPr>
        </p:pic>
      </p:grpSp>
    </p:spTree>
    <p:extLst>
      <p:ext uri="{BB962C8B-B14F-4D97-AF65-F5344CB8AC3E}">
        <p14:creationId xmlns:p14="http://schemas.microsoft.com/office/powerpoint/2010/main" val="7975389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787" y="0"/>
            <a:ext cx="2544286" cy="369332"/>
          </a:xfrm>
          <a:prstGeom prst="rect">
            <a:avLst/>
          </a:prstGeom>
          <a:noFill/>
        </p:spPr>
        <p:txBody>
          <a:bodyPr wrap="none" rtlCol="0">
            <a:spAutoFit/>
          </a:bodyPr>
          <a:lstStyle/>
          <a:p>
            <a:r>
              <a:rPr lang="en-US" b="1" dirty="0" smtClean="0">
                <a:solidFill>
                  <a:srgbClr val="FFFF00"/>
                </a:solidFill>
              </a:rPr>
              <a:t>Rare mode of Decay</a:t>
            </a:r>
            <a:endParaRPr lang="en-US" b="1" dirty="0">
              <a:solidFill>
                <a:srgbClr val="FFFF00"/>
              </a:solidFill>
            </a:endParaRPr>
          </a:p>
        </p:txBody>
      </p:sp>
      <p:pic>
        <p:nvPicPr>
          <p:cNvPr id="3" name="Picture 2"/>
          <p:cNvPicPr>
            <a:picLocks noChangeAspect="1"/>
          </p:cNvPicPr>
          <p:nvPr/>
        </p:nvPicPr>
        <p:blipFill rotWithShape="1">
          <a:blip r:embed="rId2"/>
          <a:srcRect l="23750" t="31550" r="21567" b="18621"/>
          <a:stretch/>
        </p:blipFill>
        <p:spPr>
          <a:xfrm>
            <a:off x="137787" y="375594"/>
            <a:ext cx="11833881" cy="6062783"/>
          </a:xfrm>
          <a:prstGeom prst="rect">
            <a:avLst/>
          </a:prstGeom>
        </p:spPr>
      </p:pic>
    </p:spTree>
    <p:extLst>
      <p:ext uri="{BB962C8B-B14F-4D97-AF65-F5344CB8AC3E}">
        <p14:creationId xmlns:p14="http://schemas.microsoft.com/office/powerpoint/2010/main" val="18121652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036682" cy="369332"/>
          </a:xfrm>
          <a:prstGeom prst="rect">
            <a:avLst/>
          </a:prstGeom>
          <a:noFill/>
        </p:spPr>
        <p:txBody>
          <a:bodyPr wrap="none" rtlCol="0">
            <a:spAutoFit/>
          </a:bodyPr>
          <a:lstStyle/>
          <a:p>
            <a:r>
              <a:rPr lang="en-US" b="1" dirty="0" smtClean="0">
                <a:solidFill>
                  <a:srgbClr val="FFFF00"/>
                </a:solidFill>
              </a:rPr>
              <a:t>Decay Scheme and isotopic chart</a:t>
            </a:r>
            <a:endParaRPr lang="en-US" b="1" dirty="0">
              <a:solidFill>
                <a:srgbClr val="FFFF00"/>
              </a:solidFill>
            </a:endParaRPr>
          </a:p>
        </p:txBody>
      </p:sp>
      <p:pic>
        <p:nvPicPr>
          <p:cNvPr id="5" name="Picture 4"/>
          <p:cNvPicPr>
            <a:picLocks noChangeAspect="1"/>
          </p:cNvPicPr>
          <p:nvPr/>
        </p:nvPicPr>
        <p:blipFill rotWithShape="1">
          <a:blip r:embed="rId2"/>
          <a:srcRect l="24231" t="40454" r="21760" b="18107"/>
          <a:stretch/>
        </p:blipFill>
        <p:spPr>
          <a:xfrm>
            <a:off x="142912" y="369332"/>
            <a:ext cx="11078275" cy="5580531"/>
          </a:xfrm>
          <a:prstGeom prst="rect">
            <a:avLst/>
          </a:prstGeom>
        </p:spPr>
      </p:pic>
    </p:spTree>
    <p:extLst>
      <p:ext uri="{BB962C8B-B14F-4D97-AF65-F5344CB8AC3E}">
        <p14:creationId xmlns:p14="http://schemas.microsoft.com/office/powerpoint/2010/main" val="1773598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0077" y="901874"/>
            <a:ext cx="11429732" cy="2585323"/>
          </a:xfrm>
          <a:prstGeom prst="rect">
            <a:avLst/>
          </a:prstGeom>
          <a:noFill/>
        </p:spPr>
        <p:txBody>
          <a:bodyPr wrap="none" rtlCol="0">
            <a:spAutoFit/>
          </a:bodyPr>
          <a:lstStyle/>
          <a:p>
            <a:r>
              <a:rPr lang="en-US" dirty="0" smtClean="0"/>
              <a:t>Q=2.79 MeV</a:t>
            </a:r>
          </a:p>
          <a:p>
            <a:r>
              <a:rPr lang="en-US" dirty="0" smtClean="0"/>
              <a:t>Gamma rays=0.48 MeV</a:t>
            </a:r>
          </a:p>
          <a:p>
            <a:r>
              <a:rPr lang="en-US" dirty="0" smtClean="0"/>
              <a:t>Remaining=2.79-0.48=2.31 MeV</a:t>
            </a:r>
          </a:p>
          <a:p>
            <a:r>
              <a:rPr lang="en-US" dirty="0" smtClean="0"/>
              <a:t>This remaining is shared by He and Li nuclei as their kinetic energy.</a:t>
            </a:r>
          </a:p>
          <a:p>
            <a:r>
              <a:rPr lang="en-US" b="1" dirty="0" smtClean="0"/>
              <a:t>T(Li)+T(He)=2.31 MeV</a:t>
            </a:r>
          </a:p>
          <a:p>
            <a:r>
              <a:rPr lang="en-US" dirty="0" smtClean="0"/>
              <a:t>When both nuclei of zero kinetic energy combine, the nuclei formed will have equal and opposite m</a:t>
            </a:r>
          </a:p>
          <a:p>
            <a:r>
              <a:rPr lang="en-US" dirty="0" smtClean="0"/>
              <a:t>Momentum.</a:t>
            </a:r>
          </a:p>
          <a:p>
            <a:endParaRPr lang="en-US" dirty="0"/>
          </a:p>
          <a:p>
            <a:r>
              <a:rPr lang="en-US" dirty="0" smtClean="0"/>
              <a:t>                   Li</a:t>
            </a:r>
            <a:endParaRPr lang="en-US" dirty="0"/>
          </a:p>
        </p:txBody>
      </p:sp>
      <p:sp>
        <p:nvSpPr>
          <p:cNvPr id="5" name="Oval 4"/>
          <p:cNvSpPr/>
          <p:nvPr/>
        </p:nvSpPr>
        <p:spPr>
          <a:xfrm>
            <a:off x="4308953" y="3031299"/>
            <a:ext cx="501042" cy="463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058433" y="3219189"/>
            <a:ext cx="150312" cy="1377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060515" y="3219189"/>
            <a:ext cx="102713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981194" y="3244241"/>
            <a:ext cx="9519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91947" y="3031299"/>
            <a:ext cx="492443" cy="369332"/>
          </a:xfrm>
          <a:prstGeom prst="rect">
            <a:avLst/>
          </a:prstGeom>
          <a:noFill/>
        </p:spPr>
        <p:txBody>
          <a:bodyPr wrap="none" rtlCol="0">
            <a:spAutoFit/>
          </a:bodyPr>
          <a:lstStyle/>
          <a:p>
            <a:r>
              <a:rPr lang="en-US" dirty="0" smtClean="0"/>
              <a:t>He</a:t>
            </a:r>
            <a:endParaRPr lang="en-US" dirty="0"/>
          </a:p>
        </p:txBody>
      </p:sp>
      <p:sp>
        <p:nvSpPr>
          <p:cNvPr id="12" name="TextBox 11"/>
          <p:cNvSpPr txBox="1"/>
          <p:nvPr/>
        </p:nvSpPr>
        <p:spPr>
          <a:xfrm>
            <a:off x="3981074" y="3400631"/>
            <a:ext cx="325730" cy="369332"/>
          </a:xfrm>
          <a:prstGeom prst="rect">
            <a:avLst/>
          </a:prstGeom>
          <a:noFill/>
        </p:spPr>
        <p:txBody>
          <a:bodyPr wrap="none" rtlCol="0">
            <a:spAutoFit/>
          </a:bodyPr>
          <a:lstStyle/>
          <a:p>
            <a:r>
              <a:rPr lang="en-US" dirty="0" smtClean="0"/>
              <a:t>n</a:t>
            </a:r>
            <a:endParaRPr lang="en-US" dirty="0"/>
          </a:p>
        </p:txBody>
      </p:sp>
      <p:sp>
        <p:nvSpPr>
          <p:cNvPr id="13" name="TextBox 12"/>
          <p:cNvSpPr txBox="1"/>
          <p:nvPr/>
        </p:nvSpPr>
        <p:spPr>
          <a:xfrm>
            <a:off x="4471818" y="3507473"/>
            <a:ext cx="317716" cy="369332"/>
          </a:xfrm>
          <a:prstGeom prst="rect">
            <a:avLst/>
          </a:prstGeom>
          <a:noFill/>
        </p:spPr>
        <p:txBody>
          <a:bodyPr wrap="none" rtlCol="0">
            <a:spAutoFit/>
          </a:bodyPr>
          <a:lstStyle/>
          <a:p>
            <a:r>
              <a:rPr lang="en-US" dirty="0" smtClean="0"/>
              <a:t>B</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1115781015"/>
              </p:ext>
            </p:extLst>
          </p:nvPr>
        </p:nvGraphicFramePr>
        <p:xfrm>
          <a:off x="1918704" y="5526787"/>
          <a:ext cx="847725" cy="617538"/>
        </p:xfrm>
        <a:graphic>
          <a:graphicData uri="http://schemas.openxmlformats.org/presentationml/2006/ole">
            <mc:AlternateContent xmlns:mc="http://schemas.openxmlformats.org/markup-compatibility/2006">
              <mc:Choice xmlns:v="urn:schemas-microsoft-com:vml" Requires="v">
                <p:oleObj spid="_x0000_s26274" name="Equation" r:id="rId3" imgW="609480" imgH="444240" progId="Equation.DSMT4">
                  <p:embed/>
                </p:oleObj>
              </mc:Choice>
              <mc:Fallback>
                <p:oleObj name="Equation" r:id="rId3" imgW="609480" imgH="444240" progId="Equation.DSMT4">
                  <p:embed/>
                  <p:pic>
                    <p:nvPicPr>
                      <p:cNvPr id="0" name=""/>
                      <p:cNvPicPr/>
                      <p:nvPr/>
                    </p:nvPicPr>
                    <p:blipFill>
                      <a:blip r:embed="rId4"/>
                      <a:stretch>
                        <a:fillRect/>
                      </a:stretch>
                    </p:blipFill>
                    <p:spPr>
                      <a:xfrm>
                        <a:off x="1918704" y="5526787"/>
                        <a:ext cx="847725" cy="617538"/>
                      </a:xfrm>
                      <a:prstGeom prst="rect">
                        <a:avLst/>
                      </a:prstGeom>
                      <a:solidFill>
                        <a:schemeClr val="tx1"/>
                      </a:solid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77818458"/>
              </p:ext>
            </p:extLst>
          </p:nvPr>
        </p:nvGraphicFramePr>
        <p:xfrm>
          <a:off x="1901225" y="4738898"/>
          <a:ext cx="901117" cy="517308"/>
        </p:xfrm>
        <a:graphic>
          <a:graphicData uri="http://schemas.openxmlformats.org/presentationml/2006/ole">
            <mc:AlternateContent xmlns:mc="http://schemas.openxmlformats.org/markup-compatibility/2006">
              <mc:Choice xmlns:v="urn:schemas-microsoft-com:vml" Requires="v">
                <p:oleObj spid="_x0000_s26275" name="Equation" r:id="rId5" imgW="685800" imgH="393480" progId="Equation.DSMT4">
                  <p:embed/>
                </p:oleObj>
              </mc:Choice>
              <mc:Fallback>
                <p:oleObj name="Equation" r:id="rId5" imgW="685800" imgH="393480" progId="Equation.DSMT4">
                  <p:embed/>
                  <p:pic>
                    <p:nvPicPr>
                      <p:cNvPr id="0" name=""/>
                      <p:cNvPicPr/>
                      <p:nvPr/>
                    </p:nvPicPr>
                    <p:blipFill>
                      <a:blip r:embed="rId6"/>
                      <a:stretch>
                        <a:fillRect/>
                      </a:stretch>
                    </p:blipFill>
                    <p:spPr>
                      <a:xfrm>
                        <a:off x="1901225" y="4738898"/>
                        <a:ext cx="901117" cy="517308"/>
                      </a:xfrm>
                      <a:prstGeom prst="rect">
                        <a:avLst/>
                      </a:prstGeom>
                      <a:solidFill>
                        <a:schemeClr val="tx1"/>
                      </a:solid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0969882"/>
              </p:ext>
            </p:extLst>
          </p:nvPr>
        </p:nvGraphicFramePr>
        <p:xfrm>
          <a:off x="1728591" y="4012433"/>
          <a:ext cx="1242699" cy="477961"/>
        </p:xfrm>
        <a:graphic>
          <a:graphicData uri="http://schemas.openxmlformats.org/presentationml/2006/ole">
            <mc:AlternateContent xmlns:mc="http://schemas.openxmlformats.org/markup-compatibility/2006">
              <mc:Choice xmlns:v="urn:schemas-microsoft-com:vml" Requires="v">
                <p:oleObj spid="_x0000_s26276" name="Equation" r:id="rId7" imgW="660240" imgH="253800" progId="Equation.DSMT4">
                  <p:embed/>
                </p:oleObj>
              </mc:Choice>
              <mc:Fallback>
                <p:oleObj name="Equation" r:id="rId7" imgW="660240" imgH="253800" progId="Equation.DSMT4">
                  <p:embed/>
                  <p:pic>
                    <p:nvPicPr>
                      <p:cNvPr id="0" name=""/>
                      <p:cNvPicPr/>
                      <p:nvPr/>
                    </p:nvPicPr>
                    <p:blipFill>
                      <a:blip r:embed="rId8"/>
                      <a:stretch>
                        <a:fillRect/>
                      </a:stretch>
                    </p:blipFill>
                    <p:spPr>
                      <a:xfrm>
                        <a:off x="1728591" y="4012433"/>
                        <a:ext cx="1242699" cy="477961"/>
                      </a:xfrm>
                      <a:prstGeom prst="rect">
                        <a:avLst/>
                      </a:prstGeom>
                      <a:solidFill>
                        <a:schemeClr val="tx1"/>
                      </a:solid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303032248"/>
              </p:ext>
            </p:extLst>
          </p:nvPr>
        </p:nvGraphicFramePr>
        <p:xfrm>
          <a:off x="1572651" y="6284921"/>
          <a:ext cx="1884532" cy="477961"/>
        </p:xfrm>
        <a:graphic>
          <a:graphicData uri="http://schemas.openxmlformats.org/presentationml/2006/ole">
            <mc:AlternateContent xmlns:mc="http://schemas.openxmlformats.org/markup-compatibility/2006">
              <mc:Choice xmlns:v="urn:schemas-microsoft-com:vml" Requires="v">
                <p:oleObj spid="_x0000_s26277" name="Equation" r:id="rId9" imgW="1752480" imgH="444240" progId="Equation.DSMT4">
                  <p:embed/>
                </p:oleObj>
              </mc:Choice>
              <mc:Fallback>
                <p:oleObj name="Equation" r:id="rId9" imgW="1752480" imgH="444240" progId="Equation.DSMT4">
                  <p:embed/>
                  <p:pic>
                    <p:nvPicPr>
                      <p:cNvPr id="0" name=""/>
                      <p:cNvPicPr/>
                      <p:nvPr/>
                    </p:nvPicPr>
                    <p:blipFill>
                      <a:blip r:embed="rId10"/>
                      <a:stretch>
                        <a:fillRect/>
                      </a:stretch>
                    </p:blipFill>
                    <p:spPr>
                      <a:xfrm>
                        <a:off x="1572651" y="6284921"/>
                        <a:ext cx="1884532" cy="477961"/>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0950494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135" t="28296" r="21664" b="9033"/>
          <a:stretch/>
        </p:blipFill>
        <p:spPr>
          <a:xfrm>
            <a:off x="0" y="0"/>
            <a:ext cx="10549327" cy="6858000"/>
          </a:xfrm>
          <a:prstGeom prst="rect">
            <a:avLst/>
          </a:prstGeom>
        </p:spPr>
      </p:pic>
    </p:spTree>
    <p:extLst>
      <p:ext uri="{BB962C8B-B14F-4D97-AF65-F5344CB8AC3E}">
        <p14:creationId xmlns:p14="http://schemas.microsoft.com/office/powerpoint/2010/main" val="2987793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867" t="30008" r="25515" b="9204"/>
          <a:stretch/>
        </p:blipFill>
        <p:spPr>
          <a:xfrm>
            <a:off x="-1" y="0"/>
            <a:ext cx="9755746" cy="6858000"/>
          </a:xfrm>
          <a:prstGeom prst="rect">
            <a:avLst/>
          </a:prstGeom>
        </p:spPr>
      </p:pic>
    </p:spTree>
    <p:extLst>
      <p:ext uri="{BB962C8B-B14F-4D97-AF65-F5344CB8AC3E}">
        <p14:creationId xmlns:p14="http://schemas.microsoft.com/office/powerpoint/2010/main" val="27186571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896" t="31207" r="31291" b="8861"/>
          <a:stretch/>
        </p:blipFill>
        <p:spPr>
          <a:xfrm>
            <a:off x="0" y="0"/>
            <a:ext cx="7290148" cy="6859010"/>
          </a:xfrm>
          <a:prstGeom prst="rect">
            <a:avLst/>
          </a:prstGeom>
        </p:spPr>
      </p:pic>
    </p:spTree>
    <p:extLst>
      <p:ext uri="{BB962C8B-B14F-4D97-AF65-F5344CB8AC3E}">
        <p14:creationId xmlns:p14="http://schemas.microsoft.com/office/powerpoint/2010/main" val="8747875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8091814" cy="6764055"/>
            <a:chOff x="0" y="0"/>
            <a:chExt cx="8229600" cy="6917662"/>
          </a:xfrm>
        </p:grpSpPr>
        <p:sp>
          <p:nvSpPr>
            <p:cNvPr id="2" name="TextBox 1"/>
            <p:cNvSpPr txBox="1"/>
            <p:nvPr/>
          </p:nvSpPr>
          <p:spPr>
            <a:xfrm>
              <a:off x="0" y="0"/>
              <a:ext cx="3600666" cy="369332"/>
            </a:xfrm>
            <a:prstGeom prst="rect">
              <a:avLst/>
            </a:prstGeom>
            <a:noFill/>
          </p:spPr>
          <p:txBody>
            <a:bodyPr wrap="none" rtlCol="0">
              <a:spAutoFit/>
            </a:bodyPr>
            <a:lstStyle/>
            <a:p>
              <a:r>
                <a:rPr lang="en-US" b="1" dirty="0" smtClean="0">
                  <a:solidFill>
                    <a:srgbClr val="FFFF00"/>
                  </a:solidFill>
                </a:rPr>
                <a:t>Secondary process in an atom</a:t>
              </a:r>
              <a:endParaRPr lang="en-US" b="1" dirty="0">
                <a:solidFill>
                  <a:srgbClr val="FFFF00"/>
                </a:solidFill>
              </a:endParaRPr>
            </a:p>
          </p:txBody>
        </p:sp>
        <p:pic>
          <p:nvPicPr>
            <p:cNvPr id="3" name="Picture 2"/>
            <p:cNvPicPr>
              <a:picLocks noChangeAspect="1"/>
            </p:cNvPicPr>
            <p:nvPr/>
          </p:nvPicPr>
          <p:blipFill rotWithShape="1">
            <a:blip r:embed="rId2"/>
            <a:srcRect l="26253" t="34289" r="23974" b="18279"/>
            <a:stretch/>
          </p:blipFill>
          <p:spPr>
            <a:xfrm>
              <a:off x="0" y="369332"/>
              <a:ext cx="8229600" cy="4409285"/>
            </a:xfrm>
            <a:prstGeom prst="rect">
              <a:avLst/>
            </a:prstGeom>
          </p:spPr>
        </p:pic>
        <p:pic>
          <p:nvPicPr>
            <p:cNvPr id="4" name="Picture 3"/>
            <p:cNvPicPr>
              <a:picLocks noChangeAspect="1"/>
            </p:cNvPicPr>
            <p:nvPr/>
          </p:nvPicPr>
          <p:blipFill rotWithShape="1">
            <a:blip r:embed="rId3"/>
            <a:srcRect l="26830" t="62372" r="24649" b="15197"/>
            <a:stretch/>
          </p:blipFill>
          <p:spPr>
            <a:xfrm>
              <a:off x="0" y="4778617"/>
              <a:ext cx="8229600" cy="2139045"/>
            </a:xfrm>
            <a:prstGeom prst="rect">
              <a:avLst/>
            </a:prstGeom>
          </p:spPr>
        </p:pic>
      </p:grpSp>
    </p:spTree>
    <p:extLst>
      <p:ext uri="{BB962C8B-B14F-4D97-AF65-F5344CB8AC3E}">
        <p14:creationId xmlns:p14="http://schemas.microsoft.com/office/powerpoint/2010/main" val="19301336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691" t="8191" r="9713" b="5245"/>
          <a:stretch/>
        </p:blipFill>
        <p:spPr>
          <a:xfrm>
            <a:off x="0" y="0"/>
            <a:ext cx="9959343" cy="6501008"/>
          </a:xfrm>
          <a:prstGeom prst="rect">
            <a:avLst/>
          </a:prstGeom>
        </p:spPr>
      </p:pic>
    </p:spTree>
    <p:extLst>
      <p:ext uri="{BB962C8B-B14F-4D97-AF65-F5344CB8AC3E}">
        <p14:creationId xmlns:p14="http://schemas.microsoft.com/office/powerpoint/2010/main" val="30963231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831" t="44221" r="23974" b="37286"/>
          <a:stretch/>
        </p:blipFill>
        <p:spPr>
          <a:xfrm>
            <a:off x="0" y="0"/>
            <a:ext cx="6400800" cy="1352812"/>
          </a:xfrm>
          <a:prstGeom prst="rect">
            <a:avLst/>
          </a:prstGeom>
        </p:spPr>
      </p:pic>
      <p:pic>
        <p:nvPicPr>
          <p:cNvPr id="5" name="Picture 4"/>
          <p:cNvPicPr>
            <a:picLocks noChangeAspect="1"/>
          </p:cNvPicPr>
          <p:nvPr/>
        </p:nvPicPr>
        <p:blipFill rotWithShape="1">
          <a:blip r:embed="rId3"/>
          <a:srcRect l="37517" t="28639" r="33505" b="33413"/>
          <a:stretch/>
        </p:blipFill>
        <p:spPr>
          <a:xfrm>
            <a:off x="0" y="1440495"/>
            <a:ext cx="7214992" cy="5312259"/>
          </a:xfrm>
          <a:prstGeom prst="rect">
            <a:avLst/>
          </a:prstGeom>
        </p:spPr>
      </p:pic>
    </p:spTree>
    <p:extLst>
      <p:ext uri="{BB962C8B-B14F-4D97-AF65-F5344CB8AC3E}">
        <p14:creationId xmlns:p14="http://schemas.microsoft.com/office/powerpoint/2010/main" val="37829050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7517" t="67024" r="33505" b="10304"/>
          <a:stretch/>
        </p:blipFill>
        <p:spPr>
          <a:xfrm>
            <a:off x="0" y="0"/>
            <a:ext cx="9739320" cy="4284262"/>
          </a:xfrm>
          <a:prstGeom prst="rect">
            <a:avLst/>
          </a:prstGeom>
        </p:spPr>
      </p:pic>
    </p:spTree>
    <p:extLst>
      <p:ext uri="{BB962C8B-B14F-4D97-AF65-F5344CB8AC3E}">
        <p14:creationId xmlns:p14="http://schemas.microsoft.com/office/powerpoint/2010/main" val="35582431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683" y="100208"/>
            <a:ext cx="3411511" cy="369332"/>
          </a:xfrm>
          <a:prstGeom prst="rect">
            <a:avLst/>
          </a:prstGeom>
          <a:noFill/>
        </p:spPr>
        <p:txBody>
          <a:bodyPr wrap="none" rtlCol="0">
            <a:spAutoFit/>
          </a:bodyPr>
          <a:lstStyle/>
          <a:p>
            <a:r>
              <a:rPr lang="en-US" b="1" dirty="0" smtClean="0">
                <a:solidFill>
                  <a:srgbClr val="FFFF00"/>
                </a:solidFill>
              </a:rPr>
              <a:t>Closed Decay energy cycles</a:t>
            </a:r>
            <a:endParaRPr lang="en-US" b="1" dirty="0">
              <a:solidFill>
                <a:srgbClr val="FFFF00"/>
              </a:solidFill>
            </a:endParaRPr>
          </a:p>
        </p:txBody>
      </p:sp>
      <p:pic>
        <p:nvPicPr>
          <p:cNvPr id="3" name="Picture 2"/>
          <p:cNvPicPr>
            <a:picLocks noChangeAspect="1"/>
          </p:cNvPicPr>
          <p:nvPr/>
        </p:nvPicPr>
        <p:blipFill rotWithShape="1">
          <a:blip r:embed="rId2"/>
          <a:srcRect l="35591" t="28467" r="32062" b="11430"/>
          <a:stretch/>
        </p:blipFill>
        <p:spPr>
          <a:xfrm>
            <a:off x="87683" y="469539"/>
            <a:ext cx="6050070" cy="6320163"/>
          </a:xfrm>
          <a:prstGeom prst="rect">
            <a:avLst/>
          </a:prstGeom>
        </p:spPr>
      </p:pic>
    </p:spTree>
    <p:extLst>
      <p:ext uri="{BB962C8B-B14F-4D97-AF65-F5344CB8AC3E}">
        <p14:creationId xmlns:p14="http://schemas.microsoft.com/office/powerpoint/2010/main" val="3740153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2483</TotalTime>
  <Words>4874</Words>
  <Application>Microsoft Office PowerPoint</Application>
  <PresentationFormat>Widescreen</PresentationFormat>
  <Paragraphs>605</Paragraphs>
  <Slides>97</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97</vt:i4>
      </vt:variant>
    </vt:vector>
  </HeadingPairs>
  <TitlesOfParts>
    <vt:vector size="107" baseType="lpstr">
      <vt:lpstr>Arial</vt:lpstr>
      <vt:lpstr>Calibri</vt:lpstr>
      <vt:lpstr>Cambria Math</vt:lpstr>
      <vt:lpstr>Century Gothic</vt:lpstr>
      <vt:lpstr>Times New Roman</vt:lpstr>
      <vt:lpstr>Wingdings</vt:lpstr>
      <vt:lpstr>Wingdings 3</vt:lpstr>
      <vt:lpstr>Ion</vt:lpstr>
      <vt:lpstr>Equation</vt:lpstr>
      <vt:lpstr>MathType 6.0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Azhar Abbas</dc:creator>
  <cp:lastModifiedBy>Dr Azhar Abbas</cp:lastModifiedBy>
  <cp:revision>455</cp:revision>
  <dcterms:created xsi:type="dcterms:W3CDTF">2020-03-23T07:35:29Z</dcterms:created>
  <dcterms:modified xsi:type="dcterms:W3CDTF">2020-04-29T10:00:58Z</dcterms:modified>
</cp:coreProperties>
</file>