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9"/>
  </p:notesMasterIdLst>
  <p:sldIdLst>
    <p:sldId id="265" r:id="rId2"/>
    <p:sldId id="258" r:id="rId3"/>
    <p:sldId id="259" r:id="rId4"/>
    <p:sldId id="260" r:id="rId5"/>
    <p:sldId id="261" r:id="rId6"/>
    <p:sldId id="262" r:id="rId7"/>
    <p:sldId id="263" r:id="rId8"/>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4" d="100"/>
          <a:sy n="74" d="100"/>
        </p:scale>
        <p:origin x="-1248"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653" name="Rectangle 2"/>
          <p:cNvSpPr>
            <a:spLocks noGrp="1" noChangeArrowheads="1"/>
          </p:cNvSpPr>
          <p:nvPr>
            <p:ph type="hdr" sz="quarter"/>
          </p:nvPr>
        </p:nvSpPr>
        <p:spPr bwMode="auto">
          <a:xfrm>
            <a:off x="2"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l">
              <a:defRPr sz="1100"/>
            </a:lvl1pPr>
          </a:lstStyle>
          <a:p>
            <a:endParaRPr lang="en-US"/>
          </a:p>
        </p:txBody>
      </p:sp>
      <p:sp>
        <p:nvSpPr>
          <p:cNvPr id="1048654" name="Rectangle 3"/>
          <p:cNvSpPr>
            <a:spLocks noGrp="1" noChangeArrowheads="1"/>
          </p:cNvSpPr>
          <p:nvPr>
            <p:ph type="dt" idx="1"/>
          </p:nvPr>
        </p:nvSpPr>
        <p:spPr bwMode="auto">
          <a:xfrm>
            <a:off x="4021139"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r">
              <a:defRPr sz="1100"/>
            </a:lvl1pPr>
          </a:lstStyle>
          <a:p>
            <a:endParaRPr lang="en-US"/>
          </a:p>
        </p:txBody>
      </p:sp>
      <p:sp>
        <p:nvSpPr>
          <p:cNvPr id="1048655"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1048656" name="Rectangle 5"/>
          <p:cNvSpPr>
            <a:spLocks noGrp="1" noChangeArrowheads="1"/>
          </p:cNvSpPr>
          <p:nvPr>
            <p:ph type="body" sz="quarter" idx="3"/>
          </p:nvPr>
        </p:nvSpPr>
        <p:spPr bwMode="auto">
          <a:xfrm>
            <a:off x="709614" y="4862514"/>
            <a:ext cx="5680075" cy="4605337"/>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657" name="Rectangle 6"/>
          <p:cNvSpPr>
            <a:spLocks noGrp="1" noChangeArrowheads="1"/>
          </p:cNvSpPr>
          <p:nvPr>
            <p:ph type="ftr" sz="quarter" idx="4"/>
          </p:nvPr>
        </p:nvSpPr>
        <p:spPr bwMode="auto">
          <a:xfrm>
            <a:off x="2"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l">
              <a:defRPr sz="1100"/>
            </a:lvl1pPr>
          </a:lstStyle>
          <a:p>
            <a:endParaRPr lang="en-US"/>
          </a:p>
        </p:txBody>
      </p:sp>
      <p:sp>
        <p:nvSpPr>
          <p:cNvPr id="1048658" name="Rectangle 7"/>
          <p:cNvSpPr>
            <a:spLocks noGrp="1" noChangeArrowheads="1"/>
          </p:cNvSpPr>
          <p:nvPr>
            <p:ph type="sldNum" sz="quarter" idx="5"/>
          </p:nvPr>
        </p:nvSpPr>
        <p:spPr bwMode="auto">
          <a:xfrm>
            <a:off x="4021139"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r">
              <a:defRPr sz="1100"/>
            </a:lvl1pPr>
          </a:lstStyle>
          <a:p>
            <a:fld id="{A9A0EA98-5831-4853-B862-C702E6EB345C}" type="slidenum">
              <a:rPr lang="en-US"/>
              <a:t>‹#›</a:t>
            </a:fld>
            <a:endParaRPr lang="en-US"/>
          </a:p>
        </p:txBody>
      </p:sp>
    </p:spTree>
    <p:extLst>
      <p:ext uri="{BB962C8B-B14F-4D97-AF65-F5344CB8AC3E}">
        <p14:creationId xmlns:p14="http://schemas.microsoft.com/office/powerpoint/2010/main" val="89325073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0BC1078-46ED-40F9-8930-935BAD7C2B02}" type="datetimeFigureOut">
              <a:rPr lang="zh-CN" altLang="en-US" smtClean="0"/>
              <a:t>2020/11/27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5B52ADC-5BFA-4FBD-BEE2-16096B7F4166}" type="slidenum">
              <a:rPr lang="zh-CN" altLang="en-US" smtClean="0"/>
              <a:t>‹#›</a:t>
            </a:fld>
            <a:endParaRPr lang="zh-CN" alt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BC1078-46ED-40F9-8930-935BAD7C2B02}" type="datetimeFigureOut">
              <a:rPr lang="zh-CN" altLang="en-US" smtClean="0"/>
              <a:t>2020/11/27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5B52ADC-5BFA-4FBD-BEE2-16096B7F4166}"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0BC1078-46ED-40F9-8930-935BAD7C2B02}" type="datetimeFigureOut">
              <a:rPr lang="zh-CN" altLang="en-US" smtClean="0"/>
              <a:t>2020/11/27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5B52ADC-5BFA-4FBD-BEE2-16096B7F4166}"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BC1078-46ED-40F9-8930-935BAD7C2B02}" type="datetimeFigureOut">
              <a:rPr lang="zh-CN" altLang="en-US" smtClean="0"/>
              <a:t>2020/11/27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5B52ADC-5BFA-4FBD-BEE2-16096B7F4166}"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0BC1078-46ED-40F9-8930-935BAD7C2B02}" type="datetimeFigureOut">
              <a:rPr lang="zh-CN" altLang="en-US" smtClean="0"/>
              <a:t>2020/11/27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5B52ADC-5BFA-4FBD-BEE2-16096B7F4166}" type="slidenum">
              <a:rPr lang="zh-CN" altLang="en-US" smtClean="0"/>
              <a:t>‹#›</a:t>
            </a:fld>
            <a:endParaRPr lang="zh-CN" alt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0BC1078-46ED-40F9-8930-935BAD7C2B02}" type="datetimeFigureOut">
              <a:rPr lang="zh-CN" altLang="en-US" smtClean="0"/>
              <a:t>2020/11/27</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5B52ADC-5BFA-4FBD-BEE2-16096B7F4166}"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0BC1078-46ED-40F9-8930-935BAD7C2B02}" type="datetimeFigureOut">
              <a:rPr lang="zh-CN" altLang="en-US" smtClean="0"/>
              <a:t>2020/11/27</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D5B52ADC-5BFA-4FBD-BEE2-16096B7F4166}" type="slidenum">
              <a:rPr lang="zh-CN" altLang="en-US" smtClean="0"/>
              <a:t>‹#›</a:t>
            </a:fld>
            <a:endParaRPr lang="zh-CN" alt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0BC1078-46ED-40F9-8930-935BAD7C2B02}" type="datetimeFigureOut">
              <a:rPr lang="zh-CN" altLang="en-US" smtClean="0"/>
              <a:t>2020/11/27</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D5B52ADC-5BFA-4FBD-BEE2-16096B7F4166}"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BC1078-46ED-40F9-8930-935BAD7C2B02}" type="datetimeFigureOut">
              <a:rPr lang="zh-CN" altLang="en-US" smtClean="0"/>
              <a:t>2020/11/27</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D5B52ADC-5BFA-4FBD-BEE2-16096B7F4166}"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BC1078-46ED-40F9-8930-935BAD7C2B02}" type="datetimeFigureOut">
              <a:rPr lang="zh-CN" altLang="en-US" smtClean="0"/>
              <a:t>2020/11/27</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5B52ADC-5BFA-4FBD-BEE2-16096B7F4166}" type="slidenum">
              <a:rPr lang="zh-CN" altLang="en-US" smtClean="0"/>
              <a:t>‹#›</a:t>
            </a:fld>
            <a:endParaRPr lang="zh-CN" alt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BC1078-46ED-40F9-8930-935BAD7C2B02}" type="datetimeFigureOut">
              <a:rPr lang="zh-CN" altLang="en-US" smtClean="0"/>
              <a:t>2020/11/27</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5B52ADC-5BFA-4FBD-BEE2-16096B7F4166}"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70BC1078-46ED-40F9-8930-935BAD7C2B02}" type="datetimeFigureOut">
              <a:rPr lang="zh-CN" altLang="en-US" smtClean="0"/>
              <a:t>2020/11/27</a:t>
            </a:fld>
            <a:endParaRPr lang="zh-CN" alt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zh-CN" alt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D5B52ADC-5BFA-4FBD-BEE2-16096B7F4166}"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1" name="Title 1048660"/>
          <p:cNvSpPr>
            <a:spLocks noGrp="1"/>
          </p:cNvSpPr>
          <p:nvPr>
            <p:ph type="title"/>
          </p:nvPr>
        </p:nvSpPr>
        <p:spPr>
          <a:xfrm>
            <a:off x="718802" y="244700"/>
            <a:ext cx="7886700" cy="1832356"/>
          </a:xfrm>
          <a:solidFill>
            <a:srgbClr val="99CCFF"/>
          </a:solidFill>
        </p:spPr>
        <p:txBody>
          <a:bodyPr>
            <a:normAutofit/>
          </a:bodyPr>
          <a:lstStyle/>
          <a:p>
            <a:r>
              <a:rPr lang="en-US" sz="4000" b="1" dirty="0">
                <a:latin typeface="Times New Roman" pitchFamily="18" charset="0"/>
                <a:cs typeface="Times New Roman" pitchFamily="18" charset="0"/>
              </a:rPr>
              <a:t>Psychology</a:t>
            </a:r>
            <a:endParaRPr lang="en-US" sz="4000" dirty="0">
              <a:latin typeface="Times New Roman" pitchFamily="18" charset="0"/>
              <a:cs typeface="Times New Roman" pitchFamily="18" charset="0"/>
            </a:endParaRPr>
          </a:p>
        </p:txBody>
      </p:sp>
      <p:sp>
        <p:nvSpPr>
          <p:cNvPr id="1048662" name="Content Placeholder 1048661"/>
          <p:cNvSpPr>
            <a:spLocks noGrp="1"/>
          </p:cNvSpPr>
          <p:nvPr>
            <p:ph idx="1"/>
          </p:nvPr>
        </p:nvSpPr>
        <p:spPr>
          <a:xfrm>
            <a:off x="628650" y="2562896"/>
            <a:ext cx="7285163" cy="2923504"/>
          </a:xfrm>
          <a:solidFill>
            <a:srgbClr val="CCFECC"/>
          </a:solidFill>
        </p:spPr>
        <p:txBody>
          <a:bodyPr>
            <a:normAutofit/>
          </a:bodyPr>
          <a:lstStyle/>
          <a:p>
            <a:pPr marL="0" indent="0">
              <a:buNone/>
            </a:pPr>
            <a:r>
              <a:rPr lang="en-US" sz="2800" dirty="0">
                <a:latin typeface="Times New Roman" pitchFamily="18" charset="0"/>
                <a:cs typeface="Times New Roman" pitchFamily="18" charset="0"/>
              </a:rPr>
              <a:t>T</a:t>
            </a:r>
            <a:r>
              <a:rPr lang="en-US" sz="2800" dirty="0" smtClean="0">
                <a:latin typeface="Times New Roman" pitchFamily="18" charset="0"/>
                <a:cs typeface="Times New Roman" pitchFamily="18" charset="0"/>
              </a:rPr>
              <a:t>he </a:t>
            </a:r>
            <a:r>
              <a:rPr lang="en-US" sz="2800" dirty="0">
                <a:latin typeface="Times New Roman" pitchFamily="18" charset="0"/>
                <a:cs typeface="Times New Roman" pitchFamily="18" charset="0"/>
              </a:rPr>
              <a:t>scientific study of the human mind and its functions, especially those affecting </a:t>
            </a:r>
            <a:r>
              <a:rPr lang="en-US" sz="2800" dirty="0" smtClean="0">
                <a:latin typeface="Times New Roman" pitchFamily="18" charset="0"/>
                <a:cs typeface="Times New Roman" pitchFamily="18" charset="0"/>
              </a:rPr>
              <a:t>behavior </a:t>
            </a:r>
            <a:r>
              <a:rPr lang="en-US" sz="2800" dirty="0">
                <a:latin typeface="Times New Roman" pitchFamily="18" charset="0"/>
                <a:cs typeface="Times New Roman" pitchFamily="18" charset="0"/>
              </a:rPr>
              <a:t>in a given context.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1" name="Title 1048600"/>
          <p:cNvSpPr>
            <a:spLocks noGrp="1"/>
          </p:cNvSpPr>
          <p:nvPr>
            <p:ph type="title"/>
          </p:nvPr>
        </p:nvSpPr>
        <p:spPr>
          <a:solidFill>
            <a:srgbClr val="99CCFF"/>
          </a:solidFill>
        </p:spPr>
        <p:txBody>
          <a:bodyPr>
            <a:normAutofit/>
          </a:bodyPr>
          <a:lstStyle/>
          <a:p>
            <a:r>
              <a:rPr lang="en-US" sz="4000" b="1" dirty="0">
                <a:latin typeface="Times New Roman" pitchFamily="18" charset="0"/>
                <a:cs typeface="Times New Roman" pitchFamily="18" charset="0"/>
              </a:rPr>
              <a:t>Class room management</a:t>
            </a:r>
            <a:endParaRPr lang="en-US" sz="4000" dirty="0">
              <a:latin typeface="Times New Roman" pitchFamily="18" charset="0"/>
              <a:cs typeface="Times New Roman" pitchFamily="18" charset="0"/>
            </a:endParaRPr>
          </a:p>
        </p:txBody>
      </p:sp>
      <p:sp>
        <p:nvSpPr>
          <p:cNvPr id="1048602" name="Content Placeholder 1048601"/>
          <p:cNvSpPr>
            <a:spLocks noGrp="1"/>
          </p:cNvSpPr>
          <p:nvPr>
            <p:ph idx="1"/>
          </p:nvPr>
        </p:nvSpPr>
        <p:spPr>
          <a:xfrm>
            <a:off x="628650" y="1825625"/>
            <a:ext cx="7886700" cy="4613812"/>
          </a:xfrm>
          <a:solidFill>
            <a:srgbClr val="CCFECC"/>
          </a:solidFill>
        </p:spPr>
        <p:txBody>
          <a:bodyPr>
            <a:normAutofit lnSpcReduction="10000"/>
          </a:bodyPr>
          <a:lstStyle/>
          <a:p>
            <a:pPr marL="0" indent="0">
              <a:buNone/>
            </a:pPr>
            <a:endParaRPr lang="en-US" dirty="0"/>
          </a:p>
          <a:p>
            <a:pPr marL="0" indent="0" algn="just">
              <a:buNone/>
            </a:pPr>
            <a:r>
              <a:rPr lang="en-US" dirty="0"/>
              <a:t>"</a:t>
            </a:r>
            <a:r>
              <a:rPr lang="en-US" sz="2800" dirty="0">
                <a:latin typeface="Times New Roman" pitchFamily="18" charset="0"/>
                <a:cs typeface="Times New Roman" pitchFamily="18" charset="0"/>
              </a:rPr>
              <a:t>The actions taken by the teachers to create and </a:t>
            </a:r>
          </a:p>
          <a:p>
            <a:pPr marL="0" indent="0" algn="just">
              <a:buNone/>
            </a:pPr>
            <a:r>
              <a:rPr lang="en-US" sz="2800" dirty="0">
                <a:latin typeface="Times New Roman" pitchFamily="18" charset="0"/>
                <a:cs typeface="Times New Roman" pitchFamily="18" charset="0"/>
              </a:rPr>
              <a:t>maintain a learning environment conducive for </a:t>
            </a:r>
          </a:p>
          <a:p>
            <a:pPr marL="0" indent="0" algn="just">
              <a:buNone/>
            </a:pPr>
            <a:r>
              <a:rPr lang="en-US" sz="2800" dirty="0">
                <a:latin typeface="Times New Roman" pitchFamily="18" charset="0"/>
                <a:cs typeface="Times New Roman" pitchFamily="18" charset="0"/>
              </a:rPr>
              <a:t>successful instruction</a:t>
            </a:r>
            <a:r>
              <a:rPr lang="en-US" sz="2800" dirty="0" smtClean="0">
                <a:latin typeface="Times New Roman" pitchFamily="18" charset="0"/>
                <a:cs typeface="Times New Roman" pitchFamily="18" charset="0"/>
              </a:rPr>
              <a:t>.“(EvertsonWeinstein)</a:t>
            </a:r>
          </a:p>
          <a:p>
            <a:pPr marL="0" indent="0" algn="just">
              <a:buNone/>
            </a:pPr>
            <a:r>
              <a:rPr lang="en-US" sz="2800" dirty="0" smtClean="0">
                <a:latin typeface="Times New Roman" pitchFamily="18" charset="0"/>
                <a:cs typeface="Times New Roman" pitchFamily="18" charset="0"/>
              </a:rPr>
              <a:t>Using </a:t>
            </a:r>
            <a:r>
              <a:rPr lang="en-US" sz="2800" dirty="0">
                <a:latin typeface="Times New Roman" pitchFamily="18" charset="0"/>
                <a:cs typeface="Times New Roman" pitchFamily="18" charset="0"/>
              </a:rPr>
              <a:t>psychology in the classroom has always been an essential component of education, helping teachers to refine and develop instructional </a:t>
            </a:r>
            <a:r>
              <a:rPr lang="en-US" sz="2800" dirty="0" smtClean="0">
                <a:latin typeface="Times New Roman" pitchFamily="18" charset="0"/>
                <a:cs typeface="Times New Roman" pitchFamily="18" charset="0"/>
              </a:rPr>
              <a:t>methods and </a:t>
            </a:r>
            <a:r>
              <a:rPr lang="en-US" sz="2800" dirty="0">
                <a:latin typeface="Times New Roman" pitchFamily="18" charset="0"/>
                <a:cs typeface="Times New Roman" pitchFamily="18" charset="0"/>
              </a:rPr>
              <a:t>create learning-rich </a:t>
            </a:r>
            <a:r>
              <a:rPr lang="en-US" sz="2800" dirty="0" smtClean="0">
                <a:latin typeface="Times New Roman" pitchFamily="18" charset="0"/>
                <a:cs typeface="Times New Roman" pitchFamily="18" charset="0"/>
              </a:rPr>
              <a:t>classrooms.</a:t>
            </a:r>
            <a:r>
              <a:rPr lang="en-US" sz="2800" dirty="0">
                <a:latin typeface="Times New Roman" pitchFamily="18" charset="0"/>
                <a:cs typeface="Times New Roman" pitchFamily="18" charset="0"/>
              </a:rPr>
              <a:t> Psychology also helps teachers use measurements and assessments correctly, to better gauge where students are in their </a:t>
            </a:r>
            <a:r>
              <a:rPr lang="en-US" sz="2800" dirty="0" smtClean="0">
                <a:latin typeface="Times New Roman" pitchFamily="18" charset="0"/>
                <a:cs typeface="Times New Roman" pitchFamily="18" charset="0"/>
              </a:rPr>
              <a:t>learning.</a:t>
            </a:r>
            <a:endParaRPr lang="en-US" sz="28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3" name="Title 1048602"/>
          <p:cNvSpPr>
            <a:spLocks noGrp="1"/>
          </p:cNvSpPr>
          <p:nvPr>
            <p:ph type="title"/>
          </p:nvPr>
        </p:nvSpPr>
        <p:spPr>
          <a:solidFill>
            <a:srgbClr val="99CCFF"/>
          </a:solidFill>
        </p:spPr>
        <p:txBody>
          <a:bodyPr>
            <a:normAutofit/>
          </a:bodyPr>
          <a:lstStyle/>
          <a:p>
            <a:r>
              <a:rPr lang="en-US" sz="4000" b="1" dirty="0">
                <a:latin typeface="Times New Roman" pitchFamily="18" charset="0"/>
                <a:cs typeface="Times New Roman" pitchFamily="18" charset="0"/>
              </a:rPr>
              <a:t>Style</a:t>
            </a:r>
          </a:p>
        </p:txBody>
      </p:sp>
      <p:sp>
        <p:nvSpPr>
          <p:cNvPr id="1048604" name="Content Placeholder 1048603"/>
          <p:cNvSpPr>
            <a:spLocks noGrp="1"/>
          </p:cNvSpPr>
          <p:nvPr>
            <p:ph idx="1"/>
          </p:nvPr>
        </p:nvSpPr>
        <p:spPr>
          <a:solidFill>
            <a:srgbClr val="CCFECC"/>
          </a:solidFill>
        </p:spPr>
        <p:txBody>
          <a:bodyPr>
            <a:normAutofit/>
          </a:bodyPr>
          <a:lstStyle/>
          <a:p>
            <a:r>
              <a:rPr lang="en-US" b="1" dirty="0">
                <a:latin typeface="Times New Roman" pitchFamily="18" charset="0"/>
                <a:cs typeface="Times New Roman" pitchFamily="18" charset="0"/>
              </a:rPr>
              <a:t>Authoritarian style</a:t>
            </a:r>
          </a:p>
          <a:p>
            <a:r>
              <a:rPr lang="en-US" dirty="0">
                <a:latin typeface="Times New Roman" pitchFamily="18" charset="0"/>
                <a:cs typeface="Times New Roman" pitchFamily="18" charset="0"/>
              </a:rPr>
              <a:t>(It places firm limits and control on students)</a:t>
            </a:r>
          </a:p>
          <a:p>
            <a:r>
              <a:rPr lang="en-US" b="1" dirty="0">
                <a:latin typeface="Times New Roman" pitchFamily="18" charset="0"/>
                <a:cs typeface="Times New Roman" pitchFamily="18" charset="0"/>
              </a:rPr>
              <a:t>Laissez faire style</a:t>
            </a:r>
          </a:p>
          <a:p>
            <a:r>
              <a:rPr lang="en-US" dirty="0">
                <a:latin typeface="Times New Roman" pitchFamily="18" charset="0"/>
                <a:cs typeface="Times New Roman" pitchFamily="18" charset="0"/>
              </a:rPr>
              <a:t>(It places few limitations &amp; accept student's impulses &amp; actions)</a:t>
            </a:r>
          </a:p>
          <a:p>
            <a:r>
              <a:rPr lang="en-US" b="1" dirty="0">
                <a:latin typeface="Times New Roman" pitchFamily="18" charset="0"/>
                <a:cs typeface="Times New Roman" pitchFamily="18" charset="0"/>
              </a:rPr>
              <a:t>Indifferent style</a:t>
            </a:r>
          </a:p>
          <a:p>
            <a:r>
              <a:rPr lang="en-US" b="0" dirty="0">
                <a:latin typeface="Times New Roman" pitchFamily="18" charset="0"/>
                <a:cs typeface="Times New Roman" pitchFamily="18" charset="0"/>
              </a:rPr>
              <a:t>(Teacher is not involved in class, teacher use same material year after year) </a:t>
            </a:r>
            <a:endParaRPr lang="en-US" b="1"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2" name="Title 1048591"/>
          <p:cNvSpPr>
            <a:spLocks noGrp="1"/>
          </p:cNvSpPr>
          <p:nvPr>
            <p:ph type="title"/>
          </p:nvPr>
        </p:nvSpPr>
        <p:spPr>
          <a:solidFill>
            <a:srgbClr val="99CCFF"/>
          </a:solidFill>
        </p:spPr>
        <p:txBody>
          <a:bodyPr>
            <a:normAutofit/>
          </a:bodyPr>
          <a:lstStyle/>
          <a:p>
            <a:r>
              <a:rPr lang="en-US" sz="4000" b="1" dirty="0">
                <a:latin typeface="Times New Roman" pitchFamily="18" charset="0"/>
                <a:cs typeface="Times New Roman" pitchFamily="18" charset="0"/>
              </a:rPr>
              <a:t>Techniques</a:t>
            </a:r>
          </a:p>
        </p:txBody>
      </p:sp>
      <p:sp>
        <p:nvSpPr>
          <p:cNvPr id="1048593" name="Content Placeholder 1048592"/>
          <p:cNvSpPr>
            <a:spLocks noGrp="1"/>
          </p:cNvSpPr>
          <p:nvPr>
            <p:ph idx="1"/>
          </p:nvPr>
        </p:nvSpPr>
        <p:spPr>
          <a:solidFill>
            <a:srgbClr val="CCFECC"/>
          </a:solidFill>
        </p:spPr>
        <p:txBody>
          <a:bodyPr>
            <a:normAutofit/>
          </a:bodyPr>
          <a:lstStyle/>
          <a:p>
            <a:r>
              <a:rPr lang="en-US" b="1" dirty="0">
                <a:latin typeface="Times New Roman" pitchFamily="18" charset="0"/>
                <a:cs typeface="Times New Roman" pitchFamily="18" charset="0"/>
              </a:rPr>
              <a:t>Corporal punishment</a:t>
            </a:r>
            <a:endParaRPr lang="en-US" dirty="0">
              <a:latin typeface="Times New Roman" pitchFamily="18" charset="0"/>
              <a:cs typeface="Times New Roman" pitchFamily="18" charset="0"/>
            </a:endParaRPr>
          </a:p>
          <a:p>
            <a:r>
              <a:rPr lang="en-US" b="0" dirty="0">
                <a:latin typeface="Times New Roman" pitchFamily="18" charset="0"/>
                <a:cs typeface="Times New Roman" pitchFamily="18" charset="0"/>
              </a:rPr>
              <a:t>(It includes physical punishment. It is not </a:t>
            </a:r>
            <a:r>
              <a:rPr lang="en-US" b="0" dirty="0" smtClean="0">
                <a:latin typeface="Times New Roman" pitchFamily="18" charset="0"/>
                <a:cs typeface="Times New Roman" pitchFamily="18" charset="0"/>
              </a:rPr>
              <a:t>promoted)</a:t>
            </a:r>
            <a:endParaRPr lang="en-US" dirty="0">
              <a:latin typeface="Times New Roman" pitchFamily="18" charset="0"/>
              <a:cs typeface="Times New Roman" pitchFamily="18" charset="0"/>
            </a:endParaRPr>
          </a:p>
          <a:p>
            <a:r>
              <a:rPr lang="en-US" b="1" dirty="0">
                <a:latin typeface="Times New Roman" pitchFamily="18" charset="0"/>
                <a:cs typeface="Times New Roman" pitchFamily="18" charset="0"/>
              </a:rPr>
              <a:t>Rote Discipline</a:t>
            </a:r>
            <a:endParaRPr lang="en-US" dirty="0">
              <a:latin typeface="Times New Roman" pitchFamily="18" charset="0"/>
              <a:cs typeface="Times New Roman" pitchFamily="18" charset="0"/>
            </a:endParaRPr>
          </a:p>
          <a:p>
            <a:r>
              <a:rPr lang="en-US" b="0" dirty="0">
                <a:latin typeface="Times New Roman" pitchFamily="18" charset="0"/>
                <a:cs typeface="Times New Roman" pitchFamily="18" charset="0"/>
              </a:rPr>
              <a:t>(It includes writing punishment. To write rules repeatedly)</a:t>
            </a:r>
            <a:endParaRPr lang="en-US" dirty="0">
              <a:latin typeface="Times New Roman" pitchFamily="18" charset="0"/>
              <a:cs typeface="Times New Roman" pitchFamily="18" charset="0"/>
            </a:endParaRPr>
          </a:p>
          <a:p>
            <a:r>
              <a:rPr lang="en-US" b="1" dirty="0">
                <a:latin typeface="Times New Roman" pitchFamily="18" charset="0"/>
                <a:cs typeface="Times New Roman" pitchFamily="18" charset="0"/>
              </a:rPr>
              <a:t>Preventive Technique</a:t>
            </a:r>
            <a:endParaRPr lang="en-US" dirty="0">
              <a:latin typeface="Times New Roman" pitchFamily="18" charset="0"/>
              <a:cs typeface="Times New Roman" pitchFamily="18" charset="0"/>
            </a:endParaRPr>
          </a:p>
          <a:p>
            <a:r>
              <a:rPr lang="en-US" b="0" dirty="0">
                <a:latin typeface="Times New Roman" pitchFamily="18" charset="0"/>
                <a:cs typeface="Times New Roman" pitchFamily="18" charset="0"/>
              </a:rPr>
              <a:t>(It includes appreciation for positive behavior &amp; reward for improvement)</a:t>
            </a:r>
            <a:endParaRPr lang="en-US"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0" name="Title 1048589"/>
          <p:cNvSpPr>
            <a:spLocks noGrp="1"/>
          </p:cNvSpPr>
          <p:nvPr>
            <p:ph type="title"/>
          </p:nvPr>
        </p:nvSpPr>
        <p:spPr>
          <a:solidFill>
            <a:srgbClr val="99CCFF"/>
          </a:solidFill>
        </p:spPr>
        <p:txBody>
          <a:bodyPr>
            <a:normAutofit/>
          </a:bodyPr>
          <a:lstStyle/>
          <a:p>
            <a:r>
              <a:rPr lang="en-US" sz="4000" b="1" dirty="0">
                <a:latin typeface="Times New Roman" pitchFamily="18" charset="0"/>
                <a:cs typeface="Times New Roman" pitchFamily="18" charset="0"/>
              </a:rPr>
              <a:t>Learning</a:t>
            </a:r>
            <a:endParaRPr lang="en-US" sz="4000" dirty="0">
              <a:latin typeface="Times New Roman" pitchFamily="18" charset="0"/>
              <a:cs typeface="Times New Roman" pitchFamily="18" charset="0"/>
            </a:endParaRPr>
          </a:p>
        </p:txBody>
      </p:sp>
      <p:sp>
        <p:nvSpPr>
          <p:cNvPr id="1048591" name="Content Placeholder 1048590"/>
          <p:cNvSpPr>
            <a:spLocks noGrp="1"/>
          </p:cNvSpPr>
          <p:nvPr>
            <p:ph idx="1"/>
          </p:nvPr>
        </p:nvSpPr>
        <p:spPr>
          <a:xfrm>
            <a:off x="628650" y="1825625"/>
            <a:ext cx="7886700" cy="4394871"/>
          </a:xfrm>
          <a:solidFill>
            <a:srgbClr val="CCFECC"/>
          </a:solidFill>
        </p:spPr>
        <p:txBody>
          <a:bodyPr>
            <a:normAutofit/>
          </a:bodyPr>
          <a:lstStyle/>
          <a:p>
            <a:r>
              <a:rPr lang="en-US" dirty="0">
                <a:latin typeface="Times New Roman" pitchFamily="18" charset="0"/>
                <a:cs typeface="Times New Roman" pitchFamily="18" charset="0"/>
              </a:rPr>
              <a:t>Psychologists often define learning as a relatively permanent change in behavior as a result of experience.</a:t>
            </a:r>
          </a:p>
          <a:p>
            <a:r>
              <a:rPr lang="en-US" dirty="0">
                <a:latin typeface="Times New Roman" pitchFamily="18" charset="0"/>
                <a:cs typeface="Times New Roman" pitchFamily="18" charset="0"/>
              </a:rPr>
              <a:t> The psychology of learning focuses on a range of topics related to how people learn and interact with their environments</a:t>
            </a:r>
            <a:r>
              <a:rPr lang="en-US" dirty="0" smtClean="0">
                <a:latin typeface="Times New Roman" pitchFamily="18" charset="0"/>
                <a:cs typeface="Times New Roman" pitchFamily="18" charset="0"/>
              </a:rPr>
              <a:t>.</a:t>
            </a: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Psychology</a:t>
            </a:r>
            <a:r>
              <a:rPr lang="en-US" dirty="0">
                <a:latin typeface="Times New Roman" pitchFamily="18" charset="0"/>
                <a:cs typeface="Times New Roman" pitchFamily="18" charset="0"/>
              </a:rPr>
              <a:t> gives education the theory of individual differences that every child has different mental ability and learns with different pace. ... It is very essential for a teacher to teach his students according to their mental abilities. Educational psychology helps the teacher in doing </a:t>
            </a:r>
            <a:r>
              <a:rPr lang="en-US" dirty="0" smtClean="0">
                <a:latin typeface="Times New Roman" pitchFamily="18" charset="0"/>
                <a:cs typeface="Times New Roman" pitchFamily="18" charset="0"/>
              </a:rPr>
              <a:t>so.</a:t>
            </a:r>
            <a:endParaRPr lang="en-US"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8" name="Title 1048587"/>
          <p:cNvSpPr>
            <a:spLocks noGrp="1"/>
          </p:cNvSpPr>
          <p:nvPr>
            <p:ph type="title"/>
          </p:nvPr>
        </p:nvSpPr>
        <p:spPr>
          <a:solidFill>
            <a:srgbClr val="99CCFF"/>
          </a:solidFill>
        </p:spPr>
        <p:txBody>
          <a:bodyPr>
            <a:normAutofit/>
          </a:bodyPr>
          <a:lstStyle/>
          <a:p>
            <a:r>
              <a:rPr lang="en-US" sz="4000" b="1" dirty="0">
                <a:latin typeface="Times New Roman" pitchFamily="18" charset="0"/>
                <a:cs typeface="Times New Roman" pitchFamily="18" charset="0"/>
              </a:rPr>
              <a:t>Psychology and learning</a:t>
            </a:r>
            <a:endParaRPr lang="en-US" sz="4000" dirty="0">
              <a:latin typeface="Times New Roman" pitchFamily="18" charset="0"/>
              <a:cs typeface="Times New Roman" pitchFamily="18" charset="0"/>
            </a:endParaRPr>
          </a:p>
        </p:txBody>
      </p:sp>
      <p:sp>
        <p:nvSpPr>
          <p:cNvPr id="1048589" name="Content Placeholder 1048588"/>
          <p:cNvSpPr>
            <a:spLocks noGrp="1"/>
          </p:cNvSpPr>
          <p:nvPr>
            <p:ph idx="1"/>
          </p:nvPr>
        </p:nvSpPr>
        <p:spPr>
          <a:solidFill>
            <a:srgbClr val="CCFECC"/>
          </a:solidFill>
        </p:spPr>
        <p:txBody>
          <a:bodyPr>
            <a:noAutofit/>
          </a:bodyPr>
          <a:lstStyle/>
          <a:p>
            <a:r>
              <a:rPr lang="en-US" dirty="0">
                <a:latin typeface="Times New Roman" pitchFamily="18" charset="0"/>
                <a:cs typeface="Times New Roman" pitchFamily="18" charset="0"/>
              </a:rPr>
              <a:t>Psychology helps learning in the following ways:</a:t>
            </a:r>
          </a:p>
          <a:p>
            <a:r>
              <a:rPr lang="en-US" dirty="0">
                <a:latin typeface="Times New Roman" pitchFamily="18" charset="0"/>
                <a:cs typeface="Times New Roman" pitchFamily="18" charset="0"/>
              </a:rPr>
              <a:t>Psychology suggests use of different methods in teaching learning process to achieve better results.</a:t>
            </a:r>
          </a:p>
          <a:p>
            <a:r>
              <a:rPr lang="en-US" dirty="0">
                <a:latin typeface="Times New Roman" pitchFamily="18" charset="0"/>
                <a:cs typeface="Times New Roman" pitchFamily="18" charset="0"/>
              </a:rPr>
              <a:t>Psychology gives emphasis to motivation and readiness in class room.</a:t>
            </a:r>
          </a:p>
          <a:p>
            <a:r>
              <a:rPr lang="en-US" dirty="0">
                <a:latin typeface="Times New Roman" pitchFamily="18" charset="0"/>
                <a:cs typeface="Times New Roman" pitchFamily="18" charset="0"/>
              </a:rPr>
              <a:t>Psychology has introduced new theories of learning in education.</a:t>
            </a:r>
          </a:p>
          <a:p>
            <a:r>
              <a:rPr lang="en-US" dirty="0">
                <a:latin typeface="Times New Roman" pitchFamily="18" charset="0"/>
                <a:cs typeface="Times New Roman" pitchFamily="18" charset="0"/>
              </a:rPr>
              <a:t>Psychology </a:t>
            </a:r>
            <a:r>
              <a:rPr lang="en-US" dirty="0" smtClean="0">
                <a:latin typeface="Times New Roman" pitchFamily="18" charset="0"/>
                <a:cs typeface="Times New Roman" pitchFamily="18" charset="0"/>
              </a:rPr>
              <a:t>emphasizes </a:t>
            </a:r>
            <a:r>
              <a:rPr lang="en-US" dirty="0">
                <a:latin typeface="Times New Roman" pitchFamily="18" charset="0"/>
                <a:cs typeface="Times New Roman" pitchFamily="18" charset="0"/>
              </a:rPr>
              <a:t>activity – based teaching learning process.</a:t>
            </a:r>
          </a:p>
          <a:p>
            <a:r>
              <a:rPr lang="en-US" dirty="0">
                <a:latin typeface="Times New Roman" pitchFamily="18" charset="0"/>
                <a:cs typeface="Times New Roman" pitchFamily="18" charset="0"/>
              </a:rPr>
              <a:t>Psychology encourages the use of audio-visual aids in teaching learning process.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6" name="Title 1048585"/>
          <p:cNvSpPr>
            <a:spLocks noGrp="1"/>
          </p:cNvSpPr>
          <p:nvPr>
            <p:ph type="title"/>
          </p:nvPr>
        </p:nvSpPr>
        <p:spPr>
          <a:solidFill>
            <a:srgbClr val="99CCFF"/>
          </a:solidFill>
        </p:spPr>
        <p:txBody>
          <a:bodyPr>
            <a:normAutofit/>
          </a:bodyPr>
          <a:lstStyle/>
          <a:p>
            <a:r>
              <a:rPr lang="en-US" sz="4000" b="1" dirty="0" smtClean="0">
                <a:latin typeface="Times New Roman" pitchFamily="18" charset="0"/>
                <a:cs typeface="Times New Roman" pitchFamily="18" charset="0"/>
              </a:rPr>
              <a:t>Evaluation </a:t>
            </a:r>
            <a:r>
              <a:rPr lang="en-US" sz="4000" b="1" dirty="0">
                <a:latin typeface="Times New Roman" pitchFamily="18" charset="0"/>
                <a:cs typeface="Times New Roman" pitchFamily="18" charset="0"/>
              </a:rPr>
              <a:t>and effective teaching</a:t>
            </a:r>
            <a:endParaRPr lang="en-US" sz="4000" dirty="0">
              <a:latin typeface="Times New Roman" pitchFamily="18" charset="0"/>
              <a:cs typeface="Times New Roman" pitchFamily="18" charset="0"/>
            </a:endParaRPr>
          </a:p>
        </p:txBody>
      </p:sp>
      <p:sp>
        <p:nvSpPr>
          <p:cNvPr id="1048587" name="Content Placeholder 1048586"/>
          <p:cNvSpPr>
            <a:spLocks noGrp="1"/>
          </p:cNvSpPr>
          <p:nvPr>
            <p:ph idx="1"/>
          </p:nvPr>
        </p:nvSpPr>
        <p:spPr>
          <a:solidFill>
            <a:srgbClr val="CCFECC"/>
          </a:solidFill>
        </p:spPr>
        <p:txBody>
          <a:bodyPr>
            <a:normAutofit fontScale="92500" lnSpcReduction="10000"/>
          </a:bodyPr>
          <a:lstStyle/>
          <a:p>
            <a:endParaRPr lang="en-US" dirty="0"/>
          </a:p>
          <a:p>
            <a:pPr algn="just"/>
            <a:r>
              <a:rPr lang="en-US" sz="2600" dirty="0" smtClean="0">
                <a:latin typeface="Times New Roman" pitchFamily="18" charset="0"/>
                <a:cs typeface="Times New Roman" pitchFamily="18" charset="0"/>
              </a:rPr>
              <a:t>Evaluation </a:t>
            </a:r>
            <a:r>
              <a:rPr lang="en-US" sz="2600" dirty="0">
                <a:latin typeface="Times New Roman" pitchFamily="18" charset="0"/>
                <a:cs typeface="Times New Roman" pitchFamily="18" charset="0"/>
              </a:rPr>
              <a:t>simply </a:t>
            </a:r>
            <a:r>
              <a:rPr lang="en-US" sz="2600" dirty="0" smtClean="0">
                <a:latin typeface="Times New Roman" pitchFamily="18" charset="0"/>
                <a:cs typeface="Times New Roman" pitchFamily="18" charset="0"/>
              </a:rPr>
              <a:t>refers </a:t>
            </a:r>
            <a:r>
              <a:rPr lang="en-US" sz="2600" dirty="0" smtClean="0">
                <a:latin typeface="Times New Roman" pitchFamily="18" charset="0"/>
                <a:cs typeface="Times New Roman" pitchFamily="18" charset="0"/>
              </a:rPr>
              <a:t>to as a systematic process of determining the extent to which educational objectives are achieved by pupil. Here </a:t>
            </a:r>
            <a:r>
              <a:rPr lang="en-US" sz="2600" dirty="0">
                <a:latin typeface="Times New Roman" pitchFamily="18" charset="0"/>
                <a:cs typeface="Times New Roman" pitchFamily="18" charset="0"/>
              </a:rPr>
              <a:t>we define effective teaching as the ability to improve student achievement</a:t>
            </a:r>
            <a:r>
              <a:rPr lang="en-US" sz="2600" dirty="0" smtClean="0">
                <a:latin typeface="Times New Roman" pitchFamily="18" charset="0"/>
                <a:cs typeface="Times New Roman" pitchFamily="18" charset="0"/>
              </a:rPr>
              <a:t>. </a:t>
            </a:r>
            <a:endParaRPr lang="en-US" sz="2600" dirty="0">
              <a:latin typeface="Times New Roman" pitchFamily="18" charset="0"/>
              <a:cs typeface="Times New Roman" pitchFamily="18" charset="0"/>
            </a:endParaRPr>
          </a:p>
          <a:p>
            <a:pPr algn="just"/>
            <a:r>
              <a:rPr lang="en-US" sz="2600" dirty="0" smtClean="0">
                <a:latin typeface="Times New Roman" pitchFamily="18" charset="0"/>
                <a:cs typeface="Times New Roman" pitchFamily="18" charset="0"/>
              </a:rPr>
              <a:t>Effective teaching is the ability to provide instruction to different students of different abilities while incorporating instructional objectives and assessing the effective learning mode of the students.</a:t>
            </a:r>
            <a:r>
              <a:rPr lang="en-US" sz="2600" dirty="0">
                <a:latin typeface="Times New Roman" pitchFamily="18" charset="0"/>
                <a:cs typeface="Times New Roman" pitchFamily="18" charset="0"/>
              </a:rPr>
              <a:t> psychology can assist teachers in determining the strategy or method of learning the proper and appropriate, and able to relate to the characteristics and uniqueness of the individual, the type of learning and learning styles and levels of development being experienced by the learner</a:t>
            </a:r>
            <a:endParaRPr lang="en-US" sz="2600"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60</TotalTime>
  <Words>313</Words>
  <Application>Microsoft Office PowerPoint</Application>
  <PresentationFormat>On-screen Show (4:3)</PresentationFormat>
  <Paragraphs>37</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Clarity</vt:lpstr>
      <vt:lpstr>Psychology</vt:lpstr>
      <vt:lpstr>Class room management</vt:lpstr>
      <vt:lpstr>Style</vt:lpstr>
      <vt:lpstr>Techniques</vt:lpstr>
      <vt:lpstr>Learning</vt:lpstr>
      <vt:lpstr>Psychology and learning</vt:lpstr>
      <vt:lpstr>Evaluation and effective teaching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Atiqa Hashmi BISF19M004 Education</dc:title>
  <dc:creator>vivo 1906</dc:creator>
  <cp:lastModifiedBy>computer fix</cp:lastModifiedBy>
  <cp:revision>6</cp:revision>
  <dcterms:created xsi:type="dcterms:W3CDTF">2015-05-11T13:30:45Z</dcterms:created>
  <dcterms:modified xsi:type="dcterms:W3CDTF">2020-11-27T14:13:44Z</dcterms:modified>
</cp:coreProperties>
</file>