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3" r:id="rId3"/>
    <p:sldId id="295" r:id="rId4"/>
    <p:sldId id="296" r:id="rId5"/>
    <p:sldId id="297" r:id="rId6"/>
    <p:sldId id="299" r:id="rId7"/>
    <p:sldId id="308" r:id="rId8"/>
    <p:sldId id="309" r:id="rId9"/>
    <p:sldId id="310" r:id="rId10"/>
    <p:sldId id="28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r MAMALIK" initials="DM"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60"/>
  </p:normalViewPr>
  <p:slideViewPr>
    <p:cSldViewPr>
      <p:cViewPr>
        <p:scale>
          <a:sx n="60" d="100"/>
          <a:sy n="60" d="100"/>
        </p:scale>
        <p:origin x="-1668" y="-27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35BE369-EA1D-409F-8E61-700736E24F49}" type="datetimeFigureOut">
              <a:rPr lang="en-US" smtClean="0"/>
              <a:pPr/>
              <a:t>11/11/2020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7E19671-5109-4A54-B32C-92696021D04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35BE369-EA1D-409F-8E61-700736E24F49}" type="datetimeFigureOut">
              <a:rPr lang="en-US" smtClean="0"/>
              <a:pPr/>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35BE369-EA1D-409F-8E61-700736E24F49}" type="datetimeFigureOut">
              <a:rPr lang="en-US" smtClean="0"/>
              <a:pPr/>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35BE369-EA1D-409F-8E61-700736E24F49}" type="datetimeFigureOut">
              <a:rPr lang="en-US" smtClean="0"/>
              <a:pPr/>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35BE369-EA1D-409F-8E61-700736E24F49}" type="datetimeFigureOut">
              <a:rPr lang="en-US" smtClean="0"/>
              <a:pPr/>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19671-5109-4A54-B32C-92696021D04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35BE369-EA1D-409F-8E61-700736E24F49}" type="datetimeFigureOut">
              <a:rPr lang="en-US" smtClean="0"/>
              <a:pPr/>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35BE369-EA1D-409F-8E61-700736E24F49}" type="datetimeFigureOut">
              <a:rPr lang="en-US" smtClean="0"/>
              <a:pPr/>
              <a:t>11/11/2020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35BE369-EA1D-409F-8E61-700736E24F49}" type="datetimeFigureOut">
              <a:rPr lang="en-US" smtClean="0"/>
              <a:pPr/>
              <a:t>11/11/2020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5BE369-EA1D-409F-8E61-700736E24F49}" type="datetimeFigureOut">
              <a:rPr lang="en-US" smtClean="0"/>
              <a:pPr/>
              <a:t>11/11/2020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35BE369-EA1D-409F-8E61-700736E24F49}" type="datetimeFigureOut">
              <a:rPr lang="en-US" smtClean="0"/>
              <a:pPr/>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35BE369-EA1D-409F-8E61-700736E24F49}" type="datetimeFigureOut">
              <a:rPr lang="en-US" smtClean="0"/>
              <a:pPr/>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7E19671-5109-4A54-B32C-92696021D04F}"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35BE369-EA1D-409F-8E61-700736E24F49}" type="datetimeFigureOut">
              <a:rPr lang="en-US" smtClean="0"/>
              <a:pPr/>
              <a:t>11/11/2020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7E19671-5109-4A54-B32C-92696021D04F}"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1"/>
            <a:ext cx="7772400" cy="2076450"/>
          </a:xfrm>
        </p:spPr>
        <p:txBody>
          <a:bodyPr>
            <a:normAutofit/>
          </a:bodyPr>
          <a:lstStyle/>
          <a:p>
            <a:pPr lvl="0" algn="ctr"/>
            <a:r>
              <a:rPr lang="en-GB" sz="3600" dirty="0">
                <a:solidFill>
                  <a:schemeClr val="bg1"/>
                </a:solidFill>
              </a:rPr>
              <a:t>Introduction to </a:t>
            </a:r>
            <a:r>
              <a:rPr lang="en-GB" sz="3600" dirty="0" smtClean="0">
                <a:solidFill>
                  <a:schemeClr val="bg1"/>
                </a:solidFill>
              </a:rPr>
              <a:t>Education</a:t>
            </a:r>
            <a:r>
              <a:rPr lang="en-GB" sz="3600" dirty="0" smtClean="0"/>
              <a:t/>
            </a:r>
            <a:br>
              <a:rPr lang="en-GB" sz="3600" dirty="0" smtClean="0"/>
            </a:br>
            <a:r>
              <a:rPr lang="en-GB" sz="3600" dirty="0"/>
              <a:t/>
            </a:r>
            <a:br>
              <a:rPr lang="en-GB" sz="3600" dirty="0"/>
            </a:br>
            <a:endParaRPr lang="en-US" sz="3600" dirty="0"/>
          </a:p>
        </p:txBody>
      </p:sp>
      <p:sp>
        <p:nvSpPr>
          <p:cNvPr id="3" name="Subtitle 2"/>
          <p:cNvSpPr>
            <a:spLocks noGrp="1"/>
          </p:cNvSpPr>
          <p:nvPr>
            <p:ph type="subTitle" idx="1"/>
          </p:nvPr>
        </p:nvSpPr>
        <p:spPr>
          <a:xfrm>
            <a:off x="533400" y="3733800"/>
            <a:ext cx="7854696" cy="1752600"/>
          </a:xfrm>
        </p:spPr>
        <p:txBody>
          <a:bodyPr>
            <a:normAutofit fontScale="92500" lnSpcReduction="10000"/>
          </a:bodyPr>
          <a:lstStyle/>
          <a:p>
            <a:pPr algn="ctr"/>
            <a:r>
              <a:rPr lang="en-US" b="1" dirty="0" smtClean="0">
                <a:solidFill>
                  <a:schemeClr val="bg1"/>
                </a:solidFill>
                <a:latin typeface="Times New Roman" pitchFamily="18" charset="0"/>
                <a:cs typeface="Times New Roman" pitchFamily="18" charset="0"/>
              </a:rPr>
              <a:t>BY </a:t>
            </a:r>
          </a:p>
          <a:p>
            <a:pPr algn="ctr"/>
            <a:r>
              <a:rPr lang="en-US" b="1" dirty="0" smtClean="0">
                <a:solidFill>
                  <a:schemeClr val="bg1"/>
                </a:solidFill>
                <a:latin typeface="Times New Roman" pitchFamily="18" charset="0"/>
                <a:cs typeface="Times New Roman" pitchFamily="18" charset="0"/>
              </a:rPr>
              <a:t>ABIDA PARVEEN</a:t>
            </a:r>
          </a:p>
          <a:p>
            <a:pPr algn="ctr"/>
            <a:r>
              <a:rPr lang="en-US" b="1" dirty="0" smtClean="0">
                <a:solidFill>
                  <a:schemeClr val="bg1"/>
                </a:solidFill>
                <a:latin typeface="Times New Roman" pitchFamily="18" charset="0"/>
                <a:cs typeface="Times New Roman" pitchFamily="18" charset="0"/>
              </a:rPr>
              <a:t>Department of Education </a:t>
            </a:r>
          </a:p>
          <a:p>
            <a:pPr algn="ctr"/>
            <a:r>
              <a:rPr lang="en-US" b="1" dirty="0" smtClean="0">
                <a:solidFill>
                  <a:schemeClr val="bg1"/>
                </a:solidFill>
                <a:latin typeface="Times New Roman" pitchFamily="18" charset="0"/>
                <a:cs typeface="Times New Roman" pitchFamily="18" charset="0"/>
              </a:rPr>
              <a:t>University of Sargodha</a:t>
            </a:r>
            <a:endParaRPr lang="en-US" b="1"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8417729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2971800" y="3352800"/>
            <a:ext cx="3352800" cy="609600"/>
          </a:xfrm>
          <a:blipFill>
            <a:blip r:embed="rId2"/>
            <a:tile tx="0" ty="0" sx="100000" sy="100000" flip="none" algn="tl"/>
          </a:blipFill>
        </p:spPr>
        <p:txBody>
          <a:bodyPr>
            <a:normAutofit fontScale="77500" lnSpcReduction="20000"/>
          </a:bodyPr>
          <a:lstStyle/>
          <a:p>
            <a:r>
              <a:rPr lang="en-US" sz="4400" b="1" dirty="0" smtClean="0">
                <a:solidFill>
                  <a:schemeClr val="bg1"/>
                </a:solidFill>
              </a:rPr>
              <a:t>ANY QUESTION</a:t>
            </a:r>
            <a:endParaRPr lang="en-US" sz="4400" b="1" dirty="0">
              <a:solidFill>
                <a:schemeClr val="bg1"/>
              </a:solidFill>
            </a:endParaRPr>
          </a:p>
        </p:txBody>
      </p:sp>
      <p:sp>
        <p:nvSpPr>
          <p:cNvPr id="3" name="Title 2"/>
          <p:cNvSpPr>
            <a:spLocks noGrp="1"/>
          </p:cNvSpPr>
          <p:nvPr>
            <p:ph type="ctrTitle"/>
          </p:nvPr>
        </p:nvSpPr>
        <p:spPr/>
        <p:style>
          <a:lnRef idx="0">
            <a:scrgbClr r="0" g="0" b="0"/>
          </a:lnRef>
          <a:fillRef idx="1003">
            <a:schemeClr val="dk1"/>
          </a:fillRef>
          <a:effectRef idx="0">
            <a:scrgbClr r="0" g="0" b="0"/>
          </a:effectRef>
          <a:fontRef idx="major"/>
        </p:style>
        <p:txBody>
          <a:bodyPr>
            <a:scene3d>
              <a:camera prst="orthographicFront"/>
              <a:lightRig rig="balanced" dir="t">
                <a:rot lat="0" lon="0" rev="2100000"/>
              </a:lightRig>
            </a:scene3d>
            <a:sp3d extrusionH="57150" prstMaterial="metal">
              <a:bevelT w="38100" h="25400"/>
              <a:contourClr>
                <a:schemeClr val="bg2"/>
              </a:contourClr>
            </a:sp3d>
          </a:bodyPr>
          <a:lstStyle/>
          <a:p>
            <a:pPr algn="ctr"/>
            <a:r>
              <a:rPr lang="en-US" sz="8000" dirty="0" smtClean="0">
                <a:ln w="50800"/>
                <a:solidFill>
                  <a:schemeClr val="bg1">
                    <a:shade val="50000"/>
                  </a:schemeClr>
                </a:solidFill>
                <a:effectLst/>
              </a:rPr>
              <a:t>THANKS</a:t>
            </a:r>
            <a:r>
              <a:rPr lang="en-US" dirty="0" smtClean="0">
                <a:ln w="50800"/>
                <a:solidFill>
                  <a:schemeClr val="bg1">
                    <a:shade val="50000"/>
                  </a:schemeClr>
                </a:solidFill>
                <a:effectLst/>
              </a:rPr>
              <a:t> </a:t>
            </a:r>
            <a:endParaRPr lang="en-US" dirty="0">
              <a:ln w="50800"/>
              <a:solidFill>
                <a:schemeClr val="bg1">
                  <a:shade val="50000"/>
                </a:schemeClr>
              </a:solidFill>
              <a:effectLst/>
            </a:endParaRPr>
          </a:p>
        </p:txBody>
      </p:sp>
      <p:sp>
        <p:nvSpPr>
          <p:cNvPr id="4" name="Slide Number Placeholder 3"/>
          <p:cNvSpPr>
            <a:spLocks noGrp="1"/>
          </p:cNvSpPr>
          <p:nvPr>
            <p:ph type="sldNum" sz="quarter" idx="12"/>
          </p:nvPr>
        </p:nvSpPr>
        <p:spPr/>
        <p:txBody>
          <a:bodyPr/>
          <a:lstStyle/>
          <a:p>
            <a:fld id="{725A8964-DFEE-4060-AF70-26D265378689}" type="slidenum">
              <a:rPr lang="en-US" smtClean="0"/>
              <a:pPr/>
              <a:t>10</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a:t>
            </a:r>
            <a:endParaRPr lang="en-US" dirty="0"/>
          </a:p>
        </p:txBody>
      </p:sp>
      <p:sp>
        <p:nvSpPr>
          <p:cNvPr id="3" name="Content Placeholder 2"/>
          <p:cNvSpPr>
            <a:spLocks noGrp="1"/>
          </p:cNvSpPr>
          <p:nvPr>
            <p:ph idx="1"/>
          </p:nvPr>
        </p:nvSpPr>
        <p:spPr>
          <a:xfrm>
            <a:off x="304800" y="2362200"/>
            <a:ext cx="8229600" cy="2514600"/>
          </a:xfrm>
        </p:spPr>
        <p:txBody>
          <a:bodyPr>
            <a:normAutofit lnSpcReduction="10000"/>
          </a:bodyPr>
          <a:lstStyle/>
          <a:p>
            <a:pPr marL="742950" marR="0" lvl="1" indent="-285750" algn="just">
              <a:spcBef>
                <a:spcPts val="0"/>
              </a:spcBef>
              <a:spcAft>
                <a:spcPts val="0"/>
              </a:spcAft>
              <a:buFont typeface="+mj-lt"/>
              <a:buAutoNum type="alphaLcPeriod"/>
              <a:tabLst>
                <a:tab pos="457200" algn="l"/>
              </a:tabLst>
            </a:pPr>
            <a:r>
              <a:rPr lang="en-US" b="1" dirty="0"/>
              <a:t>SCHOOL</a:t>
            </a:r>
          </a:p>
          <a:p>
            <a:pPr marL="742950" lvl="1" indent="-285750" algn="just">
              <a:spcBef>
                <a:spcPts val="0"/>
              </a:spcBef>
              <a:buFont typeface="+mj-lt"/>
              <a:buAutoNum type="alphaLcPeriod"/>
              <a:tabLst>
                <a:tab pos="457200" algn="l"/>
              </a:tabLst>
            </a:pPr>
            <a:r>
              <a:rPr lang="en-US" b="1" dirty="0"/>
              <a:t>TEACHER</a:t>
            </a:r>
            <a:endParaRPr lang="en-US" dirty="0"/>
          </a:p>
          <a:p>
            <a:pPr marL="742950" lvl="1" indent="-285750" algn="just">
              <a:spcBef>
                <a:spcPts val="0"/>
              </a:spcBef>
              <a:buFont typeface="+mj-lt"/>
              <a:buAutoNum type="alphaLcPeriod"/>
              <a:tabLst>
                <a:tab pos="457200" algn="l"/>
              </a:tabLst>
            </a:pPr>
            <a:r>
              <a:rPr lang="en-US" b="1" dirty="0"/>
              <a:t>STUDENT</a:t>
            </a:r>
            <a:endParaRPr lang="en-US" dirty="0"/>
          </a:p>
          <a:p>
            <a:pPr marL="742950" marR="0" lvl="1" indent="-285750" algn="just">
              <a:spcBef>
                <a:spcPts val="0"/>
              </a:spcBef>
              <a:spcAft>
                <a:spcPts val="0"/>
              </a:spcAft>
              <a:buFont typeface="+mj-lt"/>
              <a:buAutoNum type="alphaLcPeriod"/>
              <a:tabLst>
                <a:tab pos="457200" algn="l"/>
              </a:tabLst>
            </a:pPr>
            <a:r>
              <a:rPr lang="en-US" b="1" dirty="0"/>
              <a:t>Curriculum </a:t>
            </a:r>
          </a:p>
          <a:p>
            <a:pPr marL="742950" lvl="1" indent="-285750" algn="just">
              <a:spcBef>
                <a:spcPts val="0"/>
              </a:spcBef>
              <a:buFont typeface="+mj-lt"/>
              <a:buAutoNum type="alphaLcPeriod"/>
              <a:tabLst>
                <a:tab pos="457200" algn="l"/>
              </a:tabLst>
            </a:pPr>
            <a:r>
              <a:rPr lang="en-US" b="1" dirty="0"/>
              <a:t>MILIEU</a:t>
            </a:r>
            <a:endParaRPr lang="en-US" dirty="0">
              <a:latin typeface="Times New Roman"/>
            </a:endParaRPr>
          </a:p>
          <a:p>
            <a:pPr marL="742950" lvl="1" indent="-285750" algn="just">
              <a:spcBef>
                <a:spcPts val="0"/>
              </a:spcBef>
              <a:buFont typeface="+mj-lt"/>
              <a:buAutoNum type="alphaLcPeriod"/>
              <a:tabLst>
                <a:tab pos="457200" algn="l"/>
              </a:tabLst>
            </a:pPr>
            <a:r>
              <a:rPr lang="en-US" b="1" dirty="0"/>
              <a:t>ENVIRONMENT</a:t>
            </a:r>
          </a:p>
          <a:p>
            <a:pPr marL="742950" lvl="1" indent="-285750" algn="just">
              <a:spcBef>
                <a:spcPts val="0"/>
              </a:spcBef>
              <a:buFont typeface="+mj-lt"/>
              <a:buAutoNum type="alphaLcPeriod"/>
              <a:tabLst>
                <a:tab pos="457200" algn="l"/>
              </a:tabLst>
            </a:pPr>
            <a:r>
              <a:rPr lang="en-US" b="1" dirty="0"/>
              <a:t>CULTURE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742950" lvl="1" indent="-285750">
              <a:spcBef>
                <a:spcPts val="0"/>
              </a:spcBef>
              <a:tabLst>
                <a:tab pos="457200" algn="l"/>
              </a:tabLst>
            </a:pPr>
            <a:r>
              <a:rPr lang="en-US" sz="2800" b="1" dirty="0" smtClean="0"/>
              <a:t>TEACHER</a:t>
            </a:r>
            <a:endParaRPr lang="en-US" sz="2800" dirty="0"/>
          </a:p>
        </p:txBody>
      </p:sp>
      <p:sp>
        <p:nvSpPr>
          <p:cNvPr id="3" name="Content Placeholder 2"/>
          <p:cNvSpPr>
            <a:spLocks noGrp="1"/>
          </p:cNvSpPr>
          <p:nvPr>
            <p:ph idx="1"/>
          </p:nvPr>
        </p:nvSpPr>
        <p:spPr>
          <a:xfrm>
            <a:off x="304800" y="2362200"/>
            <a:ext cx="8229600" cy="3581400"/>
          </a:xfrm>
        </p:spPr>
        <p:txBody>
          <a:bodyPr>
            <a:noAutofit/>
          </a:bodyPr>
          <a:lstStyle/>
          <a:p>
            <a:r>
              <a:rPr lang="en-US" sz="2800" dirty="0"/>
              <a:t>The quality of education depends on the quality of teacher. Teacher plays a key role in the teaching and learning process. A good teacher has a command on the subject; knowledge of the curriculum- objectives, contents, teaching methods and assessment procedures; commitment to his/her profession and ability to use facilities. </a:t>
            </a:r>
          </a:p>
          <a:p>
            <a:endParaRPr lang="en-US" sz="2800" dirty="0"/>
          </a:p>
        </p:txBody>
      </p:sp>
    </p:spTree>
    <p:extLst>
      <p:ext uri="{BB962C8B-B14F-4D97-AF65-F5344CB8AC3E}">
        <p14:creationId xmlns:p14="http://schemas.microsoft.com/office/powerpoint/2010/main" val="1554786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Continue </a:t>
            </a:r>
            <a:endParaRPr lang="en-US" dirty="0">
              <a:solidFill>
                <a:schemeClr val="tx1"/>
              </a:solidFill>
            </a:endParaRPr>
          </a:p>
        </p:txBody>
      </p:sp>
      <p:sp>
        <p:nvSpPr>
          <p:cNvPr id="3" name="Content Placeholder 2"/>
          <p:cNvSpPr>
            <a:spLocks noGrp="1"/>
          </p:cNvSpPr>
          <p:nvPr>
            <p:ph idx="1"/>
          </p:nvPr>
        </p:nvSpPr>
        <p:spPr>
          <a:xfrm>
            <a:off x="304800" y="2362200"/>
            <a:ext cx="8229600" cy="3581400"/>
          </a:xfrm>
        </p:spPr>
        <p:txBody>
          <a:bodyPr>
            <a:normAutofit fontScale="85000" lnSpcReduction="20000"/>
          </a:bodyPr>
          <a:lstStyle/>
          <a:p>
            <a:r>
              <a:rPr lang="en-US" sz="2800" dirty="0">
                <a:latin typeface="Times New Roman"/>
                <a:ea typeface="Times New Roman"/>
              </a:rPr>
              <a:t> </a:t>
            </a:r>
            <a:r>
              <a:rPr lang="en-US" sz="2800" dirty="0"/>
              <a:t>Teaching process includes three major components- teacher, student and curriculum. Of these three the teacher sets the teaching learning-process in motion. The effectiveness of teaching-learning process depends on the quality of teacher such as academic background, professional efficiency, personality, character, understanding of students, social traits and leadership quality. The biggest virtue of a teacher is to admit his or her weakness in front of students. If he or she does not know, he or she has to admit and say let’s find it out together.</a:t>
            </a:r>
          </a:p>
          <a:p>
            <a:r>
              <a:rPr lang="en-US" sz="2800" dirty="0"/>
              <a:t> </a:t>
            </a:r>
            <a:r>
              <a:rPr lang="en-US" sz="2800" dirty="0" smtClean="0">
                <a:latin typeface="Times New Roman"/>
                <a:ea typeface="Times New Roman"/>
              </a:rPr>
              <a:t>   </a:t>
            </a:r>
            <a:endParaRPr lang="en-US" sz="2800" dirty="0">
              <a:latin typeface="Times New Roman"/>
              <a:ea typeface="Times New Roman"/>
            </a:endParaRPr>
          </a:p>
        </p:txBody>
      </p:sp>
    </p:spTree>
    <p:extLst>
      <p:ext uri="{BB962C8B-B14F-4D97-AF65-F5344CB8AC3E}">
        <p14:creationId xmlns:p14="http://schemas.microsoft.com/office/powerpoint/2010/main" val="1554786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Continue</a:t>
            </a:r>
            <a:endParaRPr lang="en-US" dirty="0"/>
          </a:p>
        </p:txBody>
      </p:sp>
      <p:sp>
        <p:nvSpPr>
          <p:cNvPr id="3" name="Content Placeholder 2"/>
          <p:cNvSpPr>
            <a:spLocks noGrp="1"/>
          </p:cNvSpPr>
          <p:nvPr>
            <p:ph idx="1"/>
          </p:nvPr>
        </p:nvSpPr>
        <p:spPr>
          <a:xfrm>
            <a:off x="304800" y="2362200"/>
            <a:ext cx="8229600" cy="3810000"/>
          </a:xfrm>
        </p:spPr>
        <p:txBody>
          <a:bodyPr>
            <a:normAutofit/>
          </a:bodyPr>
          <a:lstStyle/>
          <a:p>
            <a:pPr lvl="1"/>
            <a:r>
              <a:rPr lang="en-US" dirty="0"/>
              <a:t>A good teacher usually expects an appropriate level of performance from the students. The teacher acts in accordance with the expectations and work hard. The students in turn recognize these expectations. This recognition influences the students in shaping self-direction and level of motivation. When this pattern persists over a time, students tend to respond in the direction of teacher’s expectations. </a:t>
            </a:r>
            <a:endParaRPr lang="en-US" sz="2800" dirty="0"/>
          </a:p>
        </p:txBody>
      </p:sp>
    </p:spTree>
    <p:extLst>
      <p:ext uri="{BB962C8B-B14F-4D97-AF65-F5344CB8AC3E}">
        <p14:creationId xmlns:p14="http://schemas.microsoft.com/office/powerpoint/2010/main" val="15547866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Continue</a:t>
            </a:r>
            <a:endParaRPr lang="en-US" dirty="0"/>
          </a:p>
        </p:txBody>
      </p:sp>
      <p:sp>
        <p:nvSpPr>
          <p:cNvPr id="3" name="Content Placeholder 2"/>
          <p:cNvSpPr>
            <a:spLocks noGrp="1"/>
          </p:cNvSpPr>
          <p:nvPr>
            <p:ph idx="1"/>
          </p:nvPr>
        </p:nvSpPr>
        <p:spPr>
          <a:xfrm>
            <a:off x="304800" y="2362200"/>
            <a:ext cx="8229600" cy="3200400"/>
          </a:xfrm>
        </p:spPr>
        <p:txBody>
          <a:bodyPr>
            <a:normAutofit fontScale="55000" lnSpcReduction="20000"/>
          </a:bodyPr>
          <a:lstStyle/>
          <a:p>
            <a:r>
              <a:rPr lang="en-US" sz="2800" dirty="0"/>
              <a:t>Following are the </a:t>
            </a:r>
            <a:r>
              <a:rPr lang="en-US" sz="2800" b="1" dirty="0"/>
              <a:t>major roles of a teacher</a:t>
            </a:r>
            <a:r>
              <a:rPr lang="en-US" sz="2800" dirty="0"/>
              <a:t>:</a:t>
            </a:r>
          </a:p>
          <a:p>
            <a:pPr marL="0" indent="0">
              <a:buNone/>
            </a:pPr>
            <a:r>
              <a:rPr lang="en-US" sz="2800" dirty="0"/>
              <a:t> </a:t>
            </a:r>
          </a:p>
          <a:p>
            <a:pPr marL="514350" lvl="0" indent="-514350">
              <a:buFont typeface="+mj-lt"/>
              <a:buAutoNum type="arabicPeriod"/>
            </a:pPr>
            <a:r>
              <a:rPr lang="en-US" sz="2800" dirty="0"/>
              <a:t>Teaching is a prime role of the teacher.</a:t>
            </a:r>
          </a:p>
          <a:p>
            <a:pPr marL="514350" lvl="0" indent="-514350">
              <a:buFont typeface="+mj-lt"/>
              <a:buAutoNum type="arabicPeriod"/>
            </a:pPr>
            <a:r>
              <a:rPr lang="en-US" sz="2800" dirty="0"/>
              <a:t>Teacher is a planner of teaching.</a:t>
            </a:r>
          </a:p>
          <a:p>
            <a:pPr marL="514350" lvl="0" indent="-514350">
              <a:buFont typeface="+mj-lt"/>
              <a:buAutoNum type="arabicPeriod"/>
            </a:pPr>
            <a:r>
              <a:rPr lang="en-US" sz="2800" dirty="0"/>
              <a:t>Teacher is an organizer as he organizes a number of things.</a:t>
            </a:r>
          </a:p>
          <a:p>
            <a:pPr marL="514350" lvl="0" indent="-514350">
              <a:buFont typeface="+mj-lt"/>
              <a:buAutoNum type="arabicPeriod"/>
            </a:pPr>
            <a:r>
              <a:rPr lang="en-US" sz="2800" dirty="0"/>
              <a:t>Teacher is a supervisor as he supervises a number of tasks and activities.</a:t>
            </a:r>
          </a:p>
          <a:p>
            <a:pPr marL="514350" lvl="0" indent="-514350">
              <a:buFont typeface="+mj-lt"/>
              <a:buAutoNum type="arabicPeriod"/>
            </a:pPr>
            <a:r>
              <a:rPr lang="en-US" sz="2800" dirty="0"/>
              <a:t>Teacher is a guide.</a:t>
            </a:r>
          </a:p>
          <a:p>
            <a:pPr marL="514350" lvl="0" indent="-514350">
              <a:buFont typeface="+mj-lt"/>
              <a:buAutoNum type="arabicPeriod"/>
            </a:pPr>
            <a:r>
              <a:rPr lang="en-US" sz="2800" dirty="0"/>
              <a:t>Teacher is a facilitator.</a:t>
            </a:r>
          </a:p>
          <a:p>
            <a:pPr marL="514350" lvl="0" indent="-514350">
              <a:buFont typeface="+mj-lt"/>
              <a:buAutoNum type="arabicPeriod"/>
            </a:pPr>
            <a:r>
              <a:rPr lang="en-US" sz="2800" dirty="0"/>
              <a:t>Teacher is a communicator.</a:t>
            </a:r>
          </a:p>
          <a:p>
            <a:pPr marL="514350" lvl="0" indent="-514350">
              <a:buFont typeface="+mj-lt"/>
              <a:buAutoNum type="arabicPeriod"/>
            </a:pPr>
            <a:r>
              <a:rPr lang="en-US" sz="2800" dirty="0"/>
              <a:t>Teacher interacts with students.</a:t>
            </a:r>
          </a:p>
          <a:p>
            <a:pPr marL="514350" lvl="0" indent="-514350">
              <a:buFont typeface="+mj-lt"/>
              <a:buAutoNum type="arabicPeriod"/>
            </a:pPr>
            <a:r>
              <a:rPr lang="en-US" sz="2800" dirty="0"/>
              <a:t>Teacher is evaluator as he points out the weaknesses and good points of the students.</a:t>
            </a:r>
          </a:p>
          <a:p>
            <a:pPr marL="514350" lvl="0" indent="-514350">
              <a:buFont typeface="+mj-lt"/>
              <a:buAutoNum type="arabicPeriod"/>
            </a:pPr>
            <a:r>
              <a:rPr lang="en-US" sz="2800" dirty="0"/>
              <a:t>Teacher maintains good relationship with students, parents, administration of school and people at large.</a:t>
            </a:r>
          </a:p>
          <a:p>
            <a:endParaRPr lang="en-US" sz="2800" dirty="0"/>
          </a:p>
        </p:txBody>
      </p:sp>
    </p:spTree>
    <p:extLst>
      <p:ext uri="{BB962C8B-B14F-4D97-AF65-F5344CB8AC3E}">
        <p14:creationId xmlns:p14="http://schemas.microsoft.com/office/powerpoint/2010/main" val="15547866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742950" lvl="1" indent="-285750">
              <a:spcBef>
                <a:spcPts val="0"/>
              </a:spcBef>
              <a:tabLst>
                <a:tab pos="457200" algn="l"/>
              </a:tabLst>
            </a:pPr>
            <a:r>
              <a:rPr lang="en-US" b="1" dirty="0" smtClean="0"/>
              <a:t>Continue </a:t>
            </a:r>
            <a:endParaRPr lang="en-US" dirty="0" smtClean="0"/>
          </a:p>
        </p:txBody>
      </p:sp>
      <p:sp>
        <p:nvSpPr>
          <p:cNvPr id="3" name="Content Placeholder 2"/>
          <p:cNvSpPr>
            <a:spLocks noGrp="1"/>
          </p:cNvSpPr>
          <p:nvPr>
            <p:ph idx="1"/>
          </p:nvPr>
        </p:nvSpPr>
        <p:spPr>
          <a:xfrm>
            <a:off x="304800" y="1905000"/>
            <a:ext cx="8229600" cy="3962400"/>
          </a:xfrm>
        </p:spPr>
        <p:txBody>
          <a:bodyPr>
            <a:normAutofit fontScale="70000" lnSpcReduction="20000"/>
          </a:bodyPr>
          <a:lstStyle/>
          <a:p>
            <a:r>
              <a:rPr lang="en-US" dirty="0">
                <a:latin typeface="Times New Roman"/>
                <a:ea typeface="Times New Roman"/>
              </a:rPr>
              <a:t> </a:t>
            </a:r>
            <a:r>
              <a:rPr lang="en-US" sz="2800" dirty="0"/>
              <a:t>The role of teacher has changed. Teaching has become student centered instead of teacher centered. Teacher is a communicator, facilitator and interactive (question-answer). Moreover his responsibility includes diagnosing learner’s needs, motivating and encouraging, and checking the knowledge, </a:t>
            </a:r>
            <a:r>
              <a:rPr lang="en-US" sz="2800" dirty="0" err="1"/>
              <a:t>behaviours</a:t>
            </a:r>
            <a:r>
              <a:rPr lang="en-US" sz="2800" dirty="0"/>
              <a:t> and skills acquired by the students.</a:t>
            </a:r>
          </a:p>
          <a:p>
            <a:pPr marL="0" indent="0">
              <a:buNone/>
            </a:pPr>
            <a:endParaRPr lang="en-US" sz="2800" dirty="0"/>
          </a:p>
          <a:p>
            <a:r>
              <a:rPr lang="en-US" sz="2800" dirty="0"/>
              <a:t>The professional development of teacher does not stop with the achievement of teaching certificate or degree. It requires continuous learning that is essential to respond positively to the changes in curriculum, understanding of children developmental stages and their needs and environmental conditions. Teacher is also greatly influenced by the traditions and vision of school and the community, which it is serving.</a:t>
            </a:r>
          </a:p>
        </p:txBody>
      </p:sp>
    </p:spTree>
    <p:extLst>
      <p:ext uri="{BB962C8B-B14F-4D97-AF65-F5344CB8AC3E}">
        <p14:creationId xmlns:p14="http://schemas.microsoft.com/office/powerpoint/2010/main" val="15451998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742950" marR="0" lvl="1" indent="-285750">
              <a:spcBef>
                <a:spcPts val="0"/>
              </a:spcBef>
              <a:spcAft>
                <a:spcPts val="0"/>
              </a:spcAft>
              <a:tabLst>
                <a:tab pos="457200" algn="l"/>
              </a:tabLst>
            </a:pPr>
            <a:r>
              <a:rPr lang="en-US" sz="3200" b="1" dirty="0" smtClean="0"/>
              <a:t>STUDENT </a:t>
            </a:r>
          </a:p>
        </p:txBody>
      </p:sp>
      <p:sp>
        <p:nvSpPr>
          <p:cNvPr id="3" name="Content Placeholder 2"/>
          <p:cNvSpPr>
            <a:spLocks noGrp="1"/>
          </p:cNvSpPr>
          <p:nvPr>
            <p:ph idx="1"/>
          </p:nvPr>
        </p:nvSpPr>
        <p:spPr>
          <a:xfrm>
            <a:off x="304800" y="2362200"/>
            <a:ext cx="8229600" cy="3200400"/>
          </a:xfrm>
        </p:spPr>
        <p:txBody>
          <a:bodyPr>
            <a:normAutofit fontScale="77500" lnSpcReduction="20000"/>
          </a:bodyPr>
          <a:lstStyle/>
          <a:p>
            <a:r>
              <a:rPr lang="en-US" dirty="0">
                <a:latin typeface="Times New Roman"/>
                <a:ea typeface="Times New Roman"/>
              </a:rPr>
              <a:t> </a:t>
            </a:r>
            <a:r>
              <a:rPr lang="en-US" sz="2400" b="1" dirty="0"/>
              <a:t>Student is a center of interest</a:t>
            </a:r>
            <a:r>
              <a:rPr lang="en-US" sz="2400" dirty="0"/>
              <a:t> in education. Keeping in view the place of learner in the school the education adapts itself to learner. It allows freedom to student to follow their aspirations. Student  can follow profession he/she wants to adopt</a:t>
            </a:r>
            <a:r>
              <a:rPr lang="en-US" sz="2400" dirty="0" smtClean="0"/>
              <a:t>.</a:t>
            </a:r>
            <a:endParaRPr lang="en-US" sz="2400" dirty="0"/>
          </a:p>
          <a:p>
            <a:r>
              <a:rPr lang="en-US" sz="2400" dirty="0"/>
              <a:t>Who is a student? Student is an active identity having objective thinking. He/she has curiosity to know about things. He/she does not discriminate between education and life. He/she is always prepared to solve challenging problems. He develops scientific thinking. Instead of memorizing he prefers understanding. He/she gains knowledge from every experience. He/she always longs to know more. Change, innovation and personal concentration are ways of life. Every student has his or her own identity, which is nurtured in school. In a democratic environment of school child is obliged to cooperate and restrain from unhealthy and undesired practices.   </a:t>
            </a:r>
          </a:p>
          <a:p>
            <a:pPr marL="0" indent="0">
              <a:buNone/>
            </a:pPr>
            <a:endParaRPr lang="en-US" sz="5400" dirty="0">
              <a:effectLst/>
              <a:latin typeface="Times New Roman"/>
              <a:ea typeface="Times New Roman"/>
            </a:endParaRPr>
          </a:p>
        </p:txBody>
      </p:sp>
    </p:spTree>
    <p:extLst>
      <p:ext uri="{BB962C8B-B14F-4D97-AF65-F5344CB8AC3E}">
        <p14:creationId xmlns:p14="http://schemas.microsoft.com/office/powerpoint/2010/main" val="10994522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Continue</a:t>
            </a:r>
            <a:endParaRPr lang="en-US" dirty="0"/>
          </a:p>
        </p:txBody>
      </p:sp>
      <p:sp>
        <p:nvSpPr>
          <p:cNvPr id="3" name="Content Placeholder 2"/>
          <p:cNvSpPr>
            <a:spLocks noGrp="1"/>
          </p:cNvSpPr>
          <p:nvPr>
            <p:ph idx="1"/>
          </p:nvPr>
        </p:nvSpPr>
        <p:spPr>
          <a:xfrm>
            <a:off x="304800" y="2362200"/>
            <a:ext cx="8229600" cy="3200400"/>
          </a:xfrm>
        </p:spPr>
        <p:txBody>
          <a:bodyPr>
            <a:normAutofit fontScale="92500" lnSpcReduction="20000"/>
          </a:bodyPr>
          <a:lstStyle/>
          <a:p>
            <a:r>
              <a:rPr lang="en-US" dirty="0">
                <a:latin typeface="Times New Roman"/>
                <a:ea typeface="Times New Roman"/>
              </a:rPr>
              <a:t> </a:t>
            </a:r>
            <a:r>
              <a:rPr lang="en-US" sz="2400" dirty="0"/>
              <a:t>Students are neither lumps of clay nor adults. He or she behaves in a typical way. A student can not be expected to be having like an adult. Experience of childhood stage do have a profound influence on their later lives. Now it is a well-established fact that a child goes through several development stages. At every stage children have different thinking style. His or her biological, psychological and social needs are of great significance, which are addressed in education. Curriculum planners design  curriculum, teachers are trained and teaching learning process is shaped to meet the requirements of the child at every development stage through education. </a:t>
            </a:r>
          </a:p>
        </p:txBody>
      </p:sp>
    </p:spTree>
    <p:extLst>
      <p:ext uri="{BB962C8B-B14F-4D97-AF65-F5344CB8AC3E}">
        <p14:creationId xmlns:p14="http://schemas.microsoft.com/office/powerpoint/2010/main" val="109945226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1317</TotalTime>
  <Words>656</Words>
  <Application>Microsoft Office PowerPoint</Application>
  <PresentationFormat>On-screen Show (4:3)</PresentationFormat>
  <Paragraphs>45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Flow</vt:lpstr>
      <vt:lpstr>Introduction to Education  </vt:lpstr>
      <vt:lpstr>Contents</vt:lpstr>
      <vt:lpstr>TEACHER</vt:lpstr>
      <vt:lpstr>Continue </vt:lpstr>
      <vt:lpstr>Continue</vt:lpstr>
      <vt:lpstr>Continue</vt:lpstr>
      <vt:lpstr>Continue </vt:lpstr>
      <vt:lpstr>STUDENT </vt:lpstr>
      <vt:lpstr>Continue</vt:lpstr>
      <vt:lpstr>THANKS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SOFTAGE</dc:creator>
  <cp:lastModifiedBy>Windows User</cp:lastModifiedBy>
  <cp:revision>125</cp:revision>
  <dcterms:created xsi:type="dcterms:W3CDTF">2019-02-18T15:01:28Z</dcterms:created>
  <dcterms:modified xsi:type="dcterms:W3CDTF">2020-11-12T07:26:37Z</dcterms:modified>
</cp:coreProperties>
</file>