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1" r:id="rId3"/>
    <p:sldId id="312" r:id="rId4"/>
    <p:sldId id="313" r:id="rId5"/>
    <p:sldId id="314" r:id="rId6"/>
    <p:sldId id="321" r:id="rId7"/>
    <p:sldId id="324" r:id="rId8"/>
    <p:sldId id="315" r:id="rId9"/>
    <p:sldId id="316" r:id="rId10"/>
    <p:sldId id="322" r:id="rId11"/>
    <p:sldId id="317" r:id="rId12"/>
    <p:sldId id="318" r:id="rId13"/>
    <p:sldId id="319" r:id="rId14"/>
    <p:sldId id="320" r:id="rId15"/>
    <p:sldId id="378" r:id="rId16"/>
    <p:sldId id="323" r:id="rId17"/>
    <p:sldId id="325" r:id="rId18"/>
    <p:sldId id="326" r:id="rId19"/>
    <p:sldId id="327" r:id="rId20"/>
    <p:sldId id="332" r:id="rId21"/>
    <p:sldId id="333" r:id="rId22"/>
    <p:sldId id="328" r:id="rId23"/>
    <p:sldId id="329" r:id="rId24"/>
    <p:sldId id="330" r:id="rId25"/>
    <p:sldId id="380" r:id="rId26"/>
    <p:sldId id="331" r:id="rId27"/>
    <p:sldId id="334" r:id="rId28"/>
    <p:sldId id="340" r:id="rId29"/>
    <p:sldId id="381" r:id="rId30"/>
    <p:sldId id="335" r:id="rId31"/>
    <p:sldId id="336" r:id="rId32"/>
    <p:sldId id="337" r:id="rId33"/>
    <p:sldId id="338" r:id="rId34"/>
    <p:sldId id="339" r:id="rId35"/>
    <p:sldId id="342" r:id="rId36"/>
    <p:sldId id="343" r:id="rId37"/>
    <p:sldId id="345" r:id="rId38"/>
    <p:sldId id="346" r:id="rId39"/>
    <p:sldId id="347" r:id="rId40"/>
    <p:sldId id="348" r:id="rId41"/>
    <p:sldId id="349" r:id="rId42"/>
    <p:sldId id="352" r:id="rId43"/>
    <p:sldId id="364" r:id="rId44"/>
    <p:sldId id="350" r:id="rId45"/>
    <p:sldId id="351" r:id="rId46"/>
    <p:sldId id="376" r:id="rId47"/>
    <p:sldId id="353" r:id="rId48"/>
    <p:sldId id="355" r:id="rId49"/>
    <p:sldId id="356" r:id="rId50"/>
    <p:sldId id="354" r:id="rId51"/>
    <p:sldId id="357" r:id="rId52"/>
    <p:sldId id="358" r:id="rId53"/>
    <p:sldId id="359" r:id="rId54"/>
    <p:sldId id="372" r:id="rId55"/>
    <p:sldId id="360" r:id="rId56"/>
    <p:sldId id="361" r:id="rId57"/>
    <p:sldId id="362" r:id="rId58"/>
    <p:sldId id="366" r:id="rId59"/>
    <p:sldId id="367" r:id="rId60"/>
    <p:sldId id="368" r:id="rId61"/>
    <p:sldId id="369" r:id="rId62"/>
    <p:sldId id="370" r:id="rId63"/>
    <p:sldId id="371" r:id="rId64"/>
    <p:sldId id="373" r:id="rId65"/>
    <p:sldId id="374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09" autoAdjust="0"/>
    <p:restoredTop sz="94660"/>
  </p:normalViewPr>
  <p:slideViewPr>
    <p:cSldViewPr>
      <p:cViewPr varScale="1">
        <p:scale>
          <a:sx n="68" d="100"/>
          <a:sy n="68" d="100"/>
        </p:scale>
        <p:origin x="-18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574CF-6263-4589-8EC4-95638056846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5574CF-6263-4589-8EC4-956380568469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251B33-0C9D-4563-B2E5-723FF567F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676400"/>
            <a:ext cx="7010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Smooth muscles</a:t>
            </a:r>
            <a:endParaRPr lang="en-US" sz="60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038600"/>
            <a:ext cx="4267200" cy="1752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Dr. MADIHA NAZIR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8-f00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r>
              <a:rPr lang="en-US" dirty="0" smtClean="0"/>
              <a:t>Diameter range from 1-5 micrometer</a:t>
            </a:r>
          </a:p>
          <a:p>
            <a:r>
              <a:rPr lang="en-US" dirty="0" smtClean="0"/>
              <a:t>Length range from 20-500 micrometer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smooth muscle fiber has cell membrane</a:t>
            </a:r>
          </a:p>
          <a:p>
            <a:r>
              <a:rPr lang="en-US" dirty="0" smtClean="0"/>
              <a:t>It contains</a:t>
            </a:r>
          </a:p>
          <a:p>
            <a:pPr>
              <a:buNone/>
            </a:pPr>
            <a:r>
              <a:rPr lang="en-US" dirty="0" smtClean="0"/>
              <a:t>         myosin filaments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actin</a:t>
            </a:r>
            <a:r>
              <a:rPr lang="en-US" dirty="0" smtClean="0"/>
              <a:t> filaments</a:t>
            </a:r>
          </a:p>
          <a:p>
            <a:pPr>
              <a:buNone/>
            </a:pPr>
            <a:r>
              <a:rPr lang="en-US" dirty="0" smtClean="0"/>
              <a:t>         cytoplasm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sarcoplasmic</a:t>
            </a:r>
            <a:r>
              <a:rPr lang="en-US" dirty="0" smtClean="0"/>
              <a:t> reticulum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caveolae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Cytoplasm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</a:t>
            </a:r>
          </a:p>
          <a:p>
            <a:pPr>
              <a:buNone/>
            </a:pPr>
            <a:r>
              <a:rPr lang="en-US" dirty="0" smtClean="0"/>
              <a:t>       enzymes – myosin </a:t>
            </a:r>
            <a:r>
              <a:rPr lang="en-US" dirty="0" err="1" smtClean="0"/>
              <a:t>phosphatase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regulatory protein - </a:t>
            </a:r>
            <a:r>
              <a:rPr lang="en-US" dirty="0" err="1" smtClean="0"/>
              <a:t>calmodulin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8-f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6-f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1750"/>
            <a:ext cx="9144000" cy="6826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Arrangement of </a:t>
            </a:r>
            <a:r>
              <a:rPr lang="en-US" sz="4000" b="1" dirty="0" err="1" smtClean="0"/>
              <a:t>actin</a:t>
            </a:r>
            <a:r>
              <a:rPr lang="en-US" sz="4000" b="1" dirty="0" smtClean="0"/>
              <a:t> and myosin filaments in smooth muscles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r>
              <a:rPr lang="en-US" dirty="0" err="1" smtClean="0"/>
              <a:t>Actin</a:t>
            </a:r>
            <a:r>
              <a:rPr lang="en-US" dirty="0" smtClean="0"/>
              <a:t> filaments are 5 – 10 times as many as myosin </a:t>
            </a:r>
            <a:r>
              <a:rPr lang="en-US" dirty="0" err="1" smtClean="0"/>
              <a:t>filamemts</a:t>
            </a:r>
            <a:endParaRPr lang="en-US" dirty="0" smtClean="0"/>
          </a:p>
          <a:p>
            <a:r>
              <a:rPr lang="en-US" dirty="0" smtClean="0"/>
              <a:t>Does not have striated arrangement</a:t>
            </a:r>
          </a:p>
          <a:p>
            <a:r>
              <a:rPr lang="en-US" dirty="0" smtClean="0"/>
              <a:t>There are no I –bands,  A –bands, H -bands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Dense bodies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May be attached to the cell membrane , others are dispersed inside the cell</a:t>
            </a:r>
          </a:p>
          <a:p>
            <a:r>
              <a:rPr lang="en-US" dirty="0" smtClean="0"/>
              <a:t>Function of dense bodies</a:t>
            </a:r>
          </a:p>
          <a:p>
            <a:pPr>
              <a:buNone/>
            </a:pPr>
            <a:r>
              <a:rPr lang="en-US" dirty="0" smtClean="0"/>
              <a:t>1-actin filaments are attached</a:t>
            </a:r>
          </a:p>
          <a:p>
            <a:pPr>
              <a:buNone/>
            </a:pPr>
            <a:r>
              <a:rPr lang="en-US" dirty="0" smtClean="0"/>
              <a:t>2-bound together by inter cellular protein bridges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Individual contractile unit in smooth muscles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Between two dense bodies</a:t>
            </a:r>
          </a:p>
          <a:p>
            <a:r>
              <a:rPr lang="en-US" dirty="0" smtClean="0"/>
              <a:t>Large no. of </a:t>
            </a:r>
            <a:r>
              <a:rPr lang="en-US" dirty="0" err="1" smtClean="0"/>
              <a:t>actin</a:t>
            </a:r>
            <a:r>
              <a:rPr lang="en-US" dirty="0" smtClean="0"/>
              <a:t> filaments radiate from dense bodies</a:t>
            </a:r>
          </a:p>
          <a:p>
            <a:r>
              <a:rPr lang="en-US" dirty="0" smtClean="0"/>
              <a:t>The ends of </a:t>
            </a:r>
            <a:r>
              <a:rPr lang="en-US" dirty="0" err="1" smtClean="0"/>
              <a:t>actin</a:t>
            </a:r>
            <a:r>
              <a:rPr lang="en-US" dirty="0" smtClean="0"/>
              <a:t> filaments overlap a myosin filament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Structure of myosin filament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Have side – polar cross –bridges</a:t>
            </a:r>
          </a:p>
          <a:p>
            <a:r>
              <a:rPr lang="en-US" dirty="0" smtClean="0"/>
              <a:t>It allows smooth muscles to contract  as much as 80% of their length instead of being limited to less than 30% as in skeletal muscles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10% of the body smooth and cardiac muscles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6-f00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6-f005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Structure of </a:t>
            </a:r>
            <a:r>
              <a:rPr lang="en-US" b="1" dirty="0" err="1" smtClean="0"/>
              <a:t>actin</a:t>
            </a:r>
            <a:r>
              <a:rPr lang="en-US" b="1" dirty="0" smtClean="0"/>
              <a:t> filament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/>
          <a:lstStyle/>
          <a:p>
            <a:r>
              <a:rPr lang="en-US" dirty="0" smtClean="0"/>
              <a:t>Does not contain </a:t>
            </a:r>
            <a:r>
              <a:rPr lang="en-US" dirty="0" err="1" smtClean="0"/>
              <a:t>troponin</a:t>
            </a:r>
            <a:endParaRPr lang="en-US" dirty="0" smtClean="0"/>
          </a:p>
          <a:p>
            <a:r>
              <a:rPr lang="en-US" dirty="0" err="1" smtClean="0"/>
              <a:t>Calmodulin</a:t>
            </a:r>
            <a:r>
              <a:rPr lang="en-US" dirty="0" smtClean="0"/>
              <a:t> – it initiates contraction by activating the myosin cross - bridges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Sarcoplasmic</a:t>
            </a:r>
            <a:r>
              <a:rPr lang="en-US" sz="4400" b="1" dirty="0" smtClean="0"/>
              <a:t> reticulum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724400"/>
          </a:xfrm>
        </p:spPr>
        <p:txBody>
          <a:bodyPr/>
          <a:lstStyle/>
          <a:p>
            <a:r>
              <a:rPr lang="en-US" dirty="0" smtClean="0"/>
              <a:t>Only slightly developed</a:t>
            </a:r>
          </a:p>
          <a:p>
            <a:r>
              <a:rPr lang="en-US" dirty="0" smtClean="0"/>
              <a:t>Lie near the cell membrane in some large smooth muscles</a:t>
            </a:r>
          </a:p>
          <a:p>
            <a:r>
              <a:rPr lang="en-US" dirty="0" smtClean="0"/>
              <a:t>They have only tubular part </a:t>
            </a:r>
          </a:p>
          <a:p>
            <a:r>
              <a:rPr lang="en-US" dirty="0" smtClean="0"/>
              <a:t>Most of calcium enters into smooth muscles by diffusion through cell membrane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8-f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7-f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 smtClean="0"/>
              <a:t>Caveolae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Small invaginations of cell membrane </a:t>
            </a:r>
          </a:p>
          <a:p>
            <a:r>
              <a:rPr lang="en-US" dirty="0" smtClean="0"/>
              <a:t>Rudimentary analog of T-tubules in skeletal muscles</a:t>
            </a:r>
          </a:p>
          <a:p>
            <a:r>
              <a:rPr lang="en-US" dirty="0" smtClean="0"/>
              <a:t>Function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</a:t>
            </a:r>
            <a:r>
              <a:rPr lang="en-US" dirty="0" smtClean="0"/>
              <a:t> muscular junctions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Innervated by autonomic nerves</a:t>
            </a:r>
          </a:p>
          <a:p>
            <a:r>
              <a:rPr lang="en-US" dirty="0" smtClean="0"/>
              <a:t>Varicosities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dilated terminal parts of axons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multiple , distributed along their axis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contains vesicles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   cytoplasm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   mitochondria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   voltage gated calcium -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               channels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8-f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7-f00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Types of smooth muscles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Two main types </a:t>
            </a:r>
          </a:p>
          <a:p>
            <a:pPr>
              <a:buNone/>
            </a:pPr>
            <a:r>
              <a:rPr lang="en-US" dirty="0" smtClean="0"/>
              <a:t>1- multi unit smooth muscles</a:t>
            </a:r>
          </a:p>
          <a:p>
            <a:pPr>
              <a:buNone/>
            </a:pPr>
            <a:r>
              <a:rPr lang="en-US" dirty="0" smtClean="0"/>
              <a:t>2- single unit smooth muscles(unitary smooth muscles)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cholinergic nerve endings – acetylcholine esterase</a:t>
            </a:r>
          </a:p>
          <a:p>
            <a:r>
              <a:rPr lang="en-US" dirty="0" smtClean="0"/>
              <a:t>For adrenergic nerve endings – nor- adrenaline is removed by three ways</a:t>
            </a:r>
          </a:p>
          <a:p>
            <a:pPr>
              <a:buNone/>
            </a:pPr>
            <a:r>
              <a:rPr lang="en-US" dirty="0" smtClean="0"/>
              <a:t>1-50-80% reuptake by active transport</a:t>
            </a:r>
          </a:p>
          <a:p>
            <a:pPr>
              <a:buNone/>
            </a:pPr>
            <a:r>
              <a:rPr lang="en-US" dirty="0" smtClean="0"/>
              <a:t>2-diffusion into surrounding body fluids</a:t>
            </a:r>
          </a:p>
          <a:p>
            <a:pPr>
              <a:buNone/>
            </a:pPr>
            <a:r>
              <a:rPr lang="en-US" dirty="0" smtClean="0"/>
              <a:t>3-destruction by monoamine </a:t>
            </a:r>
            <a:r>
              <a:rPr lang="en-US" dirty="0" err="1" smtClean="0"/>
              <a:t>oxidase</a:t>
            </a:r>
            <a:r>
              <a:rPr lang="en-US" dirty="0" smtClean="0"/>
              <a:t> and </a:t>
            </a:r>
            <a:r>
              <a:rPr lang="en-US" dirty="0" err="1" smtClean="0"/>
              <a:t>catechol</a:t>
            </a:r>
            <a:r>
              <a:rPr lang="en-US" dirty="0" smtClean="0"/>
              <a:t>-o-methyl </a:t>
            </a:r>
            <a:r>
              <a:rPr lang="en-US" dirty="0" err="1" smtClean="0"/>
              <a:t>transferase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Receptors on smooth muscle membrane</a:t>
            </a:r>
          </a:p>
          <a:p>
            <a:r>
              <a:rPr lang="en-US" dirty="0" smtClean="0"/>
              <a:t>Ion –channel linked receptor</a:t>
            </a:r>
          </a:p>
          <a:p>
            <a:r>
              <a:rPr lang="en-US" dirty="0" smtClean="0"/>
              <a:t>G –protein linked receptor</a:t>
            </a:r>
          </a:p>
          <a:p>
            <a:r>
              <a:rPr lang="en-US" dirty="0" smtClean="0"/>
              <a:t>Alpha and beta receptors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types of neuromuscular 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09800"/>
            <a:ext cx="7498080" cy="4038600"/>
          </a:xfrm>
        </p:spPr>
        <p:txBody>
          <a:bodyPr/>
          <a:lstStyle/>
          <a:p>
            <a:r>
              <a:rPr lang="en-US" dirty="0" smtClean="0"/>
              <a:t>Diffuse junctions</a:t>
            </a:r>
          </a:p>
          <a:p>
            <a:r>
              <a:rPr lang="en-US" dirty="0" smtClean="0"/>
              <a:t>Contact junctions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648200"/>
          </a:xfrm>
        </p:spPr>
        <p:txBody>
          <a:bodyPr/>
          <a:lstStyle/>
          <a:p>
            <a:r>
              <a:rPr lang="en-US" dirty="0" smtClean="0"/>
              <a:t>Distance between nerve ending and smooth muscle membrane—few nm to few micro m</a:t>
            </a:r>
          </a:p>
          <a:p>
            <a:r>
              <a:rPr lang="en-US" dirty="0" smtClean="0"/>
              <a:t>In single unit smooth muscles- all</a:t>
            </a:r>
          </a:p>
          <a:p>
            <a:r>
              <a:rPr lang="en-US" dirty="0" smtClean="0"/>
              <a:t>In multi unit smooth muscles- mostly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In few cases of multi unit type</a:t>
            </a:r>
          </a:p>
          <a:p>
            <a:r>
              <a:rPr lang="en-US" dirty="0" smtClean="0"/>
              <a:t>Distance between varicosities and membrane is 20-30 nm</a:t>
            </a:r>
          </a:p>
          <a:p>
            <a:r>
              <a:rPr lang="en-US" dirty="0" smtClean="0"/>
              <a:t>More rapid to contract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potential in smooth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Resting membrane potential is -50 to -60 </a:t>
            </a:r>
            <a:r>
              <a:rPr lang="en-US" dirty="0" err="1" smtClean="0"/>
              <a:t>mv</a:t>
            </a:r>
            <a:endParaRPr lang="en-US" dirty="0" smtClean="0"/>
          </a:p>
          <a:p>
            <a:r>
              <a:rPr lang="en-US" dirty="0" smtClean="0"/>
              <a:t>Three types </a:t>
            </a:r>
          </a:p>
          <a:p>
            <a:pPr>
              <a:buNone/>
            </a:pPr>
            <a:r>
              <a:rPr lang="en-US" dirty="0" smtClean="0"/>
              <a:t>1-spike potential</a:t>
            </a:r>
          </a:p>
          <a:p>
            <a:pPr>
              <a:buNone/>
            </a:pPr>
            <a:r>
              <a:rPr lang="en-US" dirty="0" smtClean="0"/>
              <a:t>2-action potential with plateau</a:t>
            </a:r>
          </a:p>
          <a:p>
            <a:pPr>
              <a:buNone/>
            </a:pPr>
            <a:r>
              <a:rPr lang="en-US" dirty="0" smtClean="0"/>
              <a:t>3-slow wave potential with spontaneous generation of action potential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8-f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Spike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Stimuli</a:t>
            </a:r>
          </a:p>
          <a:p>
            <a:r>
              <a:rPr lang="en-US" dirty="0" smtClean="0"/>
              <a:t>Electrical stimulus</a:t>
            </a:r>
          </a:p>
          <a:p>
            <a:r>
              <a:rPr lang="en-US" dirty="0" smtClean="0"/>
              <a:t>Hormones</a:t>
            </a:r>
          </a:p>
          <a:p>
            <a:r>
              <a:rPr lang="en-US" dirty="0" smtClean="0"/>
              <a:t>Nerve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Stretch</a:t>
            </a:r>
          </a:p>
          <a:p>
            <a:r>
              <a:rPr lang="en-US" dirty="0" smtClean="0"/>
              <a:t>Spontaneous generation due to slow waves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209800"/>
            <a:ext cx="7498080" cy="4038600"/>
          </a:xfrm>
        </p:spPr>
        <p:txBody>
          <a:bodyPr/>
          <a:lstStyle/>
          <a:p>
            <a:r>
              <a:rPr lang="en-US" dirty="0" smtClean="0"/>
              <a:t>Duration of spike potential is 10-50 m sec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potential with plateaus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in </a:t>
            </a:r>
            <a:r>
              <a:rPr lang="en-US" dirty="0" err="1" smtClean="0"/>
              <a:t>ureter</a:t>
            </a:r>
            <a:r>
              <a:rPr lang="en-US" dirty="0" smtClean="0"/>
              <a:t> , uterus under some conditions, certain vascular smooth muscles</a:t>
            </a:r>
          </a:p>
          <a:p>
            <a:r>
              <a:rPr lang="en-US" dirty="0" smtClean="0"/>
              <a:t>Importance of plateau is for prolong contraction</a:t>
            </a:r>
          </a:p>
          <a:p>
            <a:r>
              <a:rPr lang="en-US" dirty="0" smtClean="0"/>
              <a:t>It is because of voltage gated calcium channels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Multi unit smooth muscles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28800"/>
            <a:ext cx="7498080" cy="4419600"/>
          </a:xfrm>
        </p:spPr>
        <p:txBody>
          <a:bodyPr/>
          <a:lstStyle/>
          <a:p>
            <a:r>
              <a:rPr lang="en-US" dirty="0" smtClean="0"/>
              <a:t>Composed of separate and discrete smooth muscle fibers</a:t>
            </a:r>
          </a:p>
          <a:p>
            <a:r>
              <a:rPr lang="en-US" dirty="0" smtClean="0"/>
              <a:t>Each smooth muscle fiber is innervated by one nerve ending</a:t>
            </a:r>
          </a:p>
          <a:p>
            <a:r>
              <a:rPr lang="en-US" dirty="0" smtClean="0"/>
              <a:t>Can contract independently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Slow wave potential with spontaneous generation of action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Occurs in gut</a:t>
            </a:r>
          </a:p>
          <a:p>
            <a:r>
              <a:rPr lang="en-US" dirty="0" smtClean="0"/>
              <a:t>Membrane potential has slow wave rhythm</a:t>
            </a:r>
          </a:p>
          <a:p>
            <a:r>
              <a:rPr lang="en-US" dirty="0" smtClean="0"/>
              <a:t>Causes </a:t>
            </a:r>
          </a:p>
          <a:p>
            <a:pPr>
              <a:buNone/>
            </a:pPr>
            <a:r>
              <a:rPr lang="en-US" dirty="0" smtClean="0"/>
              <a:t>1-waxing and waning of sodium pumps</a:t>
            </a:r>
          </a:p>
          <a:p>
            <a:pPr>
              <a:buNone/>
            </a:pPr>
            <a:r>
              <a:rPr lang="en-US" dirty="0" smtClean="0"/>
              <a:t>2-conductances of ion channels-increase or decrease rhythmically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Contraction in smooth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/>
          <a:lstStyle/>
          <a:p>
            <a:r>
              <a:rPr lang="en-US" dirty="0" smtClean="0"/>
              <a:t>Stimuli for contraction are</a:t>
            </a:r>
          </a:p>
          <a:p>
            <a:pPr>
              <a:buNone/>
            </a:pPr>
            <a:r>
              <a:rPr lang="en-US" dirty="0" smtClean="0"/>
              <a:t>1-autonomic nerve stimulation</a:t>
            </a:r>
          </a:p>
          <a:p>
            <a:pPr>
              <a:buNone/>
            </a:pPr>
            <a:r>
              <a:rPr lang="en-US" dirty="0" smtClean="0"/>
              <a:t>2-hormonal stimulation</a:t>
            </a:r>
          </a:p>
          <a:p>
            <a:pPr>
              <a:buNone/>
            </a:pPr>
            <a:r>
              <a:rPr lang="en-US" dirty="0" smtClean="0"/>
              <a:t>3-stretch of the fiber</a:t>
            </a:r>
          </a:p>
          <a:p>
            <a:pPr>
              <a:buNone/>
            </a:pPr>
            <a:r>
              <a:rPr lang="en-US" dirty="0" smtClean="0"/>
              <a:t>4-Change in chemical environment of fiber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02401-008-f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02401-007-f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Autonomic nerve stimulation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Depolarization reach to varicosities</a:t>
            </a:r>
          </a:p>
          <a:p>
            <a:r>
              <a:rPr lang="en-US" dirty="0" smtClean="0"/>
              <a:t>Opening of voltage gated calcium channels</a:t>
            </a:r>
          </a:p>
          <a:p>
            <a:r>
              <a:rPr lang="en-US" dirty="0" smtClean="0"/>
              <a:t>Attractive force on vesicles</a:t>
            </a:r>
          </a:p>
          <a:p>
            <a:r>
              <a:rPr lang="en-US" dirty="0" smtClean="0"/>
              <a:t>If cholinergic nerve ending – acetylcholine</a:t>
            </a:r>
          </a:p>
          <a:p>
            <a:r>
              <a:rPr lang="en-US" dirty="0" smtClean="0"/>
              <a:t>Bind to receptors</a:t>
            </a:r>
          </a:p>
          <a:p>
            <a:r>
              <a:rPr lang="en-US" dirty="0" smtClean="0"/>
              <a:t>Alters permeability of ions</a:t>
            </a:r>
          </a:p>
          <a:p>
            <a:r>
              <a:rPr lang="en-US" dirty="0" smtClean="0"/>
              <a:t>Action potential in smooth muscles</a:t>
            </a:r>
          </a:p>
          <a:p>
            <a:r>
              <a:rPr lang="en-US" dirty="0" smtClean="0"/>
              <a:t>Influx of calcium into smooth muscles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calcium in smooth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1-from extra cellular fluid – by opening of voltage gated calcium channels in smooth muscle membrane</a:t>
            </a:r>
          </a:p>
          <a:p>
            <a:pPr>
              <a:buNone/>
            </a:pPr>
            <a:r>
              <a:rPr lang="en-US" dirty="0" smtClean="0"/>
              <a:t>2-very little from </a:t>
            </a:r>
            <a:r>
              <a:rPr lang="en-US" dirty="0" err="1" smtClean="0"/>
              <a:t>sarcoplasmic</a:t>
            </a:r>
            <a:r>
              <a:rPr lang="en-US" dirty="0" smtClean="0"/>
              <a:t> reticulum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calcium in smooth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1-from extra cellular fluid – by opening of voltage gated calcium channels in smooth muscle membrane</a:t>
            </a:r>
          </a:p>
          <a:p>
            <a:pPr>
              <a:buNone/>
            </a:pPr>
            <a:r>
              <a:rPr lang="en-US" dirty="0" smtClean="0"/>
              <a:t>2-very little from </a:t>
            </a:r>
            <a:r>
              <a:rPr lang="en-US" dirty="0" err="1" smtClean="0"/>
              <a:t>sarcoplasmic</a:t>
            </a:r>
            <a:r>
              <a:rPr lang="en-US" dirty="0" smtClean="0"/>
              <a:t> reticulum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4724400"/>
          </a:xfrm>
        </p:spPr>
        <p:txBody>
          <a:bodyPr/>
          <a:lstStyle/>
          <a:p>
            <a:r>
              <a:rPr lang="en-US" dirty="0" smtClean="0"/>
              <a:t>Calcium – </a:t>
            </a:r>
            <a:r>
              <a:rPr lang="en-US" dirty="0" err="1" smtClean="0"/>
              <a:t>calmodulin</a:t>
            </a:r>
            <a:r>
              <a:rPr lang="en-US" dirty="0" smtClean="0"/>
              <a:t> complex</a:t>
            </a:r>
          </a:p>
          <a:p>
            <a:r>
              <a:rPr lang="en-US" dirty="0" smtClean="0"/>
              <a:t>Activates myosin </a:t>
            </a:r>
            <a:r>
              <a:rPr lang="en-US" dirty="0" err="1" smtClean="0"/>
              <a:t>kinase</a:t>
            </a:r>
            <a:endParaRPr lang="en-US" dirty="0" smtClean="0"/>
          </a:p>
          <a:p>
            <a:r>
              <a:rPr lang="en-US" dirty="0" err="1" smtClean="0"/>
              <a:t>Phosphorylates</a:t>
            </a:r>
            <a:r>
              <a:rPr lang="en-US" dirty="0" smtClean="0"/>
              <a:t> one of the light chain of each myosin head</a:t>
            </a:r>
          </a:p>
          <a:p>
            <a:r>
              <a:rPr lang="en-US" dirty="0" smtClean="0"/>
              <a:t>Increase myosin </a:t>
            </a:r>
            <a:r>
              <a:rPr lang="en-US" dirty="0" err="1" smtClean="0"/>
              <a:t>ATPase</a:t>
            </a:r>
            <a:r>
              <a:rPr lang="en-US" dirty="0" smtClean="0"/>
              <a:t> activity</a:t>
            </a:r>
          </a:p>
          <a:p>
            <a:r>
              <a:rPr lang="en-US" dirty="0" smtClean="0"/>
              <a:t>Sliding of </a:t>
            </a:r>
            <a:r>
              <a:rPr lang="en-US" dirty="0" err="1" smtClean="0"/>
              <a:t>actin</a:t>
            </a:r>
            <a:r>
              <a:rPr lang="en-US" dirty="0" smtClean="0"/>
              <a:t> and myosin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Relaxation of smooth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410200"/>
          </a:xfrm>
        </p:spPr>
        <p:txBody>
          <a:bodyPr/>
          <a:lstStyle/>
          <a:p>
            <a:r>
              <a:rPr lang="en-US" dirty="0" smtClean="0"/>
              <a:t>Activation of calcium pumps</a:t>
            </a:r>
          </a:p>
          <a:p>
            <a:r>
              <a:rPr lang="en-US" dirty="0" smtClean="0"/>
              <a:t>Myosin </a:t>
            </a:r>
            <a:r>
              <a:rPr lang="en-US" dirty="0" err="1" smtClean="0"/>
              <a:t>phosphatase</a:t>
            </a:r>
            <a:endParaRPr lang="en-US" dirty="0" smtClean="0"/>
          </a:p>
          <a:p>
            <a:r>
              <a:rPr lang="en-US" dirty="0" smtClean="0"/>
              <a:t>Endothelial derived relaxation factor(EDRF) – nitric oxide(NO)</a:t>
            </a:r>
            <a:r>
              <a:rPr lang="en-US" dirty="0" smtClean="0">
                <a:sym typeface="Wingdings" pitchFamily="2" charset="2"/>
              </a:rPr>
              <a:t>activates </a:t>
            </a:r>
            <a:r>
              <a:rPr lang="en-US" dirty="0" err="1" smtClean="0">
                <a:sym typeface="Wingdings" pitchFamily="2" charset="2"/>
              </a:rPr>
              <a:t>Guanylate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cyclase</a:t>
            </a: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C </a:t>
            </a:r>
            <a:r>
              <a:rPr lang="en-US" dirty="0" err="1" smtClean="0">
                <a:sym typeface="Wingdings" pitchFamily="2" charset="2"/>
              </a:rPr>
              <a:t>GMPvasodilation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8-f00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ciliary</a:t>
            </a:r>
            <a:r>
              <a:rPr lang="en-US" dirty="0" smtClean="0"/>
              <a:t> muscle of eye</a:t>
            </a:r>
          </a:p>
          <a:p>
            <a:pPr>
              <a:buNone/>
            </a:pPr>
            <a:r>
              <a:rPr lang="en-US" dirty="0" smtClean="0"/>
              <a:t>        iris muscle of eye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piloerector</a:t>
            </a:r>
            <a:r>
              <a:rPr lang="en-US" dirty="0" smtClean="0"/>
              <a:t> muscles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1200"/>
            <a:ext cx="7498080" cy="4267200"/>
          </a:xfrm>
        </p:spPr>
        <p:txBody>
          <a:bodyPr/>
          <a:lstStyle/>
          <a:p>
            <a:r>
              <a:rPr lang="en-US" dirty="0" smtClean="0"/>
              <a:t>Time required for diffusion of calcium from extracellular fluid is about 200 to 300m sec</a:t>
            </a:r>
          </a:p>
          <a:p>
            <a:r>
              <a:rPr lang="en-US" dirty="0" smtClean="0"/>
              <a:t>50 times as great for smooth muscles as for skeletal muscles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Latch bridge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Prolong holding of contraction of smooth muscles(sustained contraction)</a:t>
            </a:r>
          </a:p>
          <a:p>
            <a:r>
              <a:rPr lang="en-US" dirty="0" smtClean="0"/>
              <a:t>Occurs in visceral smooth muscles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because of decrease activity of myosin </a:t>
            </a:r>
            <a:r>
              <a:rPr lang="en-US" dirty="0" err="1" smtClean="0"/>
              <a:t>phophatase</a:t>
            </a:r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>
              <a:buNone/>
            </a:pPr>
            <a:r>
              <a:rPr lang="en-US" dirty="0" smtClean="0"/>
              <a:t>1-energy economy of body</a:t>
            </a:r>
          </a:p>
          <a:p>
            <a:pPr>
              <a:buNone/>
            </a:pPr>
            <a:r>
              <a:rPr lang="en-US" dirty="0" smtClean="0"/>
              <a:t>2-little continuous excitatory signals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Hormonal stimulation to cause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Nor epinephrine</a:t>
            </a:r>
          </a:p>
          <a:p>
            <a:r>
              <a:rPr lang="en-US" dirty="0" smtClean="0"/>
              <a:t>Epinephrine</a:t>
            </a:r>
          </a:p>
          <a:p>
            <a:r>
              <a:rPr lang="en-US" dirty="0" smtClean="0"/>
              <a:t>Acetylcholine</a:t>
            </a:r>
          </a:p>
          <a:p>
            <a:r>
              <a:rPr lang="en-US" dirty="0" err="1" smtClean="0"/>
              <a:t>Angiotensin</a:t>
            </a:r>
            <a:endParaRPr lang="en-US" dirty="0" smtClean="0"/>
          </a:p>
          <a:p>
            <a:r>
              <a:rPr lang="en-US" dirty="0" err="1" smtClean="0"/>
              <a:t>Endothelin</a:t>
            </a:r>
            <a:endParaRPr lang="en-US" dirty="0" smtClean="0"/>
          </a:p>
          <a:p>
            <a:r>
              <a:rPr lang="en-US" dirty="0" smtClean="0"/>
              <a:t>Vasopressin</a:t>
            </a:r>
          </a:p>
          <a:p>
            <a:r>
              <a:rPr lang="en-US" dirty="0" err="1" smtClean="0"/>
              <a:t>Oxytocin</a:t>
            </a:r>
            <a:endParaRPr lang="en-US" dirty="0" smtClean="0"/>
          </a:p>
          <a:p>
            <a:r>
              <a:rPr lang="en-US" dirty="0" smtClean="0"/>
              <a:t>Serotonin</a:t>
            </a:r>
          </a:p>
          <a:p>
            <a:r>
              <a:rPr lang="en-US" dirty="0" smtClean="0"/>
              <a:t>histamine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/>
          <a:lstStyle/>
          <a:p>
            <a:r>
              <a:rPr lang="en-US" dirty="0" smtClean="0"/>
              <a:t>Hormone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Alpha         Beta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Gq</a:t>
            </a:r>
            <a:r>
              <a:rPr lang="en-US" dirty="0" smtClean="0"/>
              <a:t> type      </a:t>
            </a:r>
            <a:r>
              <a:rPr lang="en-US" dirty="0" err="1" smtClean="0"/>
              <a:t>Gi</a:t>
            </a:r>
            <a:r>
              <a:rPr lang="en-US" dirty="0" smtClean="0"/>
              <a:t> or Gs type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Phospholip</a:t>
            </a:r>
            <a:r>
              <a:rPr lang="en-US" dirty="0" smtClean="0"/>
              <a:t>-c    + or – </a:t>
            </a:r>
            <a:r>
              <a:rPr lang="en-US" dirty="0" err="1" smtClean="0"/>
              <a:t>adenylate</a:t>
            </a:r>
            <a:r>
              <a:rPr lang="en-US" dirty="0" smtClean="0"/>
              <a:t> </a:t>
            </a:r>
            <a:r>
              <a:rPr lang="en-US" dirty="0" err="1" smtClean="0"/>
              <a:t>cyclase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Form IP3           open ion channels or </a:t>
            </a:r>
          </a:p>
          <a:p>
            <a:pPr>
              <a:buNone/>
            </a:pPr>
            <a:r>
              <a:rPr lang="en-US" dirty="0" smtClean="0"/>
              <a:t>                         activate protein </a:t>
            </a:r>
            <a:r>
              <a:rPr lang="en-US" dirty="0" err="1" smtClean="0"/>
              <a:t>kinase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29000" y="1295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5000" y="13716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hormones change membrane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CONTRACTION OF SMOOTH MUSCLES</a:t>
            </a:r>
          </a:p>
          <a:p>
            <a:r>
              <a:rPr lang="en-US" dirty="0" smtClean="0"/>
              <a:t>Hormone(nor epinephrine)</a:t>
            </a:r>
          </a:p>
          <a:p>
            <a:r>
              <a:rPr lang="en-US" dirty="0" smtClean="0"/>
              <a:t>Beta receptors of Gs type</a:t>
            </a:r>
          </a:p>
          <a:p>
            <a:r>
              <a:rPr lang="en-US" dirty="0" smtClean="0"/>
              <a:t>Open ion channels</a:t>
            </a:r>
          </a:p>
          <a:p>
            <a:r>
              <a:rPr lang="en-US" dirty="0" smtClean="0"/>
              <a:t>Action potential generation</a:t>
            </a:r>
          </a:p>
          <a:p>
            <a:r>
              <a:rPr lang="en-US" dirty="0" smtClean="0"/>
              <a:t>Contraction of smooth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RELAXATION OF SMOOTH MUSCLES</a:t>
            </a:r>
          </a:p>
          <a:p>
            <a:r>
              <a:rPr lang="en-US" dirty="0" smtClean="0"/>
              <a:t>Hormone(nor epinephrine)</a:t>
            </a:r>
          </a:p>
          <a:p>
            <a:r>
              <a:rPr lang="en-US" dirty="0" smtClean="0"/>
              <a:t>Beta receptors of </a:t>
            </a:r>
            <a:r>
              <a:rPr lang="en-US" dirty="0" err="1" smtClean="0"/>
              <a:t>Gi</a:t>
            </a:r>
            <a:r>
              <a:rPr lang="en-US" dirty="0" smtClean="0"/>
              <a:t> type</a:t>
            </a:r>
          </a:p>
          <a:p>
            <a:r>
              <a:rPr lang="en-US" dirty="0" smtClean="0"/>
              <a:t>Opens potassium channels or closes sodium channels</a:t>
            </a:r>
          </a:p>
          <a:p>
            <a:r>
              <a:rPr lang="en-US" dirty="0" smtClean="0"/>
              <a:t>Hyper polarization of </a:t>
            </a:r>
            <a:r>
              <a:rPr lang="en-US" dirty="0" err="1" smtClean="0"/>
              <a:t>cellmembrane</a:t>
            </a:r>
            <a:endParaRPr lang="en-US" dirty="0" smtClean="0"/>
          </a:p>
          <a:p>
            <a:r>
              <a:rPr lang="en-US" dirty="0" smtClean="0"/>
              <a:t>Inhibit smooth muscle contraction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hormones does not change membrane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64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CONTRACTION OF SMOOTH MUSCLES</a:t>
            </a:r>
          </a:p>
          <a:p>
            <a:r>
              <a:rPr lang="en-US" dirty="0" smtClean="0"/>
              <a:t>Hormone </a:t>
            </a:r>
            <a:r>
              <a:rPr lang="en-US" dirty="0" smtClean="0">
                <a:sym typeface="Wingdings" pitchFamily="2" charset="2"/>
              </a:rPr>
              <a:t>alpha receptors of </a:t>
            </a:r>
            <a:r>
              <a:rPr lang="en-US" dirty="0" err="1" smtClean="0">
                <a:sym typeface="Wingdings" pitchFamily="2" charset="2"/>
              </a:rPr>
              <a:t>Gq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typestimulate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phospholipase</a:t>
            </a:r>
            <a:r>
              <a:rPr lang="en-US" dirty="0" smtClean="0">
                <a:sym typeface="Wingdings" pitchFamily="2" charset="2"/>
              </a:rPr>
              <a:t> C in cell </a:t>
            </a:r>
            <a:r>
              <a:rPr lang="en-US" dirty="0" err="1" smtClean="0">
                <a:sym typeface="Wingdings" pitchFamily="2" charset="2"/>
              </a:rPr>
              <a:t>membraneformation</a:t>
            </a:r>
            <a:r>
              <a:rPr lang="en-US" dirty="0" smtClean="0">
                <a:sym typeface="Wingdings" pitchFamily="2" charset="2"/>
              </a:rPr>
              <a:t> of IP3opens calcium channels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RELAXATION OF SMOOTH MUSCLES</a:t>
            </a:r>
          </a:p>
          <a:p>
            <a:r>
              <a:rPr lang="en-US" dirty="0" smtClean="0"/>
              <a:t>Hormone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Gi</a:t>
            </a:r>
            <a:r>
              <a:rPr lang="en-US" dirty="0" smtClean="0">
                <a:sym typeface="Wingdings" pitchFamily="2" charset="2"/>
              </a:rPr>
              <a:t> protein linked receptor inhibit </a:t>
            </a:r>
            <a:r>
              <a:rPr lang="en-US" dirty="0" err="1" smtClean="0">
                <a:sym typeface="Wingdings" pitchFamily="2" charset="2"/>
              </a:rPr>
              <a:t>adenylate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cyclase</a:t>
            </a:r>
            <a:r>
              <a:rPr lang="en-US" dirty="0" smtClean="0">
                <a:sym typeface="Wingdings" pitchFamily="2" charset="2"/>
              </a:rPr>
              <a:t> or </a:t>
            </a:r>
            <a:r>
              <a:rPr lang="en-US" dirty="0" err="1" smtClean="0">
                <a:sym typeface="Wingdings" pitchFamily="2" charset="2"/>
              </a:rPr>
              <a:t>gaunylate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cyclase</a:t>
            </a:r>
            <a:r>
              <a:rPr lang="en-US" dirty="0" smtClean="0">
                <a:sym typeface="Wingdings" pitchFamily="2" charset="2"/>
              </a:rPr>
              <a:t> decrease c AMP or </a:t>
            </a:r>
            <a:r>
              <a:rPr lang="en-US" dirty="0" err="1" smtClean="0">
                <a:sym typeface="Wingdings" pitchFamily="2" charset="2"/>
              </a:rPr>
              <a:t>cGMPstimulate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emzyme</a:t>
            </a:r>
            <a:r>
              <a:rPr lang="en-US" dirty="0" smtClean="0">
                <a:sym typeface="Wingdings" pitchFamily="2" charset="2"/>
              </a:rPr>
              <a:t> which inhibit contraction  stimulate calcium pumps  inhibit contraction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chemical environment of muscle </a:t>
            </a:r>
            <a:r>
              <a:rPr lang="en-US" dirty="0" err="1" smtClean="0"/>
              <a:t>fibres</a:t>
            </a:r>
            <a:r>
              <a:rPr lang="en-US" dirty="0" smtClean="0"/>
              <a:t> for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648200"/>
          </a:xfrm>
        </p:spPr>
        <p:txBody>
          <a:bodyPr/>
          <a:lstStyle/>
          <a:p>
            <a:r>
              <a:rPr lang="en-US" dirty="0" smtClean="0"/>
              <a:t>Arterioles , met arterioles and pre capillary sphincter have little or no nerve supply</a:t>
            </a:r>
          </a:p>
          <a:p>
            <a:r>
              <a:rPr lang="en-US" dirty="0" smtClean="0"/>
              <a:t>In normal resting state ,many of these blood vessels remain contracted</a:t>
            </a:r>
          </a:p>
          <a:p>
            <a:r>
              <a:rPr lang="en-US" dirty="0" smtClean="0"/>
              <a:t>Auto regulation of blood flow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8-f00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oxygen</a:t>
            </a:r>
          </a:p>
          <a:p>
            <a:r>
              <a:rPr lang="en-US" dirty="0" smtClean="0"/>
              <a:t>Excess </a:t>
            </a:r>
            <a:r>
              <a:rPr lang="en-US" dirty="0" err="1" smtClean="0"/>
              <a:t>carbondioxide</a:t>
            </a:r>
            <a:endParaRPr lang="en-US" dirty="0" smtClean="0"/>
          </a:p>
          <a:p>
            <a:r>
              <a:rPr lang="en-US" dirty="0" smtClean="0"/>
              <a:t>Increase hydrogen ion concentration</a:t>
            </a:r>
          </a:p>
          <a:p>
            <a:r>
              <a:rPr lang="en-US" dirty="0" smtClean="0"/>
              <a:t>Lactic </a:t>
            </a:r>
            <a:r>
              <a:rPr lang="en-US" dirty="0" err="1" smtClean="0"/>
              <a:t>acid,adenosine,increase</a:t>
            </a:r>
            <a:r>
              <a:rPr lang="en-US" dirty="0" smtClean="0"/>
              <a:t> body temperature</a:t>
            </a:r>
          </a:p>
          <a:p>
            <a:r>
              <a:rPr lang="en-US" dirty="0" smtClean="0"/>
              <a:t>NO released by endothelial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Stretch of smooth muscles to cause contraction(plasticity)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648200"/>
          </a:xfrm>
        </p:spPr>
        <p:txBody>
          <a:bodyPr/>
          <a:lstStyle/>
          <a:p>
            <a:r>
              <a:rPr lang="en-US" dirty="0" smtClean="0"/>
              <a:t>A special characteristic of smooth muscle</a:t>
            </a:r>
          </a:p>
          <a:p>
            <a:r>
              <a:rPr lang="en-US" dirty="0" smtClean="0"/>
              <a:t>It exerts variable tension at a given length</a:t>
            </a:r>
          </a:p>
          <a:p>
            <a:r>
              <a:rPr lang="en-US" dirty="0" smtClean="0"/>
              <a:t>For example – distension of urinary bladder with a </a:t>
            </a:r>
            <a:r>
              <a:rPr lang="en-US" dirty="0" err="1" smtClean="0"/>
              <a:t>folleys</a:t>
            </a:r>
            <a:r>
              <a:rPr lang="en-US" dirty="0" smtClean="0"/>
              <a:t> catheter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in unitary smooth muscles</a:t>
            </a:r>
          </a:p>
          <a:p>
            <a:r>
              <a:rPr lang="en-US" dirty="0" smtClean="0"/>
              <a:t>In intestine or urinary bladder</a:t>
            </a:r>
          </a:p>
          <a:p>
            <a:r>
              <a:rPr lang="en-US" dirty="0" smtClean="0"/>
              <a:t>Stretch can cause spontaneous action potential  </a:t>
            </a:r>
          </a:p>
          <a:p>
            <a:pPr>
              <a:buNone/>
            </a:pPr>
            <a:r>
              <a:rPr lang="en-US" dirty="0" smtClean="0"/>
              <a:t>1-due to normal slow wave potential(pacemaker waves)</a:t>
            </a:r>
          </a:p>
          <a:p>
            <a:pPr>
              <a:buNone/>
            </a:pPr>
            <a:r>
              <a:rPr lang="en-US" dirty="0" smtClean="0"/>
              <a:t>2-decrease in over all negativity of membrane potential caused by stretch itself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8-f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smooth and skeletal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Stimuli for contraction</a:t>
            </a:r>
          </a:p>
          <a:p>
            <a:r>
              <a:rPr lang="en-US" dirty="0" smtClean="0"/>
              <a:t>Latent period</a:t>
            </a:r>
          </a:p>
          <a:p>
            <a:r>
              <a:rPr lang="en-US" dirty="0" smtClean="0"/>
              <a:t>Slow cycling of myosin cross bridges in smooth muscles because myosin heads have far less </a:t>
            </a:r>
            <a:r>
              <a:rPr lang="en-US" dirty="0" err="1" smtClean="0"/>
              <a:t>ATPase</a:t>
            </a:r>
            <a:r>
              <a:rPr lang="en-US" dirty="0" smtClean="0"/>
              <a:t> activity</a:t>
            </a:r>
          </a:p>
          <a:p>
            <a:r>
              <a:rPr lang="en-US" dirty="0" smtClean="0"/>
              <a:t>Decrease energy required to sustain smooth muscle contraction</a:t>
            </a:r>
          </a:p>
          <a:p>
            <a:r>
              <a:rPr lang="en-US" dirty="0" smtClean="0"/>
              <a:t>Force of muscle contraction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Stress relaxation of smooth muscles(plasticity)</a:t>
            </a:r>
          </a:p>
          <a:p>
            <a:r>
              <a:rPr lang="en-US" dirty="0" smtClean="0"/>
              <a:t>Sources of calcium</a:t>
            </a:r>
          </a:p>
          <a:p>
            <a:r>
              <a:rPr lang="en-US" dirty="0" smtClean="0"/>
              <a:t>Action potential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02401-008-f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Single unit smooth muscle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24000"/>
            <a:ext cx="7498080" cy="5334000"/>
          </a:xfrm>
        </p:spPr>
        <p:txBody>
          <a:bodyPr/>
          <a:lstStyle/>
          <a:p>
            <a:r>
              <a:rPr lang="en-US" dirty="0" smtClean="0"/>
              <a:t>Smooth muscle fibers are arranged in </a:t>
            </a:r>
            <a:r>
              <a:rPr lang="en-US" dirty="0" err="1" smtClean="0"/>
              <a:t>sheeths</a:t>
            </a:r>
            <a:r>
              <a:rPr lang="en-US" dirty="0" smtClean="0"/>
              <a:t> or bundles</a:t>
            </a:r>
          </a:p>
          <a:p>
            <a:r>
              <a:rPr lang="en-US" dirty="0" smtClean="0"/>
              <a:t>When there are many layers of muscle cells , the nerve fiber only innervate the outer layer</a:t>
            </a:r>
          </a:p>
          <a:p>
            <a:r>
              <a:rPr lang="en-US" dirty="0" err="1" smtClean="0"/>
              <a:t>Syncytial</a:t>
            </a:r>
            <a:r>
              <a:rPr lang="en-US" dirty="0" smtClean="0"/>
              <a:t> smooth muscle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</a:p>
          <a:p>
            <a:pPr>
              <a:buNone/>
            </a:pPr>
            <a:r>
              <a:rPr lang="en-US" dirty="0" smtClean="0"/>
              <a:t>        visceral smooth muscles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10684</TotalTime>
  <Words>1211</Words>
  <Application>Microsoft Office PowerPoint</Application>
  <PresentationFormat>On-screen Show (4:3)</PresentationFormat>
  <Paragraphs>222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Solstice</vt:lpstr>
      <vt:lpstr>Smooth muscles</vt:lpstr>
      <vt:lpstr>Slide 2</vt:lpstr>
      <vt:lpstr>Types of smooth muscles</vt:lpstr>
      <vt:lpstr>Multi unit smooth muscles</vt:lpstr>
      <vt:lpstr>Slide 5</vt:lpstr>
      <vt:lpstr>Slide 6</vt:lpstr>
      <vt:lpstr>Slide 7</vt:lpstr>
      <vt:lpstr>Single unit smooth muscle</vt:lpstr>
      <vt:lpstr>Slide 9</vt:lpstr>
      <vt:lpstr>Slide 10</vt:lpstr>
      <vt:lpstr>Physiologic anatomy</vt:lpstr>
      <vt:lpstr>Slide 12</vt:lpstr>
      <vt:lpstr>Cytoplasm </vt:lpstr>
      <vt:lpstr>Slide 14</vt:lpstr>
      <vt:lpstr>Slide 15</vt:lpstr>
      <vt:lpstr>Arrangement of actin and myosin filaments in smooth muscles</vt:lpstr>
      <vt:lpstr>Dense bodies</vt:lpstr>
      <vt:lpstr>Individual contractile unit in smooth muscles</vt:lpstr>
      <vt:lpstr>Structure of myosin filament</vt:lpstr>
      <vt:lpstr>Slide 20</vt:lpstr>
      <vt:lpstr>Slide 21</vt:lpstr>
      <vt:lpstr>Structure of actin filament</vt:lpstr>
      <vt:lpstr>Sarcoplasmic reticulum</vt:lpstr>
      <vt:lpstr>Slide 24</vt:lpstr>
      <vt:lpstr>Slide 25</vt:lpstr>
      <vt:lpstr>Caveolae </vt:lpstr>
      <vt:lpstr>Neuro muscular junctions </vt:lpstr>
      <vt:lpstr>Slide 28</vt:lpstr>
      <vt:lpstr>Slide 29</vt:lpstr>
      <vt:lpstr>Slide 30</vt:lpstr>
      <vt:lpstr>Slide 31</vt:lpstr>
      <vt:lpstr>Two types of neuromuscular junctions</vt:lpstr>
      <vt:lpstr>Diffuse junctions</vt:lpstr>
      <vt:lpstr>Contact junctions</vt:lpstr>
      <vt:lpstr>Action potential in smooth muscles</vt:lpstr>
      <vt:lpstr>Slide 36</vt:lpstr>
      <vt:lpstr>Spike potentials</vt:lpstr>
      <vt:lpstr>Slide 38</vt:lpstr>
      <vt:lpstr>Action potential with plateaus</vt:lpstr>
      <vt:lpstr>Slow wave potential with spontaneous generation of action potentials</vt:lpstr>
      <vt:lpstr>Contraction in smooth muscles</vt:lpstr>
      <vt:lpstr>Slide 42</vt:lpstr>
      <vt:lpstr>Slide 43</vt:lpstr>
      <vt:lpstr>Autonomic nerve stimulation</vt:lpstr>
      <vt:lpstr>Sources of calcium in smooth muscles</vt:lpstr>
      <vt:lpstr>Sources of calcium in smooth muscles</vt:lpstr>
      <vt:lpstr>Slide 47</vt:lpstr>
      <vt:lpstr>Relaxation of smooth muscles</vt:lpstr>
      <vt:lpstr>Slide 49</vt:lpstr>
      <vt:lpstr>Latent period</vt:lpstr>
      <vt:lpstr>Latch bridge mechanism</vt:lpstr>
      <vt:lpstr>Slide 52</vt:lpstr>
      <vt:lpstr>Hormonal stimulation to cause contraction</vt:lpstr>
      <vt:lpstr>Slide 54</vt:lpstr>
      <vt:lpstr>Some hormones change membrane potential</vt:lpstr>
      <vt:lpstr>Slide 56</vt:lpstr>
      <vt:lpstr>Some hormones does not change membrane potential</vt:lpstr>
      <vt:lpstr>Slide 58</vt:lpstr>
      <vt:lpstr>Change in chemical environment of muscle fibres for contraction</vt:lpstr>
      <vt:lpstr>Slide 60</vt:lpstr>
      <vt:lpstr>Stretch of smooth muscles to cause contraction(plasticity)</vt:lpstr>
      <vt:lpstr>Slide 62</vt:lpstr>
      <vt:lpstr>Slide 63</vt:lpstr>
      <vt:lpstr>Comparison of smooth and skeletal muscle contraction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SYSTEM TITLE</dc:title>
  <dc:creator>DR SHAHID MAHMOOD</dc:creator>
  <cp:lastModifiedBy>Umair</cp:lastModifiedBy>
  <cp:revision>548</cp:revision>
  <dcterms:created xsi:type="dcterms:W3CDTF">2012-03-26T09:01:14Z</dcterms:created>
  <dcterms:modified xsi:type="dcterms:W3CDTF">2018-03-07T16:55:55Z</dcterms:modified>
</cp:coreProperties>
</file>