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AAFFD-1434-477D-8DA1-DF8D90C5C8D9}" type="datetimeFigureOut">
              <a:rPr lang="en-US" smtClean="0"/>
              <a:pPr/>
              <a:t>07-May-20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6B19A-F4A0-4914-BFBC-EC1A18C5FD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21A6-582A-45FE-BC86-68F9E0DF61AA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277EF-C651-4692-A320-6D5025137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580E-6D69-4015-80B0-CA6F85AE998E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277EF-C651-4692-A320-6D5025137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C170-1863-415C-8C39-B3646EA47721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277EF-C651-4692-A320-6D5025137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820E-93DB-4B08-804E-76D21E5ECD71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277EF-C651-4692-A320-6D5025137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0F98-1EB2-4137-A18D-C7DBC6BCD450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277EF-C651-4692-A320-6D5025137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675D-ACAF-4EBC-BD0E-65836453B3DE}" type="datetime1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277EF-C651-4692-A320-6D5025137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0AB3-5E11-4355-A4D6-F064A0CB5679}" type="datetime1">
              <a:rPr lang="en-US" smtClean="0"/>
              <a:t>07-May-20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277EF-C651-4692-A320-6D5025137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1ED6-DED1-410C-96F2-FC628765EF07}" type="datetime1">
              <a:rPr lang="en-US" smtClean="0"/>
              <a:t>07-May-20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277EF-C651-4692-A320-6D5025137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A82E-8AB2-42E9-997F-DD7721F6B09B}" type="datetime1">
              <a:rPr lang="en-US" smtClean="0"/>
              <a:t>07-May-20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277EF-C651-4692-A320-6D5025137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38E8-1355-4E95-AC79-F129DF4BD680}" type="datetime1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277EF-C651-4692-A320-6D5025137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4F37-259F-40A2-8DE7-9AD29EE3C68D}" type="datetime1">
              <a:rPr lang="en-US" smtClean="0"/>
              <a:t>07-May-20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277EF-C651-4692-A320-6D5025137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65ECD-CF57-48C2-9298-D4A8B7DE79D3}" type="datetime1">
              <a:rPr lang="en-US" smtClean="0"/>
              <a:t>07-May-20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277EF-C651-4692-A320-6D5025137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su.edu.pk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Stored grain pests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Dr. M. Asam Riaz</a:t>
            </a:r>
          </a:p>
          <a:p>
            <a:r>
              <a:rPr lang="en-US" dirty="0" smtClean="0"/>
              <a:t>Assistant Professor</a:t>
            </a:r>
          </a:p>
          <a:p>
            <a:r>
              <a:rPr lang="en-US" dirty="0" smtClean="0"/>
              <a:t>Entomology, College of Agriculture, University of Sargodha, Sargodha, Pakistan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6BD-0F55-4BCF-A827-DC7047B236C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7410" name="Picture 2" descr="UOS">
            <a:hlinkClick r:id="rId2" tooltip="SU - University of Sargodha - logo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0"/>
            <a:ext cx="5029200" cy="120701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7868"/>
            <a:ext cx="812561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Ent-202		Agricultural insect pests and their management		3(2-1)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1" y="609600"/>
            <a:ext cx="824552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Insect pests of Stored grains  Rice Weevil (</a:t>
            </a:r>
            <a:r>
              <a:rPr lang="en-US" i="1" dirty="0" err="1" smtClean="0"/>
              <a:t>Sitophilus</a:t>
            </a:r>
            <a:r>
              <a:rPr lang="en-US" i="1" dirty="0" smtClean="0"/>
              <a:t> </a:t>
            </a:r>
            <a:r>
              <a:rPr lang="en-US" i="1" dirty="0" err="1" smtClean="0"/>
              <a:t>oryzae</a:t>
            </a:r>
            <a:r>
              <a:rPr lang="en-US" dirty="0" smtClean="0"/>
              <a:t>, </a:t>
            </a:r>
            <a:r>
              <a:rPr lang="en-US" dirty="0" err="1" smtClean="0"/>
              <a:t>Curculionidae</a:t>
            </a:r>
            <a:r>
              <a:rPr lang="en-US" dirty="0" smtClean="0"/>
              <a:t>; </a:t>
            </a:r>
            <a:r>
              <a:rPr lang="en-US" dirty="0" err="1" smtClean="0"/>
              <a:t>Coleoptera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Attack on stored grains rice, wheat, maize, etc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Adult:</a:t>
            </a:r>
            <a:r>
              <a:rPr lang="en-US" dirty="0" smtClean="0"/>
              <a:t> head snout like structure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Dark brown with four brownish  spots on FW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Larvae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Grubs dirty white with brown head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5052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Damage: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Larvae make a tunnel and enter the grains and feed inside tunnel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Eat less but destroy more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447800"/>
            <a:ext cx="2667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1148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277EF-C651-4692-A320-6D502513762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7868"/>
            <a:ext cx="812561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Ent-202		Agricultural insect pests and their management		3(2-1)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1" y="609600"/>
            <a:ext cx="879195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Insect pests of Stored grains </a:t>
            </a:r>
            <a:r>
              <a:rPr lang="en-US" dirty="0" err="1" smtClean="0"/>
              <a:t>Khapra</a:t>
            </a:r>
            <a:r>
              <a:rPr lang="en-US" dirty="0" smtClean="0"/>
              <a:t> beetle </a:t>
            </a:r>
            <a:r>
              <a:rPr lang="en-US" i="1" dirty="0" err="1" smtClean="0"/>
              <a:t>Trogoderma</a:t>
            </a:r>
            <a:r>
              <a:rPr lang="en-US" i="1" dirty="0" smtClean="0"/>
              <a:t> </a:t>
            </a:r>
            <a:r>
              <a:rPr lang="en-US" i="1" dirty="0" err="1" smtClean="0"/>
              <a:t>granarium</a:t>
            </a:r>
            <a:r>
              <a:rPr lang="en-US" i="1" dirty="0" smtClean="0"/>
              <a:t> </a:t>
            </a:r>
            <a:r>
              <a:rPr lang="en-US" dirty="0" err="1" smtClean="0"/>
              <a:t>Dermestidae</a:t>
            </a:r>
            <a:r>
              <a:rPr lang="en-US" dirty="0" smtClean="0"/>
              <a:t>; </a:t>
            </a:r>
            <a:r>
              <a:rPr lang="en-US" dirty="0" err="1" smtClean="0"/>
              <a:t>Coleoptera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Attack on stored grains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Adult:</a:t>
            </a:r>
            <a:r>
              <a:rPr lang="en-US" dirty="0" smtClean="0"/>
              <a:t> Small dark brown and covered with fine hairs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Wings present but don’t fly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Larvae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Grubs yellowish white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4290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Damage: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Larvae feed on upper 50cm layer of grains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Larvae feed on grain and convert grains into </a:t>
            </a:r>
            <a:r>
              <a:rPr lang="en-US" dirty="0" err="1" smtClean="0"/>
              <a:t>frass</a:t>
            </a:r>
            <a:r>
              <a:rPr lang="en-US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371600"/>
            <a:ext cx="27622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2766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5057775"/>
            <a:ext cx="2533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277EF-C651-4692-A320-6D502513762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7868"/>
            <a:ext cx="812561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Ent-202		Agricultural insect pests and their management		3(2-1)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1" y="609600"/>
            <a:ext cx="874675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Insect pests of Stored grains </a:t>
            </a:r>
            <a:r>
              <a:rPr lang="en-US" dirty="0" err="1" smtClean="0"/>
              <a:t>Dhora</a:t>
            </a:r>
            <a:r>
              <a:rPr lang="en-US" dirty="0" smtClean="0"/>
              <a:t> beetle </a:t>
            </a:r>
            <a:r>
              <a:rPr lang="en-US" i="1" dirty="0" err="1" smtClean="0"/>
              <a:t>Callosobruchus</a:t>
            </a:r>
            <a:r>
              <a:rPr lang="en-US" i="1" dirty="0" smtClean="0"/>
              <a:t> </a:t>
            </a:r>
            <a:r>
              <a:rPr lang="en-US" i="1" dirty="0" err="1" smtClean="0"/>
              <a:t>chinensis</a:t>
            </a:r>
            <a:r>
              <a:rPr lang="en-US" dirty="0" smtClean="0"/>
              <a:t>, </a:t>
            </a:r>
            <a:r>
              <a:rPr lang="en-US" dirty="0" err="1" smtClean="0"/>
              <a:t>Bruchidae</a:t>
            </a:r>
            <a:r>
              <a:rPr lang="en-US" dirty="0" smtClean="0"/>
              <a:t>; </a:t>
            </a:r>
            <a:r>
              <a:rPr lang="en-US" dirty="0" err="1" smtClean="0"/>
              <a:t>Coleoptera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Attack on stored grains like grams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Adult:</a:t>
            </a:r>
            <a:r>
              <a:rPr lang="en-US" dirty="0" smtClean="0"/>
              <a:t> reddish brown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Larvae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Grubs dirty white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Remain inside the seeds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429000"/>
            <a:ext cx="815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Damage: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Adult does not cause any damage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Larvae damage by feeding within a single seed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Larvae eat the grains completely from inside leaving shell behind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Damaged grains converted into flour and produces smell (cant be consumed) 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143000"/>
            <a:ext cx="2143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990600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25" y="4876800"/>
            <a:ext cx="35718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2438400"/>
            <a:ext cx="2143125" cy="163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277EF-C651-4692-A320-6D502513762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 l="37818" r="27273"/>
          <a:stretch>
            <a:fillRect/>
          </a:stretch>
        </p:blipFill>
        <p:spPr bwMode="auto">
          <a:xfrm>
            <a:off x="5963586" y="2743200"/>
            <a:ext cx="11992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990600"/>
            <a:ext cx="27908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09600" y="87868"/>
            <a:ext cx="812561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Ent-202		Agricultural insect pests and their management		3(2-1)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1" y="609600"/>
            <a:ext cx="924214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Insect pests of Stored grains Lesser grain borer (</a:t>
            </a:r>
            <a:r>
              <a:rPr lang="en-US" i="1" dirty="0" err="1" smtClean="0"/>
              <a:t>Rhyzopertha</a:t>
            </a:r>
            <a:r>
              <a:rPr lang="en-US" i="1" dirty="0" smtClean="0"/>
              <a:t> </a:t>
            </a:r>
            <a:r>
              <a:rPr lang="en-US" i="1" dirty="0" err="1" smtClean="0"/>
              <a:t>dominica</a:t>
            </a:r>
            <a:r>
              <a:rPr lang="en-US" dirty="0" smtClean="0"/>
              <a:t>, </a:t>
            </a:r>
            <a:r>
              <a:rPr lang="en-US" dirty="0" err="1" smtClean="0"/>
              <a:t>Bostrichidae</a:t>
            </a:r>
            <a:r>
              <a:rPr lang="en-US" dirty="0" smtClean="0"/>
              <a:t>; </a:t>
            </a:r>
            <a:r>
              <a:rPr lang="en-US" dirty="0" err="1" smtClean="0"/>
              <a:t>Coleoptera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1430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Attack on stored grains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Adult:</a:t>
            </a:r>
            <a:r>
              <a:rPr lang="en-US" dirty="0" smtClean="0"/>
              <a:t>  Dark brown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Small cylindrical body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Larvae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Larvae dirty white with light brown head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5908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Damage: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Both Adults and larvae damage to grains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Adults and larvae feed by making irregular holes on them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Adults produce </a:t>
            </a:r>
            <a:r>
              <a:rPr lang="en-US" dirty="0" err="1" smtClean="0"/>
              <a:t>frass</a:t>
            </a:r>
            <a:r>
              <a:rPr lang="en-US" dirty="0" smtClean="0"/>
              <a:t> (on which larvae feed)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Eat less and spoil more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674275"/>
            <a:ext cx="815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Control: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Dry grains before storage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Store grains in clean </a:t>
            </a:r>
            <a:r>
              <a:rPr lang="en-US" dirty="0" err="1" smtClean="0"/>
              <a:t>godowns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Fill all cracks and crevices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Spray the floor and ceiling, gunny bags with </a:t>
            </a:r>
            <a:r>
              <a:rPr lang="en-US" dirty="0" err="1" smtClean="0"/>
              <a:t>fenvalerate</a:t>
            </a:r>
            <a:r>
              <a:rPr lang="en-US" dirty="0" smtClean="0"/>
              <a:t> or </a:t>
            </a:r>
            <a:r>
              <a:rPr lang="en-US" dirty="0" err="1" smtClean="0"/>
              <a:t>permethrin</a:t>
            </a:r>
            <a:r>
              <a:rPr lang="en-US" dirty="0" smtClean="0"/>
              <a:t> (0.2%) before storage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Fumigate the grains with </a:t>
            </a:r>
            <a:r>
              <a:rPr lang="en-US" dirty="0" err="1" smtClean="0"/>
              <a:t>alumimium</a:t>
            </a:r>
            <a:r>
              <a:rPr lang="en-US" dirty="0" smtClean="0"/>
              <a:t> </a:t>
            </a:r>
            <a:r>
              <a:rPr lang="en-US" dirty="0" err="1" smtClean="0"/>
              <a:t>phosphide</a:t>
            </a:r>
            <a:r>
              <a:rPr lang="en-US" dirty="0" smtClean="0"/>
              <a:t> (1tablet /ton)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4625" y="9906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0" y="2743200"/>
            <a:ext cx="2000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277EF-C651-4692-A320-6D502513762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7868"/>
            <a:ext cx="812561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Ent-202		Agricultural insect pests and their management		3(2-1)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1" y="609600"/>
            <a:ext cx="906761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Insect pests of Stored grains Red flour beetle (</a:t>
            </a:r>
            <a:r>
              <a:rPr lang="en-US" i="1" dirty="0" err="1" smtClean="0"/>
              <a:t>Tribolium</a:t>
            </a:r>
            <a:r>
              <a:rPr lang="en-US" i="1" dirty="0" smtClean="0"/>
              <a:t> </a:t>
            </a:r>
            <a:r>
              <a:rPr lang="en-US" i="1" dirty="0" err="1" smtClean="0"/>
              <a:t>castaneum</a:t>
            </a:r>
            <a:r>
              <a:rPr lang="en-US" dirty="0" smtClean="0"/>
              <a:t>; </a:t>
            </a:r>
            <a:r>
              <a:rPr lang="en-US" dirty="0" err="1" smtClean="0"/>
              <a:t>Tenebrionidae</a:t>
            </a:r>
            <a:r>
              <a:rPr lang="en-US" dirty="0" smtClean="0"/>
              <a:t>; </a:t>
            </a:r>
            <a:r>
              <a:rPr lang="en-US" dirty="0" err="1" smtClean="0"/>
              <a:t>Coleoptera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Attack on stored grains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Adult:</a:t>
            </a:r>
            <a:r>
              <a:rPr lang="en-US" dirty="0" smtClean="0"/>
              <a:t> reddish brown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Club shaped antennae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Larvae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Larvae are reddish yellow and hairy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4290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Damage: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Both Adults and larvae damage to flour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More damage in monsoon season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Larvae and adult found hidden/concealed in flour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Flour turns </a:t>
            </a:r>
            <a:r>
              <a:rPr lang="en-US" dirty="0" err="1" smtClean="0"/>
              <a:t>mouldy</a:t>
            </a:r>
            <a:r>
              <a:rPr lang="en-US" dirty="0" smtClean="0"/>
              <a:t> and </a:t>
            </a:r>
            <a:r>
              <a:rPr lang="en-US" dirty="0" err="1" smtClean="0"/>
              <a:t>greyish</a:t>
            </a:r>
            <a:r>
              <a:rPr lang="en-US" dirty="0" smtClean="0"/>
              <a:t>, having pungent smell (unfit for consumption)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4175" y="990600"/>
            <a:ext cx="24098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1275" y="2819400"/>
            <a:ext cx="27527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2275" y="4924425"/>
            <a:ext cx="23717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277EF-C651-4692-A320-6D502513762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M Asam Riaz, Assistant Professor, Entomology, College of Agri, UOS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498</Words>
  <Application>Microsoft Office PowerPoint</Application>
  <PresentationFormat>On-screen Show (4:3)</PresentationFormat>
  <Paragraphs>84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Stored grain pests</vt:lpstr>
      <vt:lpstr>Slide 2</vt:lpstr>
      <vt:lpstr>Slide 3</vt:lpstr>
      <vt:lpstr>Slide 4</vt:lpstr>
      <vt:lpstr>Slide 5</vt:lpstr>
      <vt:lpstr>Slide 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Stored grain pests</dc:title>
  <dc:creator>Asam Riaz</dc:creator>
  <cp:lastModifiedBy>Asam Riaz</cp:lastModifiedBy>
  <cp:revision>2</cp:revision>
  <dcterms:created xsi:type="dcterms:W3CDTF">2020-04-13T15:52:25Z</dcterms:created>
  <dcterms:modified xsi:type="dcterms:W3CDTF">2020-05-06T19:53:13Z</dcterms:modified>
</cp:coreProperties>
</file>