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E273C72-C3D6-44A4-8B23-DF272F6A4F41}"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49938A-E23C-49B3-92B1-C127CC2B1D96}" type="slidenum">
              <a:rPr lang="en-US" smtClean="0"/>
              <a:t>‹#›</a:t>
            </a:fld>
            <a:endParaRPr lang="en-US"/>
          </a:p>
        </p:txBody>
      </p:sp>
    </p:spTree>
    <p:extLst>
      <p:ext uri="{BB962C8B-B14F-4D97-AF65-F5344CB8AC3E}">
        <p14:creationId xmlns:p14="http://schemas.microsoft.com/office/powerpoint/2010/main" val="949260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273C72-C3D6-44A4-8B23-DF272F6A4F41}"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49938A-E23C-49B3-92B1-C127CC2B1D96}" type="slidenum">
              <a:rPr lang="en-US" smtClean="0"/>
              <a:t>‹#›</a:t>
            </a:fld>
            <a:endParaRPr lang="en-US"/>
          </a:p>
        </p:txBody>
      </p:sp>
    </p:spTree>
    <p:extLst>
      <p:ext uri="{BB962C8B-B14F-4D97-AF65-F5344CB8AC3E}">
        <p14:creationId xmlns:p14="http://schemas.microsoft.com/office/powerpoint/2010/main" val="4150733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273C72-C3D6-44A4-8B23-DF272F6A4F41}"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49938A-E23C-49B3-92B1-C127CC2B1D96}" type="slidenum">
              <a:rPr lang="en-US" smtClean="0"/>
              <a:t>‹#›</a:t>
            </a:fld>
            <a:endParaRPr lang="en-US"/>
          </a:p>
        </p:txBody>
      </p:sp>
    </p:spTree>
    <p:extLst>
      <p:ext uri="{BB962C8B-B14F-4D97-AF65-F5344CB8AC3E}">
        <p14:creationId xmlns:p14="http://schemas.microsoft.com/office/powerpoint/2010/main" val="1042026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273C72-C3D6-44A4-8B23-DF272F6A4F41}"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49938A-E23C-49B3-92B1-C127CC2B1D96}" type="slidenum">
              <a:rPr lang="en-US" smtClean="0"/>
              <a:t>‹#›</a:t>
            </a:fld>
            <a:endParaRPr lang="en-US"/>
          </a:p>
        </p:txBody>
      </p:sp>
    </p:spTree>
    <p:extLst>
      <p:ext uri="{BB962C8B-B14F-4D97-AF65-F5344CB8AC3E}">
        <p14:creationId xmlns:p14="http://schemas.microsoft.com/office/powerpoint/2010/main" val="2991710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E273C72-C3D6-44A4-8B23-DF272F6A4F41}"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49938A-E23C-49B3-92B1-C127CC2B1D96}" type="slidenum">
              <a:rPr lang="en-US" smtClean="0"/>
              <a:t>‹#›</a:t>
            </a:fld>
            <a:endParaRPr lang="en-US"/>
          </a:p>
        </p:txBody>
      </p:sp>
    </p:spTree>
    <p:extLst>
      <p:ext uri="{BB962C8B-B14F-4D97-AF65-F5344CB8AC3E}">
        <p14:creationId xmlns:p14="http://schemas.microsoft.com/office/powerpoint/2010/main" val="2191790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E273C72-C3D6-44A4-8B23-DF272F6A4F41}" type="datetimeFigureOut">
              <a:rPr lang="en-US" smtClean="0"/>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49938A-E23C-49B3-92B1-C127CC2B1D96}" type="slidenum">
              <a:rPr lang="en-US" smtClean="0"/>
              <a:t>‹#›</a:t>
            </a:fld>
            <a:endParaRPr lang="en-US"/>
          </a:p>
        </p:txBody>
      </p:sp>
    </p:spTree>
    <p:extLst>
      <p:ext uri="{BB962C8B-B14F-4D97-AF65-F5344CB8AC3E}">
        <p14:creationId xmlns:p14="http://schemas.microsoft.com/office/powerpoint/2010/main" val="4020581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E273C72-C3D6-44A4-8B23-DF272F6A4F41}" type="datetimeFigureOut">
              <a:rPr lang="en-US" smtClean="0"/>
              <a:t>4/14/2020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49938A-E23C-49B3-92B1-C127CC2B1D96}" type="slidenum">
              <a:rPr lang="en-US" smtClean="0"/>
              <a:t>‹#›</a:t>
            </a:fld>
            <a:endParaRPr lang="en-US"/>
          </a:p>
        </p:txBody>
      </p:sp>
    </p:spTree>
    <p:extLst>
      <p:ext uri="{BB962C8B-B14F-4D97-AF65-F5344CB8AC3E}">
        <p14:creationId xmlns:p14="http://schemas.microsoft.com/office/powerpoint/2010/main" val="219050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E273C72-C3D6-44A4-8B23-DF272F6A4F41}" type="datetimeFigureOut">
              <a:rPr lang="en-US" smtClean="0"/>
              <a:t>4/14/2020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49938A-E23C-49B3-92B1-C127CC2B1D96}" type="slidenum">
              <a:rPr lang="en-US" smtClean="0"/>
              <a:t>‹#›</a:t>
            </a:fld>
            <a:endParaRPr lang="en-US"/>
          </a:p>
        </p:txBody>
      </p:sp>
    </p:spTree>
    <p:extLst>
      <p:ext uri="{BB962C8B-B14F-4D97-AF65-F5344CB8AC3E}">
        <p14:creationId xmlns:p14="http://schemas.microsoft.com/office/powerpoint/2010/main" val="3605986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273C72-C3D6-44A4-8B23-DF272F6A4F41}" type="datetimeFigureOut">
              <a:rPr lang="en-US" smtClean="0"/>
              <a:t>4/14/2020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49938A-E23C-49B3-92B1-C127CC2B1D96}" type="slidenum">
              <a:rPr lang="en-US" smtClean="0"/>
              <a:t>‹#›</a:t>
            </a:fld>
            <a:endParaRPr lang="en-US"/>
          </a:p>
        </p:txBody>
      </p:sp>
    </p:spTree>
    <p:extLst>
      <p:ext uri="{BB962C8B-B14F-4D97-AF65-F5344CB8AC3E}">
        <p14:creationId xmlns:p14="http://schemas.microsoft.com/office/powerpoint/2010/main" val="2138895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E273C72-C3D6-44A4-8B23-DF272F6A4F41}" type="datetimeFigureOut">
              <a:rPr lang="en-US" smtClean="0"/>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49938A-E23C-49B3-92B1-C127CC2B1D96}" type="slidenum">
              <a:rPr lang="en-US" smtClean="0"/>
              <a:t>‹#›</a:t>
            </a:fld>
            <a:endParaRPr lang="en-US"/>
          </a:p>
        </p:txBody>
      </p:sp>
    </p:spTree>
    <p:extLst>
      <p:ext uri="{BB962C8B-B14F-4D97-AF65-F5344CB8AC3E}">
        <p14:creationId xmlns:p14="http://schemas.microsoft.com/office/powerpoint/2010/main" val="1630549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E273C72-C3D6-44A4-8B23-DF272F6A4F41}" type="datetimeFigureOut">
              <a:rPr lang="en-US" smtClean="0"/>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49938A-E23C-49B3-92B1-C127CC2B1D96}" type="slidenum">
              <a:rPr lang="en-US" smtClean="0"/>
              <a:t>‹#›</a:t>
            </a:fld>
            <a:endParaRPr lang="en-US"/>
          </a:p>
        </p:txBody>
      </p:sp>
    </p:spTree>
    <p:extLst>
      <p:ext uri="{BB962C8B-B14F-4D97-AF65-F5344CB8AC3E}">
        <p14:creationId xmlns:p14="http://schemas.microsoft.com/office/powerpoint/2010/main" val="1218897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273C72-C3D6-44A4-8B23-DF272F6A4F41}" type="datetimeFigureOut">
              <a:rPr lang="en-US" smtClean="0"/>
              <a:t>4/14/2020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49938A-E23C-49B3-92B1-C127CC2B1D96}" type="slidenum">
              <a:rPr lang="en-US" smtClean="0"/>
              <a:t>‹#›</a:t>
            </a:fld>
            <a:endParaRPr lang="en-US"/>
          </a:p>
        </p:txBody>
      </p:sp>
    </p:spTree>
    <p:extLst>
      <p:ext uri="{BB962C8B-B14F-4D97-AF65-F5344CB8AC3E}">
        <p14:creationId xmlns:p14="http://schemas.microsoft.com/office/powerpoint/2010/main" val="37238940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400" b="1" dirty="0" smtClean="0">
                <a:latin typeface="Garamond" panose="02020404030301010803" pitchFamily="18" charset="0"/>
              </a:rPr>
              <a:t>Enterprise Application Integration Concepts</a:t>
            </a:r>
            <a:endParaRPr lang="en-US" sz="4400" b="1" dirty="0">
              <a:latin typeface="Garamond" panose="02020404030301010803" pitchFamily="18" charset="0"/>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1395889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latin typeface="Garamond" panose="02020404030301010803" pitchFamily="18" charset="0"/>
              </a:rPr>
              <a:t>RosettaNet is based on the concepts of partner interface processes (PIPs). A PIP is defined as follows:</a:t>
            </a:r>
          </a:p>
          <a:p>
            <a:pPr marL="0" indent="0" algn="just">
              <a:buNone/>
            </a:pPr>
            <a:r>
              <a:rPr lang="en-US" dirty="0" smtClean="0">
                <a:latin typeface="Garamond" panose="02020404030301010803" pitchFamily="18" charset="0"/>
              </a:rPr>
              <a:t>“A PIP depicts activities, decisions, and interactions that fulfill a business transaction between two partners in the supply chain.”</a:t>
            </a:r>
          </a:p>
          <a:p>
            <a:pPr algn="just"/>
            <a:r>
              <a:rPr lang="en-US" dirty="0" smtClean="0">
                <a:latin typeface="Garamond" panose="02020404030301010803" pitchFamily="18" charset="0"/>
              </a:rPr>
              <a:t>EDI is based on defined standards (X12, EDIFACT, or JECALS), whereas a PIP is based on the use of XML.</a:t>
            </a:r>
          </a:p>
          <a:p>
            <a:pPr algn="just"/>
            <a:r>
              <a:rPr lang="en-US" dirty="0" smtClean="0">
                <a:latin typeface="Garamond" panose="02020404030301010803" pitchFamily="18" charset="0"/>
              </a:rPr>
              <a:t>EDI is intended for regional use by large trading partners, whereas a PIP can be used globally.</a:t>
            </a:r>
            <a:endParaRPr lang="en-US" dirty="0">
              <a:latin typeface="Garamond" panose="02020404030301010803" pitchFamily="18" charset="0"/>
            </a:endParaRPr>
          </a:p>
        </p:txBody>
      </p:sp>
    </p:spTree>
    <p:extLst>
      <p:ext uri="{BB962C8B-B14F-4D97-AF65-F5344CB8AC3E}">
        <p14:creationId xmlns:p14="http://schemas.microsoft.com/office/powerpoint/2010/main" val="39760929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Garamond" panose="02020404030301010803" pitchFamily="18" charset="0"/>
              </a:rPr>
              <a:t>BizTalk</a:t>
            </a:r>
            <a:endParaRPr lang="en-US" sz="4000" dirty="0">
              <a:latin typeface="Garamond" panose="02020404030301010803" pitchFamily="18" charset="0"/>
            </a:endParaRPr>
          </a:p>
        </p:txBody>
      </p:sp>
      <p:sp>
        <p:nvSpPr>
          <p:cNvPr id="3" name="Content Placeholder 2"/>
          <p:cNvSpPr>
            <a:spLocks noGrp="1"/>
          </p:cNvSpPr>
          <p:nvPr>
            <p:ph idx="1"/>
          </p:nvPr>
        </p:nvSpPr>
        <p:spPr/>
        <p:txBody>
          <a:bodyPr/>
          <a:lstStyle/>
          <a:p>
            <a:pPr algn="just"/>
            <a:r>
              <a:rPr lang="en-US" dirty="0" smtClean="0">
                <a:latin typeface="Garamond" panose="02020404030301010803" pitchFamily="18" charset="0"/>
              </a:rPr>
              <a:t>Microsoft BizTalk Server is widely used in many industries.</a:t>
            </a:r>
          </a:p>
          <a:p>
            <a:pPr algn="just"/>
            <a:r>
              <a:rPr lang="en-US" dirty="0" smtClean="0">
                <a:latin typeface="Garamond" panose="02020404030301010803" pitchFamily="18" charset="0"/>
              </a:rPr>
              <a:t>It defines an XML message envelope format for guaranteed message delivery.</a:t>
            </a:r>
          </a:p>
          <a:p>
            <a:pPr algn="just"/>
            <a:r>
              <a:rPr lang="en-US" dirty="0" smtClean="0">
                <a:latin typeface="Garamond" panose="02020404030301010803" pitchFamily="18" charset="0"/>
              </a:rPr>
              <a:t>It does not specify business document standards, but includes a repository of many XML document formats.</a:t>
            </a:r>
          </a:p>
          <a:p>
            <a:pPr algn="just"/>
            <a:r>
              <a:rPr lang="en-US" dirty="0" smtClean="0">
                <a:latin typeface="Garamond" panose="02020404030301010803" pitchFamily="18" charset="0"/>
              </a:rPr>
              <a:t>These are also freely available as DTD files and XSD files, defining common XML business documents for use with BizTalk.</a:t>
            </a:r>
            <a:endParaRPr lang="en-US" b="1" dirty="0">
              <a:latin typeface="Garamond" panose="02020404030301010803" pitchFamily="18" charset="0"/>
            </a:endParaRPr>
          </a:p>
        </p:txBody>
      </p:sp>
    </p:spTree>
    <p:extLst>
      <p:ext uri="{BB962C8B-B14F-4D97-AF65-F5344CB8AC3E}">
        <p14:creationId xmlns:p14="http://schemas.microsoft.com/office/powerpoint/2010/main" val="21448544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Garamond" panose="02020404030301010803" pitchFamily="18" charset="0"/>
              </a:rPr>
              <a:t>ebXML</a:t>
            </a:r>
            <a:endParaRPr lang="en-US" sz="4000" b="1" dirty="0">
              <a:latin typeface="Garamond" panose="02020404030301010803" pitchFamily="18" charset="0"/>
            </a:endParaRPr>
          </a:p>
        </p:txBody>
      </p:sp>
      <p:sp>
        <p:nvSpPr>
          <p:cNvPr id="3" name="Content Placeholder 2"/>
          <p:cNvSpPr>
            <a:spLocks noGrp="1"/>
          </p:cNvSpPr>
          <p:nvPr>
            <p:ph idx="1"/>
          </p:nvPr>
        </p:nvSpPr>
        <p:spPr/>
        <p:txBody>
          <a:bodyPr/>
          <a:lstStyle/>
          <a:p>
            <a:pPr algn="just"/>
            <a:r>
              <a:rPr lang="en-US" dirty="0" smtClean="0">
                <a:latin typeface="Garamond" panose="02020404030301010803" pitchFamily="18" charset="0"/>
              </a:rPr>
              <a:t>Electronic Business XML is called ebXML .</a:t>
            </a:r>
          </a:p>
          <a:p>
            <a:pPr algn="just"/>
            <a:r>
              <a:rPr lang="en-US" dirty="0" smtClean="0">
                <a:latin typeface="Garamond" panose="02020404030301010803" pitchFamily="18" charset="0"/>
              </a:rPr>
              <a:t>It defines the evolution of EDI applications and messages to XML.</a:t>
            </a:r>
          </a:p>
          <a:p>
            <a:pPr algn="just"/>
            <a:r>
              <a:rPr lang="en-US" dirty="0" smtClean="0">
                <a:latin typeface="Garamond" panose="02020404030301010803" pitchFamily="18" charset="0"/>
              </a:rPr>
              <a:t>It is a joint effort by UN/CEFACT (the United Nations body for Trade Facilitation and Electronic Business) and OASIS.</a:t>
            </a:r>
          </a:p>
          <a:p>
            <a:pPr algn="just"/>
            <a:r>
              <a:rPr lang="en-US" dirty="0" smtClean="0">
                <a:latin typeface="Garamond" panose="02020404030301010803" pitchFamily="18" charset="0"/>
              </a:rPr>
              <a:t>ebXML is a worldwide standardization of XML business specifications to migrate EDI to XML.</a:t>
            </a:r>
          </a:p>
          <a:p>
            <a:pPr algn="just"/>
            <a:r>
              <a:rPr lang="en-US" dirty="0" smtClean="0">
                <a:latin typeface="Garamond" panose="02020404030301010803" pitchFamily="18" charset="0"/>
              </a:rPr>
              <a:t>It defines a technical framework that enables XML to be utilized in a consistent manner for the exchange of all electronic business data. </a:t>
            </a:r>
            <a:endParaRPr lang="en-US" dirty="0">
              <a:latin typeface="Garamond" panose="02020404030301010803" pitchFamily="18" charset="0"/>
            </a:endParaRPr>
          </a:p>
        </p:txBody>
      </p:sp>
    </p:spTree>
    <p:extLst>
      <p:ext uri="{BB962C8B-B14F-4D97-AF65-F5344CB8AC3E}">
        <p14:creationId xmlns:p14="http://schemas.microsoft.com/office/powerpoint/2010/main" val="31416299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a:r>
              <a:rPr lang="en-US" dirty="0" smtClean="0">
                <a:latin typeface="Garamond" panose="02020404030301010803" pitchFamily="18" charset="0"/>
              </a:rPr>
              <a:t>The ebXML specification phase involved more than 3,000 organizations worldwide.</a:t>
            </a:r>
          </a:p>
          <a:p>
            <a:pPr algn="just"/>
            <a:r>
              <a:rPr lang="en-US" dirty="0" smtClean="0">
                <a:latin typeface="Garamond" panose="02020404030301010803" pitchFamily="18" charset="0"/>
              </a:rPr>
              <a:t>The ebXML Specifications were first released in May 2001.</a:t>
            </a:r>
          </a:p>
          <a:p>
            <a:pPr algn="just"/>
            <a:r>
              <a:rPr lang="en-US" dirty="0" smtClean="0">
                <a:latin typeface="Garamond" panose="02020404030301010803" pitchFamily="18" charset="0"/>
              </a:rPr>
              <a:t>ebXML was designed in part for use by large enterprises who use EDI.</a:t>
            </a:r>
          </a:p>
          <a:p>
            <a:pPr algn="just"/>
            <a:r>
              <a:rPr lang="en-US" dirty="0" smtClean="0">
                <a:latin typeface="Garamond" panose="02020404030301010803" pitchFamily="18" charset="0"/>
              </a:rPr>
              <a:t>It was designed for use also by smaller companies.</a:t>
            </a:r>
          </a:p>
          <a:p>
            <a:pPr algn="just"/>
            <a:r>
              <a:rPr lang="en-US" dirty="0" smtClean="0">
                <a:latin typeface="Garamond" panose="02020404030301010803" pitchFamily="18" charset="0"/>
              </a:rPr>
              <a:t>But the advantage ebXML offers them is the low-cost capability of the Internet for message transfer, rather than the high-cost leased lines previously required for EDI.</a:t>
            </a:r>
          </a:p>
          <a:p>
            <a:pPr algn="just"/>
            <a:r>
              <a:rPr lang="en-US" dirty="0" smtClean="0">
                <a:latin typeface="Garamond" panose="02020404030301010803" pitchFamily="18" charset="0"/>
              </a:rPr>
              <a:t>The ebXML message structure is very similar to that used for BizTalk messages.</a:t>
            </a:r>
            <a:endParaRPr lang="en-US" dirty="0">
              <a:latin typeface="Garamond" panose="02020404030301010803" pitchFamily="18" charset="0"/>
            </a:endParaRPr>
          </a:p>
        </p:txBody>
      </p:sp>
    </p:spTree>
    <p:extLst>
      <p:ext uri="{BB962C8B-B14F-4D97-AF65-F5344CB8AC3E}">
        <p14:creationId xmlns:p14="http://schemas.microsoft.com/office/powerpoint/2010/main" val="779192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07326" y="1690688"/>
            <a:ext cx="8177348" cy="5075873"/>
          </a:xfrm>
        </p:spPr>
      </p:pic>
    </p:spTree>
    <p:extLst>
      <p:ext uri="{BB962C8B-B14F-4D97-AF65-F5344CB8AC3E}">
        <p14:creationId xmlns:p14="http://schemas.microsoft.com/office/powerpoint/2010/main" val="9507699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Garamond" panose="02020404030301010803" pitchFamily="18" charset="0"/>
              </a:rPr>
              <a:t>XML Integration Server Concepts</a:t>
            </a:r>
            <a:endParaRPr lang="en-US" sz="4000" b="1" dirty="0">
              <a:latin typeface="Garamond" panose="02020404030301010803" pitchFamily="18" charset="0"/>
            </a:endParaRPr>
          </a:p>
        </p:txBody>
      </p:sp>
      <p:sp>
        <p:nvSpPr>
          <p:cNvPr id="3" name="Content Placeholder 2"/>
          <p:cNvSpPr>
            <a:spLocks noGrp="1"/>
          </p:cNvSpPr>
          <p:nvPr>
            <p:ph idx="1"/>
          </p:nvPr>
        </p:nvSpPr>
        <p:spPr/>
        <p:txBody>
          <a:bodyPr/>
          <a:lstStyle/>
          <a:p>
            <a:pPr algn="just"/>
            <a:r>
              <a:rPr lang="en-US" dirty="0">
                <a:latin typeface="Garamond" panose="02020404030301010803" pitchFamily="18" charset="0"/>
              </a:rPr>
              <a:t>T</a:t>
            </a:r>
            <a:r>
              <a:rPr lang="en-US" dirty="0" smtClean="0">
                <a:latin typeface="Garamond" panose="02020404030301010803" pitchFamily="18" charset="0"/>
              </a:rPr>
              <a:t>he concepts and use of integration servers (also called interaction servers).</a:t>
            </a:r>
          </a:p>
          <a:p>
            <a:pPr algn="just"/>
            <a:r>
              <a:rPr lang="en-US" dirty="0" smtClean="0">
                <a:latin typeface="Garamond" panose="02020404030301010803" pitchFamily="18" charset="0"/>
              </a:rPr>
              <a:t>These concepts are used by trading communities and also message broker software products  to direct XML message to appropriate software code for processing relevant XML messages.</a:t>
            </a:r>
            <a:endParaRPr lang="en-US" dirty="0">
              <a:latin typeface="Garamond" panose="02020404030301010803" pitchFamily="18" charset="0"/>
            </a:endParaRPr>
          </a:p>
        </p:txBody>
      </p:sp>
    </p:spTree>
    <p:extLst>
      <p:ext uri="{BB962C8B-B14F-4D97-AF65-F5344CB8AC3E}">
        <p14:creationId xmlns:p14="http://schemas.microsoft.com/office/powerpoint/2010/main" val="21382606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Garamond" panose="02020404030301010803" pitchFamily="18" charset="0"/>
              </a:rPr>
              <a:t>Redundant Data Update Using EAI</a:t>
            </a:r>
            <a:endParaRPr lang="en-US" sz="4000" b="1" dirty="0">
              <a:latin typeface="Garamond" panose="02020404030301010803" pitchFamily="18" charset="0"/>
            </a:endParaRPr>
          </a:p>
        </p:txBody>
      </p:sp>
      <p:sp>
        <p:nvSpPr>
          <p:cNvPr id="3" name="Content Placeholder 2"/>
          <p:cNvSpPr>
            <a:spLocks noGrp="1"/>
          </p:cNvSpPr>
          <p:nvPr>
            <p:ph idx="1"/>
          </p:nvPr>
        </p:nvSpPr>
        <p:spPr/>
        <p:txBody>
          <a:bodyPr/>
          <a:lstStyle/>
          <a:p>
            <a:pPr algn="just"/>
            <a:r>
              <a:rPr lang="en-US" dirty="0" smtClean="0">
                <a:latin typeface="Garamond" panose="02020404030301010803" pitchFamily="18" charset="0"/>
              </a:rPr>
              <a:t>data such as a Customer Address may exist in other versions also, such as Client Address and Debtor Address—as used by the Sales Department, the Credit Department, and the Accounting Department.</a:t>
            </a:r>
          </a:p>
          <a:p>
            <a:pPr algn="just"/>
            <a:r>
              <a:rPr lang="en-US" dirty="0" smtClean="0">
                <a:latin typeface="Garamond" panose="02020404030301010803" pitchFamily="18" charset="0"/>
              </a:rPr>
              <a:t>f a customer is also a supplier, we discussed that the Supplier Address and Creditor Address would also be redundant.</a:t>
            </a:r>
          </a:p>
          <a:p>
            <a:pPr algn="just"/>
            <a:r>
              <a:rPr lang="en-US" dirty="0" smtClean="0">
                <a:latin typeface="Garamond" panose="02020404030301010803" pitchFamily="18" charset="0"/>
              </a:rPr>
              <a:t>considers that each redundant address version must be kept up to date if any one version of these data changes.</a:t>
            </a:r>
            <a:endParaRPr lang="en-US" dirty="0">
              <a:latin typeface="Garamond" panose="02020404030301010803" pitchFamily="18" charset="0"/>
            </a:endParaRPr>
          </a:p>
        </p:txBody>
      </p:sp>
    </p:spTree>
    <p:extLst>
      <p:ext uri="{BB962C8B-B14F-4D97-AF65-F5344CB8AC3E}">
        <p14:creationId xmlns:p14="http://schemas.microsoft.com/office/powerpoint/2010/main" val="363735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latin typeface="Garamond" panose="02020404030301010803" pitchFamily="18" charset="0"/>
              </a:rPr>
              <a:t>For example, if the customer address is changed in the order entry system, an address change notification form is printed and sent by internal company mail (or by fax) to each part of the organization where the address exists redundantly.</a:t>
            </a:r>
          </a:p>
          <a:p>
            <a:pPr algn="just"/>
            <a:r>
              <a:rPr lang="en-US" dirty="0" smtClean="0">
                <a:latin typeface="Garamond" panose="02020404030301010803" pitchFamily="18" charset="0"/>
              </a:rPr>
              <a:t>The relevant change address data maintenance transaction is then used to manually reenter the new address, thus updating the previous version of the address to the new, changed address. </a:t>
            </a:r>
          </a:p>
          <a:p>
            <a:pPr algn="just"/>
            <a:r>
              <a:rPr lang="en-US" dirty="0" smtClean="0">
                <a:latin typeface="Garamond" panose="02020404030301010803" pitchFamily="18" charset="0"/>
              </a:rPr>
              <a:t>The manual data maintenance activity is needed to keep each redundant data version up to date.</a:t>
            </a:r>
            <a:endParaRPr lang="en-US" dirty="0">
              <a:latin typeface="Garamond" panose="02020404030301010803" pitchFamily="18" charset="0"/>
            </a:endParaRPr>
          </a:p>
        </p:txBody>
      </p:sp>
    </p:spTree>
    <p:extLst>
      <p:ext uri="{BB962C8B-B14F-4D97-AF65-F5344CB8AC3E}">
        <p14:creationId xmlns:p14="http://schemas.microsoft.com/office/powerpoint/2010/main" val="9899549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a:latin typeface="Garamond" panose="02020404030301010803" pitchFamily="18" charset="0"/>
              </a:rPr>
              <a:t>D</a:t>
            </a:r>
            <a:r>
              <a:rPr lang="en-US" dirty="0" smtClean="0">
                <a:latin typeface="Garamond" panose="02020404030301010803" pitchFamily="18" charset="0"/>
              </a:rPr>
              <a:t>ata entry of the changed address, updating the client address in the credit control system and the debtor address in the invoicing system for accounts receivable in the Finance Department.</a:t>
            </a:r>
          </a:p>
          <a:p>
            <a:pPr algn="just"/>
            <a:r>
              <a:rPr lang="en-US" dirty="0" smtClean="0">
                <a:latin typeface="Garamond" panose="02020404030301010803" pitchFamily="18" charset="0"/>
              </a:rPr>
              <a:t>This is redundant work, with redundant staffing to do this redundant data entry.</a:t>
            </a:r>
          </a:p>
          <a:p>
            <a:pPr algn="just"/>
            <a:r>
              <a:rPr lang="en-US" dirty="0" smtClean="0">
                <a:latin typeface="Garamond" panose="02020404030301010803" pitchFamily="18" charset="0"/>
              </a:rPr>
              <a:t>The redundant work, redundant staffing, redundant processing, and redundant training are very expensive, time consuming, and error prone.</a:t>
            </a:r>
            <a:endParaRPr lang="en-US" dirty="0">
              <a:latin typeface="Garamond" panose="02020404030301010803" pitchFamily="18" charset="0"/>
            </a:endParaRPr>
          </a:p>
        </p:txBody>
      </p:sp>
    </p:spTree>
    <p:extLst>
      <p:ext uri="{BB962C8B-B14F-4D97-AF65-F5344CB8AC3E}">
        <p14:creationId xmlns:p14="http://schemas.microsoft.com/office/powerpoint/2010/main" val="34842507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Garamond" panose="02020404030301010803" pitchFamily="18" charset="0"/>
              </a:rPr>
              <a:t>EAI Vendors and Products</a:t>
            </a:r>
            <a:endParaRPr lang="en-US" sz="4000" b="1" dirty="0">
              <a:latin typeface="Garamond" panose="02020404030301010803" pitchFamily="18" charset="0"/>
            </a:endParaRPr>
          </a:p>
        </p:txBody>
      </p:sp>
      <p:sp>
        <p:nvSpPr>
          <p:cNvPr id="3" name="Content Placeholder 2"/>
          <p:cNvSpPr>
            <a:spLocks noGrp="1"/>
          </p:cNvSpPr>
          <p:nvPr>
            <p:ph idx="1"/>
          </p:nvPr>
        </p:nvSpPr>
        <p:spPr/>
        <p:txBody>
          <a:bodyPr/>
          <a:lstStyle/>
          <a:p>
            <a:pPr algn="just"/>
            <a:r>
              <a:rPr lang="en-US" dirty="0" smtClean="0">
                <a:latin typeface="Garamond" panose="02020404030301010803" pitchFamily="18" charset="0"/>
              </a:rPr>
              <a:t>These products include the following:</a:t>
            </a:r>
          </a:p>
          <a:p>
            <a:pPr algn="just"/>
            <a:r>
              <a:rPr lang="en-US" dirty="0" smtClean="0">
                <a:latin typeface="Garamond" panose="02020404030301010803" pitchFamily="18" charset="0"/>
              </a:rPr>
              <a:t>Microsoft BizTalk Server</a:t>
            </a:r>
          </a:p>
          <a:p>
            <a:pPr algn="just"/>
            <a:r>
              <a:rPr lang="en-US" dirty="0" smtClean="0">
                <a:latin typeface="Garamond" panose="02020404030301010803" pitchFamily="18" charset="0"/>
              </a:rPr>
              <a:t>EAI using web Methods</a:t>
            </a:r>
            <a:endParaRPr lang="en-US" dirty="0">
              <a:latin typeface="Garamond" panose="02020404030301010803" pitchFamily="18" charset="0"/>
            </a:endParaRPr>
          </a:p>
          <a:p>
            <a:pPr algn="just"/>
            <a:r>
              <a:rPr lang="en-US" dirty="0" smtClean="0">
                <a:latin typeface="Garamond" panose="02020404030301010803" pitchFamily="18" charset="0"/>
              </a:rPr>
              <a:t>IBM EAI Products</a:t>
            </a:r>
          </a:p>
          <a:p>
            <a:pPr algn="just"/>
            <a:r>
              <a:rPr lang="en-US" dirty="0" smtClean="0">
                <a:latin typeface="Garamond" panose="02020404030301010803" pitchFamily="18" charset="0"/>
              </a:rPr>
              <a:t>SeeBeyond EAI Products</a:t>
            </a:r>
          </a:p>
          <a:p>
            <a:pPr algn="just"/>
            <a:r>
              <a:rPr lang="en-US" dirty="0" smtClean="0">
                <a:latin typeface="Garamond" panose="02020404030301010803" pitchFamily="18" charset="0"/>
              </a:rPr>
              <a:t>Vitria EAI Products</a:t>
            </a:r>
          </a:p>
          <a:p>
            <a:pPr algn="just"/>
            <a:r>
              <a:rPr lang="en-US" dirty="0" smtClean="0">
                <a:latin typeface="Garamond" panose="02020404030301010803" pitchFamily="18" charset="0"/>
              </a:rPr>
              <a:t>Tibco EAI Products</a:t>
            </a:r>
            <a:endParaRPr lang="en-US" dirty="0">
              <a:latin typeface="Garamond" panose="02020404030301010803" pitchFamily="18" charset="0"/>
            </a:endParaRPr>
          </a:p>
        </p:txBody>
      </p:sp>
    </p:spTree>
    <p:extLst>
      <p:ext uri="{BB962C8B-B14F-4D97-AF65-F5344CB8AC3E}">
        <p14:creationId xmlns:p14="http://schemas.microsoft.com/office/powerpoint/2010/main" val="3433205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Garamond" panose="02020404030301010803" pitchFamily="18" charset="0"/>
              </a:rPr>
              <a:t>Connecting Enterprises</a:t>
            </a:r>
            <a:endParaRPr lang="en-US" sz="4000" b="1" dirty="0">
              <a:latin typeface="Garamond" panose="02020404030301010803" pitchFamily="18" charset="0"/>
            </a:endParaRPr>
          </a:p>
        </p:txBody>
      </p:sp>
      <p:sp>
        <p:nvSpPr>
          <p:cNvPr id="3" name="Content Placeholder 2"/>
          <p:cNvSpPr>
            <a:spLocks noGrp="1"/>
          </p:cNvSpPr>
          <p:nvPr>
            <p:ph idx="1"/>
          </p:nvPr>
        </p:nvSpPr>
        <p:spPr/>
        <p:txBody>
          <a:bodyPr/>
          <a:lstStyle/>
          <a:p>
            <a:pPr algn="just"/>
            <a:r>
              <a:rPr lang="en-US" dirty="0" smtClean="0">
                <a:latin typeface="Garamond" panose="02020404030301010803" pitchFamily="18" charset="0"/>
              </a:rPr>
              <a:t>Trading communities (also called trading networks) have sprung up during the last few years to take advantage of the dramatic cost savings discussed earlier that are available from e-business. </a:t>
            </a:r>
          </a:p>
          <a:p>
            <a:pPr algn="just"/>
            <a:r>
              <a:rPr lang="en-US" dirty="0" smtClean="0">
                <a:latin typeface="Garamond" panose="02020404030301010803" pitchFamily="18" charset="0"/>
              </a:rPr>
              <a:t>These enable enterprises to do business with other enterprises anywhere in the world, using a variety of messaging formats and protocols. These formats include RosettaNet, BizTalk, EDI, ebXML, and others.</a:t>
            </a:r>
          </a:p>
          <a:p>
            <a:pPr algn="just"/>
            <a:r>
              <a:rPr lang="en-US" dirty="0" smtClean="0">
                <a:latin typeface="Garamond" panose="02020404030301010803" pitchFamily="18" charset="0"/>
              </a:rPr>
              <a:t>Trading communities utilize the technologies of EAI and XML. </a:t>
            </a:r>
          </a:p>
          <a:p>
            <a:pPr algn="just"/>
            <a:r>
              <a:rPr lang="en-US" dirty="0" smtClean="0">
                <a:latin typeface="Garamond" panose="02020404030301010803" pitchFamily="18" charset="0"/>
              </a:rPr>
              <a:t>A trading community can be horizontal across many industries, or vertical within a single industry.</a:t>
            </a:r>
            <a:endParaRPr lang="en-US" dirty="0">
              <a:latin typeface="Garamond" panose="02020404030301010803" pitchFamily="18" charset="0"/>
            </a:endParaRPr>
          </a:p>
        </p:txBody>
      </p:sp>
    </p:spTree>
    <p:extLst>
      <p:ext uri="{BB962C8B-B14F-4D97-AF65-F5344CB8AC3E}">
        <p14:creationId xmlns:p14="http://schemas.microsoft.com/office/powerpoint/2010/main" val="23091321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76549" y="2116183"/>
            <a:ext cx="8151222" cy="4023360"/>
          </a:xfrm>
        </p:spPr>
      </p:pic>
    </p:spTree>
    <p:extLst>
      <p:ext uri="{BB962C8B-B14F-4D97-AF65-F5344CB8AC3E}">
        <p14:creationId xmlns:p14="http://schemas.microsoft.com/office/powerpoint/2010/main" val="36568457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a:latin typeface="Garamond" panose="02020404030301010803" pitchFamily="18" charset="0"/>
              </a:rPr>
              <a:t>T</a:t>
            </a:r>
            <a:r>
              <a:rPr lang="en-US" dirty="0" smtClean="0">
                <a:latin typeface="Garamond" panose="02020404030301010803" pitchFamily="18" charset="0"/>
              </a:rPr>
              <a:t>he simplest way in which two enterprises can connect for e-business: via a Web browser.</a:t>
            </a:r>
          </a:p>
          <a:p>
            <a:pPr algn="just"/>
            <a:r>
              <a:rPr lang="en-US" dirty="0" smtClean="0">
                <a:latin typeface="Garamond" panose="02020404030301010803" pitchFamily="18" charset="0"/>
              </a:rPr>
              <a:t>In this example, if Company 1 places an order with Company 2, it has to print out this order directly from the Web form used to order products online from Company 2.</a:t>
            </a:r>
          </a:p>
          <a:p>
            <a:pPr algn="just"/>
            <a:r>
              <a:rPr lang="en-US" dirty="0" smtClean="0">
                <a:latin typeface="Garamond" panose="02020404030301010803" pitchFamily="18" charset="0"/>
              </a:rPr>
              <a:t>It must then manually reenter that online order as a purchase order into the back-end procurement system of Company 1.</a:t>
            </a:r>
          </a:p>
          <a:p>
            <a:pPr algn="just"/>
            <a:r>
              <a:rPr lang="en-US" dirty="0" smtClean="0">
                <a:latin typeface="Garamond" panose="02020404030301010803" pitchFamily="18" charset="0"/>
              </a:rPr>
              <a:t>With this manual data entry, Company 1 does not benefit from any of the cost and time savings </a:t>
            </a:r>
            <a:endParaRPr lang="en-US" dirty="0">
              <a:latin typeface="Garamond" panose="02020404030301010803" pitchFamily="18" charset="0"/>
            </a:endParaRPr>
          </a:p>
        </p:txBody>
      </p:sp>
    </p:spTree>
    <p:extLst>
      <p:ext uri="{BB962C8B-B14F-4D97-AF65-F5344CB8AC3E}">
        <p14:creationId xmlns:p14="http://schemas.microsoft.com/office/powerpoint/2010/main" val="4124447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59429" y="1782129"/>
            <a:ext cx="8412480" cy="4435792"/>
          </a:xfrm>
        </p:spPr>
      </p:pic>
    </p:spTree>
    <p:extLst>
      <p:ext uri="{BB962C8B-B14F-4D97-AF65-F5344CB8AC3E}">
        <p14:creationId xmlns:p14="http://schemas.microsoft.com/office/powerpoint/2010/main" val="32288745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Garamond" panose="02020404030301010803" pitchFamily="18" charset="0"/>
              </a:rPr>
              <a:t>Finding Buyers and Suppliers</a:t>
            </a:r>
            <a:endParaRPr lang="en-US" sz="4000" b="1" dirty="0">
              <a:latin typeface="Garamond" panose="02020404030301010803" pitchFamily="18" charset="0"/>
            </a:endParaRPr>
          </a:p>
        </p:txBody>
      </p:sp>
      <p:sp>
        <p:nvSpPr>
          <p:cNvPr id="3" name="Content Placeholder 2"/>
          <p:cNvSpPr>
            <a:spLocks noGrp="1"/>
          </p:cNvSpPr>
          <p:nvPr>
            <p:ph idx="1"/>
          </p:nvPr>
        </p:nvSpPr>
        <p:spPr/>
        <p:txBody>
          <a:bodyPr/>
          <a:lstStyle/>
          <a:p>
            <a:pPr algn="just"/>
            <a:r>
              <a:rPr lang="en-US" dirty="0" smtClean="0">
                <a:latin typeface="Garamond" panose="02020404030301010803" pitchFamily="18" charset="0"/>
              </a:rPr>
              <a:t>Using standard Internet search engines to locate trading partners on the Internet is not comprehensive enough.</a:t>
            </a:r>
          </a:p>
          <a:p>
            <a:pPr algn="just"/>
            <a:r>
              <a:rPr lang="en-US" dirty="0" smtClean="0">
                <a:latin typeface="Garamond" panose="02020404030301010803" pitchFamily="18" charset="0"/>
              </a:rPr>
              <a:t>To address the problem of locating buyers and suppliers on the Internet, most trading communities allow suppliers to “advertise” the products and services that they offer.</a:t>
            </a:r>
          </a:p>
          <a:p>
            <a:pPr algn="just"/>
            <a:r>
              <a:rPr lang="en-US" dirty="0" smtClean="0">
                <a:latin typeface="Garamond" panose="02020404030301010803" pitchFamily="18" charset="0"/>
              </a:rPr>
              <a:t>Using XML they register and display on the trading community the products and services that they want to sell.</a:t>
            </a:r>
          </a:p>
          <a:p>
            <a:pPr algn="just"/>
            <a:r>
              <a:rPr lang="en-US" dirty="0" smtClean="0">
                <a:latin typeface="Garamond" panose="02020404030301010803" pitchFamily="18" charset="0"/>
              </a:rPr>
              <a:t>Buyers can then visit the trading community and use XML to search for the products and services that they want to buy.</a:t>
            </a:r>
            <a:endParaRPr lang="en-US" dirty="0">
              <a:latin typeface="Garamond" panose="02020404030301010803" pitchFamily="18" charset="0"/>
            </a:endParaRPr>
          </a:p>
        </p:txBody>
      </p:sp>
    </p:spTree>
    <p:extLst>
      <p:ext uri="{BB962C8B-B14F-4D97-AF65-F5344CB8AC3E}">
        <p14:creationId xmlns:p14="http://schemas.microsoft.com/office/powerpoint/2010/main" val="19668281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latin typeface="Garamond" panose="02020404030301010803" pitchFamily="18" charset="0"/>
              </a:rPr>
              <a:t>Alternatively, buyers use XML to register their tenders, requests for information (RFIs), requests for quote (RFQs) or requests for proposal (RFPs) with the trading community.</a:t>
            </a:r>
          </a:p>
          <a:p>
            <a:pPr algn="just"/>
            <a:r>
              <a:rPr lang="en-US" dirty="0" smtClean="0">
                <a:latin typeface="Garamond" panose="02020404030301010803" pitchFamily="18" charset="0"/>
              </a:rPr>
              <a:t>Suppliers then use the XML search facilities offered by the trading community to locate each tender, RFI, RFQ, or RFP issued by relevant buyers to whom they want to respond.</a:t>
            </a:r>
            <a:endParaRPr lang="en-US" dirty="0">
              <a:latin typeface="Garamond" panose="02020404030301010803" pitchFamily="18" charset="0"/>
            </a:endParaRPr>
          </a:p>
        </p:txBody>
      </p:sp>
    </p:spTree>
    <p:extLst>
      <p:ext uri="{BB962C8B-B14F-4D97-AF65-F5344CB8AC3E}">
        <p14:creationId xmlns:p14="http://schemas.microsoft.com/office/powerpoint/2010/main" val="32139392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Garamond" panose="02020404030301010803" pitchFamily="18" charset="0"/>
              </a:rPr>
              <a:t>XML Messaging and Repository Standards</a:t>
            </a:r>
            <a:endParaRPr lang="en-US" sz="4000" b="1" dirty="0">
              <a:latin typeface="Garamond" panose="02020404030301010803" pitchFamily="18" charset="0"/>
            </a:endParaRPr>
          </a:p>
        </p:txBody>
      </p:sp>
      <p:sp>
        <p:nvSpPr>
          <p:cNvPr id="3" name="Content Placeholder 2"/>
          <p:cNvSpPr>
            <a:spLocks noGrp="1"/>
          </p:cNvSpPr>
          <p:nvPr>
            <p:ph idx="1"/>
          </p:nvPr>
        </p:nvSpPr>
        <p:spPr/>
        <p:txBody>
          <a:bodyPr/>
          <a:lstStyle/>
          <a:p>
            <a:pPr algn="just"/>
            <a:r>
              <a:rPr lang="en-US" dirty="0" smtClean="0">
                <a:latin typeface="Garamond" panose="02020404030301010803" pitchFamily="18" charset="0"/>
              </a:rPr>
              <a:t>XML messaging requires standards for XML envelope formats, as well as standards for XML business documents within those envelopes. </a:t>
            </a:r>
          </a:p>
          <a:p>
            <a:pPr algn="just"/>
            <a:r>
              <a:rPr lang="en-US" dirty="0" smtClean="0">
                <a:latin typeface="Garamond" panose="02020404030301010803" pitchFamily="18" charset="0"/>
              </a:rPr>
              <a:t>The major envelope format standards follow:</a:t>
            </a:r>
          </a:p>
          <a:p>
            <a:pPr marL="0" indent="0" algn="just">
              <a:buNone/>
            </a:pPr>
            <a:r>
              <a:rPr lang="en-US" b="1" dirty="0" smtClean="0">
                <a:latin typeface="Garamond" panose="02020404030301010803" pitchFamily="18" charset="0"/>
              </a:rPr>
              <a:t>RosettaNet</a:t>
            </a:r>
          </a:p>
          <a:p>
            <a:pPr algn="just"/>
            <a:r>
              <a:rPr lang="en-US" dirty="0" smtClean="0">
                <a:latin typeface="Garamond" panose="02020404030301010803" pitchFamily="18" charset="0"/>
              </a:rPr>
              <a:t>RosettaNet is a complete specification for XML messaging.</a:t>
            </a:r>
          </a:p>
          <a:p>
            <a:pPr algn="just"/>
            <a:r>
              <a:rPr lang="en-US" dirty="0" smtClean="0">
                <a:latin typeface="Garamond" panose="02020404030301010803" pitchFamily="18" charset="0"/>
              </a:rPr>
              <a:t>It defines message envelope formats, business document formats, and processes for the IT and electronic component (EC) industries.</a:t>
            </a:r>
          </a:p>
          <a:p>
            <a:pPr algn="just"/>
            <a:r>
              <a:rPr lang="en-US" dirty="0" smtClean="0">
                <a:latin typeface="Garamond" panose="02020404030301010803" pitchFamily="18" charset="0"/>
              </a:rPr>
              <a:t>It was cooperatively defined from 1999 by several hundred companies in these industries.</a:t>
            </a:r>
            <a:endParaRPr lang="en-US" b="1" dirty="0">
              <a:latin typeface="Garamond" panose="02020404030301010803" pitchFamily="18" charset="0"/>
            </a:endParaRPr>
          </a:p>
        </p:txBody>
      </p:sp>
    </p:spTree>
    <p:extLst>
      <p:ext uri="{BB962C8B-B14F-4D97-AF65-F5344CB8AC3E}">
        <p14:creationId xmlns:p14="http://schemas.microsoft.com/office/powerpoint/2010/main" val="2726332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33006" y="1795191"/>
            <a:ext cx="8725988" cy="4657861"/>
          </a:xfrm>
        </p:spPr>
      </p:pic>
    </p:spTree>
    <p:extLst>
      <p:ext uri="{BB962C8B-B14F-4D97-AF65-F5344CB8AC3E}">
        <p14:creationId xmlns:p14="http://schemas.microsoft.com/office/powerpoint/2010/main" val="13228561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FFFFFF"/>
      </a:dk1>
      <a:lt1>
        <a:sysClr val="window" lastClr="000000"/>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183</TotalTime>
  <Words>1075</Words>
  <Application>Microsoft Office PowerPoint</Application>
  <PresentationFormat>Widescreen</PresentationFormat>
  <Paragraphs>66</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Garamond</vt:lpstr>
      <vt:lpstr>Office Theme</vt:lpstr>
      <vt:lpstr>Enterprise Application Integration Concepts</vt:lpstr>
      <vt:lpstr>Connecting Enterprises</vt:lpstr>
      <vt:lpstr>PowerPoint Presentation</vt:lpstr>
      <vt:lpstr>PowerPoint Presentation</vt:lpstr>
      <vt:lpstr>PowerPoint Presentation</vt:lpstr>
      <vt:lpstr>Finding Buyers and Suppliers</vt:lpstr>
      <vt:lpstr>PowerPoint Presentation</vt:lpstr>
      <vt:lpstr>XML Messaging and Repository Standards</vt:lpstr>
      <vt:lpstr>PowerPoint Presentation</vt:lpstr>
      <vt:lpstr>PowerPoint Presentation</vt:lpstr>
      <vt:lpstr>BizTalk</vt:lpstr>
      <vt:lpstr>ebXML</vt:lpstr>
      <vt:lpstr>PowerPoint Presentation</vt:lpstr>
      <vt:lpstr>PowerPoint Presentation</vt:lpstr>
      <vt:lpstr>XML Integration Server Concepts</vt:lpstr>
      <vt:lpstr>Redundant Data Update Using EAI</vt:lpstr>
      <vt:lpstr>PowerPoint Presentation</vt:lpstr>
      <vt:lpstr>PowerPoint Presentation</vt:lpstr>
      <vt:lpstr>EAI Vendors and Products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Enterprise Application Integration Concepts</dc:title>
  <dc:creator>Rabia Parveen</dc:creator>
  <cp:lastModifiedBy>Rabia Parveen</cp:lastModifiedBy>
  <cp:revision>15</cp:revision>
  <dcterms:created xsi:type="dcterms:W3CDTF">2020-04-14T15:52:19Z</dcterms:created>
  <dcterms:modified xsi:type="dcterms:W3CDTF">2020-04-14T18:55:24Z</dcterms:modified>
</cp:coreProperties>
</file>