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8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285" r:id="rId18"/>
    <p:sldId id="284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74" r:id="rId29"/>
    <p:sldId id="273" r:id="rId30"/>
    <p:sldId id="272" r:id="rId31"/>
    <p:sldId id="271" r:id="rId32"/>
    <p:sldId id="270" r:id="rId33"/>
    <p:sldId id="269" r:id="rId34"/>
    <p:sldId id="268" r:id="rId35"/>
    <p:sldId id="267" r:id="rId36"/>
    <p:sldId id="266" r:id="rId37"/>
    <p:sldId id="265" r:id="rId38"/>
    <p:sldId id="264" r:id="rId39"/>
    <p:sldId id="263" r:id="rId40"/>
    <p:sldId id="262" r:id="rId41"/>
    <p:sldId id="261" r:id="rId42"/>
    <p:sldId id="260" r:id="rId43"/>
    <p:sldId id="25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6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1BB0-44F2-452A-9E0A-A40C205DECB4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DD81-B6E6-4D09-804E-AA7B3FF9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rrency Derivatives&#10;By: Hesniati, SE., MM.&#10;5Chapter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8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rrency Futures Market&#10;• The contracts can be traded by firms or individuals&#10;through brokers on the trading floor of an&#10;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7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rency Futures Market&#10;Forward Markets Futures Markets&#10;Contract size Customized. Standardized.&#10;Delivery date Customized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learing Handled by Handled by&#10;operation individual banks exchange&#10;&amp; brokers. clearinghouse.&#10;Daily settlements&#10;to market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2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gulation Self-regulating. Commodity&#10;Futures Trading&#10;Commission,&#10;National Futures&#10;Association.&#10;Currency Futures Market&#10;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1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urrency Futures Market&#10;• Normally, the price of a currency futures contract is&#10;similar to the forward rate for a given c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4" y="0"/>
            <a:ext cx="12066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5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rrency Futures Market&#10;• Currency futures contracts have no credit risk since&#10;they are guaranteed by the exchange&#10;clear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5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urrency Futures Market&#10;• Speculators often sell currency futures when they&#10;expect the underlying currency to depreciate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0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urrency Futures Market&#10;• Currency futures may be purchased by MNCs to&#10;hedge foreign currency payables, or sold to hedge&#10;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urrency Futures Market&#10;• Holders of futures contracts can close out their&#10;positions by selling similar futures contract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0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urrency Futures Market&#10;• Most currency futures contracts are closed out&#10;before their settlement dates.&#10;• Brokers who ful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3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apter Objectives&#10;• To explain how forward contracts are&#10;used for hedging based on anticipated exchange&#10;rate movements;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66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rrency Options Market&#10;• A currency option is another type of contract that&#10;can be purchased or sold by speculators and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16"/>
            <a:ext cx="12192000" cy="68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7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rrency Options Market&#10;• In addition to the exchanges, there is an over-the-&#10;counter market where commercial banks and&#10;b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2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rrency Call Options&#10;• A currency call option grants the holder the right to&#10;buy a specific currency at a specific pri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49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rrency Call Options&#10;• Option owners can sell or exercise their options.&#10;They can also choose to let their options expi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28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urrency Call Options&#10;• Firms with open positions in foreign currencies may&#10;use currency call options to cover those pos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2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urrency Call Options&#10;• Speculators who expect a foreign currency to&#10;appreciate can purchase call options on that&#10;currenc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4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urrency Call Options&#10;• The purchaser of a call option will break even when&#10;selling price = buying (strike) price + op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9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rrency Put Options&#10;• A currency put option grants the holder the right to&#10;sell a specific currency at a specific price (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2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urrency Put Options&#10;• Put option premiums will be higher when:&#10;• (strike price – spot rate) is larger;&#10;• the time to exp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5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urrency Put Options&#10;• Speculators who expect a foreign currency to&#10;depreciate can purchase put options on that&#10;currency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6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ward Market&#10;• The forward market facilitates the trading of&#10;forward contracts on currencies.&#10;• A forward contract is 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04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urrency Put Options&#10;• One possible speculative strategy for volatile&#10;currencies is to purchase both a put option and a&#10;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tingency Graphs for Currency Options&#10;+$.02&#10;+$.04&#10;-$.02&#10;-$.04&#10;0&#10;$1.46 $1.50 $1.54&#10;Net Profit&#10;per Unit&#10;Future&#10;Spot&#10;Rate&#10;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77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ntingency Graphs for Currency Options&#10;+$.02&#10;+$.04&#10;-$.02&#10;-$.04&#10;0&#10;$1.46 $1.50 $1.54&#10;Net Profit&#10;per Unit&#10;Future&#10;Spot&#10;Rate&#10;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56"/>
            <a:ext cx="12192000" cy="69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nditional Currency Options&#10;• A currency option may be structured such that the&#10;premium is conditioned on the actual cur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80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onditional Currency Options&#10;Option Type Exercise Price Trigger Premium&#10;basic put $1.70 - $0.02&#10;$1.66 $1.70 $1.74 $1.78 $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0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nditional Currency Options&#10;• Similarly, a conditional call option on £ may specify&#10;an exercise price of $1.70, and a t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44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uropean Currency&#10;Options&#10;• European-style currency options are similar to&#10;American-style options except that they can on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35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fficiency of&#10;Currency Futures and Options&#10;• If foreign exchange markets are efficient,&#10;speculation in the currency futu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08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pact of Currency Derivatives on an MNC’s Value&#10;( ) ( )[ ]&#10;( )∑&#10;∑&#10;&#10;&#10;&#10;&#10;&#10;&#10;&#10;&#10;&#10;&#10;&#10;&#10;&#10;&#10;+&#10;×&#10;=&#10;n&#10;t&#10;t&#10;m&#10;j&#10;tjtj&#10;k1=&#10;1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66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apter Review&#10;• Forward Market&#10;• How MNCs Use Forward Contracts&#10;• Non-Deliverable Forward Contract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ward Market&#10;• When MNCs anticipate future need or future&#10;receipt of a foreign currency, they can set up&#10;forward cont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85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apter Review&#10;• Currency Futures Market&#10;• Contract Specifications&#10;• Comparison of Currency Futures and Forward Contracts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85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apter Review&#10;• Currency Options Market&#10;• Currency Call Options&#10;• Factors Affecting Currency Call Option Premiums&#10;• How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90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apter Review&#10;• Currency Put Options&#10;• Factors Affecting Currency Put Option Premiums&#10;• Hedging with Currency Put Opti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64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hapter Review&#10;• Conditional Currency Options&#10;• European Currency Options&#10;• Efficiency of Currency Futures and Options&#10;• 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9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ward Market&#10;• As with the case of spot rates, there is a bid/ask&#10;spread on forward rates.&#10;• Forward rates may also co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2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ward Market&#10;• annualized forward premium/discount&#10;=&#10;forward rate – spot rate&#10;×&#10;360&#10;spot rate n&#10;where n is the number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3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ward Market&#10;• The forward premium/discount reflects the&#10;difference between the home interest rate and the&#10;foreign in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0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ward Market&#10;• A non-deliverable forward contract (NDF) is a&#10;forward contract whereby there is no actual&#10;exchange of cu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urrency Futures Market&#10;• Currency futures contracts specify a standard&#10;volume of a particular currency to be exchanged 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49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8</cp:revision>
  <dcterms:created xsi:type="dcterms:W3CDTF">2020-05-06T19:56:24Z</dcterms:created>
  <dcterms:modified xsi:type="dcterms:W3CDTF">2020-05-06T20:15:51Z</dcterms:modified>
</cp:coreProperties>
</file>