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7" r:id="rId5"/>
    <p:sldId id="271" r:id="rId6"/>
    <p:sldId id="270" r:id="rId7"/>
    <p:sldId id="268" r:id="rId8"/>
    <p:sldId id="266" r:id="rId9"/>
    <p:sldId id="269" r:id="rId10"/>
    <p:sldId id="260" r:id="rId11"/>
    <p:sldId id="261" r:id="rId12"/>
    <p:sldId id="272" r:id="rId13"/>
    <p:sldId id="263" r:id="rId14"/>
    <p:sldId id="274" r:id="rId15"/>
    <p:sldId id="264" r:id="rId16"/>
    <p:sldId id="273" r:id="rId17"/>
    <p:sldId id="265" r:id="rId18"/>
    <p:sldId id="275"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8FA920E-A542-4857-8BB1-555F76AE5EFD}" type="datetimeFigureOut">
              <a:rPr lang="en-US" smtClean="0"/>
              <a:pPr/>
              <a:t>11/18/2020</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08698CCA-AAF7-4919-A4F2-E890FCE3F29F}"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FA920E-A542-4857-8BB1-555F76AE5EFD}" type="datetimeFigureOut">
              <a:rPr lang="en-US" smtClean="0"/>
              <a:pPr/>
              <a:t>11/18/2020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698CCA-AAF7-4919-A4F2-E890FCE3F29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FA920E-A542-4857-8BB1-555F76AE5EFD}" type="datetimeFigureOut">
              <a:rPr lang="en-US" smtClean="0"/>
              <a:pPr/>
              <a:t>11/18/2020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698CCA-AAF7-4919-A4F2-E890FCE3F29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FA920E-A542-4857-8BB1-555F76AE5EFD}" type="datetimeFigureOut">
              <a:rPr lang="en-US" smtClean="0"/>
              <a:pPr/>
              <a:t>11/18/2020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698CCA-AAF7-4919-A4F2-E890FCE3F29F}"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8FA920E-A542-4857-8BB1-555F76AE5EFD}" type="datetimeFigureOut">
              <a:rPr lang="en-US" smtClean="0"/>
              <a:pPr/>
              <a:t>11/18/2020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698CCA-AAF7-4919-A4F2-E890FCE3F29F}"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8FA920E-A542-4857-8BB1-555F76AE5EFD}" type="datetimeFigureOut">
              <a:rPr lang="en-US" smtClean="0"/>
              <a:pPr/>
              <a:t>11/18/2020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698CCA-AAF7-4919-A4F2-E890FCE3F29F}"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8FA920E-A542-4857-8BB1-555F76AE5EFD}" type="datetimeFigureOut">
              <a:rPr lang="en-US" smtClean="0"/>
              <a:pPr/>
              <a:t>11/18/2020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8698CCA-AAF7-4919-A4F2-E890FCE3F29F}"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8FA920E-A542-4857-8BB1-555F76AE5EFD}" type="datetimeFigureOut">
              <a:rPr lang="en-US" smtClean="0"/>
              <a:pPr/>
              <a:t>11/18/2020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8698CCA-AAF7-4919-A4F2-E890FCE3F29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FA920E-A542-4857-8BB1-555F76AE5EFD}" type="datetimeFigureOut">
              <a:rPr lang="en-US" smtClean="0"/>
              <a:pPr/>
              <a:t>11/18/2020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8698CCA-AAF7-4919-A4F2-E890FCE3F29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8FA920E-A542-4857-8BB1-555F76AE5EFD}" type="datetimeFigureOut">
              <a:rPr lang="en-US" smtClean="0"/>
              <a:pPr/>
              <a:t>11/18/2020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698CCA-AAF7-4919-A4F2-E890FCE3F29F}"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8FA920E-A542-4857-8BB1-555F76AE5EFD}" type="datetimeFigureOut">
              <a:rPr lang="en-US" smtClean="0"/>
              <a:pPr/>
              <a:t>11/18/2020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08698CCA-AAF7-4919-A4F2-E890FCE3F29F}"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8FA920E-A542-4857-8BB1-555F76AE5EFD}" type="datetimeFigureOut">
              <a:rPr lang="en-US" smtClean="0"/>
              <a:pPr/>
              <a:t>11/18/2020</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8698CCA-AAF7-4919-A4F2-E890FCE3F29F}"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Virus Classification</a:t>
            </a:r>
            <a:endParaRPr lang="en-US"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r>
              <a:rPr lang="en-US" b="1" dirty="0" smtClean="0">
                <a:latin typeface="Times New Roman" pitchFamily="18" charset="0"/>
                <a:cs typeface="Times New Roman" pitchFamily="18" charset="0"/>
              </a:rPr>
              <a:t>Virus classification</a:t>
            </a:r>
            <a:r>
              <a:rPr lang="en-US" dirty="0" smtClean="0">
                <a:latin typeface="Times New Roman" pitchFamily="18" charset="0"/>
                <a:cs typeface="Times New Roman" pitchFamily="18" charset="0"/>
              </a:rPr>
              <a:t> is the process of naming viruses and placing them into a taxonomic system similar to the classification systems used for cellular organisms.</a:t>
            </a:r>
          </a:p>
          <a:p>
            <a:r>
              <a:rPr lang="en-US" dirty="0" smtClean="0">
                <a:latin typeface="Times New Roman" pitchFamily="18" charset="0"/>
                <a:cs typeface="Times New Roman" pitchFamily="18" charset="0"/>
              </a:rPr>
              <a:t>Viruses are mainly classified by phenotypic characteristics, such as morphology, nucleic acid type, mode of replication, host organisms, and the type of disease they cause. </a:t>
            </a:r>
          </a:p>
          <a:p>
            <a:r>
              <a:rPr lang="en-US" dirty="0" smtClean="0">
                <a:latin typeface="Times New Roman" pitchFamily="18" charset="0"/>
                <a:cs typeface="Times New Roman" pitchFamily="18" charset="0"/>
              </a:rPr>
              <a:t>The formal taxonomic classification of viruses is the responsibility of the International Committee on Taxonomy of Viruses (ICTV) system, although the Baltimore classification system can be used to place viruses into one of seven groups based on their manner of mRNA synthesis. </a:t>
            </a:r>
          </a:p>
          <a:p>
            <a:r>
              <a:rPr lang="en-US" dirty="0" smtClean="0">
                <a:latin typeface="Times New Roman" pitchFamily="18" charset="0"/>
                <a:cs typeface="Times New Roman" pitchFamily="18" charset="0"/>
              </a:rPr>
              <a:t>Specific naming conventions and further classification guidelines are set out by the ICTV.</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Baltimore Classification</a:t>
            </a:r>
            <a:endParaRPr lang="en-US" dirty="0"/>
          </a:p>
        </p:txBody>
      </p:sp>
      <p:sp>
        <p:nvSpPr>
          <p:cNvPr id="3" name="Content Placeholder 2"/>
          <p:cNvSpPr>
            <a:spLocks noGrp="1"/>
          </p:cNvSpPr>
          <p:nvPr>
            <p:ph idx="1"/>
          </p:nvPr>
        </p:nvSpPr>
        <p:spPr/>
        <p:txBody>
          <a:bodyPr>
            <a:normAutofit fontScale="92500"/>
          </a:bodyPr>
          <a:lstStyle/>
          <a:p>
            <a:r>
              <a:rPr lang="en-US" dirty="0">
                <a:latin typeface="Times New Roman" pitchFamily="18" charset="0"/>
                <a:cs typeface="Times New Roman" pitchFamily="18" charset="0"/>
              </a:rPr>
              <a:t>Baltimore </a:t>
            </a:r>
            <a:r>
              <a:rPr lang="en-US" dirty="0" smtClean="0">
                <a:latin typeface="Times New Roman" pitchFamily="18" charset="0"/>
                <a:cs typeface="Times New Roman" pitchFamily="18" charset="0"/>
              </a:rPr>
              <a:t>classification </a:t>
            </a:r>
            <a:r>
              <a:rPr lang="en-US" dirty="0">
                <a:latin typeface="Times New Roman" pitchFamily="18" charset="0"/>
                <a:cs typeface="Times New Roman" pitchFamily="18" charset="0"/>
              </a:rPr>
              <a:t>(first defined in 1971) is a </a:t>
            </a:r>
            <a:r>
              <a:rPr lang="en-US" dirty="0" smtClean="0">
                <a:latin typeface="Times New Roman" pitchFamily="18" charset="0"/>
                <a:cs typeface="Times New Roman" pitchFamily="18" charset="0"/>
              </a:rPr>
              <a:t>classification </a:t>
            </a:r>
            <a:r>
              <a:rPr lang="en-US" dirty="0">
                <a:latin typeface="Times New Roman" pitchFamily="18" charset="0"/>
                <a:cs typeface="Times New Roman" pitchFamily="18" charset="0"/>
              </a:rPr>
              <a:t>system that places viruses into one of seven groups depending on a combination of their nucleic acid (DNA or RNA), </a:t>
            </a:r>
            <a:r>
              <a:rPr lang="en-US" dirty="0" smtClean="0">
                <a:latin typeface="Times New Roman" pitchFamily="18" charset="0"/>
                <a:cs typeface="Times New Roman" pitchFamily="18" charset="0"/>
              </a:rPr>
              <a:t>strandedness </a:t>
            </a:r>
            <a:r>
              <a:rPr lang="en-US" dirty="0">
                <a:latin typeface="Times New Roman" pitchFamily="18" charset="0"/>
                <a:cs typeface="Times New Roman" pitchFamily="18" charset="0"/>
              </a:rPr>
              <a:t>(single-stranded or double-stranded), sense, and method of replication.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Named </a:t>
            </a:r>
            <a:r>
              <a:rPr lang="en-US" dirty="0">
                <a:latin typeface="Times New Roman" pitchFamily="18" charset="0"/>
                <a:cs typeface="Times New Roman" pitchFamily="18" charset="0"/>
              </a:rPr>
              <a:t>after David Baltimore, a Nobel Prize-winning </a:t>
            </a:r>
            <a:r>
              <a:rPr lang="en-US" dirty="0" smtClean="0">
                <a:latin typeface="Times New Roman" pitchFamily="18" charset="0"/>
                <a:cs typeface="Times New Roman" pitchFamily="18" charset="0"/>
              </a:rPr>
              <a:t>biologist.</a:t>
            </a:r>
          </a:p>
          <a:p>
            <a:r>
              <a:rPr lang="en-US" dirty="0" smtClean="0">
                <a:latin typeface="Times New Roman" pitchFamily="18" charset="0"/>
                <a:cs typeface="Times New Roman" pitchFamily="18" charset="0"/>
              </a:rPr>
              <a:t>These </a:t>
            </a:r>
            <a:r>
              <a:rPr lang="en-US" dirty="0">
                <a:latin typeface="Times New Roman" pitchFamily="18" charset="0"/>
                <a:cs typeface="Times New Roman" pitchFamily="18" charset="0"/>
              </a:rPr>
              <a:t>groups are designated by Roman numerals</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classifying </a:t>
            </a:r>
            <a:r>
              <a:rPr lang="en-US" dirty="0">
                <a:latin typeface="Times New Roman" pitchFamily="18" charset="0"/>
                <a:cs typeface="Times New Roman" pitchFamily="18" charset="0"/>
              </a:rPr>
              <a:t>viruses according to their genome means that those in a given category will all behave in a similar fashion, offering some indication of how to proceed with further research.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Baltimore Classification</a:t>
            </a:r>
            <a:endParaRPr lang="en-US" dirty="0"/>
          </a:p>
        </p:txBody>
      </p:sp>
      <p:sp>
        <p:nvSpPr>
          <p:cNvPr id="3" name="Content Placeholder 2"/>
          <p:cNvSpPr>
            <a:spLocks noGrp="1"/>
          </p:cNvSpPr>
          <p:nvPr>
            <p:ph idx="1"/>
          </p:nvPr>
        </p:nvSpPr>
        <p:spPr>
          <a:xfrm>
            <a:off x="457200" y="1600201"/>
            <a:ext cx="8229600" cy="2209799"/>
          </a:xfrm>
        </p:spPr>
        <p:txBody>
          <a:bodyPr>
            <a:normAutofit fontScale="92500" lnSpcReduction="20000"/>
          </a:bodyPr>
          <a:lstStyle/>
          <a:p>
            <a:r>
              <a:rPr lang="en-US" dirty="0">
                <a:latin typeface="Times New Roman" pitchFamily="18" charset="0"/>
                <a:cs typeface="Times New Roman" pitchFamily="18" charset="0"/>
              </a:rPr>
              <a:t>Viruses can be placed in one of the seven following groups</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pPr marL="514350" indent="-514350">
              <a:buFont typeface="+mj-lt"/>
              <a:buAutoNum type="arabicPeriod"/>
            </a:pPr>
            <a:r>
              <a:rPr lang="en-US" b="1" dirty="0" smtClean="0">
                <a:latin typeface="Times New Roman" pitchFamily="18" charset="0"/>
                <a:cs typeface="Times New Roman" pitchFamily="18" charset="0"/>
              </a:rPr>
              <a:t>Class I</a:t>
            </a:r>
          </a:p>
          <a:p>
            <a:pPr lvl="1"/>
            <a:r>
              <a:rPr lang="en-US" dirty="0" smtClean="0">
                <a:latin typeface="Times New Roman" pitchFamily="18" charset="0"/>
                <a:cs typeface="Times New Roman" pitchFamily="18" charset="0"/>
              </a:rPr>
              <a:t>Double stranded DNA viruses</a:t>
            </a:r>
          </a:p>
          <a:p>
            <a:pPr lvl="1"/>
            <a:r>
              <a:rPr lang="en-US" dirty="0" smtClean="0">
                <a:latin typeface="Times New Roman" pitchFamily="18" charset="0"/>
                <a:cs typeface="Times New Roman" pitchFamily="18" charset="0"/>
              </a:rPr>
              <a:t>Production of mRNA and genome replication occurs as it would from the host genome.</a:t>
            </a:r>
          </a:p>
          <a:p>
            <a:pPr lvl="1"/>
            <a:r>
              <a:rPr lang="en-US" dirty="0" smtClean="0">
                <a:latin typeface="Times New Roman" pitchFamily="18" charset="0"/>
                <a:cs typeface="Times New Roman" pitchFamily="18" charset="0"/>
              </a:rPr>
              <a:t>e.g. Adenoviruses, Herpesviruses, Poxviruses</a:t>
            </a:r>
          </a:p>
        </p:txBody>
      </p:sp>
      <p:pic>
        <p:nvPicPr>
          <p:cNvPr id="10" name="Picture 9" descr="IMG-20201117-WA0020.jpg"/>
          <p:cNvPicPr>
            <a:picLocks noChangeAspect="1"/>
          </p:cNvPicPr>
          <p:nvPr/>
        </p:nvPicPr>
        <p:blipFill>
          <a:blip r:embed="rId2"/>
          <a:stretch>
            <a:fillRect/>
          </a:stretch>
        </p:blipFill>
        <p:spPr>
          <a:xfrm>
            <a:off x="0" y="3657601"/>
            <a:ext cx="9144000" cy="320040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Baltimore Classification</a:t>
            </a:r>
            <a:endParaRPr lang="en-US" dirty="0"/>
          </a:p>
        </p:txBody>
      </p:sp>
      <p:sp>
        <p:nvSpPr>
          <p:cNvPr id="3" name="Content Placeholder 2"/>
          <p:cNvSpPr>
            <a:spLocks noGrp="1"/>
          </p:cNvSpPr>
          <p:nvPr>
            <p:ph idx="1"/>
          </p:nvPr>
        </p:nvSpPr>
        <p:spPr>
          <a:xfrm>
            <a:off x="457200" y="1600201"/>
            <a:ext cx="8229600" cy="2895599"/>
          </a:xfrm>
        </p:spPr>
        <p:txBody>
          <a:bodyPr>
            <a:normAutofit fontScale="92500"/>
          </a:bodyPr>
          <a:lstStyle/>
          <a:p>
            <a:pPr marL="514350" indent="-514350">
              <a:buFont typeface="+mj-lt"/>
              <a:buAutoNum type="arabicPeriod" startAt="2"/>
            </a:pPr>
            <a:r>
              <a:rPr lang="en-US" b="1" dirty="0" smtClean="0">
                <a:latin typeface="Times New Roman" pitchFamily="18" charset="0"/>
                <a:cs typeface="Times New Roman" pitchFamily="18" charset="0"/>
              </a:rPr>
              <a:t>Class II</a:t>
            </a:r>
          </a:p>
          <a:p>
            <a:pPr marL="971550" lvl="1" indent="-514350"/>
            <a:r>
              <a:rPr lang="en-US" dirty="0" smtClean="0">
                <a:latin typeface="Times New Roman" pitchFamily="18" charset="0"/>
                <a:cs typeface="Times New Roman" pitchFamily="18" charset="0"/>
              </a:rPr>
              <a:t>Single stranded DNA viruses (+ strand or "sense“ strand DNA)</a:t>
            </a:r>
          </a:p>
          <a:p>
            <a:pPr marL="971550" lvl="1" indent="-514350"/>
            <a:r>
              <a:rPr lang="en-US" dirty="0" smtClean="0">
                <a:latin typeface="Times New Roman" pitchFamily="18" charset="0"/>
                <a:cs typeface="Times New Roman" pitchFamily="18" charset="0"/>
              </a:rPr>
              <a:t>Form a double stranded DNA intermediate during replication.</a:t>
            </a:r>
          </a:p>
          <a:p>
            <a:pPr marL="971550" lvl="1" indent="-514350"/>
            <a:r>
              <a:rPr lang="en-US" dirty="0" smtClean="0">
                <a:latin typeface="Times New Roman" pitchFamily="18" charset="0"/>
                <a:cs typeface="Times New Roman" pitchFamily="18" charset="0"/>
              </a:rPr>
              <a:t>RNA polymerase require double stranded DNA as template.</a:t>
            </a:r>
          </a:p>
          <a:p>
            <a:pPr marL="971550" lvl="1" indent="-514350"/>
            <a:r>
              <a:rPr lang="en-US" dirty="0" smtClean="0">
                <a:latin typeface="Times New Roman" pitchFamily="18" charset="0"/>
                <a:cs typeface="Times New Roman" pitchFamily="18" charset="0"/>
              </a:rPr>
              <a:t>e.g. Parvoviruses</a:t>
            </a:r>
          </a:p>
          <a:p>
            <a:endParaRPr lang="en-US" dirty="0">
              <a:latin typeface="Times New Roman" pitchFamily="18" charset="0"/>
              <a:cs typeface="Times New Roman" pitchFamily="18" charset="0"/>
            </a:endParaRPr>
          </a:p>
        </p:txBody>
      </p:sp>
      <p:pic>
        <p:nvPicPr>
          <p:cNvPr id="4" name="Picture 3" descr="IMG-20201117-WA0018.jpg"/>
          <p:cNvPicPr>
            <a:picLocks noChangeAspect="1"/>
          </p:cNvPicPr>
          <p:nvPr/>
        </p:nvPicPr>
        <p:blipFill>
          <a:blip r:embed="rId2"/>
          <a:stretch>
            <a:fillRect/>
          </a:stretch>
        </p:blipFill>
        <p:spPr>
          <a:xfrm>
            <a:off x="0" y="3886200"/>
            <a:ext cx="9144000" cy="297180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Baltimore Classification</a:t>
            </a:r>
            <a:endParaRPr lang="en-US" dirty="0"/>
          </a:p>
        </p:txBody>
      </p:sp>
      <p:sp>
        <p:nvSpPr>
          <p:cNvPr id="3" name="Content Placeholder 2"/>
          <p:cNvSpPr>
            <a:spLocks noGrp="1"/>
          </p:cNvSpPr>
          <p:nvPr>
            <p:ph idx="1"/>
          </p:nvPr>
        </p:nvSpPr>
        <p:spPr>
          <a:xfrm>
            <a:off x="457200" y="1600201"/>
            <a:ext cx="8229600" cy="3276599"/>
          </a:xfrm>
        </p:spPr>
        <p:txBody>
          <a:bodyPr>
            <a:normAutofit fontScale="85000" lnSpcReduction="10000"/>
          </a:bodyPr>
          <a:lstStyle/>
          <a:p>
            <a:endParaRPr lang="en-US" dirty="0" smtClean="0">
              <a:latin typeface="Times New Roman" pitchFamily="18" charset="0"/>
              <a:cs typeface="Times New Roman" pitchFamily="18" charset="0"/>
            </a:endParaRPr>
          </a:p>
          <a:p>
            <a:pPr marL="514350" indent="-514350">
              <a:buFont typeface="+mj-lt"/>
              <a:buAutoNum type="arabicPeriod" startAt="3"/>
            </a:pPr>
            <a:r>
              <a:rPr lang="en-US" b="1" dirty="0" smtClean="0">
                <a:latin typeface="Times New Roman" pitchFamily="18" charset="0"/>
                <a:cs typeface="Times New Roman" pitchFamily="18" charset="0"/>
              </a:rPr>
              <a:t>Class III</a:t>
            </a:r>
          </a:p>
          <a:p>
            <a:pPr lvl="1"/>
            <a:r>
              <a:rPr lang="en-US" dirty="0" smtClean="0">
                <a:latin typeface="Times New Roman" pitchFamily="18" charset="0"/>
                <a:cs typeface="Times New Roman" pitchFamily="18" charset="0"/>
              </a:rPr>
              <a:t>Double stranded RNA viruses </a:t>
            </a:r>
          </a:p>
          <a:p>
            <a:pPr lvl="1"/>
            <a:r>
              <a:rPr lang="en-US" dirty="0" smtClean="0">
                <a:latin typeface="Times New Roman" pitchFamily="18" charset="0"/>
                <a:cs typeface="Times New Roman" pitchFamily="18" charset="0"/>
              </a:rPr>
              <a:t>Cells do not have RNA polymerase.</a:t>
            </a:r>
          </a:p>
          <a:p>
            <a:pPr lvl="1"/>
            <a:r>
              <a:rPr lang="en-US" dirty="0" smtClean="0">
                <a:latin typeface="Times New Roman" pitchFamily="18" charset="0"/>
                <a:cs typeface="Times New Roman" pitchFamily="18" charset="0"/>
              </a:rPr>
              <a:t>RNA polymerase catalyze the formation of RNA from DNA template.</a:t>
            </a:r>
          </a:p>
          <a:p>
            <a:pPr lvl="1"/>
            <a:r>
              <a:rPr lang="en-US" dirty="0" smtClean="0">
                <a:latin typeface="Times New Roman" pitchFamily="18" charset="0"/>
                <a:cs typeface="Times New Roman" pitchFamily="18" charset="0"/>
              </a:rPr>
              <a:t>Require specific RNA dependant RNA polymerase. </a:t>
            </a:r>
          </a:p>
          <a:p>
            <a:pPr lvl="1"/>
            <a:r>
              <a:rPr lang="en-US" dirty="0" smtClean="0">
                <a:latin typeface="Times New Roman" pitchFamily="18" charset="0"/>
                <a:cs typeface="Times New Roman" pitchFamily="18" charset="0"/>
              </a:rPr>
              <a:t>RNA polymerase synthesize plus strands of RNA and then use them as template to make more – strands of RNA</a:t>
            </a:r>
          </a:p>
          <a:p>
            <a:pPr lvl="1"/>
            <a:r>
              <a:rPr lang="en-US" dirty="0" smtClean="0">
                <a:latin typeface="Times New Roman" pitchFamily="18" charset="0"/>
                <a:cs typeface="Times New Roman" pitchFamily="18" charset="0"/>
              </a:rPr>
              <a:t>e.g. Reoviruses</a:t>
            </a:r>
          </a:p>
          <a:p>
            <a:pPr lvl="1"/>
            <a:endParaRPr lang="en-US" dirty="0" smtClean="0">
              <a:latin typeface="Times New Roman" pitchFamily="18" charset="0"/>
              <a:cs typeface="Times New Roman" pitchFamily="18" charset="0"/>
            </a:endParaRPr>
          </a:p>
          <a:p>
            <a:pPr lvl="1">
              <a:buNone/>
            </a:pPr>
            <a:endParaRPr lang="en-US" dirty="0" smtClean="0">
              <a:latin typeface="Times New Roman" pitchFamily="18" charset="0"/>
              <a:cs typeface="Times New Roman" pitchFamily="18" charset="0"/>
            </a:endParaRPr>
          </a:p>
        </p:txBody>
      </p:sp>
      <p:pic>
        <p:nvPicPr>
          <p:cNvPr id="4" name="Picture 3" descr="IMG-20201117-WA0017.jpg"/>
          <p:cNvPicPr>
            <a:picLocks noChangeAspect="1"/>
          </p:cNvPicPr>
          <p:nvPr/>
        </p:nvPicPr>
        <p:blipFill>
          <a:blip r:embed="rId2"/>
          <a:stretch>
            <a:fillRect/>
          </a:stretch>
        </p:blipFill>
        <p:spPr>
          <a:xfrm>
            <a:off x="762000" y="4800600"/>
            <a:ext cx="7772400" cy="205740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Baltimore Classification</a:t>
            </a:r>
            <a:endParaRPr lang="en-US" dirty="0"/>
          </a:p>
        </p:txBody>
      </p:sp>
      <p:sp>
        <p:nvSpPr>
          <p:cNvPr id="3" name="Content Placeholder 2"/>
          <p:cNvSpPr>
            <a:spLocks noGrp="1"/>
          </p:cNvSpPr>
          <p:nvPr>
            <p:ph idx="1"/>
          </p:nvPr>
        </p:nvSpPr>
        <p:spPr>
          <a:xfrm>
            <a:off x="457200" y="1600201"/>
            <a:ext cx="8229600" cy="3047999"/>
          </a:xfrm>
        </p:spPr>
        <p:txBody>
          <a:bodyPr>
            <a:normAutofit fontScale="92500" lnSpcReduction="10000"/>
          </a:bodyPr>
          <a:lstStyle/>
          <a:p>
            <a:pPr marL="514350" indent="-514350">
              <a:buFont typeface="+mj-lt"/>
              <a:buAutoNum type="arabicPeriod" startAt="4"/>
            </a:pPr>
            <a:r>
              <a:rPr lang="en-US" b="1" dirty="0" smtClean="0">
                <a:latin typeface="Times New Roman" pitchFamily="18" charset="0"/>
                <a:cs typeface="Times New Roman" pitchFamily="18" charset="0"/>
              </a:rPr>
              <a:t>Class IV</a:t>
            </a:r>
          </a:p>
          <a:p>
            <a:pPr lvl="1"/>
            <a:r>
              <a:rPr lang="en-US" dirty="0" smtClean="0">
                <a:latin typeface="Times New Roman" pitchFamily="18" charset="0"/>
                <a:cs typeface="Times New Roman" pitchFamily="18" charset="0"/>
              </a:rPr>
              <a:t> (+) single stranded RNA viruses (+ strand or sense RNA or mRNA-in virology, mRNA is said to be positive configuration and its complementary is negative configuration)</a:t>
            </a:r>
          </a:p>
          <a:p>
            <a:pPr lvl="1"/>
            <a:r>
              <a:rPr lang="en-US" dirty="0" smtClean="0">
                <a:latin typeface="Times New Roman" pitchFamily="18" charset="0"/>
                <a:cs typeface="Times New Roman" pitchFamily="18" charset="0"/>
              </a:rPr>
              <a:t>Require virus specific and RNA dependant RNA polymerase</a:t>
            </a:r>
          </a:p>
          <a:p>
            <a:pPr lvl="1"/>
            <a:r>
              <a:rPr lang="en-US" dirty="0" smtClean="0">
                <a:latin typeface="Times New Roman" pitchFamily="18" charset="0"/>
                <a:cs typeface="Times New Roman" pitchFamily="18" charset="0"/>
              </a:rPr>
              <a:t>RNA polymerase synthesize minus strands of RNA and then use them as template to make more + strands of RNA.</a:t>
            </a:r>
          </a:p>
          <a:p>
            <a:pPr lvl="1"/>
            <a:r>
              <a:rPr lang="en-US" dirty="0" smtClean="0">
                <a:latin typeface="Times New Roman" pitchFamily="18" charset="0"/>
                <a:cs typeface="Times New Roman" pitchFamily="18" charset="0"/>
              </a:rPr>
              <a:t>e.g. Corona viruses, Picornaviruses, Toga viruses</a:t>
            </a:r>
          </a:p>
          <a:p>
            <a:pPr lvl="1">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endParaRPr lang="en-US" dirty="0"/>
          </a:p>
        </p:txBody>
      </p:sp>
      <p:pic>
        <p:nvPicPr>
          <p:cNvPr id="4" name="Picture 3" descr="IMG-20201117-WA0019.jpg"/>
          <p:cNvPicPr>
            <a:picLocks noChangeAspect="1"/>
          </p:cNvPicPr>
          <p:nvPr/>
        </p:nvPicPr>
        <p:blipFill>
          <a:blip r:embed="rId2"/>
          <a:stretch>
            <a:fillRect/>
          </a:stretch>
        </p:blipFill>
        <p:spPr>
          <a:xfrm>
            <a:off x="0" y="4572000"/>
            <a:ext cx="9144000" cy="228600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Baltimore classification</a:t>
            </a:r>
            <a:endParaRPr lang="en-US"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457200" y="1600201"/>
            <a:ext cx="8229600" cy="2819399"/>
          </a:xfrm>
        </p:spPr>
        <p:txBody>
          <a:bodyPr>
            <a:normAutofit fontScale="85000" lnSpcReduction="10000"/>
          </a:bodyPr>
          <a:lstStyle/>
          <a:p>
            <a:pPr marL="514350" indent="-514350">
              <a:buFont typeface="+mj-lt"/>
              <a:buAutoNum type="arabicPeriod" startAt="5"/>
            </a:pPr>
            <a:r>
              <a:rPr lang="en-US" b="1" dirty="0" smtClean="0">
                <a:latin typeface="Times New Roman" pitchFamily="18" charset="0"/>
                <a:cs typeface="Times New Roman" pitchFamily="18" charset="0"/>
              </a:rPr>
              <a:t>Class V</a:t>
            </a:r>
          </a:p>
          <a:p>
            <a:pPr lvl="1"/>
            <a:r>
              <a:rPr lang="en-US" dirty="0" smtClean="0">
                <a:latin typeface="Times New Roman" pitchFamily="18" charset="0"/>
                <a:cs typeface="Times New Roman" pitchFamily="18" charset="0"/>
              </a:rPr>
              <a:t>(−) single stranded RNA viruses (− strand or antisense) RNA</a:t>
            </a:r>
          </a:p>
          <a:p>
            <a:pPr lvl="1"/>
            <a:r>
              <a:rPr lang="en-US" dirty="0" smtClean="0">
                <a:latin typeface="Times New Roman" pitchFamily="18" charset="0"/>
                <a:cs typeface="Times New Roman" pitchFamily="18" charset="0"/>
              </a:rPr>
              <a:t>Cells do not have RNA polymerase.</a:t>
            </a:r>
          </a:p>
          <a:p>
            <a:pPr lvl="1"/>
            <a:r>
              <a:rPr lang="en-US" dirty="0" smtClean="0">
                <a:latin typeface="Times New Roman" pitchFamily="18" charset="0"/>
                <a:cs typeface="Times New Roman" pitchFamily="18" charset="0"/>
              </a:rPr>
              <a:t>RNA polymerase catalyze the formation of RNA from DNA template.</a:t>
            </a:r>
          </a:p>
          <a:p>
            <a:pPr lvl="1"/>
            <a:r>
              <a:rPr lang="en-US" dirty="0" smtClean="0">
                <a:latin typeface="Times New Roman" pitchFamily="18" charset="0"/>
                <a:cs typeface="Times New Roman" pitchFamily="18" charset="0"/>
              </a:rPr>
              <a:t>Require specific RNA dependant RNA polymerase. </a:t>
            </a:r>
          </a:p>
          <a:p>
            <a:pPr lvl="1"/>
            <a:r>
              <a:rPr lang="en-US" dirty="0" smtClean="0">
                <a:latin typeface="Times New Roman" pitchFamily="18" charset="0"/>
                <a:cs typeface="Times New Roman" pitchFamily="18" charset="0"/>
              </a:rPr>
              <a:t>RNA polymerase synthesize plus strands  of RNA and then use them as template to make more - strands  of RNA</a:t>
            </a:r>
          </a:p>
          <a:p>
            <a:pPr lvl="1"/>
            <a:r>
              <a:rPr lang="en-US" dirty="0" smtClean="0">
                <a:latin typeface="Times New Roman" pitchFamily="18" charset="0"/>
                <a:cs typeface="Times New Roman" pitchFamily="18" charset="0"/>
              </a:rPr>
              <a:t>e.g. Orthomyxoviruses, Rhabdoviruses</a:t>
            </a:r>
          </a:p>
          <a:p>
            <a:pPr lvl="1">
              <a:buNone/>
            </a:pPr>
            <a:endParaRPr lang="en-US" dirty="0" smtClean="0">
              <a:latin typeface="Times New Roman" pitchFamily="18" charset="0"/>
              <a:cs typeface="Times New Roman" pitchFamily="18" charset="0"/>
            </a:endParaRPr>
          </a:p>
        </p:txBody>
      </p:sp>
      <p:pic>
        <p:nvPicPr>
          <p:cNvPr id="4" name="Picture 3" descr="IMG-20201117-WA0016.jpg"/>
          <p:cNvPicPr>
            <a:picLocks noChangeAspect="1"/>
          </p:cNvPicPr>
          <p:nvPr/>
        </p:nvPicPr>
        <p:blipFill>
          <a:blip r:embed="rId2"/>
          <a:stretch>
            <a:fillRect/>
          </a:stretch>
        </p:blipFill>
        <p:spPr>
          <a:xfrm>
            <a:off x="0" y="4295775"/>
            <a:ext cx="9144000" cy="2562225"/>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Baltimore Classification</a:t>
            </a:r>
            <a:endParaRPr lang="en-US" dirty="0"/>
          </a:p>
        </p:txBody>
      </p:sp>
      <p:sp>
        <p:nvSpPr>
          <p:cNvPr id="3" name="Content Placeholder 2"/>
          <p:cNvSpPr>
            <a:spLocks noGrp="1"/>
          </p:cNvSpPr>
          <p:nvPr>
            <p:ph idx="1"/>
          </p:nvPr>
        </p:nvSpPr>
        <p:spPr>
          <a:xfrm>
            <a:off x="457200" y="1600201"/>
            <a:ext cx="8229600" cy="2819399"/>
          </a:xfrm>
        </p:spPr>
        <p:txBody>
          <a:bodyPr>
            <a:normAutofit fontScale="92500" lnSpcReduction="10000"/>
          </a:bodyPr>
          <a:lstStyle/>
          <a:p>
            <a:pPr marL="514350" indent="-514350">
              <a:buFont typeface="+mj-lt"/>
              <a:buAutoNum type="arabicPeriod" startAt="6"/>
            </a:pPr>
            <a:r>
              <a:rPr lang="en-US" b="1" dirty="0" smtClean="0">
                <a:latin typeface="Times New Roman" pitchFamily="18" charset="0"/>
                <a:cs typeface="Times New Roman" pitchFamily="18" charset="0"/>
              </a:rPr>
              <a:t>Class VI</a:t>
            </a:r>
          </a:p>
          <a:p>
            <a:pPr lvl="1"/>
            <a:r>
              <a:rPr lang="en-US" dirty="0" smtClean="0">
                <a:latin typeface="Times New Roman" pitchFamily="18" charset="0"/>
                <a:cs typeface="Times New Roman" pitchFamily="18" charset="0"/>
              </a:rPr>
              <a:t>Single stranded RNA-RT viruses (+ strand or sense) RNA with DNA intermediate in life-cycle</a:t>
            </a:r>
          </a:p>
          <a:p>
            <a:pPr lvl="1"/>
            <a:r>
              <a:rPr lang="en-US" dirty="0" smtClean="0">
                <a:latin typeface="Times New Roman" pitchFamily="18" charset="0"/>
                <a:cs typeface="Times New Roman" pitchFamily="18" charset="0"/>
              </a:rPr>
              <a:t>Single stranded RNA genome that replicates with DNA intermediate.</a:t>
            </a:r>
          </a:p>
          <a:p>
            <a:pPr lvl="1"/>
            <a:r>
              <a:rPr lang="en-US" dirty="0" smtClean="0">
                <a:latin typeface="Times New Roman" pitchFamily="18" charset="0"/>
                <a:cs typeface="Times New Roman" pitchFamily="18" charset="0"/>
              </a:rPr>
              <a:t>Require reverse transcriptase to copy the information found in RNA to DNA.</a:t>
            </a:r>
          </a:p>
          <a:p>
            <a:pPr lvl="1"/>
            <a:r>
              <a:rPr lang="en-US" dirty="0" smtClean="0">
                <a:latin typeface="Times New Roman" pitchFamily="18" charset="0"/>
                <a:cs typeface="Times New Roman" pitchFamily="18" charset="0"/>
              </a:rPr>
              <a:t>e.g. Retroviruses</a:t>
            </a:r>
          </a:p>
          <a:p>
            <a:endParaRPr lang="en-US" dirty="0"/>
          </a:p>
        </p:txBody>
      </p:sp>
      <p:pic>
        <p:nvPicPr>
          <p:cNvPr id="5" name="Picture 4" descr="IMG-20201117-WA0022.jpg"/>
          <p:cNvPicPr>
            <a:picLocks noChangeAspect="1"/>
          </p:cNvPicPr>
          <p:nvPr/>
        </p:nvPicPr>
        <p:blipFill>
          <a:blip r:embed="rId2"/>
          <a:stretch>
            <a:fillRect/>
          </a:stretch>
        </p:blipFill>
        <p:spPr>
          <a:xfrm>
            <a:off x="0" y="4343400"/>
            <a:ext cx="9144000" cy="251460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Baltimore Classification</a:t>
            </a:r>
            <a:endParaRPr lang="en-US"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457200" y="1600201"/>
            <a:ext cx="8229600" cy="2895600"/>
          </a:xfrm>
        </p:spPr>
        <p:txBody>
          <a:bodyPr>
            <a:normAutofit fontScale="92500" lnSpcReduction="20000"/>
          </a:bodyPr>
          <a:lstStyle/>
          <a:p>
            <a:pPr marL="514350" indent="-514350">
              <a:buFont typeface="+mj-lt"/>
              <a:buAutoNum type="arabicPeriod" startAt="7"/>
            </a:pPr>
            <a:r>
              <a:rPr lang="en-US" b="1" dirty="0" smtClean="0">
                <a:latin typeface="Times New Roman" pitchFamily="18" charset="0"/>
                <a:cs typeface="Times New Roman" pitchFamily="18" charset="0"/>
              </a:rPr>
              <a:t>Class VII</a:t>
            </a:r>
          </a:p>
          <a:p>
            <a:pPr lvl="1"/>
            <a:r>
              <a:rPr lang="en-US" dirty="0" smtClean="0">
                <a:latin typeface="Times New Roman" pitchFamily="18" charset="0"/>
                <a:cs typeface="Times New Roman" pitchFamily="18" charset="0"/>
              </a:rPr>
              <a:t>Double stranded DNA-RT viruses DNA with RNA intermediate in life-cycle</a:t>
            </a:r>
          </a:p>
          <a:p>
            <a:pPr lvl="1"/>
            <a:r>
              <a:rPr lang="en-US" dirty="0" smtClean="0">
                <a:latin typeface="Times New Roman" pitchFamily="18" charset="0"/>
                <a:cs typeface="Times New Roman" pitchFamily="18" charset="0"/>
              </a:rPr>
              <a:t>Double stranded DNA genome that replicates with RNA intermediate.</a:t>
            </a:r>
          </a:p>
          <a:p>
            <a:pPr lvl="1"/>
            <a:r>
              <a:rPr lang="en-US" dirty="0" smtClean="0">
                <a:latin typeface="Times New Roman" pitchFamily="18" charset="0"/>
                <a:cs typeface="Times New Roman" pitchFamily="18" charset="0"/>
              </a:rPr>
              <a:t>Require reverse transcriptase.</a:t>
            </a:r>
          </a:p>
          <a:p>
            <a:pPr lvl="1"/>
            <a:r>
              <a:rPr lang="en-US" dirty="0" smtClean="0">
                <a:latin typeface="Times New Roman" pitchFamily="18" charset="0"/>
                <a:cs typeface="Times New Roman" pitchFamily="18" charset="0"/>
              </a:rPr>
              <a:t>Production of mRNA and genome replication occurs as it would from the host genome.</a:t>
            </a:r>
          </a:p>
          <a:p>
            <a:pPr lvl="1"/>
            <a:r>
              <a:rPr lang="en-US" dirty="0" smtClean="0">
                <a:latin typeface="Times New Roman" pitchFamily="18" charset="0"/>
                <a:cs typeface="Times New Roman" pitchFamily="18" charset="0"/>
              </a:rPr>
              <a:t>e.g. Hepadnaviruses</a:t>
            </a:r>
          </a:p>
          <a:p>
            <a:pPr>
              <a:buNone/>
            </a:pPr>
            <a:endParaRPr lang="en-US" dirty="0" smtClean="0"/>
          </a:p>
          <a:p>
            <a:endParaRPr lang="en-US" dirty="0"/>
          </a:p>
        </p:txBody>
      </p:sp>
      <p:pic>
        <p:nvPicPr>
          <p:cNvPr id="6" name="Picture 5" descr="IMG-20201117-WA0021.jpg"/>
          <p:cNvPicPr>
            <a:picLocks noChangeAspect="1"/>
          </p:cNvPicPr>
          <p:nvPr/>
        </p:nvPicPr>
        <p:blipFill>
          <a:blip r:embed="rId2"/>
          <a:stretch>
            <a:fillRect/>
          </a:stretch>
        </p:blipFill>
        <p:spPr>
          <a:xfrm>
            <a:off x="0" y="4419600"/>
            <a:ext cx="9144000" cy="243840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References</a:t>
            </a:r>
            <a:endParaRPr lang="en-US"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r>
              <a:rPr lang="en-US" dirty="0" smtClean="0">
                <a:latin typeface="Times New Roman" pitchFamily="18" charset="0"/>
                <a:cs typeface="Times New Roman" pitchFamily="18" charset="0"/>
              </a:rPr>
              <a:t>Lefkowitz, E. J. Dempsey, D. M. Hendrickson, R. C. Orton, R. J. Siddell, S. G. Smith, D. B. (January 2018). “Virus taxonomy: the database of the international committee on Taxonomy of Viruses (ICTV)” (p708-717).</a:t>
            </a:r>
          </a:p>
          <a:p>
            <a:r>
              <a:rPr lang="en-US" dirty="0" smtClean="0">
                <a:latin typeface="Times New Roman" pitchFamily="18" charset="0"/>
                <a:cs typeface="Times New Roman" pitchFamily="18" charset="0"/>
              </a:rPr>
              <a:t>“The International Code of Virus Classification and Nomenclature </a:t>
            </a:r>
            <a:r>
              <a:rPr lang="en-US" i="1" dirty="0" smtClean="0">
                <a:latin typeface="Times New Roman" pitchFamily="18" charset="0"/>
                <a:cs typeface="Times New Roman" pitchFamily="18" charset="0"/>
              </a:rPr>
              <a:t>ICTV</a:t>
            </a:r>
            <a:r>
              <a:rPr lang="en-US" dirty="0" smtClean="0">
                <a:latin typeface="Times New Roman" pitchFamily="18" charset="0"/>
                <a:cs typeface="Times New Roman" pitchFamily="18" charset="0"/>
              </a:rPr>
              <a:t>.” Retrieved 2 September 2020.</a:t>
            </a:r>
          </a:p>
          <a:p>
            <a:r>
              <a:rPr lang="en-US" dirty="0" smtClean="0">
                <a:latin typeface="Times New Roman" pitchFamily="18" charset="0"/>
                <a:cs typeface="Times New Roman" pitchFamily="18" charset="0"/>
              </a:rPr>
              <a:t>Mallapaty, Smriti, (30 July 2020). “Should virus-naming rules change during a pandemic? The question divides virologists.” (584).</a:t>
            </a:r>
          </a:p>
          <a:p>
            <a:r>
              <a:rPr lang="en-US" dirty="0" smtClean="0">
                <a:latin typeface="Times New Roman" pitchFamily="18" charset="0"/>
                <a:cs typeface="Times New Roman" pitchFamily="18" charset="0"/>
              </a:rPr>
              <a:t>“Virus Taxonomy: 2019 release” International Committee on Taxonomy of Viruses. Retrived26 April, 2020.</a:t>
            </a:r>
          </a:p>
          <a:p>
            <a:r>
              <a:rPr lang="en-US" dirty="0" smtClean="0">
                <a:latin typeface="Times New Roman" pitchFamily="18" charset="0"/>
                <a:cs typeface="Times New Roman" pitchFamily="18" charset="0"/>
              </a:rPr>
              <a:t>“Baltimore Classification of Viruses” </a:t>
            </a:r>
            <a:r>
              <a:rPr lang="en-US" i="1" dirty="0" smtClean="0">
                <a:latin typeface="Times New Roman" pitchFamily="18" charset="0"/>
                <a:cs typeface="Times New Roman" pitchFamily="18" charset="0"/>
              </a:rPr>
              <a:t>Molecular Biology Web Book</a:t>
            </a:r>
            <a:r>
              <a:rPr lang="en-US" dirty="0" smtClean="0">
                <a:latin typeface="Times New Roman" pitchFamily="18" charset="0"/>
                <a:cs typeface="Times New Roman" pitchFamily="18" charset="0"/>
              </a:rPr>
              <a:t> Retrieved on 2008-08-18.</a:t>
            </a:r>
            <a:endParaRPr lang="en-US"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Virus Classification</a:t>
            </a:r>
            <a:endParaRPr lang="en-US"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r>
              <a:rPr lang="en-US" dirty="0">
                <a:latin typeface="Times New Roman" pitchFamily="18" charset="0"/>
                <a:cs typeface="Times New Roman" pitchFamily="18" charset="0"/>
              </a:rPr>
              <a:t>The International Committee on Taxonomy of Viruses began to devise and implement rules for the naming and </a:t>
            </a:r>
            <a:r>
              <a:rPr lang="en-US" dirty="0" smtClean="0">
                <a:latin typeface="Times New Roman" pitchFamily="18" charset="0"/>
                <a:cs typeface="Times New Roman" pitchFamily="18" charset="0"/>
              </a:rPr>
              <a:t>classification </a:t>
            </a:r>
            <a:r>
              <a:rPr lang="en-US" dirty="0">
                <a:latin typeface="Times New Roman" pitchFamily="18" charset="0"/>
                <a:cs typeface="Times New Roman" pitchFamily="18" charset="0"/>
              </a:rPr>
              <a:t>of viruses early in the 1970s, an effort that continues to the present.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ICTV is the only body charged by the International Union of Microbiological Societies with the task of developing, refining, and maintaining a universal virus </a:t>
            </a:r>
            <a:r>
              <a:rPr lang="en-US" dirty="0" smtClean="0">
                <a:latin typeface="Times New Roman" pitchFamily="18" charset="0"/>
                <a:cs typeface="Times New Roman" pitchFamily="18" charset="0"/>
              </a:rPr>
              <a:t>taxonomy.</a:t>
            </a:r>
            <a:endParaRPr lang="en-US" baseline="30000" dirty="0">
              <a:latin typeface="Times New Roman" pitchFamily="18" charset="0"/>
              <a:cs typeface="Times New Roman" pitchFamily="18" charset="0"/>
            </a:endParaRPr>
          </a:p>
          <a:p>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system shares many features with the </a:t>
            </a:r>
            <a:r>
              <a:rPr lang="en-US" dirty="0" smtClean="0">
                <a:latin typeface="Times New Roman" pitchFamily="18" charset="0"/>
                <a:cs typeface="Times New Roman" pitchFamily="18" charset="0"/>
              </a:rPr>
              <a:t>classification </a:t>
            </a:r>
            <a:r>
              <a:rPr lang="en-US" dirty="0">
                <a:latin typeface="Times New Roman" pitchFamily="18" charset="0"/>
                <a:cs typeface="Times New Roman" pitchFamily="18" charset="0"/>
              </a:rPr>
              <a:t>system of cellular organisms, such as taxon structure.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However</a:t>
            </a:r>
            <a:r>
              <a:rPr lang="en-US" dirty="0">
                <a:latin typeface="Times New Roman" pitchFamily="18" charset="0"/>
                <a:cs typeface="Times New Roman" pitchFamily="18" charset="0"/>
              </a:rPr>
              <a:t>, some differences exist, such as the universal use of italics for all taxonomic names, unlike in the International Code of Nomenclature for algae, fungi, and plants and International Code of </a:t>
            </a:r>
            <a:r>
              <a:rPr lang="en-US" dirty="0" smtClean="0">
                <a:latin typeface="Times New Roman" pitchFamily="18" charset="0"/>
                <a:cs typeface="Times New Roman" pitchFamily="18" charset="0"/>
              </a:rPr>
              <a:t>Zoological </a:t>
            </a:r>
            <a:r>
              <a:rPr lang="en-US" dirty="0">
                <a:latin typeface="Times New Roman" pitchFamily="18" charset="0"/>
                <a:cs typeface="Times New Roman" pitchFamily="18" charset="0"/>
              </a:rPr>
              <a:t>Nomenclature</a:t>
            </a:r>
            <a:r>
              <a:rPr lang="en-US" dirty="0" smtClean="0">
                <a:latin typeface="Times New Roman" pitchFamily="18" charset="0"/>
                <a:cs typeface="Times New Roman" pitchFamily="18" charset="0"/>
              </a:rPr>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Levels of Classification</a:t>
            </a:r>
            <a:endParaRPr lang="en-US"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62500" lnSpcReduction="20000"/>
          </a:bodyPr>
          <a:lstStyle/>
          <a:p>
            <a:r>
              <a:rPr lang="en-US" dirty="0">
                <a:latin typeface="Times New Roman" pitchFamily="18" charset="0"/>
                <a:cs typeface="Times New Roman" pitchFamily="18" charset="0"/>
              </a:rPr>
              <a:t>Viral </a:t>
            </a:r>
            <a:r>
              <a:rPr lang="en-US" dirty="0" smtClean="0">
                <a:latin typeface="Times New Roman" pitchFamily="18" charset="0"/>
                <a:cs typeface="Times New Roman" pitchFamily="18" charset="0"/>
              </a:rPr>
              <a:t>classification </a:t>
            </a:r>
            <a:r>
              <a:rPr lang="en-US" dirty="0">
                <a:latin typeface="Times New Roman" pitchFamily="18" charset="0"/>
                <a:cs typeface="Times New Roman" pitchFamily="18" charset="0"/>
              </a:rPr>
              <a:t>starts at the level of realm and continues as follows, with the taxonomic suffixes in parentheses</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Realm (</a:t>
            </a:r>
            <a:r>
              <a:rPr lang="en-US" i="1" dirty="0">
                <a:latin typeface="Times New Roman" pitchFamily="18" charset="0"/>
                <a:cs typeface="Times New Roman" pitchFamily="18" charset="0"/>
              </a:rPr>
              <a:t>-viria</a:t>
            </a:r>
            <a:r>
              <a:rPr lang="en-US" dirty="0">
                <a:latin typeface="Times New Roman" pitchFamily="18" charset="0"/>
                <a:cs typeface="Times New Roman" pitchFamily="18" charset="0"/>
              </a:rPr>
              <a:t>)</a:t>
            </a:r>
          </a:p>
          <a:p>
            <a:r>
              <a:rPr lang="en-US" dirty="0">
                <a:latin typeface="Times New Roman" pitchFamily="18" charset="0"/>
                <a:cs typeface="Times New Roman" pitchFamily="18" charset="0"/>
              </a:rPr>
              <a:t>Subrealm (</a:t>
            </a:r>
            <a:r>
              <a:rPr lang="en-US" i="1" dirty="0">
                <a:latin typeface="Times New Roman" pitchFamily="18" charset="0"/>
                <a:cs typeface="Times New Roman" pitchFamily="18" charset="0"/>
              </a:rPr>
              <a:t>-vira</a:t>
            </a:r>
            <a:r>
              <a:rPr lang="en-US" dirty="0">
                <a:latin typeface="Times New Roman" pitchFamily="18" charset="0"/>
                <a:cs typeface="Times New Roman" pitchFamily="18" charset="0"/>
              </a:rPr>
              <a:t>)</a:t>
            </a:r>
          </a:p>
          <a:p>
            <a:r>
              <a:rPr lang="en-US" dirty="0">
                <a:latin typeface="Times New Roman" pitchFamily="18" charset="0"/>
                <a:cs typeface="Times New Roman" pitchFamily="18" charset="0"/>
              </a:rPr>
              <a:t>Kingdom (</a:t>
            </a:r>
            <a:r>
              <a:rPr lang="en-US" i="1" dirty="0">
                <a:latin typeface="Times New Roman" pitchFamily="18" charset="0"/>
                <a:cs typeface="Times New Roman" pitchFamily="18" charset="0"/>
              </a:rPr>
              <a:t>-virae</a:t>
            </a:r>
            <a:r>
              <a:rPr lang="en-US" dirty="0">
                <a:latin typeface="Times New Roman" pitchFamily="18" charset="0"/>
                <a:cs typeface="Times New Roman" pitchFamily="18" charset="0"/>
              </a:rPr>
              <a:t>)</a:t>
            </a:r>
          </a:p>
          <a:p>
            <a:r>
              <a:rPr lang="en-US" dirty="0">
                <a:latin typeface="Times New Roman" pitchFamily="18" charset="0"/>
                <a:cs typeface="Times New Roman" pitchFamily="18" charset="0"/>
              </a:rPr>
              <a:t>Subkingdom (</a:t>
            </a:r>
            <a:r>
              <a:rPr lang="en-US" i="1" dirty="0">
                <a:latin typeface="Times New Roman" pitchFamily="18" charset="0"/>
                <a:cs typeface="Times New Roman" pitchFamily="18" charset="0"/>
              </a:rPr>
              <a:t>-virites</a:t>
            </a:r>
            <a:r>
              <a:rPr lang="en-US" dirty="0">
                <a:latin typeface="Times New Roman" pitchFamily="18" charset="0"/>
                <a:cs typeface="Times New Roman" pitchFamily="18" charset="0"/>
              </a:rPr>
              <a:t>)</a:t>
            </a:r>
          </a:p>
          <a:p>
            <a:r>
              <a:rPr lang="en-US" dirty="0">
                <a:latin typeface="Times New Roman" pitchFamily="18" charset="0"/>
                <a:cs typeface="Times New Roman" pitchFamily="18" charset="0"/>
              </a:rPr>
              <a:t>Phylum (</a:t>
            </a:r>
            <a:r>
              <a:rPr lang="en-US" i="1" dirty="0">
                <a:latin typeface="Times New Roman" pitchFamily="18" charset="0"/>
                <a:cs typeface="Times New Roman" pitchFamily="18" charset="0"/>
              </a:rPr>
              <a:t>-viricota</a:t>
            </a:r>
            <a:r>
              <a:rPr lang="en-US" dirty="0">
                <a:latin typeface="Times New Roman" pitchFamily="18" charset="0"/>
                <a:cs typeface="Times New Roman" pitchFamily="18" charset="0"/>
              </a:rPr>
              <a:t>)</a:t>
            </a:r>
          </a:p>
          <a:p>
            <a:r>
              <a:rPr lang="en-US" dirty="0">
                <a:latin typeface="Times New Roman" pitchFamily="18" charset="0"/>
                <a:cs typeface="Times New Roman" pitchFamily="18" charset="0"/>
              </a:rPr>
              <a:t>Subphylum (</a:t>
            </a:r>
            <a:r>
              <a:rPr lang="en-US" i="1" dirty="0">
                <a:latin typeface="Times New Roman" pitchFamily="18" charset="0"/>
                <a:cs typeface="Times New Roman" pitchFamily="18" charset="0"/>
              </a:rPr>
              <a:t>-viricotina</a:t>
            </a:r>
            <a:r>
              <a:rPr lang="en-US" dirty="0">
                <a:latin typeface="Times New Roman" pitchFamily="18" charset="0"/>
                <a:cs typeface="Times New Roman" pitchFamily="18" charset="0"/>
              </a:rPr>
              <a:t>)</a:t>
            </a:r>
          </a:p>
          <a:p>
            <a:r>
              <a:rPr lang="en-US" dirty="0" smtClean="0">
                <a:latin typeface="Times New Roman" pitchFamily="18" charset="0"/>
                <a:cs typeface="Times New Roman" pitchFamily="18" charset="0"/>
              </a:rPr>
              <a:t>class</a:t>
            </a:r>
            <a:r>
              <a:rPr lang="en-US" dirty="0">
                <a:latin typeface="Times New Roman" pitchFamily="18" charset="0"/>
                <a:cs typeface="Times New Roman" pitchFamily="18" charset="0"/>
              </a:rPr>
              <a:t> (</a:t>
            </a:r>
            <a:r>
              <a:rPr lang="en-US" i="1" dirty="0">
                <a:latin typeface="Times New Roman" pitchFamily="18" charset="0"/>
                <a:cs typeface="Times New Roman" pitchFamily="18" charset="0"/>
              </a:rPr>
              <a:t>-viricetes</a:t>
            </a:r>
            <a:r>
              <a:rPr lang="en-US" dirty="0">
                <a:latin typeface="Times New Roman" pitchFamily="18" charset="0"/>
                <a:cs typeface="Times New Roman" pitchFamily="18" charset="0"/>
              </a:rPr>
              <a:t>)</a:t>
            </a:r>
          </a:p>
          <a:p>
            <a:r>
              <a:rPr lang="en-US" dirty="0" smtClean="0">
                <a:latin typeface="Times New Roman" pitchFamily="18" charset="0"/>
                <a:cs typeface="Times New Roman" pitchFamily="18" charset="0"/>
              </a:rPr>
              <a:t>Subclass </a:t>
            </a: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-viricetidae</a:t>
            </a:r>
            <a:r>
              <a:rPr lang="en-US" dirty="0">
                <a:latin typeface="Times New Roman" pitchFamily="18" charset="0"/>
                <a:cs typeface="Times New Roman" pitchFamily="18" charset="0"/>
              </a:rPr>
              <a:t>)</a:t>
            </a:r>
          </a:p>
          <a:p>
            <a:r>
              <a:rPr lang="en-US" dirty="0">
                <a:latin typeface="Times New Roman" pitchFamily="18" charset="0"/>
                <a:cs typeface="Times New Roman" pitchFamily="18" charset="0"/>
              </a:rPr>
              <a:t>Order (</a:t>
            </a:r>
            <a:r>
              <a:rPr lang="en-US" i="1" dirty="0">
                <a:latin typeface="Times New Roman" pitchFamily="18" charset="0"/>
                <a:cs typeface="Times New Roman" pitchFamily="18" charset="0"/>
              </a:rPr>
              <a:t>-virales</a:t>
            </a:r>
            <a:r>
              <a:rPr lang="en-US" dirty="0">
                <a:latin typeface="Times New Roman" pitchFamily="18" charset="0"/>
                <a:cs typeface="Times New Roman" pitchFamily="18" charset="0"/>
              </a:rPr>
              <a:t>)</a:t>
            </a:r>
          </a:p>
          <a:p>
            <a:r>
              <a:rPr lang="en-US" dirty="0">
                <a:latin typeface="Times New Roman" pitchFamily="18" charset="0"/>
                <a:cs typeface="Times New Roman" pitchFamily="18" charset="0"/>
              </a:rPr>
              <a:t>Suborder (</a:t>
            </a:r>
            <a:r>
              <a:rPr lang="en-US" i="1" dirty="0">
                <a:latin typeface="Times New Roman" pitchFamily="18" charset="0"/>
                <a:cs typeface="Times New Roman" pitchFamily="18" charset="0"/>
              </a:rPr>
              <a:t>-virineae</a:t>
            </a:r>
            <a:r>
              <a:rPr lang="en-US" dirty="0">
                <a:latin typeface="Times New Roman" pitchFamily="18" charset="0"/>
                <a:cs typeface="Times New Roman" pitchFamily="18" charset="0"/>
              </a:rPr>
              <a:t>)</a:t>
            </a:r>
          </a:p>
          <a:p>
            <a:r>
              <a:rPr lang="en-US" dirty="0">
                <a:latin typeface="Times New Roman" pitchFamily="18" charset="0"/>
                <a:cs typeface="Times New Roman" pitchFamily="18" charset="0"/>
              </a:rPr>
              <a:t>Family (</a:t>
            </a:r>
            <a:r>
              <a:rPr lang="en-US" i="1" dirty="0">
                <a:latin typeface="Times New Roman" pitchFamily="18" charset="0"/>
                <a:cs typeface="Times New Roman" pitchFamily="18" charset="0"/>
              </a:rPr>
              <a:t>-viridae</a:t>
            </a:r>
            <a:r>
              <a:rPr lang="en-US" dirty="0">
                <a:latin typeface="Times New Roman" pitchFamily="18" charset="0"/>
                <a:cs typeface="Times New Roman" pitchFamily="18" charset="0"/>
              </a:rPr>
              <a:t>)</a:t>
            </a:r>
          </a:p>
          <a:p>
            <a:r>
              <a:rPr lang="en-US" dirty="0">
                <a:latin typeface="Times New Roman" pitchFamily="18" charset="0"/>
                <a:cs typeface="Times New Roman" pitchFamily="18" charset="0"/>
              </a:rPr>
              <a:t>Subfamily (</a:t>
            </a:r>
            <a:r>
              <a:rPr lang="en-US" i="1" dirty="0">
                <a:latin typeface="Times New Roman" pitchFamily="18" charset="0"/>
                <a:cs typeface="Times New Roman" pitchFamily="18" charset="0"/>
              </a:rPr>
              <a:t>-virinae</a:t>
            </a:r>
            <a:r>
              <a:rPr lang="en-US" dirty="0">
                <a:latin typeface="Times New Roman" pitchFamily="18" charset="0"/>
                <a:cs typeface="Times New Roman" pitchFamily="18" charset="0"/>
              </a:rPr>
              <a:t>)</a:t>
            </a:r>
          </a:p>
          <a:p>
            <a:r>
              <a:rPr lang="en-US" dirty="0">
                <a:latin typeface="Times New Roman" pitchFamily="18" charset="0"/>
                <a:cs typeface="Times New Roman" pitchFamily="18" charset="0"/>
              </a:rPr>
              <a:t>Genus (</a:t>
            </a:r>
            <a:r>
              <a:rPr lang="en-US" i="1" dirty="0">
                <a:latin typeface="Times New Roman" pitchFamily="18" charset="0"/>
                <a:cs typeface="Times New Roman" pitchFamily="18" charset="0"/>
              </a:rPr>
              <a:t>-virus</a:t>
            </a:r>
            <a:r>
              <a:rPr lang="en-US" dirty="0">
                <a:latin typeface="Times New Roman" pitchFamily="18" charset="0"/>
                <a:cs typeface="Times New Roman" pitchFamily="18" charset="0"/>
              </a:rPr>
              <a:t>)</a:t>
            </a:r>
          </a:p>
          <a:p>
            <a:r>
              <a:rPr lang="en-US" dirty="0">
                <a:latin typeface="Times New Roman" pitchFamily="18" charset="0"/>
                <a:cs typeface="Times New Roman" pitchFamily="18" charset="0"/>
              </a:rPr>
              <a:t>Subgenus (</a:t>
            </a:r>
            <a:r>
              <a:rPr lang="en-US" i="1" dirty="0">
                <a:latin typeface="Times New Roman" pitchFamily="18" charset="0"/>
                <a:cs typeface="Times New Roman" pitchFamily="18" charset="0"/>
              </a:rPr>
              <a:t>-virus</a:t>
            </a:r>
            <a:r>
              <a:rPr lang="en-US" dirty="0">
                <a:latin typeface="Times New Roman" pitchFamily="18" charset="0"/>
                <a:cs typeface="Times New Roman" pitchFamily="18" charset="0"/>
              </a:rPr>
              <a:t>)</a:t>
            </a:r>
          </a:p>
          <a:p>
            <a:r>
              <a:rPr lang="en-US" dirty="0" smtClean="0">
                <a:latin typeface="Times New Roman" pitchFamily="18" charset="0"/>
                <a:cs typeface="Times New Roman" pitchFamily="18" charset="0"/>
              </a:rPr>
              <a:t>Species</a:t>
            </a:r>
            <a:endParaRPr lang="en-US"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Classification Criteria</a:t>
            </a:r>
            <a:endParaRPr lang="en-US"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20000"/>
          </a:bodyPr>
          <a:lstStyle/>
          <a:p>
            <a:r>
              <a:rPr lang="en-US" dirty="0" smtClean="0">
                <a:latin typeface="Times New Roman" pitchFamily="18" charset="0"/>
                <a:cs typeface="Times New Roman" pitchFamily="18" charset="0"/>
              </a:rPr>
              <a:t>The viruses are mainly classified by phenotypic characteristics such as:</a:t>
            </a:r>
          </a:p>
          <a:p>
            <a:pPr marL="514350" indent="-514350">
              <a:buFont typeface="+mj-lt"/>
              <a:buAutoNum type="arabicPeriod"/>
            </a:pPr>
            <a:r>
              <a:rPr lang="en-US" b="1" u="sng" dirty="0" smtClean="0">
                <a:latin typeface="Times New Roman" pitchFamily="18" charset="0"/>
                <a:cs typeface="Times New Roman" pitchFamily="18" charset="0"/>
              </a:rPr>
              <a:t>Morphology</a:t>
            </a:r>
          </a:p>
          <a:p>
            <a:pPr marL="914400" lvl="1" indent="-514350"/>
            <a:r>
              <a:rPr lang="en-US" dirty="0" smtClean="0">
                <a:latin typeface="Times New Roman" pitchFamily="18" charset="0"/>
                <a:cs typeface="Times New Roman" pitchFamily="18" charset="0"/>
              </a:rPr>
              <a:t>Structure of capsid</a:t>
            </a:r>
          </a:p>
          <a:p>
            <a:pPr marL="914400" lvl="1" indent="-514350"/>
            <a:r>
              <a:rPr lang="en-US" dirty="0" smtClean="0">
                <a:latin typeface="Times New Roman" pitchFamily="18" charset="0"/>
                <a:cs typeface="Times New Roman" pitchFamily="18" charset="0"/>
              </a:rPr>
              <a:t>Presence or absence of envelope</a:t>
            </a:r>
          </a:p>
          <a:p>
            <a:pPr marL="914400" lvl="1" indent="-514350"/>
            <a:r>
              <a:rPr lang="en-US" dirty="0" smtClean="0">
                <a:latin typeface="Times New Roman" pitchFamily="18" charset="0"/>
                <a:cs typeface="Times New Roman" pitchFamily="18" charset="0"/>
              </a:rPr>
              <a:t>Size of virion</a:t>
            </a:r>
          </a:p>
          <a:p>
            <a:pPr marL="914400" lvl="1" indent="-514350"/>
            <a:r>
              <a:rPr lang="en-US" dirty="0" smtClean="0">
                <a:latin typeface="Times New Roman" pitchFamily="18" charset="0"/>
                <a:cs typeface="Times New Roman" pitchFamily="18" charset="0"/>
              </a:rPr>
              <a:t>On the basis of form they are classified into 4 groups</a:t>
            </a:r>
          </a:p>
          <a:p>
            <a:pPr marL="914400" lvl="1" indent="-514350">
              <a:buFont typeface="+mj-lt"/>
              <a:buAutoNum type="arabicPeriod"/>
            </a:pPr>
            <a:r>
              <a:rPr lang="en-US" b="1" dirty="0" smtClean="0">
                <a:latin typeface="Times New Roman" pitchFamily="18" charset="0"/>
                <a:cs typeface="Times New Roman" pitchFamily="18" charset="0"/>
              </a:rPr>
              <a:t>Filamentous viruses </a:t>
            </a:r>
            <a:r>
              <a:rPr lang="en-US" dirty="0" smtClean="0">
                <a:latin typeface="Times New Roman" pitchFamily="18" charset="0"/>
                <a:cs typeface="Times New Roman" pitchFamily="18" charset="0"/>
              </a:rPr>
              <a:t>are long and cylindrical e.g. TMV</a:t>
            </a:r>
          </a:p>
          <a:p>
            <a:pPr marL="914400" lvl="1" indent="-514350">
              <a:buFont typeface="+mj-lt"/>
              <a:buAutoNum type="arabicPeriod"/>
            </a:pPr>
            <a:r>
              <a:rPr lang="en-US" b="1" dirty="0" smtClean="0">
                <a:latin typeface="Times New Roman" pitchFamily="18" charset="0"/>
                <a:cs typeface="Times New Roman" pitchFamily="18" charset="0"/>
              </a:rPr>
              <a:t>Isometric</a:t>
            </a:r>
            <a:r>
              <a:rPr lang="en-US" dirty="0" smtClean="0">
                <a:latin typeface="Times New Roman" pitchFamily="18" charset="0"/>
                <a:cs typeface="Times New Roman" pitchFamily="18" charset="0"/>
              </a:rPr>
              <a:t> (or icosahedral) viruses are roughly spherical e.g. poliovirus</a:t>
            </a:r>
          </a:p>
          <a:p>
            <a:pPr marL="914400" lvl="1" indent="-514350">
              <a:buFont typeface="+mj-lt"/>
              <a:buAutoNum type="arabicPeriod"/>
            </a:pPr>
            <a:r>
              <a:rPr lang="en-US" b="1" dirty="0" smtClean="0">
                <a:latin typeface="Times New Roman" pitchFamily="18" charset="0"/>
                <a:cs typeface="Times New Roman" pitchFamily="18" charset="0"/>
              </a:rPr>
              <a:t>Enveloped viruses </a:t>
            </a:r>
            <a:r>
              <a:rPr lang="en-US" dirty="0" smtClean="0">
                <a:latin typeface="Times New Roman" pitchFamily="18" charset="0"/>
                <a:cs typeface="Times New Roman" pitchFamily="18" charset="0"/>
              </a:rPr>
              <a:t>have membranes surrounding capsid e.g. influenza virus</a:t>
            </a:r>
          </a:p>
          <a:p>
            <a:pPr marL="914400" lvl="1" indent="-514350">
              <a:buFont typeface="+mj-lt"/>
              <a:buAutoNum type="arabicPeriod"/>
            </a:pPr>
            <a:r>
              <a:rPr lang="en-US" b="1" dirty="0" smtClean="0">
                <a:latin typeface="Times New Roman" pitchFamily="18" charset="0"/>
                <a:cs typeface="Times New Roman" pitchFamily="18" charset="0"/>
              </a:rPr>
              <a:t>Head and tail viruses </a:t>
            </a:r>
            <a:r>
              <a:rPr lang="en-US" dirty="0" smtClean="0">
                <a:latin typeface="Times New Roman" pitchFamily="18" charset="0"/>
                <a:cs typeface="Times New Roman" pitchFamily="18" charset="0"/>
              </a:rPr>
              <a:t>have isometric head and filamentous tail e.g. T4</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Forms of Viruses</a:t>
            </a:r>
            <a:endParaRPr lang="en-US" b="1"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4" name="Content Placeholder 3" descr="enveloped_virus_article_r6O6m2m.jpg"/>
          <p:cNvPicPr>
            <a:picLocks noGrp="1" noChangeAspect="1"/>
          </p:cNvPicPr>
          <p:nvPr>
            <p:ph idx="1"/>
          </p:nvPr>
        </p:nvPicPr>
        <p:blipFill>
          <a:blip r:embed="rId2"/>
          <a:stretch>
            <a:fillRect/>
          </a:stretch>
        </p:blipFill>
        <p:spPr>
          <a:xfrm>
            <a:off x="0" y="1752600"/>
            <a:ext cx="9144000" cy="5105400"/>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Classification Criteria</a:t>
            </a:r>
            <a:endParaRPr lang="en-US"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514350" indent="-514350">
              <a:buFont typeface="+mj-lt"/>
              <a:buAutoNum type="arabicPeriod" startAt="2"/>
            </a:pPr>
            <a:r>
              <a:rPr lang="en-US" b="1" u="sng" dirty="0" smtClean="0">
                <a:latin typeface="Times New Roman" pitchFamily="18" charset="0"/>
                <a:cs typeface="Times New Roman" pitchFamily="18" charset="0"/>
              </a:rPr>
              <a:t>Nucleic acid type</a:t>
            </a:r>
          </a:p>
          <a:p>
            <a:pPr marL="914400" lvl="1" indent="-514350">
              <a:buFont typeface="+mj-lt"/>
              <a:buAutoNum type="arabicPeriod"/>
            </a:pPr>
            <a:r>
              <a:rPr lang="en-US" b="1" dirty="0" smtClean="0">
                <a:latin typeface="Times New Roman" pitchFamily="18" charset="0"/>
                <a:cs typeface="Times New Roman" pitchFamily="18" charset="0"/>
              </a:rPr>
              <a:t>DNA viruses </a:t>
            </a:r>
            <a:r>
              <a:rPr lang="en-US" dirty="0" smtClean="0">
                <a:latin typeface="Times New Roman" pitchFamily="18" charset="0"/>
                <a:cs typeface="Times New Roman" pitchFamily="18" charset="0"/>
              </a:rPr>
              <a:t>have genome in the form of DNA e.g. poxvirus.</a:t>
            </a:r>
          </a:p>
          <a:p>
            <a:pPr marL="914400" lvl="1" indent="-514350">
              <a:buFont typeface="+mj-lt"/>
              <a:buAutoNum type="arabicPeriod"/>
            </a:pPr>
            <a:r>
              <a:rPr lang="en-US" b="1" dirty="0" smtClean="0">
                <a:latin typeface="Times New Roman" pitchFamily="18" charset="0"/>
                <a:cs typeface="Times New Roman" pitchFamily="18" charset="0"/>
              </a:rPr>
              <a:t>RNA viruses</a:t>
            </a:r>
            <a:r>
              <a:rPr lang="en-US" dirty="0" smtClean="0">
                <a:latin typeface="Times New Roman" pitchFamily="18" charset="0"/>
                <a:cs typeface="Times New Roman" pitchFamily="18" charset="0"/>
              </a:rPr>
              <a:t> have RNA as genetic material e.g. influenza virus.</a:t>
            </a:r>
          </a:p>
          <a:p>
            <a:pPr marL="914400" lvl="1" indent="-514350">
              <a:buFont typeface="+mj-lt"/>
              <a:buAutoNum type="arabicPeriod"/>
            </a:pPr>
            <a:r>
              <a:rPr lang="en-US" b="1" dirty="0" smtClean="0">
                <a:latin typeface="Times New Roman" pitchFamily="18" charset="0"/>
                <a:cs typeface="Times New Roman" pitchFamily="18" charset="0"/>
              </a:rPr>
              <a:t>Retroviruses </a:t>
            </a:r>
            <a:r>
              <a:rPr lang="en-US" dirty="0" smtClean="0">
                <a:latin typeface="Times New Roman" pitchFamily="18" charset="0"/>
                <a:cs typeface="Times New Roman" pitchFamily="18" charset="0"/>
              </a:rPr>
              <a:t>are the viruses which transform their single stranded RNA into double stranded DNA e.g. HIV.</a:t>
            </a:r>
          </a:p>
          <a:p>
            <a:pPr marL="914400" lvl="1" indent="-514350">
              <a:buFont typeface="+mj-lt"/>
              <a:buAutoNum type="arabicPeriod"/>
            </a:pPr>
            <a:r>
              <a:rPr lang="en-US" b="1" dirty="0" smtClean="0">
                <a:latin typeface="Times New Roman" pitchFamily="18" charset="0"/>
                <a:cs typeface="Times New Roman" pitchFamily="18" charset="0"/>
              </a:rPr>
              <a:t>Gemini viruses </a:t>
            </a:r>
            <a:r>
              <a:rPr lang="en-US" dirty="0" smtClean="0">
                <a:latin typeface="Times New Roman" pitchFamily="18" charset="0"/>
                <a:cs typeface="Times New Roman" pitchFamily="18" charset="0"/>
              </a:rPr>
              <a:t>have single stranded DNA as their genome e.g. begomovirus.</a:t>
            </a:r>
          </a:p>
          <a:p>
            <a:pPr marL="514350" indent="-514350">
              <a:buFont typeface="+mj-lt"/>
              <a:buAutoNum type="arabicPeriod"/>
            </a:pPr>
            <a:endParaRPr lang="en-US"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Classification Criteria</a:t>
            </a:r>
            <a:endParaRPr lang="en-US"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457200" y="1905000"/>
            <a:ext cx="8229600" cy="4389120"/>
          </a:xfrm>
        </p:spPr>
        <p:txBody>
          <a:bodyPr>
            <a:normAutofit fontScale="92500" lnSpcReduction="20000"/>
          </a:bodyPr>
          <a:lstStyle/>
          <a:p>
            <a:pPr marL="514350" indent="-514350">
              <a:buFont typeface="+mj-lt"/>
              <a:buAutoNum type="arabicPeriod" startAt="3"/>
            </a:pPr>
            <a:r>
              <a:rPr lang="en-US" b="1" u="sng" dirty="0" smtClean="0">
                <a:latin typeface="Times New Roman" pitchFamily="18" charset="0"/>
                <a:cs typeface="Times New Roman" pitchFamily="18" charset="0"/>
              </a:rPr>
              <a:t>Type of host</a:t>
            </a:r>
          </a:p>
          <a:p>
            <a:pPr marL="914400" lvl="1" indent="-514350"/>
            <a:r>
              <a:rPr lang="en-US" dirty="0" smtClean="0">
                <a:latin typeface="Times New Roman" pitchFamily="18" charset="0"/>
                <a:cs typeface="Times New Roman" pitchFamily="18" charset="0"/>
              </a:rPr>
              <a:t>Host structures the virus infects</a:t>
            </a:r>
          </a:p>
          <a:p>
            <a:pPr marL="914400" lvl="1" indent="-514350">
              <a:buFont typeface="+mj-lt"/>
              <a:buAutoNum type="arabicPeriod"/>
            </a:pPr>
            <a:r>
              <a:rPr lang="en-US" b="1" dirty="0" smtClean="0">
                <a:latin typeface="Times New Roman" pitchFamily="18" charset="0"/>
                <a:cs typeface="Times New Roman" pitchFamily="18" charset="0"/>
              </a:rPr>
              <a:t>Bacteriophages</a:t>
            </a:r>
            <a:r>
              <a:rPr lang="en-US" dirty="0" smtClean="0">
                <a:latin typeface="Times New Roman" pitchFamily="18" charset="0"/>
                <a:cs typeface="Times New Roman" pitchFamily="18" charset="0"/>
              </a:rPr>
              <a:t>: infect bacteria e.g. T4</a:t>
            </a:r>
          </a:p>
          <a:p>
            <a:pPr marL="914400" lvl="1" indent="-514350">
              <a:buFont typeface="+mj-lt"/>
              <a:buAutoNum type="arabicPeriod"/>
            </a:pPr>
            <a:r>
              <a:rPr lang="en-US" b="1" dirty="0" smtClean="0">
                <a:latin typeface="Times New Roman" pitchFamily="18" charset="0"/>
                <a:cs typeface="Times New Roman" pitchFamily="18" charset="0"/>
              </a:rPr>
              <a:t>Plant viruses</a:t>
            </a:r>
            <a:r>
              <a:rPr lang="en-US" dirty="0" smtClean="0">
                <a:latin typeface="Times New Roman" pitchFamily="18" charset="0"/>
                <a:cs typeface="Times New Roman" pitchFamily="18" charset="0"/>
              </a:rPr>
              <a:t>: infect plants e.g. TMV</a:t>
            </a:r>
          </a:p>
          <a:p>
            <a:pPr marL="914400" lvl="1" indent="-514350">
              <a:buFont typeface="+mj-lt"/>
              <a:buAutoNum type="arabicPeriod"/>
            </a:pPr>
            <a:r>
              <a:rPr lang="en-US" b="1" dirty="0" smtClean="0">
                <a:latin typeface="Times New Roman" pitchFamily="18" charset="0"/>
                <a:cs typeface="Times New Roman" pitchFamily="18" charset="0"/>
              </a:rPr>
              <a:t>Animal viruses</a:t>
            </a:r>
            <a:r>
              <a:rPr lang="en-US" dirty="0" smtClean="0">
                <a:latin typeface="Times New Roman" pitchFamily="18" charset="0"/>
                <a:cs typeface="Times New Roman" pitchFamily="18" charset="0"/>
              </a:rPr>
              <a:t>: infect animals e.g. HIV</a:t>
            </a:r>
          </a:p>
          <a:p>
            <a:pPr marL="1314450" lvl="2" indent="-514350"/>
            <a:r>
              <a:rPr lang="en-US" b="1" dirty="0" smtClean="0">
                <a:latin typeface="Times New Roman" pitchFamily="18" charset="0"/>
                <a:cs typeface="Times New Roman" pitchFamily="18" charset="0"/>
              </a:rPr>
              <a:t>Dermotropic</a:t>
            </a:r>
            <a:r>
              <a:rPr lang="en-US" dirty="0" smtClean="0">
                <a:latin typeface="Times New Roman" pitchFamily="18" charset="0"/>
                <a:cs typeface="Times New Roman" pitchFamily="18" charset="0"/>
              </a:rPr>
              <a:t>: infect the skin cells</a:t>
            </a:r>
          </a:p>
          <a:p>
            <a:pPr marL="1314450" lvl="2" indent="-514350"/>
            <a:r>
              <a:rPr lang="en-US" b="1" dirty="0" smtClean="0">
                <a:latin typeface="Times New Roman" pitchFamily="18" charset="0"/>
                <a:cs typeface="Times New Roman" pitchFamily="18" charset="0"/>
              </a:rPr>
              <a:t>Neurotropic</a:t>
            </a:r>
            <a:r>
              <a:rPr lang="en-US" dirty="0" smtClean="0">
                <a:latin typeface="Times New Roman" pitchFamily="18" charset="0"/>
                <a:cs typeface="Times New Roman" pitchFamily="18" charset="0"/>
              </a:rPr>
              <a:t>: infect nerve cells</a:t>
            </a:r>
          </a:p>
          <a:p>
            <a:pPr marL="1314450" lvl="2" indent="-514350"/>
            <a:r>
              <a:rPr lang="en-US" b="1" dirty="0" smtClean="0">
                <a:latin typeface="Times New Roman" pitchFamily="18" charset="0"/>
                <a:cs typeface="Times New Roman" pitchFamily="18" charset="0"/>
              </a:rPr>
              <a:t>Viscerotropic</a:t>
            </a:r>
            <a:r>
              <a:rPr lang="en-US" dirty="0" smtClean="0">
                <a:latin typeface="Times New Roman" pitchFamily="18" charset="0"/>
                <a:cs typeface="Times New Roman" pitchFamily="18" charset="0"/>
              </a:rPr>
              <a:t>: infect organ of digestive tract of the host</a:t>
            </a:r>
          </a:p>
          <a:p>
            <a:pPr marL="1314450" lvl="2" indent="-514350"/>
            <a:r>
              <a:rPr lang="en-US" b="1" dirty="0" smtClean="0">
                <a:latin typeface="Times New Roman" pitchFamily="18" charset="0"/>
                <a:cs typeface="Times New Roman" pitchFamily="18" charset="0"/>
              </a:rPr>
              <a:t>Pneumotropic</a:t>
            </a:r>
            <a:r>
              <a:rPr lang="en-US" dirty="0" smtClean="0">
                <a:latin typeface="Times New Roman" pitchFamily="18" charset="0"/>
                <a:cs typeface="Times New Roman" pitchFamily="18" charset="0"/>
              </a:rPr>
              <a:t>: infect respiratory system of the host</a:t>
            </a:r>
          </a:p>
          <a:p>
            <a:pPr marL="514350" indent="-514350">
              <a:buFont typeface="+mj-lt"/>
              <a:buAutoNum type="arabicPeriod" startAt="4"/>
            </a:pPr>
            <a:r>
              <a:rPr lang="en-US" b="1" u="sng" dirty="0" smtClean="0">
                <a:latin typeface="Times New Roman" pitchFamily="18" charset="0"/>
                <a:cs typeface="Times New Roman" pitchFamily="18" charset="0"/>
              </a:rPr>
              <a:t>Type of disease they cause</a:t>
            </a:r>
          </a:p>
          <a:p>
            <a:pPr marL="914400" lvl="1" indent="-514350"/>
            <a:r>
              <a:rPr lang="en-US" dirty="0" smtClean="0">
                <a:latin typeface="Times New Roman" pitchFamily="18" charset="0"/>
                <a:cs typeface="Times New Roman" pitchFamily="18" charset="0"/>
              </a:rPr>
              <a:t>Symptoms of disease e.g. Tobacco mosaic virus</a:t>
            </a:r>
          </a:p>
          <a:p>
            <a:pPr marL="914400" lvl="1" indent="-514350"/>
            <a:r>
              <a:rPr lang="en-US" dirty="0" smtClean="0">
                <a:latin typeface="Times New Roman" pitchFamily="18" charset="0"/>
                <a:cs typeface="Times New Roman" pitchFamily="18" charset="0"/>
              </a:rPr>
              <a:t>Place where the disease first reported e.g. Ebola virus</a:t>
            </a:r>
          </a:p>
          <a:p>
            <a:pPr marL="514350" indent="-514350">
              <a:buFont typeface="+mj-lt"/>
              <a:buAutoNum type="arabicPeriod" startAt="4"/>
            </a:pPr>
            <a:r>
              <a:rPr lang="en-US" b="1" u="sng" dirty="0" smtClean="0">
                <a:latin typeface="Times New Roman" pitchFamily="18" charset="0"/>
                <a:cs typeface="Times New Roman" pitchFamily="18" charset="0"/>
              </a:rPr>
              <a:t>Mode of replication</a:t>
            </a:r>
          </a:p>
          <a:p>
            <a:endParaRPr lang="en-US"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Classification Systems</a:t>
            </a:r>
            <a:endParaRPr lang="en-US"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r>
              <a:rPr lang="en-US" dirty="0" smtClean="0">
                <a:latin typeface="Times New Roman" pitchFamily="18" charset="0"/>
                <a:cs typeface="Times New Roman" pitchFamily="18" charset="0"/>
              </a:rPr>
              <a:t>Viruses are classified generally based on:</a:t>
            </a:r>
          </a:p>
          <a:p>
            <a:pPr marL="971550" lvl="1" indent="-514350">
              <a:buFont typeface="+mj-lt"/>
              <a:buAutoNum type="arabicPeriod"/>
            </a:pPr>
            <a:r>
              <a:rPr lang="en-US" b="1" dirty="0" smtClean="0">
                <a:latin typeface="Times New Roman" pitchFamily="18" charset="0"/>
                <a:cs typeface="Times New Roman" pitchFamily="18" charset="0"/>
              </a:rPr>
              <a:t>Classical system</a:t>
            </a:r>
          </a:p>
          <a:p>
            <a:pPr marL="1371600" lvl="2" indent="-514350"/>
            <a:r>
              <a:rPr lang="en-US" dirty="0" smtClean="0">
                <a:latin typeface="Times New Roman" pitchFamily="18" charset="0"/>
                <a:cs typeface="Times New Roman" pitchFamily="18" charset="0"/>
              </a:rPr>
              <a:t>Based on host or physical or chemical characteristics of the viruses.</a:t>
            </a:r>
          </a:p>
          <a:p>
            <a:pPr marL="1371600" lvl="2" indent="-514350"/>
            <a:r>
              <a:rPr lang="en-US" dirty="0" smtClean="0">
                <a:latin typeface="Times New Roman" pitchFamily="18" charset="0"/>
                <a:cs typeface="Times New Roman" pitchFamily="18" charset="0"/>
              </a:rPr>
              <a:t>E.g. animal, plant viruses (Holmes classification) or enveloped, naked viruses etc.</a:t>
            </a:r>
          </a:p>
          <a:p>
            <a:pPr marL="971550" lvl="1" indent="-514350">
              <a:buFont typeface="+mj-lt"/>
              <a:buAutoNum type="arabicPeriod"/>
            </a:pPr>
            <a:r>
              <a:rPr lang="en-US" b="1" dirty="0" smtClean="0">
                <a:latin typeface="Times New Roman" pitchFamily="18" charset="0"/>
                <a:cs typeface="Times New Roman" pitchFamily="18" charset="0"/>
              </a:rPr>
              <a:t>Genomic </a:t>
            </a:r>
          </a:p>
          <a:p>
            <a:pPr marL="1371600" lvl="2" indent="-514350"/>
            <a:r>
              <a:rPr lang="en-US" dirty="0" smtClean="0">
                <a:latin typeface="Times New Roman" pitchFamily="18" charset="0"/>
                <a:cs typeface="Times New Roman" pitchFamily="18" charset="0"/>
              </a:rPr>
              <a:t>Based on genome of the viruses.</a:t>
            </a:r>
          </a:p>
          <a:p>
            <a:pPr marL="1371600" lvl="2" indent="-514350"/>
            <a:r>
              <a:rPr lang="en-US" dirty="0" smtClean="0">
                <a:latin typeface="Times New Roman" pitchFamily="18" charset="0"/>
                <a:cs typeface="Times New Roman" pitchFamily="18" charset="0"/>
              </a:rPr>
              <a:t>E.g. Baltimore classification or DNA, RNA viruses etc</a:t>
            </a:r>
          </a:p>
          <a:p>
            <a:pPr marL="971550" lvl="1" indent="-514350">
              <a:buFont typeface="+mj-lt"/>
              <a:buAutoNum type="arabicPeriod"/>
            </a:pPr>
            <a:r>
              <a:rPr lang="en-US" b="1" dirty="0" smtClean="0">
                <a:latin typeface="Times New Roman" pitchFamily="18" charset="0"/>
                <a:cs typeface="Times New Roman" pitchFamily="18" charset="0"/>
              </a:rPr>
              <a:t>Serology</a:t>
            </a:r>
          </a:p>
          <a:p>
            <a:pPr marL="1371600" lvl="2" indent="-514350"/>
            <a:r>
              <a:rPr lang="en-US" dirty="0" smtClean="0">
                <a:latin typeface="Times New Roman" pitchFamily="18" charset="0"/>
                <a:cs typeface="Times New Roman" pitchFamily="18" charset="0"/>
              </a:rPr>
              <a:t>Based on diagnostic virology.</a:t>
            </a:r>
          </a:p>
          <a:p>
            <a:pPr marL="1371600" lvl="2" indent="-514350"/>
            <a:r>
              <a:rPr lang="en-US" dirty="0" smtClean="0">
                <a:latin typeface="Times New Roman" pitchFamily="18" charset="0"/>
                <a:cs typeface="Times New Roman" pitchFamily="18" charset="0"/>
              </a:rPr>
              <a:t>Viruses in this classification have significant antigenic differences but perhaps very little genetic or biological differences exist among them.</a:t>
            </a:r>
          </a:p>
          <a:p>
            <a:pPr marL="971550" lvl="1" indent="-514350">
              <a:buFont typeface="+mj-lt"/>
              <a:buAutoNum type="arabicPeriod"/>
            </a:pPr>
            <a:endParaRPr lang="en-US"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pPr algn="ct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Holmes Classification</a:t>
            </a:r>
            <a:endParaRPr lang="en-US"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Holmes </a:t>
            </a:r>
            <a:r>
              <a:rPr lang="en-US" dirty="0">
                <a:latin typeface="Times New Roman" pitchFamily="18" charset="0"/>
                <a:cs typeface="Times New Roman" pitchFamily="18" charset="0"/>
              </a:rPr>
              <a:t>(1948) used Carl Linnaeus's system of binomial nomenclature to </a:t>
            </a:r>
            <a:r>
              <a:rPr lang="en-US" dirty="0" smtClean="0">
                <a:latin typeface="Times New Roman" pitchFamily="18" charset="0"/>
                <a:cs typeface="Times New Roman" pitchFamily="18" charset="0"/>
              </a:rPr>
              <a:t>classify </a:t>
            </a:r>
            <a:r>
              <a:rPr lang="en-US" dirty="0">
                <a:latin typeface="Times New Roman" pitchFamily="18" charset="0"/>
                <a:cs typeface="Times New Roman" pitchFamily="18" charset="0"/>
              </a:rPr>
              <a:t>viruses into 3 groups under one order, Virales.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He classified viruses on the basis of the type of the host the virus infected.</a:t>
            </a:r>
          </a:p>
          <a:p>
            <a:r>
              <a:rPr lang="en-US" dirty="0" smtClean="0">
                <a:latin typeface="Times New Roman" pitchFamily="18" charset="0"/>
                <a:cs typeface="Times New Roman" pitchFamily="18" charset="0"/>
              </a:rPr>
              <a:t>They </a:t>
            </a:r>
            <a:r>
              <a:rPr lang="en-US" dirty="0">
                <a:latin typeface="Times New Roman" pitchFamily="18" charset="0"/>
                <a:cs typeface="Times New Roman" pitchFamily="18" charset="0"/>
              </a:rPr>
              <a:t>are placed as follows:</a:t>
            </a:r>
          </a:p>
          <a:p>
            <a:pPr marL="514350" lvl="0" indent="-514350">
              <a:buFont typeface="+mj-lt"/>
              <a:buAutoNum type="arabicPeriod"/>
            </a:pPr>
            <a:r>
              <a:rPr lang="en-US" b="1" dirty="0">
                <a:latin typeface="Times New Roman" pitchFamily="18" charset="0"/>
                <a:cs typeface="Times New Roman" pitchFamily="18" charset="0"/>
              </a:rPr>
              <a:t>Group I:</a:t>
            </a:r>
            <a:r>
              <a:rPr lang="en-US" dirty="0">
                <a:latin typeface="Times New Roman" pitchFamily="18" charset="0"/>
                <a:cs typeface="Times New Roman" pitchFamily="18" charset="0"/>
              </a:rPr>
              <a:t> </a:t>
            </a:r>
            <a:r>
              <a:rPr lang="en-US" i="1" u="sng" dirty="0">
                <a:latin typeface="Times New Roman" pitchFamily="18" charset="0"/>
                <a:cs typeface="Times New Roman" pitchFamily="18" charset="0"/>
              </a:rPr>
              <a:t>Phaginae</a:t>
            </a:r>
            <a:r>
              <a:rPr lang="en-US" dirty="0">
                <a:latin typeface="Times New Roman" pitchFamily="18" charset="0"/>
                <a:cs typeface="Times New Roman" pitchFamily="18" charset="0"/>
              </a:rPr>
              <a:t> (attacks bacteria)</a:t>
            </a:r>
          </a:p>
          <a:p>
            <a:pPr marL="514350" lvl="0" indent="-514350">
              <a:buFont typeface="+mj-lt"/>
              <a:buAutoNum type="arabicPeriod"/>
            </a:pPr>
            <a:r>
              <a:rPr lang="en-US" b="1" dirty="0">
                <a:latin typeface="Times New Roman" pitchFamily="18" charset="0"/>
                <a:cs typeface="Times New Roman" pitchFamily="18" charset="0"/>
              </a:rPr>
              <a:t>Group II:</a:t>
            </a:r>
            <a:r>
              <a:rPr lang="en-US" dirty="0">
                <a:latin typeface="Times New Roman" pitchFamily="18" charset="0"/>
                <a:cs typeface="Times New Roman" pitchFamily="18" charset="0"/>
              </a:rPr>
              <a:t> </a:t>
            </a:r>
            <a:r>
              <a:rPr lang="en-US" i="1" u="sng" dirty="0">
                <a:latin typeface="Times New Roman" pitchFamily="18" charset="0"/>
                <a:cs typeface="Times New Roman" pitchFamily="18" charset="0"/>
              </a:rPr>
              <a:t>Phytophaginae</a:t>
            </a:r>
            <a:r>
              <a:rPr lang="en-US" i="1" dirty="0">
                <a:latin typeface="Times New Roman" pitchFamily="18" charset="0"/>
                <a:cs typeface="Times New Roman" pitchFamily="18" charset="0"/>
              </a:rPr>
              <a:t> </a:t>
            </a:r>
            <a:r>
              <a:rPr lang="en-US" dirty="0">
                <a:latin typeface="Times New Roman" pitchFamily="18" charset="0"/>
                <a:cs typeface="Times New Roman" pitchFamily="18" charset="0"/>
              </a:rPr>
              <a:t>(attacks plants)</a:t>
            </a:r>
          </a:p>
          <a:p>
            <a:pPr marL="514350" lvl="0" indent="-514350">
              <a:buFont typeface="+mj-lt"/>
              <a:buAutoNum type="arabicPeriod"/>
            </a:pPr>
            <a:r>
              <a:rPr lang="en-US" b="1" dirty="0">
                <a:latin typeface="Times New Roman" pitchFamily="18" charset="0"/>
                <a:cs typeface="Times New Roman" pitchFamily="18" charset="0"/>
              </a:rPr>
              <a:t>Group III:</a:t>
            </a:r>
            <a:r>
              <a:rPr lang="en-US" dirty="0">
                <a:latin typeface="Times New Roman" pitchFamily="18" charset="0"/>
                <a:cs typeface="Times New Roman" pitchFamily="18" charset="0"/>
              </a:rPr>
              <a:t> </a:t>
            </a:r>
            <a:r>
              <a:rPr lang="en-US" i="1" u="sng" dirty="0" smtClean="0">
                <a:latin typeface="Times New Roman" pitchFamily="18" charset="0"/>
                <a:cs typeface="Times New Roman" pitchFamily="18" charset="0"/>
              </a:rPr>
              <a:t>Zoophaginae</a:t>
            </a:r>
            <a:r>
              <a:rPr lang="en-US" i="1" dirty="0">
                <a:latin typeface="Times New Roman" pitchFamily="18" charset="0"/>
                <a:cs typeface="Times New Roman" pitchFamily="18" charset="0"/>
              </a:rPr>
              <a:t> </a:t>
            </a:r>
            <a:r>
              <a:rPr lang="en-US" dirty="0" smtClean="0">
                <a:latin typeface="Times New Roman" pitchFamily="18" charset="0"/>
                <a:cs typeface="Times New Roman" pitchFamily="18" charset="0"/>
              </a:rPr>
              <a:t>(attacks </a:t>
            </a:r>
            <a:r>
              <a:rPr lang="en-US" dirty="0">
                <a:latin typeface="Times New Roman" pitchFamily="18" charset="0"/>
                <a:cs typeface="Times New Roman" pitchFamily="18" charset="0"/>
              </a:rPr>
              <a:t>animals)</a:t>
            </a:r>
          </a:p>
          <a:p>
            <a:endParaRPr lang="en-US"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434</TotalTime>
  <Words>602</Words>
  <Application>Microsoft Office PowerPoint</Application>
  <PresentationFormat>On-screen Show (4:3)</PresentationFormat>
  <Paragraphs>137</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Flow</vt:lpstr>
      <vt:lpstr>Virus Classification</vt:lpstr>
      <vt:lpstr>Virus Classification</vt:lpstr>
      <vt:lpstr>Levels of Classification</vt:lpstr>
      <vt:lpstr>Classification Criteria</vt:lpstr>
      <vt:lpstr>Forms of Viruses</vt:lpstr>
      <vt:lpstr>Classification Criteria</vt:lpstr>
      <vt:lpstr>Classification Criteria</vt:lpstr>
      <vt:lpstr>Classification Systems</vt:lpstr>
      <vt:lpstr>Holmes Classification</vt:lpstr>
      <vt:lpstr>Baltimore Classification</vt:lpstr>
      <vt:lpstr>Baltimore Classification</vt:lpstr>
      <vt:lpstr>Baltimore Classification</vt:lpstr>
      <vt:lpstr>Baltimore Classification</vt:lpstr>
      <vt:lpstr>Baltimore Classification</vt:lpstr>
      <vt:lpstr>Baltimore classification</vt:lpstr>
      <vt:lpstr>Baltimore Classification</vt:lpstr>
      <vt:lpstr>Baltimore Classification</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HamDARD COMPUTER</dc:creator>
  <cp:lastModifiedBy>HamDARD COMPUTER</cp:lastModifiedBy>
  <cp:revision>41</cp:revision>
  <dcterms:created xsi:type="dcterms:W3CDTF">2020-11-16T08:30:58Z</dcterms:created>
  <dcterms:modified xsi:type="dcterms:W3CDTF">2020-11-18T15:38:55Z</dcterms:modified>
</cp:coreProperties>
</file>