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
 <Relationship Id="rId3" Type="http://schemas.openxmlformats.org/package/2006/relationships/metadata/core-properties" Target="docProps/core.xml" />
 <Relationship Id="rId1" Type="http://schemas.openxmlformats.org/officeDocument/2006/relationships/officeDocument" Target="ppt/presentation.xml" />
 <Relationship Id="rId4" Type="http://schemas.openxmlformats.org/officeDocument/2006/relationships/extended-properties" Target="docProps/app.xml" 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7772400" cy="10058400"/>
  <p:notesSz cx="6858000" cy="9144000"/>
  <p:defaultTextStyle>
    <a:defPPr>
      <a:defRPr lang="en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4" y="-72"/>
      </p:cViewPr>
      <p:guideLst>
        <p:guide orient="horz" pos="3016"/>
        <p:guide pos="2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 />
 <Relationship Id="rId2" Type="http://schemas.openxmlformats.org/officeDocument/2006/relationships/slide" Target="slides/slide1.xml" />
 <Relationship Id="rId3" Type="http://schemas.openxmlformats.org/officeDocument/2006/relationships/slide" Target="slides/slide2.xml" />
 <Relationship Id="rId4" Type="http://schemas.openxmlformats.org/officeDocument/2006/relationships/slide" Target="slides/slide3.xml" />
 <Relationship Id="rId5" Type="http://schemas.openxmlformats.org/officeDocument/2006/relationships/slide" Target="slides/slide4.xml" />
 <Relationship Id="rId6" Type="http://schemas.openxmlformats.org/officeDocument/2006/relationships/slide" Target="slides/slide5.xml" />
 <Relationship Id="rId7" Type="http://schemas.openxmlformats.org/officeDocument/2006/relationships/slide" Target="slides/slide6.xml" />
 <Relationship Id="rId8" Type="http://schemas.openxmlformats.org/officeDocument/2006/relationships/slide" Target="slides/slide7.xml" />
 <Relationship Id="rId9" Type="http://schemas.openxmlformats.org/officeDocument/2006/relationships/slide" Target="slides/slide8.xml" />
 <Relationship Id="rId10" Type="http://schemas.openxmlformats.org/officeDocument/2006/relationships/slide" Target="slides/slide9.xml" />
 <Relationship Id="rId11" Type="http://schemas.openxmlformats.org/officeDocument/2006/relationships/slide" Target="slides/slide10.xml" />
 <Relationship Id="rId12" Type="http://schemas.openxmlformats.org/officeDocument/2006/relationships/slide" Target="slides/slide11.xml" />
 <Relationship Id="rId13" Type="http://schemas.openxmlformats.org/officeDocument/2006/relationships/presProps" Target="presProps.xml" />
 <Relationship Id="rId14" Type="http://schemas.openxmlformats.org/officeDocument/2006/relationships/viewProps" Target="viewProps.xml" />
 <Relationship Id="rId15" Type="http://schemas.openxmlformats.org/officeDocument/2006/relationships/theme" Target="theme/theme1.xml" />
 <Relationship Id="rId16" Type="http://schemas.openxmlformats.org/officeDocument/2006/relationships/tableStyles" Target="tableStyles.xml" 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2974705"/>
            <a:ext cx="6261100" cy="2052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5426288"/>
            <a:ext cx="5156200" cy="24471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0350" y="536423"/>
            <a:ext cx="1657350" cy="11406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300" y="536423"/>
            <a:ext cx="4849283" cy="11406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63" y="6153339"/>
            <a:ext cx="6261100" cy="19018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863" y="4058633"/>
            <a:ext cx="6261100" cy="209470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4383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143474"/>
            <a:ext cx="3254596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" y="3036771"/>
            <a:ext cx="3254596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41827" y="2143474"/>
            <a:ext cx="3255874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41827" y="3036771"/>
            <a:ext cx="3255874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1" y="381259"/>
            <a:ext cx="2423363" cy="16225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9901" y="381259"/>
            <a:ext cx="4117799" cy="8172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1" y="2003825"/>
            <a:ext cx="2423363" cy="6550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88" y="6703060"/>
            <a:ext cx="4419600" cy="7913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43788" y="855615"/>
            <a:ext cx="4419600" cy="5745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788" y="7494394"/>
            <a:ext cx="4419600" cy="11238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383477"/>
            <a:ext cx="6629400" cy="1595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234355"/>
            <a:ext cx="6629400" cy="631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6717" y="8875350"/>
            <a:ext cx="2332567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8967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.jpeg" />
</Relationships>

</file>

<file path=ppt/slides/_rels/slide10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0.jpeg" />
</Relationships>

</file>

<file path=ppt/slides/_rels/slide1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1.jpeg" 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.jpeg" 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3.jpeg" 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4.jpeg" 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5.jpeg" 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6.jpeg" 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7.jpeg" />
</Relationships>

</file>

<file path=ppt/slides/_rels/slide8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8.jpeg" />
</Relationships>

</file>

<file path=ppt/slides/_rels/slide9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9.jpeg" 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5308600" y="457200"/>
            <a:ext cx="24638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3" smtClean="0">
                <a:solidFill>
                  <a:srgbClr val="909090"/>
                </a:solidFill>
                <a:latin typeface="Calibri"/>
                <a:cs typeface="Calibri"/>
              </a:rPr>
              <a:t>Soil water Holding CapacSo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968500" y="3098800"/>
            <a:ext cx="5803900" cy="495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90"/>
              </a:lnSpc>
            </a:pPr>
            <a:r>
              <a:rPr lang="en-CA" sz="2614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Soil water holding capacity</a:t>
            </a:r>
          </a:p>
          <a:p>
            <a:pPr>
              <a:lnSpc>
                <a:spcPts val="2990"/>
              </a:lnSpc>
            </a:pPr>
            <a:endParaRPr lang="en-CA" sz="26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4445000"/>
            <a:ext cx="6858000" cy="279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6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Definitions:</a:t>
            </a:r>
          </a:p>
          <a:p>
            <a:pPr>
              <a:lnSpc>
                <a:spcPts val="1840"/>
              </a:lnSpc>
            </a:pPr>
            <a:endParaRPr lang="en-CA" sz="1596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14400" y="4902200"/>
            <a:ext cx="68580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The retention of water by soil is called water holding capacity.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3771900" y="5245100"/>
            <a:ext cx="40005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OR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14400" y="5588000"/>
            <a:ext cx="68580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Simply defined soil water holing capacity is the amount of water that a given soil can hold for crop use.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14400" y="6273800"/>
            <a:ext cx="6858000" cy="279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6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Explanation:</a:t>
            </a:r>
          </a:p>
          <a:p>
            <a:pPr>
              <a:lnSpc>
                <a:spcPts val="1840"/>
              </a:lnSpc>
            </a:pPr>
            <a:endParaRPr lang="en-CA" sz="1596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14400" y="6654800"/>
            <a:ext cx="6858000" cy="495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Soil water holing capacity is a term that all farms should know to optimize crop production. Soil is fertile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because it has humus(Partially decomposed organic matter in the upper layer of Earth crust.</a:t>
            </a:r>
          </a:p>
          <a:p>
            <a:pPr>
              <a:lnSpc>
                <a:spcPts val="1900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914400" y="7302500"/>
            <a:ext cx="68580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Soil: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914400" y="7708900"/>
            <a:ext cx="68580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The whither upper layer of Earth crust which influence by animals.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914400" y="8064500"/>
            <a:ext cx="68580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Soil water is made up of plant available and plant unavailable water. Plant available water is the water in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914400" y="8229600"/>
            <a:ext cx="6858000" cy="723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  <a:tabLst>
                <a:tab pos="5803900" algn="l"/>
              </a:tabLst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thesoilprofilebetweenthefullpointandpermanentwiltingpoint(whentheplantcannolongerberevived</a:t>
            </a: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	by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irrigation or rainfall). Within plant available water is readily available water (RAW). This is the water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thecropcaneasilyaccess.WhentheRAWhasbeenusedupthesoilisregardedasbeingattherefillpoint.</a:t>
            </a:r>
          </a:p>
          <a:p>
            <a:pPr>
              <a:lnSpc>
                <a:spcPts val="1900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914400" y="9055100"/>
            <a:ext cx="6858000" cy="482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Irrigation scheduling aims to replace the RAW. But before scheduling decisions can be made the amount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of RAW in the root zone needs to be known.</a:t>
            </a:r>
          </a:p>
          <a:p>
            <a:pPr>
              <a:lnSpc>
                <a:spcPts val="1900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5308600" y="444500"/>
            <a:ext cx="24638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3" smtClean="0">
                <a:solidFill>
                  <a:srgbClr val="909090"/>
                </a:solidFill>
                <a:latin typeface="Calibri"/>
                <a:cs typeface="Calibri"/>
              </a:rPr>
              <a:t>Soil water Holding Capacity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838200"/>
            <a:ext cx="6858000" cy="977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In lab we need equipment to determine FC of certain soil also PWP and PAWC, such as the pressure plate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apparatus. If you don’t have this equipment FC can be estimated based upon soil texture, structure,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organic matter content. Also there is many indirect ways to calculate FC in lab. One of them is soil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saturation methods that describe above.</a:t>
            </a:r>
          </a:p>
          <a:p>
            <a:pPr>
              <a:lnSpc>
                <a:spcPts val="1900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1968500"/>
            <a:ext cx="6858000" cy="279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6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Field capacity of different soils:</a:t>
            </a:r>
          </a:p>
          <a:p>
            <a:pPr>
              <a:lnSpc>
                <a:spcPts val="1840"/>
              </a:lnSpc>
            </a:pPr>
            <a:endParaRPr lang="en-CA" sz="1596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14400" y="2260600"/>
            <a:ext cx="68580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Soil water field capacity is controlled by the soil texture and soil organic matter content.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Silt Loam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</a:p>
          <a:p>
            <a:pPr>
              <a:lnSpc>
                <a:spcPts val="29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14400" y="3086100"/>
            <a:ext cx="6858000" cy="800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5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 soil has that 30% sand and 60% silt and 10 % clay sized particles. The smaller particle have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much larger surface area than the larger sand particles. The larger surface the easier it is for the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soil to hold on the water so it has high field capacity.</a:t>
            </a:r>
          </a:p>
          <a:p>
            <a:pPr>
              <a:lnSpc>
                <a:spcPts val="20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14400" y="4038600"/>
            <a:ext cx="68580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Sand: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14400" y="4330700"/>
            <a:ext cx="68580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Sand in contrast has larger particles which results smaller surface area. Therefore field capacity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of sand is low.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14400" y="5029200"/>
            <a:ext cx="68580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Clay: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914400" y="5397500"/>
            <a:ext cx="68580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Clay has smaller particles so it has higher water field capacity.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914400" y="5765800"/>
            <a:ext cx="6858000" cy="279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6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Factors that control FC:</a:t>
            </a:r>
          </a:p>
          <a:p>
            <a:pPr>
              <a:lnSpc>
                <a:spcPts val="1840"/>
              </a:lnSpc>
            </a:pPr>
            <a:endParaRPr lang="en-CA" sz="1596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914400" y="6210300"/>
            <a:ext cx="68580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Following factors control water field capacity;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143000" y="6578600"/>
            <a:ext cx="66294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184" smtClean="0">
                <a:solidFill>
                  <a:srgbClr val="000000"/>
                </a:solidFill>
                <a:latin typeface="Times New Roman"/>
                <a:cs typeface="Times New Roman"/>
              </a:rPr>
              <a:t>1.</a:t>
            </a:r>
            <a:r>
              <a:rPr lang="en-CA" sz="1186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Soil texture</a:t>
            </a:r>
          </a:p>
          <a:p>
            <a:pPr>
              <a:lnSpc>
                <a:spcPts val="1380"/>
              </a:lnSpc>
            </a:pPr>
            <a:endParaRPr lang="en-CA" sz="1197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914400" y="6680200"/>
            <a:ext cx="68580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228600">
              <a:lnSpc>
                <a:spcPts val="2900"/>
              </a:lnSpc>
            </a:pPr>
            <a:r>
              <a:rPr lang="en-CA" sz="1184" smtClean="0">
                <a:solidFill>
                  <a:srgbClr val="000000"/>
                </a:solidFill>
                <a:latin typeface="Times New Roman"/>
                <a:cs typeface="Times New Roman"/>
              </a:rPr>
              <a:t>2.</a:t>
            </a:r>
            <a:r>
              <a:rPr lang="en-CA" sz="1186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Organic mattercontent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Soil texture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</a:p>
          <a:p>
            <a:pPr>
              <a:lnSpc>
                <a:spcPts val="29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914400" y="7505700"/>
            <a:ext cx="68580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 soil which has smaller grain particles has more surface area for absorption. While the soil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which has larger particles has low field capacity.</a:t>
            </a:r>
          </a:p>
          <a:p>
            <a:pPr>
              <a:lnSpc>
                <a:spcPts val="20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914400" y="8204200"/>
            <a:ext cx="68580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Organic matter: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914400" y="8496300"/>
            <a:ext cx="68580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When the amount of organic content increases in the soil the water holding capacity also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increases.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5308600" y="444500"/>
            <a:ext cx="24638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3" smtClean="0">
                <a:solidFill>
                  <a:srgbClr val="909090"/>
                </a:solidFill>
                <a:latin typeface="Calibri"/>
                <a:cs typeface="Calibri"/>
              </a:rPr>
              <a:t>Soil water Holding Capacity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914400" y="406400"/>
            <a:ext cx="3949700" cy="292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95"/>
              </a:lnSpc>
            </a:pPr>
            <a:r>
              <a:rPr lang="en-CA" sz="1606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To determine the RAW you need to know</a:t>
            </a:r>
            <a:r>
              <a:rPr lang="en-CA" sz="1596" smtClean="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</a:p>
          <a:p>
            <a:pPr>
              <a:lnSpc>
                <a:spcPts val="1895"/>
              </a:lnSpc>
            </a:pPr>
          </a:p>
        </p:txBody>
      </p:sp>
      <p:sp>
        <p:nvSpPr>
          <p:cNvPr id="3" name="TextBox 3"/>
          <p:cNvSpPr txBox="1"/>
          <p:nvPr/>
        </p:nvSpPr>
        <p:spPr>
          <a:xfrm>
            <a:off x="5308600" y="457200"/>
            <a:ext cx="1739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3" smtClean="0">
                <a:solidFill>
                  <a:srgbClr val="909090"/>
                </a:solidFill>
                <a:latin typeface="Calibri"/>
                <a:cs typeface="Calibri"/>
              </a:rPr>
              <a:t>Soil water Holding Capacity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4" name="TextBox 4"/>
          <p:cNvSpPr txBox="1"/>
          <p:nvPr/>
        </p:nvSpPr>
        <p:spPr>
          <a:xfrm>
            <a:off x="914400" y="876300"/>
            <a:ext cx="68580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lang="en-CA" sz="1103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 The effective rooting depth - how much of the soil profile are rootsaccessing?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39800" y="1219200"/>
            <a:ext cx="68326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lang="en-CA" sz="1103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 The soil texture - soil texture influences the soil’s water holdingcapacity.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39800" y="1562100"/>
            <a:ext cx="68326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lang="en-CA" sz="1103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 The soil tension where crops begin to stress - for sugarcane this is about -100kPa.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5308600" y="457200"/>
            <a:ext cx="24638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3" smtClean="0">
                <a:solidFill>
                  <a:srgbClr val="909090"/>
                </a:solidFill>
                <a:latin typeface="Calibri"/>
                <a:cs typeface="Calibri"/>
              </a:rPr>
              <a:t>Soil water Holding Capacity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901700"/>
            <a:ext cx="68580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Effective rooting depth: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1244600"/>
            <a:ext cx="6858000" cy="495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The best way to determine the effective rooting depth is to dig a hole in the crop row and measure how far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down the majority of the roots go.</a:t>
            </a:r>
          </a:p>
          <a:p>
            <a:pPr>
              <a:lnSpc>
                <a:spcPts val="1900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14400" y="1892300"/>
            <a:ext cx="68580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Soil texture: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14400" y="2235200"/>
            <a:ext cx="6858000" cy="495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Many soil tests now report soil texture. If the test doesn’t have soil texture then it can be determined by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hand texturing.</a:t>
            </a:r>
          </a:p>
          <a:p>
            <a:pPr>
              <a:lnSpc>
                <a:spcPts val="1900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14400" y="2832100"/>
            <a:ext cx="6858000" cy="482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If there are different soil layers within the effective rooting zone the soil texture for each layer needs to be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determined.</a:t>
            </a:r>
          </a:p>
          <a:p>
            <a:pPr>
              <a:lnSpc>
                <a:spcPts val="1900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14400" y="3822700"/>
            <a:ext cx="68580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Calculating RAW: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14400" y="4165600"/>
            <a:ext cx="6858000" cy="495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35051">
              <a:lnSpc>
                <a:spcPts val="1900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The rooting depth and soil texture are known the RAW in the root zone can be calculated by multiplying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the depth of the root zone (m) by the typical RAW (mm/m) at a given soil tension (Table ).</a:t>
            </a:r>
          </a:p>
          <a:p>
            <a:pPr>
              <a:lnSpc>
                <a:spcPts val="1900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914400" y="4737100"/>
            <a:ext cx="6858000" cy="723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For example: Rooting depth is 40 cm; soil texture is a sandy loam; soil tension for irrigation is -100 kPa.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From Table 1 the RAW (mm/m of soil) at -100 kPa is 70 mm. RAW in the root zone is then 70 mm × 0.4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m = 28 mm.</a:t>
            </a:r>
          </a:p>
          <a:p>
            <a:pPr>
              <a:lnSpc>
                <a:spcPts val="1900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914400" y="5638800"/>
            <a:ext cx="68580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Using RAW for scheduling: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914400" y="6045200"/>
            <a:ext cx="68580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WhentheRAWisknown,cropwaterusenumberscanbeusedtocalculatewhenthecropwillagainrequire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914400" y="6223000"/>
            <a:ext cx="6858000" cy="495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irrigation. If the RAW is 28 mm and the crop is using 14 mm per week; it will need to be irrigated in two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weekstime.</a:t>
            </a:r>
          </a:p>
          <a:p>
            <a:pPr>
              <a:lnSpc>
                <a:spcPts val="1900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914400" y="6870700"/>
            <a:ext cx="68580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Table 1: Typical Raw for a range of soil types, sugar cane experience stress at -100 kPa.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990600" y="7213600"/>
            <a:ext cx="67818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Readily available water(mm water per m soil) between field capacity and different stress level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3810000" y="7467600"/>
            <a:ext cx="39624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Crop stress level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990600" y="7721600"/>
            <a:ext cx="9779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35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Soil texture</a:t>
            </a:r>
          </a:p>
          <a:p>
            <a:pPr>
              <a:lnSpc>
                <a:spcPts val="1435"/>
              </a:lnSpc>
            </a:pPr>
          </a:p>
        </p:txBody>
      </p:sp>
      <p:sp>
        <p:nvSpPr>
          <p:cNvPr id="18" name="TextBox 18"/>
          <p:cNvSpPr txBox="1"/>
          <p:nvPr/>
        </p:nvSpPr>
        <p:spPr>
          <a:xfrm>
            <a:off x="2082800" y="7772400"/>
            <a:ext cx="6223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-20kPa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19" name="TextBox 19"/>
          <p:cNvSpPr txBox="1"/>
          <p:nvPr/>
        </p:nvSpPr>
        <p:spPr>
          <a:xfrm>
            <a:off x="3035300" y="7772400"/>
            <a:ext cx="6223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-40kPa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20" name="TextBox 20"/>
          <p:cNvSpPr txBox="1"/>
          <p:nvPr/>
        </p:nvSpPr>
        <p:spPr>
          <a:xfrm>
            <a:off x="4013200" y="7772400"/>
            <a:ext cx="6223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-60kPa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21" name="TextBox 21"/>
          <p:cNvSpPr txBox="1"/>
          <p:nvPr/>
        </p:nvSpPr>
        <p:spPr>
          <a:xfrm>
            <a:off x="4978400" y="7772400"/>
            <a:ext cx="6858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-100kPa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22" name="TextBox 22"/>
          <p:cNvSpPr txBox="1"/>
          <p:nvPr/>
        </p:nvSpPr>
        <p:spPr>
          <a:xfrm>
            <a:off x="5956300" y="7772400"/>
            <a:ext cx="6858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-200kPa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23" name="TextBox 23"/>
          <p:cNvSpPr txBox="1"/>
          <p:nvPr/>
        </p:nvSpPr>
        <p:spPr>
          <a:xfrm>
            <a:off x="990600" y="8013700"/>
            <a:ext cx="6350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Sandy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24" name="TextBox 24"/>
          <p:cNvSpPr txBox="1"/>
          <p:nvPr/>
        </p:nvSpPr>
        <p:spPr>
          <a:xfrm>
            <a:off x="2082800" y="8013700"/>
            <a:ext cx="342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30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25" name="TextBox 25"/>
          <p:cNvSpPr txBox="1"/>
          <p:nvPr/>
        </p:nvSpPr>
        <p:spPr>
          <a:xfrm>
            <a:off x="3048000" y="8013700"/>
            <a:ext cx="342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35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26" name="TextBox 26"/>
          <p:cNvSpPr txBox="1"/>
          <p:nvPr/>
        </p:nvSpPr>
        <p:spPr>
          <a:xfrm>
            <a:off x="4013200" y="8013700"/>
            <a:ext cx="342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35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27" name="TextBox 27"/>
          <p:cNvSpPr txBox="1"/>
          <p:nvPr/>
        </p:nvSpPr>
        <p:spPr>
          <a:xfrm>
            <a:off x="4978400" y="8013700"/>
            <a:ext cx="342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40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28" name="TextBox 28"/>
          <p:cNvSpPr txBox="1"/>
          <p:nvPr/>
        </p:nvSpPr>
        <p:spPr>
          <a:xfrm>
            <a:off x="5956300" y="8013700"/>
            <a:ext cx="342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45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29" name="TextBox 29"/>
          <p:cNvSpPr txBox="1"/>
          <p:nvPr/>
        </p:nvSpPr>
        <p:spPr>
          <a:xfrm>
            <a:off x="990600" y="8280400"/>
            <a:ext cx="10160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35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Loamy sand</a:t>
            </a:r>
          </a:p>
          <a:p>
            <a:pPr>
              <a:lnSpc>
                <a:spcPts val="1435"/>
              </a:lnSpc>
            </a:pPr>
          </a:p>
        </p:txBody>
      </p:sp>
      <p:sp>
        <p:nvSpPr>
          <p:cNvPr id="30" name="TextBox 30"/>
          <p:cNvSpPr txBox="1"/>
          <p:nvPr/>
        </p:nvSpPr>
        <p:spPr>
          <a:xfrm>
            <a:off x="2082800" y="8280400"/>
            <a:ext cx="342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45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31" name="TextBox 31"/>
          <p:cNvSpPr txBox="1"/>
          <p:nvPr/>
        </p:nvSpPr>
        <p:spPr>
          <a:xfrm>
            <a:off x="3048000" y="8280400"/>
            <a:ext cx="342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50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32" name="TextBox 32"/>
          <p:cNvSpPr txBox="1"/>
          <p:nvPr/>
        </p:nvSpPr>
        <p:spPr>
          <a:xfrm>
            <a:off x="4013200" y="8280400"/>
            <a:ext cx="342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55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33" name="TextBox 33"/>
          <p:cNvSpPr txBox="1"/>
          <p:nvPr/>
        </p:nvSpPr>
        <p:spPr>
          <a:xfrm>
            <a:off x="4978400" y="8280400"/>
            <a:ext cx="342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60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34" name="TextBox 34"/>
          <p:cNvSpPr txBox="1"/>
          <p:nvPr/>
        </p:nvSpPr>
        <p:spPr>
          <a:xfrm>
            <a:off x="5956300" y="8280400"/>
            <a:ext cx="4064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650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35" name="TextBox 35"/>
          <p:cNvSpPr txBox="1"/>
          <p:nvPr/>
        </p:nvSpPr>
        <p:spPr>
          <a:xfrm>
            <a:off x="990600" y="8547100"/>
            <a:ext cx="5969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Loam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36" name="TextBox 36"/>
          <p:cNvSpPr txBox="1"/>
          <p:nvPr/>
        </p:nvSpPr>
        <p:spPr>
          <a:xfrm>
            <a:off x="2082800" y="8559800"/>
            <a:ext cx="342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45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37" name="TextBox 37"/>
          <p:cNvSpPr txBox="1"/>
          <p:nvPr/>
        </p:nvSpPr>
        <p:spPr>
          <a:xfrm>
            <a:off x="3048000" y="8559800"/>
            <a:ext cx="342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65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38" name="TextBox 38"/>
          <p:cNvSpPr txBox="1"/>
          <p:nvPr/>
        </p:nvSpPr>
        <p:spPr>
          <a:xfrm>
            <a:off x="4013200" y="8559800"/>
            <a:ext cx="342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75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39" name="TextBox 39"/>
          <p:cNvSpPr txBox="1"/>
          <p:nvPr/>
        </p:nvSpPr>
        <p:spPr>
          <a:xfrm>
            <a:off x="4978400" y="8559800"/>
            <a:ext cx="342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85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40" name="TextBox 40"/>
          <p:cNvSpPr txBox="1"/>
          <p:nvPr/>
        </p:nvSpPr>
        <p:spPr>
          <a:xfrm>
            <a:off x="5956300" y="8559800"/>
            <a:ext cx="4064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105</a:t>
            </a:r>
          </a:p>
          <a:p>
            <a:pPr>
              <a:lnSpc>
                <a:spcPts val="1265"/>
              </a:lnSpc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5308600" y="457200"/>
            <a:ext cx="24638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3" smtClean="0">
                <a:solidFill>
                  <a:srgbClr val="909090"/>
                </a:solidFill>
                <a:latin typeface="Calibri"/>
                <a:cs typeface="Calibri"/>
              </a:rPr>
              <a:t>Soil water Holding Capacity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90600" y="901700"/>
            <a:ext cx="11684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35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Sandy     clay</a:t>
            </a:r>
          </a:p>
          <a:p>
            <a:pPr>
              <a:lnSpc>
                <a:spcPts val="1435"/>
              </a:lnSpc>
            </a:pPr>
          </a:p>
        </p:txBody>
      </p:sp>
      <p:sp>
        <p:nvSpPr>
          <p:cNvPr id="4" name="TextBox 4"/>
          <p:cNvSpPr txBox="1"/>
          <p:nvPr/>
        </p:nvSpPr>
        <p:spPr>
          <a:xfrm>
            <a:off x="2082800" y="901700"/>
            <a:ext cx="342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40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5" name="TextBox 5"/>
          <p:cNvSpPr txBox="1"/>
          <p:nvPr/>
        </p:nvSpPr>
        <p:spPr>
          <a:xfrm>
            <a:off x="3048000" y="901700"/>
            <a:ext cx="342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60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6" name="TextBox 6"/>
          <p:cNvSpPr txBox="1"/>
          <p:nvPr/>
        </p:nvSpPr>
        <p:spPr>
          <a:xfrm>
            <a:off x="4013200" y="901700"/>
            <a:ext cx="342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70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7" name="TextBox 7"/>
          <p:cNvSpPr txBox="1"/>
          <p:nvPr/>
        </p:nvSpPr>
        <p:spPr>
          <a:xfrm>
            <a:off x="4978400" y="901700"/>
            <a:ext cx="342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80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8" name="TextBox 8"/>
          <p:cNvSpPr txBox="1"/>
          <p:nvPr/>
        </p:nvSpPr>
        <p:spPr>
          <a:xfrm>
            <a:off x="5956300" y="901700"/>
            <a:ext cx="4064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100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9" name="TextBox 9"/>
          <p:cNvSpPr txBox="1"/>
          <p:nvPr/>
        </p:nvSpPr>
        <p:spPr>
          <a:xfrm>
            <a:off x="990600" y="1168400"/>
            <a:ext cx="546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loam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10" name="TextBox 10"/>
          <p:cNvSpPr txBox="1"/>
          <p:nvPr/>
        </p:nvSpPr>
        <p:spPr>
          <a:xfrm>
            <a:off x="990600" y="1435100"/>
            <a:ext cx="8890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Clay loam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11" name="TextBox 11"/>
          <p:cNvSpPr txBox="1"/>
          <p:nvPr/>
        </p:nvSpPr>
        <p:spPr>
          <a:xfrm>
            <a:off x="2082800" y="1435100"/>
            <a:ext cx="342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30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12" name="TextBox 12"/>
          <p:cNvSpPr txBox="1"/>
          <p:nvPr/>
        </p:nvSpPr>
        <p:spPr>
          <a:xfrm>
            <a:off x="3048000" y="1435100"/>
            <a:ext cx="342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55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13" name="TextBox 13"/>
          <p:cNvSpPr txBox="1"/>
          <p:nvPr/>
        </p:nvSpPr>
        <p:spPr>
          <a:xfrm>
            <a:off x="4013200" y="1435100"/>
            <a:ext cx="342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65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14" name="TextBox 14"/>
          <p:cNvSpPr txBox="1"/>
          <p:nvPr/>
        </p:nvSpPr>
        <p:spPr>
          <a:xfrm>
            <a:off x="4978400" y="1435100"/>
            <a:ext cx="342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80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15" name="TextBox 15"/>
          <p:cNvSpPr txBox="1"/>
          <p:nvPr/>
        </p:nvSpPr>
        <p:spPr>
          <a:xfrm>
            <a:off x="5956300" y="1435100"/>
            <a:ext cx="4064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105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16" name="TextBox 16"/>
          <p:cNvSpPr txBox="1"/>
          <p:nvPr/>
        </p:nvSpPr>
        <p:spPr>
          <a:xfrm>
            <a:off x="990600" y="1701800"/>
            <a:ext cx="8763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35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Light clay</a:t>
            </a:r>
          </a:p>
          <a:p>
            <a:pPr>
              <a:lnSpc>
                <a:spcPts val="1435"/>
              </a:lnSpc>
            </a:pPr>
          </a:p>
        </p:txBody>
      </p:sp>
      <p:sp>
        <p:nvSpPr>
          <p:cNvPr id="17" name="TextBox 17"/>
          <p:cNvSpPr txBox="1"/>
          <p:nvPr/>
        </p:nvSpPr>
        <p:spPr>
          <a:xfrm>
            <a:off x="2082800" y="1701800"/>
            <a:ext cx="342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27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18" name="TextBox 18"/>
          <p:cNvSpPr txBox="1"/>
          <p:nvPr/>
        </p:nvSpPr>
        <p:spPr>
          <a:xfrm>
            <a:off x="3048000" y="1701800"/>
            <a:ext cx="342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46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19" name="TextBox 19"/>
          <p:cNvSpPr txBox="1"/>
          <p:nvPr/>
        </p:nvSpPr>
        <p:spPr>
          <a:xfrm>
            <a:off x="4013200" y="1701800"/>
            <a:ext cx="342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57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20" name="TextBox 20"/>
          <p:cNvSpPr txBox="1"/>
          <p:nvPr/>
        </p:nvSpPr>
        <p:spPr>
          <a:xfrm>
            <a:off x="4978400" y="1701800"/>
            <a:ext cx="342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70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21" name="TextBox 21"/>
          <p:cNvSpPr txBox="1"/>
          <p:nvPr/>
        </p:nvSpPr>
        <p:spPr>
          <a:xfrm>
            <a:off x="5956300" y="1701800"/>
            <a:ext cx="342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90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22" name="TextBox 22"/>
          <p:cNvSpPr txBox="1"/>
          <p:nvPr/>
        </p:nvSpPr>
        <p:spPr>
          <a:xfrm>
            <a:off x="990600" y="1968500"/>
            <a:ext cx="1028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Mediumclay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23" name="TextBox 23"/>
          <p:cNvSpPr txBox="1"/>
          <p:nvPr/>
        </p:nvSpPr>
        <p:spPr>
          <a:xfrm>
            <a:off x="2082800" y="1981200"/>
            <a:ext cx="342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24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24" name="TextBox 24"/>
          <p:cNvSpPr txBox="1"/>
          <p:nvPr/>
        </p:nvSpPr>
        <p:spPr>
          <a:xfrm>
            <a:off x="3048000" y="1981200"/>
            <a:ext cx="342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43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25" name="TextBox 25"/>
          <p:cNvSpPr txBox="1"/>
          <p:nvPr/>
        </p:nvSpPr>
        <p:spPr>
          <a:xfrm>
            <a:off x="4013200" y="1981200"/>
            <a:ext cx="342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55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26" name="TextBox 26"/>
          <p:cNvSpPr txBox="1"/>
          <p:nvPr/>
        </p:nvSpPr>
        <p:spPr>
          <a:xfrm>
            <a:off x="4978400" y="1981200"/>
            <a:ext cx="342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65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27" name="TextBox 27"/>
          <p:cNvSpPr txBox="1"/>
          <p:nvPr/>
        </p:nvSpPr>
        <p:spPr>
          <a:xfrm>
            <a:off x="5956300" y="1981200"/>
            <a:ext cx="342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83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28" name="TextBox 28"/>
          <p:cNvSpPr txBox="1"/>
          <p:nvPr/>
        </p:nvSpPr>
        <p:spPr>
          <a:xfrm>
            <a:off x="990600" y="2235200"/>
            <a:ext cx="9398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Heavy clay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29" name="TextBox 29"/>
          <p:cNvSpPr txBox="1"/>
          <p:nvPr/>
        </p:nvSpPr>
        <p:spPr>
          <a:xfrm>
            <a:off x="2082800" y="2247900"/>
            <a:ext cx="342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21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30" name="TextBox 30"/>
          <p:cNvSpPr txBox="1"/>
          <p:nvPr/>
        </p:nvSpPr>
        <p:spPr>
          <a:xfrm>
            <a:off x="3048000" y="2247900"/>
            <a:ext cx="342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40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31" name="TextBox 31"/>
          <p:cNvSpPr txBox="1"/>
          <p:nvPr/>
        </p:nvSpPr>
        <p:spPr>
          <a:xfrm>
            <a:off x="4013200" y="2247900"/>
            <a:ext cx="342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53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32" name="TextBox 32"/>
          <p:cNvSpPr txBox="1"/>
          <p:nvPr/>
        </p:nvSpPr>
        <p:spPr>
          <a:xfrm>
            <a:off x="4978400" y="2247900"/>
            <a:ext cx="342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60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33" name="TextBox 33"/>
          <p:cNvSpPr txBox="1"/>
          <p:nvPr/>
        </p:nvSpPr>
        <p:spPr>
          <a:xfrm>
            <a:off x="5956300" y="2247900"/>
            <a:ext cx="342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81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34" name="TextBox 34"/>
          <p:cNvSpPr txBox="1"/>
          <p:nvPr/>
        </p:nvSpPr>
        <p:spPr>
          <a:xfrm>
            <a:off x="990600" y="2514600"/>
            <a:ext cx="9906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Sandy loam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35" name="TextBox 35"/>
          <p:cNvSpPr txBox="1"/>
          <p:nvPr/>
        </p:nvSpPr>
        <p:spPr>
          <a:xfrm>
            <a:off x="2082800" y="2514600"/>
            <a:ext cx="342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45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36" name="TextBox 36"/>
          <p:cNvSpPr txBox="1"/>
          <p:nvPr/>
        </p:nvSpPr>
        <p:spPr>
          <a:xfrm>
            <a:off x="3048000" y="2514600"/>
            <a:ext cx="342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60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37" name="TextBox 37"/>
          <p:cNvSpPr txBox="1"/>
          <p:nvPr/>
        </p:nvSpPr>
        <p:spPr>
          <a:xfrm>
            <a:off x="4013200" y="2514600"/>
            <a:ext cx="342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65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38" name="TextBox 38"/>
          <p:cNvSpPr txBox="1"/>
          <p:nvPr/>
        </p:nvSpPr>
        <p:spPr>
          <a:xfrm>
            <a:off x="4978400" y="2514600"/>
            <a:ext cx="342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70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39" name="TextBox 39"/>
          <p:cNvSpPr txBox="1"/>
          <p:nvPr/>
        </p:nvSpPr>
        <p:spPr>
          <a:xfrm>
            <a:off x="5956300" y="2514600"/>
            <a:ext cx="342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85</a:t>
            </a:r>
          </a:p>
          <a:p>
            <a:pPr>
              <a:lnSpc>
                <a:spcPts val="1265"/>
              </a:lnSpc>
            </a:pPr>
          </a:p>
        </p:txBody>
      </p:sp>
      <p:sp>
        <p:nvSpPr>
          <p:cNvPr id="40" name="TextBox 40"/>
          <p:cNvSpPr txBox="1"/>
          <p:nvPr/>
        </p:nvSpPr>
        <p:spPr>
          <a:xfrm>
            <a:off x="914400" y="3124200"/>
            <a:ext cx="6858000" cy="279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6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Which soil has maximum WHC?</a:t>
            </a:r>
          </a:p>
          <a:p>
            <a:pPr>
              <a:lnSpc>
                <a:spcPts val="1840"/>
              </a:lnSpc>
            </a:pPr>
            <a:endParaRPr lang="en-CA" sz="1596">
              <a:solidFill>
                <a:srgbClr val="000000"/>
              </a:solidFill>
            </a:endParaRPr>
          </a:p>
        </p:txBody>
      </p:sp>
      <p:sp>
        <p:nvSpPr>
          <p:cNvPr id="41" name="TextBox 41"/>
          <p:cNvSpPr txBox="1"/>
          <p:nvPr/>
        </p:nvSpPr>
        <p:spPr>
          <a:xfrm>
            <a:off x="1143000" y="3517900"/>
            <a:ext cx="6629400" cy="495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  <a:tabLst>
                <a:tab pos="228600" algn="l"/>
              </a:tabLst>
            </a:pPr>
            <a:r>
              <a:rPr lang="en-CA" sz="1103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103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 Itisdeterminedbysimpleexperimentbyusingfunnelandmeasuringflask.Wetakedifferenttype of soil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	like garden soil, loam, clay, sandetc.</a:t>
            </a:r>
          </a:p>
          <a:p>
            <a:pPr>
              <a:lnSpc>
                <a:spcPts val="1900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42" name="TextBox 42"/>
          <p:cNvSpPr txBox="1"/>
          <p:nvPr/>
        </p:nvSpPr>
        <p:spPr>
          <a:xfrm>
            <a:off x="1143000" y="4064000"/>
            <a:ext cx="66294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3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103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 Separate 100ml of each soil type. By usingbeakers.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43" name="TextBox 43"/>
          <p:cNvSpPr txBox="1"/>
          <p:nvPr/>
        </p:nvSpPr>
        <p:spPr>
          <a:xfrm>
            <a:off x="1143000" y="4241800"/>
            <a:ext cx="6629400" cy="495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  <a:tabLst>
                <a:tab pos="228600" algn="l"/>
              </a:tabLst>
            </a:pPr>
            <a:r>
              <a:rPr lang="en-CA" sz="1103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103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 Than we take funnel and place a small piece of cotton or filter paper at the beginning of neck of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	funnel.</a:t>
            </a:r>
          </a:p>
          <a:p>
            <a:pPr>
              <a:lnSpc>
                <a:spcPts val="1900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44" name="TextBox 44"/>
          <p:cNvSpPr txBox="1"/>
          <p:nvPr/>
        </p:nvSpPr>
        <p:spPr>
          <a:xfrm>
            <a:off x="1143000" y="4737100"/>
            <a:ext cx="6629400" cy="495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CA" sz="1103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103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 Add 100ml of water in each type of dry soil. Water is measured with help of measuringflask.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103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 Wait for one hour.</a:t>
            </a:r>
          </a:p>
          <a:p>
            <a:pPr>
              <a:lnSpc>
                <a:spcPts val="1800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5308600" y="457200"/>
            <a:ext cx="24638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3" smtClean="0">
                <a:solidFill>
                  <a:srgbClr val="909090"/>
                </a:solidFill>
                <a:latin typeface="Calibri"/>
                <a:cs typeface="Calibri"/>
              </a:rPr>
              <a:t>Soil water Holding Capacity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901700"/>
            <a:ext cx="68580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Observation: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143000" y="1244600"/>
            <a:ext cx="6629400" cy="495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  <a:tabLst>
                <a:tab pos="228600" algn="l"/>
              </a:tabLst>
            </a:pPr>
            <a:r>
              <a:rPr lang="en-CA" sz="1103" smtClean="0">
                <a:solidFill>
                  <a:srgbClr val="000000"/>
                </a:solidFill>
                <a:latin typeface="Arial Unicode MS"/>
                <a:cs typeface="Arial Unicode MS"/>
              </a:rPr>
              <a:t>❖</a:t>
            </a:r>
            <a:r>
              <a:rPr lang="en-CA" sz="1103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 Field capacity of clay soil rich inorganic matter on volume basis 59% (59 mL of water retain in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	soil and 41 mlcollected).</a:t>
            </a:r>
          </a:p>
          <a:p>
            <a:pPr>
              <a:lnSpc>
                <a:spcPts val="1900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143000" y="1727200"/>
            <a:ext cx="6629400" cy="495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  <a:tabLst>
                <a:tab pos="228600" algn="l"/>
              </a:tabLst>
            </a:pPr>
            <a:r>
              <a:rPr lang="en-CA" sz="1103" smtClean="0">
                <a:solidFill>
                  <a:srgbClr val="000000"/>
                </a:solidFill>
                <a:latin typeface="Arial Unicode MS"/>
                <a:cs typeface="Arial Unicode MS"/>
              </a:rPr>
              <a:t>❖</a:t>
            </a:r>
            <a:r>
              <a:rPr lang="en-CA" sz="1103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 Field capacity of loam soil rich inorganic matter on volume basis 46% (46 mL of water retain in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	soil and 54 mlcollected).</a:t>
            </a:r>
          </a:p>
          <a:p>
            <a:pPr>
              <a:lnSpc>
                <a:spcPts val="1900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143000" y="2209800"/>
            <a:ext cx="6629400" cy="482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  <a:tabLst>
                <a:tab pos="228600" algn="l"/>
              </a:tabLst>
            </a:pPr>
            <a:r>
              <a:rPr lang="en-CA" sz="1103" smtClean="0">
                <a:solidFill>
                  <a:srgbClr val="000000"/>
                </a:solidFill>
                <a:latin typeface="Arial Unicode MS"/>
                <a:cs typeface="Arial Unicode MS"/>
              </a:rPr>
              <a:t>❖</a:t>
            </a:r>
            <a:r>
              <a:rPr lang="en-CA" sz="1103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 Field capacity of sand soil rich inorganic matter on volume basis 27% (27 mL of water retain in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	soil and 73 mlcollected).</a:t>
            </a:r>
          </a:p>
          <a:p>
            <a:pPr>
              <a:lnSpc>
                <a:spcPts val="1900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14400" y="6273800"/>
            <a:ext cx="68580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Result</a:t>
            </a: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</a:p>
          <a:p>
            <a:pPr>
              <a:lnSpc>
                <a:spcPts val="1380"/>
              </a:lnSpc>
            </a:pPr>
            <a:endParaRPr lang="en-CA" sz="1186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14400" y="6629400"/>
            <a:ext cx="68580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Clay soil has maximum water holding capacity.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2781300" y="6972300"/>
            <a:ext cx="49911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14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Water field capacity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914400" y="7518400"/>
            <a:ext cx="68580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8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Definitions:</a:t>
            </a:r>
          </a:p>
          <a:p>
            <a:pPr>
              <a:lnSpc>
                <a:spcPts val="207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914400" y="8013700"/>
            <a:ext cx="68580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Weight of water retained in soil after gravitational water has been drained out.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3784600" y="8356600"/>
            <a:ext cx="39878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OR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914400" y="8636000"/>
            <a:ext cx="6858000" cy="482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Field capacity is the point where the soil water holding capacity has reached its maximum for the entire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field.</a:t>
            </a:r>
          </a:p>
          <a:p>
            <a:pPr>
              <a:lnSpc>
                <a:spcPts val="1900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5308600" y="457200"/>
            <a:ext cx="24638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3" smtClean="0">
                <a:solidFill>
                  <a:srgbClr val="909090"/>
                </a:solidFill>
                <a:latin typeface="Calibri"/>
                <a:cs typeface="Calibri"/>
              </a:rPr>
              <a:t>Soil water Holding Capacity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3784600" y="901700"/>
            <a:ext cx="39878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OR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1244600"/>
            <a:ext cx="68580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Field capacity is the amount of water in soil held by capillary force.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3784600" y="1587500"/>
            <a:ext cx="39878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smtClean="0">
                <a:solidFill>
                  <a:srgbClr val="000000"/>
                </a:solidFill>
                <a:latin typeface="Times New Roman Bold Italic"/>
                <a:cs typeface="Times New Roman Bold Italic"/>
              </a:rPr>
              <a:t>OR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14400" y="1866900"/>
            <a:ext cx="6858000" cy="482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FC is the amount of soil moisture or water content held in soil after excess water has drained away and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rate of downward movement .This usually takes place in 2-3 days after rain or irrigation .</a:t>
            </a:r>
          </a:p>
          <a:p>
            <a:pPr>
              <a:lnSpc>
                <a:spcPts val="1900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65200" y="2514600"/>
            <a:ext cx="6807200" cy="279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6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Difference between water holding capacity and water field capacity</a:t>
            </a:r>
          </a:p>
          <a:p>
            <a:pPr>
              <a:lnSpc>
                <a:spcPts val="1840"/>
              </a:lnSpc>
            </a:pPr>
            <a:endParaRPr lang="en-CA" sz="1596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384300" y="3302000"/>
            <a:ext cx="2311400" cy="292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6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Water holding capacity</a:t>
            </a:r>
          </a:p>
          <a:p>
            <a:pPr>
              <a:lnSpc>
                <a:spcPts val="1840"/>
              </a:lnSpc>
            </a:pPr>
          </a:p>
        </p:txBody>
      </p:sp>
      <p:sp>
        <p:nvSpPr>
          <p:cNvPr id="9" name="TextBox 9"/>
          <p:cNvSpPr txBox="1"/>
          <p:nvPr/>
        </p:nvSpPr>
        <p:spPr>
          <a:xfrm>
            <a:off x="4495800" y="3302000"/>
            <a:ext cx="2044700" cy="292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6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Water field capacity</a:t>
            </a:r>
          </a:p>
          <a:p>
            <a:pPr>
              <a:lnSpc>
                <a:spcPts val="1840"/>
              </a:lnSpc>
            </a:pPr>
          </a:p>
        </p:txBody>
      </p:sp>
      <p:sp>
        <p:nvSpPr>
          <p:cNvPr id="10" name="TextBox 10"/>
          <p:cNvSpPr txBox="1"/>
          <p:nvPr/>
        </p:nvSpPr>
        <p:spPr>
          <a:xfrm>
            <a:off x="990600" y="4089400"/>
            <a:ext cx="2857500" cy="46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Total amount of water a soil can hold at field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capacity.</a:t>
            </a:r>
          </a:p>
          <a:p>
            <a:pPr>
              <a:lnSpc>
                <a:spcPts val="189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990600" y="4813300"/>
            <a:ext cx="2857500" cy="46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This may be retain by hygroscopic force or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capillary force.</a:t>
            </a:r>
          </a:p>
          <a:p>
            <a:pPr>
              <a:lnSpc>
                <a:spcPts val="189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990600" y="5537200"/>
            <a:ext cx="2857500" cy="46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This may or may not readily available for plant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growth.</a:t>
            </a:r>
          </a:p>
          <a:p>
            <a:pPr>
              <a:lnSpc>
                <a:spcPts val="190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3962400" y="4152900"/>
            <a:ext cx="3695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Maximum amount of water the soil can hold.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3962400" y="4876800"/>
            <a:ext cx="3695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This is because of capillary force.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3962400" y="5600700"/>
            <a:ext cx="3695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It is available for plant growth.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914400" y="6362700"/>
            <a:ext cx="6858000" cy="495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When we see the chemistry of water in relation to soil. We found water stick in soil because of different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forces. Based upon these forces there are three types of water found in soil.</a:t>
            </a:r>
          </a:p>
          <a:p>
            <a:pPr>
              <a:lnSpc>
                <a:spcPts val="1900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2997200" y="7010400"/>
            <a:ext cx="4775200" cy="393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30"/>
              </a:lnSpc>
            </a:pPr>
            <a:r>
              <a:rPr lang="en-CA" sz="2205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Types of water</a:t>
            </a:r>
          </a:p>
          <a:p>
            <a:pPr>
              <a:lnSpc>
                <a:spcPts val="2530"/>
              </a:lnSpc>
            </a:pPr>
            <a:endParaRPr lang="en-CA" sz="2195">
              <a:solidFill>
                <a:srgbClr val="000000"/>
              </a:solidFill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1028700" y="7594600"/>
            <a:ext cx="21082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800" smtClean="0">
                <a:solidFill>
                  <a:srgbClr val="000000"/>
                </a:solidFill>
                <a:latin typeface="Times New Roman"/>
                <a:cs typeface="Times New Roman"/>
              </a:rPr>
              <a:t>Gravitational water</a:t>
            </a:r>
          </a:p>
          <a:p>
            <a:pPr>
              <a:lnSpc>
                <a:spcPts val="2070"/>
              </a:lnSpc>
            </a:pPr>
          </a:p>
        </p:txBody>
      </p:sp>
      <p:sp>
        <p:nvSpPr>
          <p:cNvPr id="19" name="TextBox 19"/>
          <p:cNvSpPr txBox="1"/>
          <p:nvPr/>
        </p:nvSpPr>
        <p:spPr>
          <a:xfrm>
            <a:off x="3187700" y="7594600"/>
            <a:ext cx="17526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800" smtClean="0">
                <a:solidFill>
                  <a:srgbClr val="000000"/>
                </a:solidFill>
                <a:latin typeface="Times New Roman"/>
                <a:cs typeface="Times New Roman"/>
              </a:rPr>
              <a:t>Capillary water</a:t>
            </a:r>
          </a:p>
          <a:p>
            <a:pPr>
              <a:lnSpc>
                <a:spcPts val="2070"/>
              </a:lnSpc>
            </a:pPr>
          </a:p>
        </p:txBody>
      </p:sp>
      <p:sp>
        <p:nvSpPr>
          <p:cNvPr id="20" name="TextBox 20"/>
          <p:cNvSpPr txBox="1"/>
          <p:nvPr/>
        </p:nvSpPr>
        <p:spPr>
          <a:xfrm>
            <a:off x="5003800" y="7594600"/>
            <a:ext cx="20701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800" smtClean="0">
                <a:solidFill>
                  <a:srgbClr val="000000"/>
                </a:solidFill>
                <a:latin typeface="Times New Roman"/>
                <a:cs typeface="Times New Roman"/>
              </a:rPr>
              <a:t>Hygroscopic water</a:t>
            </a:r>
          </a:p>
          <a:p>
            <a:pPr>
              <a:lnSpc>
                <a:spcPts val="2070"/>
              </a:lnSpc>
            </a:p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5308600" y="457200"/>
            <a:ext cx="24638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3" smtClean="0">
                <a:solidFill>
                  <a:srgbClr val="909090"/>
                </a:solidFill>
                <a:latin typeface="Calibri"/>
                <a:cs typeface="Calibri"/>
              </a:rPr>
              <a:t>Soil water Holding Capacity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90600" y="1092200"/>
            <a:ext cx="1866900" cy="952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Volume of water which is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drained out under the influence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of gravity to join ground water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table.</a:t>
            </a:r>
          </a:p>
          <a:p>
            <a:pPr>
              <a:lnSpc>
                <a:spcPts val="1900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90600" y="2298700"/>
            <a:ext cx="1866900" cy="46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It is not available for plant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growth.</a:t>
            </a:r>
          </a:p>
          <a:p>
            <a:pPr>
              <a:lnSpc>
                <a:spcPts val="189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2971800" y="1092200"/>
            <a:ext cx="1854200" cy="711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Volume of water which is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retained against gravity due to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surface tension.</a:t>
            </a:r>
          </a:p>
          <a:p>
            <a:pPr>
              <a:lnSpc>
                <a:spcPts val="1900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2971800" y="2362200"/>
            <a:ext cx="18542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It is helpful for plant growth.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4953000" y="1092200"/>
            <a:ext cx="2705100" cy="952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Volume of water absorbed on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soil surface as a very thin film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and strongly bind or stick to soil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grain.</a:t>
            </a:r>
          </a:p>
          <a:p>
            <a:pPr>
              <a:lnSpc>
                <a:spcPts val="1900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4953000" y="2362200"/>
            <a:ext cx="2705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It is not helpful for plant growth.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14400" y="6350000"/>
            <a:ext cx="6858000" cy="279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6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Moisture extraction level in root zone:</a:t>
            </a:r>
          </a:p>
          <a:p>
            <a:pPr>
              <a:lnSpc>
                <a:spcPts val="1840"/>
              </a:lnSpc>
            </a:pPr>
            <a:endParaRPr lang="en-CA" sz="1596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914400" y="6743700"/>
            <a:ext cx="6858000" cy="1219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Since the roots move denser close to surface hence pressure applied to extract water will be less so water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can be easily extracted close to surface. Root hairs are the organs of plants which provide greater surface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area for contact to soil. So these root hairs move the root denser close to surface and water is extracted.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But the roots that are much deeper and close to permanent wilting point; they cannot extract water but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they are much helpful for absorption of organic matter and minerals.</a:t>
            </a:r>
          </a:p>
          <a:p>
            <a:pPr>
              <a:lnSpc>
                <a:spcPts val="1900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914400" y="8458200"/>
            <a:ext cx="68580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Saturation: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5308600" y="457200"/>
            <a:ext cx="24638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3" smtClean="0">
                <a:solidFill>
                  <a:srgbClr val="909090"/>
                </a:solidFill>
                <a:latin typeface="Calibri"/>
                <a:cs typeface="Calibri"/>
              </a:rPr>
              <a:t>Soil water Holding Capacity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838200"/>
            <a:ext cx="6858000" cy="495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The saturation capacity is the level of water content when soil is saturated and all pores fill with water. At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saturation some water is under the effect of gravity more than under attraction of soil particles.</a:t>
            </a:r>
          </a:p>
          <a:p>
            <a:pPr>
              <a:lnSpc>
                <a:spcPts val="1900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1549400"/>
            <a:ext cx="1358900" cy="292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Saturation capacity </a:t>
            </a:r>
            <a:r>
              <a:rPr lang="en-CA" sz="1403" smtClean="0">
                <a:solidFill>
                  <a:srgbClr val="000000"/>
                </a:solidFill>
                <a:latin typeface="Times New Roman"/>
                <a:cs typeface="Times New Roman"/>
              </a:rPr>
              <a:t>=</a:t>
            </a:r>
          </a:p>
          <a:p>
            <a:pPr>
              <a:lnSpc>
                <a:spcPts val="1610"/>
              </a:lnSpc>
            </a:pPr>
            <a:endParaRPr lang="en-CA" sz="1118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14400" y="2120900"/>
            <a:ext cx="1358900" cy="292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Wilting point: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2387600" y="1447800"/>
            <a:ext cx="5270500" cy="406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00"/>
              </a:lnSpc>
              <a:tabLst>
                <a:tab pos="63500" algn="l"/>
              </a:tabLst>
            </a:pPr>
            <a:r>
              <a:rPr lang="en-CA" sz="1062" smtClean="0">
                <a:solidFill>
                  <a:srgbClr val="000000"/>
                </a:solidFill>
                <a:latin typeface="Cambria Math"/>
                <a:cs typeface="Cambria Math"/>
              </a:rPr>
              <a:t>weight of water</a:t>
            </a:r>
            <a:br>
              <a:rPr lang="en-CA" sz="1062" smtClean="0">
                <a:solidFill>
                  <a:srgbClr val="000000"/>
                </a:solidFill>
                <a:latin typeface="Times New Roman"/>
              </a:rPr>
            </a:br>
            <a:r>
              <a:rPr lang="en-CA" sz="1062" smtClean="0">
                <a:solidFill>
                  <a:srgbClr val="000000"/>
                </a:solidFill>
                <a:latin typeface="Cambria Math"/>
                <a:cs typeface="Cambria Math"/>
              </a:rPr>
              <a:t>	weight of soil</a:t>
            </a:r>
          </a:p>
          <a:p>
            <a:pPr>
              <a:lnSpc>
                <a:spcPts val="1535"/>
              </a:lnSpc>
            </a:pPr>
            <a:endParaRPr lang="en-CA" sz="1062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14400" y="2527300"/>
            <a:ext cx="68580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It is the point where plant can no longer extract the water from the soil.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14400" y="2870200"/>
            <a:ext cx="68580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Wilting is the loss of rigidity of non woody parts of plants. This occur when turgor pressure in non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14400" y="3060700"/>
            <a:ext cx="6858000" cy="482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lignified plants cells falls zero , as a result of diminished water in cells. The rate of loss of water from the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plant is greater than the absorption of water in plant.</a:t>
            </a:r>
          </a:p>
          <a:p>
            <a:pPr>
              <a:lnSpc>
                <a:spcPts val="1800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914400" y="3632200"/>
            <a:ext cx="6858000" cy="965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When the water is applied over the agricultural field then certain fraction of it infiltrate and directly join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the ground water table . Where as certain fraction get started in the voids of soil which is known as </a:t>
            </a: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soil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moisture. </a:t>
            </a: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Gravity water takes 2-5 days to join ground water table during which degree of saturation in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root zone is one.</a:t>
            </a:r>
          </a:p>
          <a:p>
            <a:pPr>
              <a:lnSpc>
                <a:spcPts val="1900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914400" y="4762500"/>
            <a:ext cx="68580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S=Degree of saturation = 1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965200" y="5105400"/>
            <a:ext cx="68072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Permanent wilting point: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914400" y="5448300"/>
            <a:ext cx="6858000" cy="495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If the moisture content in root zone goes below permanent wilting point then water is not available for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roots and plant may wilt up.</a:t>
            </a:r>
          </a:p>
          <a:p>
            <a:pPr>
              <a:lnSpc>
                <a:spcPts val="1900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914400" y="6096000"/>
            <a:ext cx="68580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Readily available water</a:t>
            </a:r>
            <a:r>
              <a:rPr lang="en-CA" sz="1800" smtClean="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</a:p>
          <a:p>
            <a:pPr>
              <a:lnSpc>
                <a:spcPts val="2070"/>
              </a:lnSpc>
            </a:pPr>
            <a:endParaRPr lang="en-CA" sz="1420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914400" y="6591300"/>
            <a:ext cx="68580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It is portion of available water which can be easily extracted by crops.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914400" y="6934200"/>
            <a:ext cx="68580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Optimum moisture content: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914400" y="7277100"/>
            <a:ext cx="6858000" cy="723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50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It is that moisture content below which water can be easily extracted by crops and with the practice of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irrigation the moisture content is maintained between optimum moisture content and yield capacity. If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moisture content in root zone falls below optimum moisture content then ultimate productivity at the =</a:t>
            </a:r>
          </a:p>
          <a:p>
            <a:pPr>
              <a:lnSpc>
                <a:spcPts val="1850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914400" y="8509000"/>
            <a:ext cx="68580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Expression for field capacity: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914400" y="8915400"/>
            <a:ext cx="68580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As we know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5308600" y="444500"/>
            <a:ext cx="24638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3" smtClean="0">
                <a:solidFill>
                  <a:srgbClr val="909090"/>
                </a:solidFill>
                <a:latin typeface="Calibri"/>
                <a:cs typeface="Calibri"/>
              </a:rPr>
              <a:t>Soil water Holding Capacity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901700"/>
            <a:ext cx="68580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3" smtClean="0">
                <a:solidFill>
                  <a:srgbClr val="000000"/>
                </a:solidFill>
                <a:latin typeface="Times New Roman"/>
                <a:cs typeface="Times New Roman"/>
              </a:rPr>
              <a:t>S = Degree of saturation = 1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4305300"/>
            <a:ext cx="635000" cy="177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725"/>
              </a:lnSpc>
            </a:pPr>
            <a:r>
              <a:rPr lang="en-CA" sz="1418" smtClean="0">
                <a:solidFill>
                  <a:srgbClr val="000000"/>
                </a:solidFill>
                <a:latin typeface="Times New Roman"/>
                <a:cs typeface="Times New Roman"/>
              </a:rPr>
              <a:t>1  =</a:t>
            </a:r>
            <a:r>
              <a:rPr lang="en-CA" sz="909" smtClean="0">
                <a:solidFill>
                  <a:srgbClr val="000000"/>
                </a:solidFill>
                <a:latin typeface="Cambria Math"/>
                <a:cs typeface="Cambria Math"/>
              </a:rPr>
              <a:t>V</a:t>
            </a:r>
            <a:r>
              <a:rPr lang="en-CA" sz="813" smtClean="0">
                <a:solidFill>
                  <a:srgbClr val="000000"/>
                </a:solidFill>
                <a:latin typeface="Cambria Math"/>
                <a:cs typeface="Cambria Math"/>
              </a:rPr>
              <a:t>W</a:t>
            </a:r>
          </a:p>
          <a:p>
            <a:pPr>
              <a:lnSpc>
                <a:spcPts val="1725"/>
              </a:lnSpc>
            </a:pPr>
          </a:p>
        </p:txBody>
      </p:sp>
      <p:sp>
        <p:nvSpPr>
          <p:cNvPr id="5" name="TextBox 5"/>
          <p:cNvSpPr txBox="1"/>
          <p:nvPr/>
        </p:nvSpPr>
        <p:spPr>
          <a:xfrm>
            <a:off x="1562100" y="4279900"/>
            <a:ext cx="1409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725"/>
              </a:lnSpc>
            </a:pPr>
            <a:r>
              <a:rPr lang="en-CA" sz="1504" smtClean="0">
                <a:solidFill>
                  <a:srgbClr val="000000"/>
                </a:solidFill>
                <a:latin typeface="Times New Roman"/>
                <a:cs typeface="Times New Roman"/>
              </a:rPr>
              <a:t>= </a:t>
            </a:r>
            <a:r>
              <a:rPr lang="en-CA" sz="1062" smtClean="0">
                <a:solidFill>
                  <a:srgbClr val="000000"/>
                </a:solidFill>
                <a:latin typeface="Cambria Math"/>
                <a:cs typeface="Cambria Math"/>
              </a:rPr>
              <a:t>voulme of water</a:t>
            </a:r>
          </a:p>
          <a:p>
            <a:pPr>
              <a:lnSpc>
                <a:spcPts val="1725"/>
              </a:lnSpc>
            </a:pPr>
          </a:p>
        </p:txBody>
      </p:sp>
      <p:sp>
        <p:nvSpPr>
          <p:cNvPr id="6" name="TextBox 6"/>
          <p:cNvSpPr txBox="1"/>
          <p:nvPr/>
        </p:nvSpPr>
        <p:spPr>
          <a:xfrm>
            <a:off x="1257300" y="4495800"/>
            <a:ext cx="3302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85"/>
              </a:lnSpc>
            </a:pPr>
            <a:r>
              <a:rPr lang="en-CA" sz="1062" smtClean="0">
                <a:solidFill>
                  <a:srgbClr val="000000"/>
                </a:solidFill>
                <a:latin typeface="Cambria Math"/>
                <a:cs typeface="Cambria Math"/>
              </a:rPr>
              <a:t>V</a:t>
            </a:r>
            <a:r>
              <a:rPr lang="en-CA" sz="860" smtClean="0">
                <a:solidFill>
                  <a:srgbClr val="000000"/>
                </a:solidFill>
                <a:latin typeface="Cambria Math"/>
                <a:cs typeface="Cambria Math"/>
              </a:rPr>
              <a:t>v</a:t>
            </a:r>
          </a:p>
          <a:p>
            <a:pPr>
              <a:lnSpc>
                <a:spcPts val="985"/>
              </a:lnSpc>
            </a:pPr>
          </a:p>
        </p:txBody>
      </p:sp>
      <p:sp>
        <p:nvSpPr>
          <p:cNvPr id="7" name="TextBox 7"/>
          <p:cNvSpPr txBox="1"/>
          <p:nvPr/>
        </p:nvSpPr>
        <p:spPr>
          <a:xfrm>
            <a:off x="1778000" y="4470400"/>
            <a:ext cx="10541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5"/>
              </a:lnSpc>
            </a:pPr>
            <a:r>
              <a:rPr lang="en-CA" sz="1062" smtClean="0">
                <a:solidFill>
                  <a:srgbClr val="000000"/>
                </a:solidFill>
                <a:latin typeface="Cambria Math"/>
                <a:cs typeface="Cambria Math"/>
              </a:rPr>
              <a:t>volume of soil</a:t>
            </a:r>
          </a:p>
          <a:p>
            <a:pPr>
              <a:lnSpc>
                <a:spcPts val="1205"/>
              </a:lnSpc>
            </a:pPr>
          </a:p>
        </p:txBody>
      </p:sp>
      <p:sp>
        <p:nvSpPr>
          <p:cNvPr id="8" name="TextBox 8"/>
          <p:cNvSpPr txBox="1"/>
          <p:nvPr/>
        </p:nvSpPr>
        <p:spPr>
          <a:xfrm>
            <a:off x="914400" y="4953000"/>
            <a:ext cx="68580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03" smtClean="0">
                <a:solidFill>
                  <a:srgbClr val="000000"/>
                </a:solidFill>
                <a:latin typeface="Times New Roman"/>
                <a:cs typeface="Times New Roman"/>
              </a:rPr>
              <a:t>V</a:t>
            </a:r>
            <a:r>
              <a:rPr lang="en-CA" sz="900" smtClean="0">
                <a:solidFill>
                  <a:srgbClr val="000000"/>
                </a:solidFill>
                <a:latin typeface="Times New Roman"/>
                <a:cs typeface="Times New Roman"/>
              </a:rPr>
              <a:t>W</a:t>
            </a:r>
            <a:r>
              <a:rPr lang="en-CA" sz="1403" smtClean="0">
                <a:solidFill>
                  <a:srgbClr val="000000"/>
                </a:solidFill>
                <a:latin typeface="Times New Roman"/>
                <a:cs typeface="Times New Roman"/>
              </a:rPr>
              <a:t>= 1 X 1 x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14400" y="5194300"/>
            <a:ext cx="6858000" cy="1193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CA" sz="1403" smtClean="0">
                <a:solidFill>
                  <a:srgbClr val="000000"/>
                </a:solidFill>
                <a:latin typeface="Times New Roman"/>
                <a:cs typeface="Times New Roman"/>
              </a:rPr>
              <a:t>d</a:t>
            </a:r>
            <a:r>
              <a:rPr lang="en-CA" sz="900" smtClean="0">
                <a:solidFill>
                  <a:srgbClr val="000000"/>
                </a:solidFill>
                <a:latin typeface="Times New Roman"/>
                <a:cs typeface="Times New Roman"/>
              </a:rPr>
              <a:t>w</a:t>
            </a:r>
            <a:r>
              <a:rPr lang="en-CA" sz="1403" smtClean="0">
                <a:solidFill>
                  <a:srgbClr val="000000"/>
                </a:solidFill>
                <a:latin typeface="Times New Roman"/>
                <a:cs typeface="Times New Roman"/>
              </a:rPr>
              <a:t>Area = 1 unit</a:t>
            </a:r>
            <a:br>
              <a:rPr lang="en-CA" sz="1403" smtClean="0">
                <a:solidFill>
                  <a:srgbClr val="000000"/>
                </a:solidFill>
                <a:latin typeface="Times New Roman"/>
              </a:rPr>
            </a:br>
            <a:r>
              <a:rPr lang="en-CA" sz="1403" smtClean="0">
                <a:solidFill>
                  <a:srgbClr val="000000"/>
                </a:solidFill>
                <a:latin typeface="Times New Roman"/>
                <a:cs typeface="Times New Roman"/>
              </a:rPr>
              <a:t>area VS = 1 x 1 x</a:t>
            </a:r>
            <a:br>
              <a:rPr lang="en-CA" sz="1312" smtClean="0">
                <a:solidFill>
                  <a:srgbClr val="000000"/>
                </a:solidFill>
                <a:latin typeface="Times New Roman"/>
              </a:rPr>
            </a:br>
            <a:r>
              <a:rPr lang="en-CA" sz="1403" smtClean="0">
                <a:solidFill>
                  <a:srgbClr val="000000"/>
                </a:solidFill>
                <a:latin typeface="Times New Roman"/>
                <a:cs typeface="Times New Roman"/>
              </a:rPr>
              <a:t>d W</a:t>
            </a:r>
            <a:r>
              <a:rPr lang="en-CA" sz="900" smtClean="0">
                <a:solidFill>
                  <a:srgbClr val="000000"/>
                </a:solidFill>
                <a:latin typeface="Times New Roman"/>
                <a:cs typeface="Times New Roman"/>
              </a:rPr>
              <a:t>t.</a:t>
            </a:r>
            <a:r>
              <a:rPr lang="en-CA" sz="1403" smtClean="0">
                <a:solidFill>
                  <a:srgbClr val="000000"/>
                </a:solidFill>
                <a:latin typeface="Times New Roman"/>
                <a:cs typeface="Times New Roman"/>
              </a:rPr>
              <a:t>= ƴ </a:t>
            </a:r>
            <a:r>
              <a:rPr lang="en-CA" sz="900" smtClean="0">
                <a:solidFill>
                  <a:srgbClr val="000000"/>
                </a:solidFill>
                <a:latin typeface="Times New Roman"/>
                <a:cs typeface="Times New Roman"/>
              </a:rPr>
              <a:t>w</a:t>
            </a:r>
            <a:r>
              <a:rPr lang="en-CA" sz="1403" smtClean="0">
                <a:solidFill>
                  <a:srgbClr val="000000"/>
                </a:solidFill>
                <a:latin typeface="Times New Roman"/>
                <a:cs typeface="Times New Roman"/>
              </a:rPr>
              <a:t>xV</a:t>
            </a:r>
            <a:r>
              <a:rPr lang="en-CA" sz="900" smtClean="0">
                <a:solidFill>
                  <a:srgbClr val="000000"/>
                </a:solidFill>
                <a:latin typeface="Times New Roman"/>
                <a:cs typeface="Times New Roman"/>
              </a:rPr>
              <a:t>W</a:t>
            </a:r>
          </a:p>
          <a:p>
            <a:pPr>
              <a:lnSpc>
                <a:spcPts val="3200"/>
              </a:lnSpc>
            </a:pPr>
            <a:endParaRPr lang="en-CA" sz="1312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914400" y="6375400"/>
            <a:ext cx="6858000" cy="863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CA" sz="1403" smtClean="0">
                <a:solidFill>
                  <a:srgbClr val="000000"/>
                </a:solidFill>
                <a:latin typeface="Times New Roman"/>
                <a:cs typeface="Times New Roman"/>
              </a:rPr>
              <a:t>F.C = Moisture content in root zone when all rards are filled with water.</a:t>
            </a:r>
            <a:br>
              <a:rPr lang="en-CA" sz="1462" smtClean="0">
                <a:solidFill>
                  <a:srgbClr val="000000"/>
                </a:solidFill>
                <a:latin typeface="Times New Roman"/>
              </a:rPr>
            </a:br>
            <a:r>
              <a:rPr lang="en-CA" sz="1462" smtClean="0">
                <a:solidFill>
                  <a:srgbClr val="000000"/>
                </a:solidFill>
                <a:latin typeface="Times New Roman"/>
                <a:cs typeface="Times New Roman"/>
              </a:rPr>
              <a:t>F.C = </a:t>
            </a:r>
            <a:r>
              <a:rPr lang="en-CA" sz="1043" smtClean="0">
                <a:solidFill>
                  <a:srgbClr val="000000"/>
                </a:solidFill>
                <a:latin typeface="Cambria Math"/>
                <a:cs typeface="Cambria Math"/>
              </a:rPr>
              <a:t>w</a:t>
            </a:r>
            <a:r>
              <a:rPr lang="en-CA" sz="842" smtClean="0">
                <a:solidFill>
                  <a:srgbClr val="000000"/>
                </a:solidFill>
                <a:latin typeface="Cambria Math"/>
                <a:cs typeface="Cambria Math"/>
              </a:rPr>
              <a:t>t </a:t>
            </a:r>
            <a:r>
              <a:rPr lang="en-CA" sz="1043" smtClean="0">
                <a:solidFill>
                  <a:srgbClr val="000000"/>
                </a:solidFill>
                <a:latin typeface="Cambria Math"/>
                <a:cs typeface="Cambria Math"/>
              </a:rPr>
              <a:t>ofwater</a:t>
            </a:r>
          </a:p>
          <a:p>
            <a:pPr>
              <a:lnSpc>
                <a:spcPts val="3600"/>
              </a:lnSpc>
            </a:pPr>
            <a:endParaRPr lang="en-CA" sz="1462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1358900" y="7226300"/>
            <a:ext cx="64135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45"/>
              </a:lnSpc>
            </a:pPr>
            <a:r>
              <a:rPr lang="en-CA" sz="1062" smtClean="0">
                <a:solidFill>
                  <a:srgbClr val="000000"/>
                </a:solidFill>
                <a:latin typeface="Cambria Math"/>
                <a:cs typeface="Cambria Math"/>
              </a:rPr>
              <a:t>W</a:t>
            </a:r>
            <a:r>
              <a:rPr lang="en-CA" sz="860" smtClean="0">
                <a:solidFill>
                  <a:srgbClr val="000000"/>
                </a:solidFill>
                <a:latin typeface="Cambria Math"/>
                <a:cs typeface="Cambria Math"/>
              </a:rPr>
              <a:t>t </a:t>
            </a:r>
            <a:r>
              <a:rPr lang="en-CA" sz="1062" smtClean="0">
                <a:solidFill>
                  <a:srgbClr val="000000"/>
                </a:solidFill>
                <a:latin typeface="Cambria Math"/>
                <a:cs typeface="Cambria Math"/>
              </a:rPr>
              <a:t>ofwater</a:t>
            </a:r>
          </a:p>
          <a:p>
            <a:pPr>
              <a:lnSpc>
                <a:spcPts val="945"/>
              </a:lnSpc>
            </a:pPr>
            <a:endParaRPr lang="en-CA" sz="1062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914400" y="7581900"/>
            <a:ext cx="68580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65"/>
              </a:lnSpc>
            </a:pPr>
            <a:r>
              <a:rPr lang="en-CA" sz="1462" smtClean="0">
                <a:solidFill>
                  <a:srgbClr val="000000"/>
                </a:solidFill>
                <a:latin typeface="Times New Roman"/>
                <a:cs typeface="Times New Roman"/>
              </a:rPr>
              <a:t>F.C= </a:t>
            </a:r>
            <a:r>
              <a:rPr lang="en-CA" sz="1043" smtClean="0">
                <a:solidFill>
                  <a:srgbClr val="000000"/>
                </a:solidFill>
                <a:latin typeface="Cambria Math"/>
                <a:cs typeface="Cambria Math"/>
              </a:rPr>
              <a:t>unit W</a:t>
            </a:r>
            <a:r>
              <a:rPr lang="en-CA" sz="842" smtClean="0">
                <a:solidFill>
                  <a:srgbClr val="000000"/>
                </a:solidFill>
                <a:latin typeface="Cambria Math"/>
                <a:cs typeface="Cambria Math"/>
              </a:rPr>
              <a:t>t</a:t>
            </a:r>
            <a:r>
              <a:rPr lang="en-CA" sz="1043" smtClean="0">
                <a:solidFill>
                  <a:srgbClr val="000000"/>
                </a:solidFill>
                <a:latin typeface="Cambria Math"/>
                <a:cs typeface="Cambria Math"/>
              </a:rPr>
              <a:t>of water ×volume of water</a:t>
            </a:r>
          </a:p>
          <a:p>
            <a:pPr>
              <a:lnSpc>
                <a:spcPts val="1665"/>
              </a:lnSpc>
            </a:pPr>
            <a:endParaRPr lang="en-CA" sz="1462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2146300" y="7785100"/>
            <a:ext cx="5626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45"/>
              </a:lnSpc>
            </a:pPr>
            <a:r>
              <a:rPr lang="en-CA" sz="860" smtClean="0">
                <a:solidFill>
                  <a:srgbClr val="000000"/>
                </a:solidFill>
                <a:latin typeface="Cambria Math"/>
                <a:cs typeface="Cambria Math"/>
              </a:rPr>
              <a:t>Wt </a:t>
            </a:r>
            <a:r>
              <a:rPr lang="en-CA" sz="1062" smtClean="0">
                <a:solidFill>
                  <a:srgbClr val="000000"/>
                </a:solidFill>
                <a:latin typeface="Cambria Math"/>
                <a:cs typeface="Cambria Math"/>
              </a:rPr>
              <a:t>of soil</a:t>
            </a:r>
          </a:p>
          <a:p>
            <a:pPr>
              <a:lnSpc>
                <a:spcPts val="945"/>
              </a:lnSpc>
            </a:pPr>
            <a:endParaRPr lang="en-CA" sz="1001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914400" y="8077200"/>
            <a:ext cx="68580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50"/>
              </a:lnSpc>
            </a:pPr>
            <a:r>
              <a:rPr lang="en-CA" sz="1231" spc="-10" smtClean="0">
                <a:solidFill>
                  <a:srgbClr val="000000"/>
                </a:solidFill>
                <a:latin typeface="Times New Roman"/>
                <a:cs typeface="Times New Roman"/>
              </a:rPr>
              <a:t>F.C</a:t>
            </a:r>
            <a:r>
              <a:rPr lang="en-CA" sz="1231" spc="-1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389" spc="-10" smtClean="0">
                <a:solidFill>
                  <a:srgbClr val="000000"/>
                </a:solidFill>
                <a:latin typeface="Times New Roman"/>
                <a:cs typeface="Times New Roman"/>
              </a:rPr>
              <a:t>= </a:t>
            </a:r>
            <a:r>
              <a:rPr lang="en-CA" sz="991" spc="-10" smtClean="0">
                <a:solidFill>
                  <a:srgbClr val="000000"/>
                </a:solidFill>
                <a:latin typeface="Cambria Math"/>
                <a:cs typeface="Cambria Math"/>
              </a:rPr>
              <a:t>γ</a:t>
            </a:r>
            <a:r>
              <a:rPr lang="en-CA" sz="800" spc="-10" smtClean="0">
                <a:solidFill>
                  <a:srgbClr val="000000"/>
                </a:solidFill>
                <a:latin typeface="Cambria Math"/>
                <a:cs typeface="Cambria Math"/>
              </a:rPr>
              <a:t>W×</a:t>
            </a:r>
            <a:r>
              <a:rPr lang="en-CA" sz="991" spc="-10" smtClean="0">
                <a:solidFill>
                  <a:srgbClr val="000000"/>
                </a:solidFill>
                <a:latin typeface="Cambria Math"/>
                <a:cs typeface="Cambria Math"/>
              </a:rPr>
              <a:t>V</a:t>
            </a:r>
            <a:r>
              <a:rPr lang="en-CA" sz="800" spc="-10" smtClean="0">
                <a:solidFill>
                  <a:srgbClr val="000000"/>
                </a:solidFill>
                <a:latin typeface="Cambria Math"/>
                <a:cs typeface="Cambria Math"/>
              </a:rPr>
              <a:t>W</a:t>
            </a:r>
          </a:p>
          <a:p>
            <a:pPr>
              <a:lnSpc>
                <a:spcPts val="1550"/>
              </a:lnSpc>
            </a:pPr>
            <a:endParaRPr lang="en-CA" sz="1351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1320800" y="8280400"/>
            <a:ext cx="64516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880"/>
              </a:lnSpc>
            </a:pPr>
            <a:r>
              <a:rPr lang="en-CA" sz="1034" spc="-10" smtClean="0">
                <a:solidFill>
                  <a:srgbClr val="000000"/>
                </a:solidFill>
                <a:latin typeface="Cambria Math"/>
                <a:cs typeface="Cambria Math"/>
              </a:rPr>
              <a:t>γ</a:t>
            </a:r>
            <a:r>
              <a:rPr lang="en-CA" sz="834" spc="-10" smtClean="0">
                <a:solidFill>
                  <a:srgbClr val="000000"/>
                </a:solidFill>
                <a:latin typeface="Cambria Math"/>
                <a:cs typeface="Cambria Math"/>
              </a:rPr>
              <a:t>W ×</a:t>
            </a:r>
            <a:r>
              <a:rPr lang="en-CA" sz="1034" spc="-10" smtClean="0">
                <a:solidFill>
                  <a:srgbClr val="000000"/>
                </a:solidFill>
                <a:latin typeface="Cambria Math"/>
                <a:cs typeface="Cambria Math"/>
              </a:rPr>
              <a:t>V</a:t>
            </a:r>
            <a:r>
              <a:rPr lang="en-CA" sz="834" spc="-10" smtClean="0">
                <a:solidFill>
                  <a:srgbClr val="000000"/>
                </a:solidFill>
                <a:latin typeface="Cambria Math"/>
                <a:cs typeface="Cambria Math"/>
              </a:rPr>
              <a:t>soil</a:t>
            </a:r>
          </a:p>
          <a:p>
            <a:pPr>
              <a:lnSpc>
                <a:spcPts val="880"/>
              </a:lnSpc>
            </a:pPr>
            <a:endParaRPr lang="en-CA" sz="949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914400" y="8610600"/>
            <a:ext cx="6858000" cy="279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6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Pressure Plates Apparatus:</a:t>
            </a:r>
          </a:p>
          <a:p>
            <a:pPr>
              <a:lnSpc>
                <a:spcPts val="1840"/>
              </a:lnSpc>
            </a:pPr>
            <a:endParaRPr lang="en-CA" sz="159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Privet1</vt:lpstr>
    </vt:vector>
  </TitlesOfParts>
  <Company>Investintech.com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A2E_Engine</dc:creator>
  <cp:lastModifiedBy>A2E_Engine</cp:lastModifiedBy>
  <dcterms:created xsi:type="dcterms:W3CDTF">2020-04-25T04:16:56Z</dcterms:created>
  <dcterms:modified xsi:type="dcterms:W3CDTF">2020-04-25T04:16:56Z</dcterms:modified>
</cp:coreProperties>
</file>