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83"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84"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85"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86"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87"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88"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a:t>
            </a:fld>
            <a:endParaRPr lang="en-US"/>
          </a:p>
        </p:txBody>
      </p:sp>
    </p:spTree>
    <p:extLst>
      <p:ext uri="{BB962C8B-B14F-4D97-AF65-F5344CB8AC3E}">
        <p14:creationId xmlns:p14="http://schemas.microsoft.com/office/powerpoint/2010/main" val="357931297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94"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dirty="0"/>
              <a:t>Click to edit Master title style</a:t>
            </a:r>
          </a:p>
        </p:txBody>
      </p:sp>
      <p:sp>
        <p:nvSpPr>
          <p:cNvPr id="1048595"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048596" name="Date Placeholder 3"/>
          <p:cNvSpPr>
            <a:spLocks noGrp="1"/>
          </p:cNvSpPr>
          <p:nvPr>
            <p:ph type="dt" sz="half" idx="10"/>
          </p:nvPr>
        </p:nvSpPr>
        <p:spPr/>
        <p:txBody>
          <a:bodyPr/>
          <a:lstStyle/>
          <a:p>
            <a:fld id="{48A87A34-81AB-432B-8DAE-1953F412C126}" type="datetimeFigureOut">
              <a:rPr lang="en-US" dirty="0"/>
              <a:t>11/9/2020</a:t>
            </a:fld>
            <a:endParaRPr lang="en-US" dirty="0"/>
          </a:p>
        </p:txBody>
      </p:sp>
      <p:sp>
        <p:nvSpPr>
          <p:cNvPr id="1048597" name="Footer Placeholder 4"/>
          <p:cNvSpPr>
            <a:spLocks noGrp="1"/>
          </p:cNvSpPr>
          <p:nvPr>
            <p:ph type="ftr" sz="quarter" idx="11"/>
          </p:nvPr>
        </p:nvSpPr>
        <p:spPr>
          <a:xfrm>
            <a:off x="2416500" y="329307"/>
            <a:ext cx="4973915" cy="309201"/>
          </a:xfrm>
        </p:spPr>
        <p:txBody>
          <a:bodyPr/>
          <a:lstStyle/>
          <a:p>
            <a:endParaRPr lang="en-US" dirty="0"/>
          </a:p>
        </p:txBody>
      </p:sp>
      <p:sp>
        <p:nvSpPr>
          <p:cNvPr id="1048598"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3145730" name="Straight Connector 14"/>
          <p:cNvCxnSpPr>
            <a:cxnSpLocks/>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58" name="Title 1"/>
          <p:cNvSpPr>
            <a:spLocks noGrp="1"/>
          </p:cNvSpPr>
          <p:nvPr>
            <p:ph type="title"/>
          </p:nvPr>
        </p:nvSpPr>
        <p:spPr/>
        <p:txBody>
          <a:bodyPr/>
          <a:lstStyle/>
          <a:p>
            <a:r>
              <a:rPr lang="en-US" dirty="0"/>
              <a:t>Click to edit Master title style</a:t>
            </a:r>
          </a:p>
        </p:txBody>
      </p:sp>
      <p:sp>
        <p:nvSpPr>
          <p:cNvPr id="1048659"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48660" name="Date Placeholder 3"/>
          <p:cNvSpPr>
            <a:spLocks noGrp="1"/>
          </p:cNvSpPr>
          <p:nvPr>
            <p:ph type="dt" sz="half" idx="10"/>
          </p:nvPr>
        </p:nvSpPr>
        <p:spPr/>
        <p:txBody>
          <a:bodyPr/>
          <a:lstStyle/>
          <a:p>
            <a:fld id="{48A87A34-81AB-432B-8DAE-1953F412C126}" type="datetimeFigureOut">
              <a:rPr lang="en-US" dirty="0"/>
              <a:t>11/9/2020</a:t>
            </a:fld>
            <a:endParaRPr lang="en-US" dirty="0"/>
          </a:p>
        </p:txBody>
      </p:sp>
      <p:sp>
        <p:nvSpPr>
          <p:cNvPr id="1048661" name="Footer Placeholder 4"/>
          <p:cNvSpPr>
            <a:spLocks noGrp="1"/>
          </p:cNvSpPr>
          <p:nvPr>
            <p:ph type="ftr" sz="quarter" idx="11"/>
          </p:nvPr>
        </p:nvSpPr>
        <p:spPr/>
        <p:txBody>
          <a:bodyPr/>
          <a:lstStyle/>
          <a:p>
            <a:endParaRPr lang="en-US" dirty="0"/>
          </a:p>
        </p:txBody>
      </p:sp>
      <p:sp>
        <p:nvSpPr>
          <p:cNvPr id="1048662"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145735" name="Straight Connector 25"/>
          <p:cNvCxnSpPr>
            <a:cxnSpLocks/>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45" name="Vertical Title 1"/>
          <p:cNvSpPr>
            <a:spLocks noGrp="1"/>
          </p:cNvSpPr>
          <p:nvPr>
            <p:ph type="title" orient="vert"/>
          </p:nvPr>
        </p:nvSpPr>
        <p:spPr>
          <a:xfrm>
            <a:off x="9439111" y="798973"/>
            <a:ext cx="1615742" cy="4659889"/>
          </a:xfrm>
        </p:spPr>
        <p:txBody>
          <a:bodyPr vert="eaVert"/>
          <a:lstStyle>
            <a:lvl1pPr algn="l"/>
          </a:lstStyle>
          <a:p>
            <a:r>
              <a:rPr lang="en-US" dirty="0"/>
              <a:t>Click to edit Master title style</a:t>
            </a:r>
          </a:p>
        </p:txBody>
      </p:sp>
      <p:sp>
        <p:nvSpPr>
          <p:cNvPr id="1048646" name="Vertical Text Placeholder 2"/>
          <p:cNvSpPr>
            <a:spLocks noGrp="1"/>
          </p:cNvSpPr>
          <p:nvPr>
            <p:ph type="body" orient="vert" idx="1"/>
          </p:nvPr>
        </p:nvSpPr>
        <p:spPr>
          <a:xfrm>
            <a:off x="1444672" y="798973"/>
            <a:ext cx="7828830" cy="4659889"/>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48647" name="Date Placeholder 3"/>
          <p:cNvSpPr>
            <a:spLocks noGrp="1"/>
          </p:cNvSpPr>
          <p:nvPr>
            <p:ph type="dt" sz="half" idx="10"/>
          </p:nvPr>
        </p:nvSpPr>
        <p:spPr/>
        <p:txBody>
          <a:bodyPr/>
          <a:lstStyle/>
          <a:p>
            <a:fld id="{48A87A34-81AB-432B-8DAE-1953F412C126}" type="datetimeFigureOut">
              <a:rPr lang="en-US" dirty="0"/>
              <a:t>11/9/2020</a:t>
            </a:fld>
            <a:endParaRPr lang="en-US" dirty="0"/>
          </a:p>
        </p:txBody>
      </p:sp>
      <p:sp>
        <p:nvSpPr>
          <p:cNvPr id="1048648" name="Footer Placeholder 4"/>
          <p:cNvSpPr>
            <a:spLocks noGrp="1"/>
          </p:cNvSpPr>
          <p:nvPr>
            <p:ph type="ftr" sz="quarter" idx="11"/>
          </p:nvPr>
        </p:nvSpPr>
        <p:spPr/>
        <p:txBody>
          <a:bodyPr/>
          <a:lstStyle/>
          <a:p>
            <a:endParaRPr lang="en-US" dirty="0"/>
          </a:p>
        </p:txBody>
      </p:sp>
      <p:sp>
        <p:nvSpPr>
          <p:cNvPr id="1048649"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145733" name="Straight Connector 14"/>
          <p:cNvCxnSpPr>
            <a:cxnSpLocks/>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6" name="Title 1"/>
          <p:cNvSpPr>
            <a:spLocks noGrp="1"/>
          </p:cNvSpPr>
          <p:nvPr>
            <p:ph type="title"/>
          </p:nvPr>
        </p:nvSpPr>
        <p:spPr/>
        <p:txBody>
          <a:bodyPr/>
          <a:lstStyle/>
          <a:p>
            <a:r>
              <a:rPr lang="en-US" dirty="0"/>
              <a:t>Click to edit Master title style</a:t>
            </a:r>
          </a:p>
        </p:txBody>
      </p:sp>
      <p:sp>
        <p:nvSpPr>
          <p:cNvPr id="1048587" name="Content Placeholder 2"/>
          <p:cNvSpPr>
            <a:spLocks noGrp="1"/>
          </p:cNvSpPr>
          <p:nvPr>
            <p:ph idx="1"/>
          </p:nvPr>
        </p:nvSpPr>
        <p:spPr/>
        <p:txBody>
          <a:bodyPr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48588" name="Date Placeholder 3"/>
          <p:cNvSpPr>
            <a:spLocks noGrp="1"/>
          </p:cNvSpPr>
          <p:nvPr>
            <p:ph type="dt" sz="half" idx="10"/>
          </p:nvPr>
        </p:nvSpPr>
        <p:spPr/>
        <p:txBody>
          <a:bodyPr/>
          <a:lstStyle/>
          <a:p>
            <a:fld id="{48A87A34-81AB-432B-8DAE-1953F412C126}" type="datetimeFigureOut">
              <a:rPr lang="en-US" dirty="0"/>
              <a:t>11/9/2020</a:t>
            </a:fld>
            <a:endParaRPr lang="en-US" dirty="0"/>
          </a:p>
        </p:txBody>
      </p:sp>
      <p:sp>
        <p:nvSpPr>
          <p:cNvPr id="1048589" name="Footer Placeholder 4"/>
          <p:cNvSpPr>
            <a:spLocks noGrp="1"/>
          </p:cNvSpPr>
          <p:nvPr>
            <p:ph type="ftr" sz="quarter" idx="11"/>
          </p:nvPr>
        </p:nvSpPr>
        <p:spPr/>
        <p:txBody>
          <a:bodyPr/>
          <a:lstStyle/>
          <a:p>
            <a:endParaRPr lang="en-US" dirty="0"/>
          </a:p>
        </p:txBody>
      </p:sp>
      <p:sp>
        <p:nvSpPr>
          <p:cNvPr id="1048590"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145729" name="Straight Connector 32"/>
          <p:cNvCxnSpPr>
            <a:cxnSpLocks/>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14" name="Title 1"/>
          <p:cNvSpPr>
            <a:spLocks noGrp="1"/>
          </p:cNvSpPr>
          <p:nvPr>
            <p:ph type="title"/>
          </p:nvPr>
        </p:nvSpPr>
        <p:spPr>
          <a:xfrm>
            <a:off x="1454239" y="1756130"/>
            <a:ext cx="8643154" cy="1887950"/>
          </a:xfrm>
        </p:spPr>
        <p:txBody>
          <a:bodyPr anchor="b">
            <a:normAutofit/>
          </a:bodyPr>
          <a:lstStyle>
            <a:lvl1pPr algn="l">
              <a:defRPr sz="3600"/>
            </a:lvl1pPr>
          </a:lstStyle>
          <a:p>
            <a:r>
              <a:rPr lang="en-US" dirty="0"/>
              <a:t>Click to edit Master title style</a:t>
            </a:r>
          </a:p>
        </p:txBody>
      </p:sp>
      <p:sp>
        <p:nvSpPr>
          <p:cNvPr id="1048615"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1048616" name="Date Placeholder 3"/>
          <p:cNvSpPr>
            <a:spLocks noGrp="1"/>
          </p:cNvSpPr>
          <p:nvPr>
            <p:ph type="dt" sz="half" idx="10"/>
          </p:nvPr>
        </p:nvSpPr>
        <p:spPr/>
        <p:txBody>
          <a:bodyPr/>
          <a:lstStyle/>
          <a:p>
            <a:fld id="{48A87A34-81AB-432B-8DAE-1953F412C126}" type="datetimeFigureOut">
              <a:rPr lang="en-US" dirty="0"/>
              <a:t>11/9/2020</a:t>
            </a:fld>
            <a:endParaRPr lang="en-US" dirty="0"/>
          </a:p>
        </p:txBody>
      </p:sp>
      <p:sp>
        <p:nvSpPr>
          <p:cNvPr id="1048617" name="Footer Placeholder 4"/>
          <p:cNvSpPr>
            <a:spLocks noGrp="1"/>
          </p:cNvSpPr>
          <p:nvPr>
            <p:ph type="ftr" sz="quarter" idx="11"/>
          </p:nvPr>
        </p:nvSpPr>
        <p:spPr/>
        <p:txBody>
          <a:bodyPr/>
          <a:lstStyle/>
          <a:p>
            <a:endParaRPr lang="en-US" dirty="0"/>
          </a:p>
        </p:txBody>
      </p:sp>
      <p:sp>
        <p:nvSpPr>
          <p:cNvPr id="1048618"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145731" name="Straight Connector 14"/>
          <p:cNvCxnSpPr>
            <a:cxnSpLocks/>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63" name="Title 1"/>
          <p:cNvSpPr>
            <a:spLocks noGrp="1"/>
          </p:cNvSpPr>
          <p:nvPr>
            <p:ph type="title"/>
          </p:nvPr>
        </p:nvSpPr>
        <p:spPr>
          <a:xfrm>
            <a:off x="1449217" y="804889"/>
            <a:ext cx="9605635" cy="1059305"/>
          </a:xfrm>
        </p:spPr>
        <p:txBody>
          <a:bodyPr/>
          <a:lstStyle/>
          <a:p>
            <a:r>
              <a:rPr lang="en-US" dirty="0"/>
              <a:t>Click to edit Master title style</a:t>
            </a:r>
          </a:p>
        </p:txBody>
      </p:sp>
      <p:sp>
        <p:nvSpPr>
          <p:cNvPr id="1048664" name="Content Placeholder 2"/>
          <p:cNvSpPr>
            <a:spLocks noGrp="1"/>
          </p:cNvSpPr>
          <p:nvPr>
            <p:ph sz="half" idx="1"/>
          </p:nvPr>
        </p:nvSpPr>
        <p:spPr>
          <a:xfrm>
            <a:off x="1447331" y="2010878"/>
            <a:ext cx="4645152" cy="344859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48665" name="Content Placeholder 3"/>
          <p:cNvSpPr>
            <a:spLocks noGrp="1"/>
          </p:cNvSpPr>
          <p:nvPr>
            <p:ph sz="half" idx="2"/>
          </p:nvPr>
        </p:nvSpPr>
        <p:spPr>
          <a:xfrm>
            <a:off x="6413771" y="2017343"/>
            <a:ext cx="4645152" cy="344152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48666" name="Date Placeholder 4"/>
          <p:cNvSpPr>
            <a:spLocks noGrp="1"/>
          </p:cNvSpPr>
          <p:nvPr>
            <p:ph type="dt" sz="half" idx="10"/>
          </p:nvPr>
        </p:nvSpPr>
        <p:spPr/>
        <p:txBody>
          <a:bodyPr/>
          <a:lstStyle/>
          <a:p>
            <a:fld id="{48A87A34-81AB-432B-8DAE-1953F412C126}" type="datetimeFigureOut">
              <a:rPr lang="en-US" dirty="0"/>
              <a:t>11/9/2020</a:t>
            </a:fld>
            <a:endParaRPr lang="en-US" dirty="0"/>
          </a:p>
        </p:txBody>
      </p:sp>
      <p:sp>
        <p:nvSpPr>
          <p:cNvPr id="1048667" name="Footer Placeholder 5"/>
          <p:cNvSpPr>
            <a:spLocks noGrp="1"/>
          </p:cNvSpPr>
          <p:nvPr>
            <p:ph type="ftr" sz="quarter" idx="11"/>
          </p:nvPr>
        </p:nvSpPr>
        <p:spPr/>
        <p:txBody>
          <a:bodyPr/>
          <a:lstStyle/>
          <a:p>
            <a:endParaRPr lang="en-US" dirty="0"/>
          </a:p>
        </p:txBody>
      </p:sp>
      <p:sp>
        <p:nvSpPr>
          <p:cNvPr id="1048668"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45736" name="Straight Connector 34"/>
          <p:cNvCxnSpPr>
            <a:cxnSpLocks/>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69" name="Title 1"/>
          <p:cNvSpPr>
            <a:spLocks noGrp="1"/>
          </p:cNvSpPr>
          <p:nvPr>
            <p:ph type="title"/>
          </p:nvPr>
        </p:nvSpPr>
        <p:spPr>
          <a:xfrm>
            <a:off x="1447191" y="804163"/>
            <a:ext cx="9607661" cy="1056319"/>
          </a:xfrm>
        </p:spPr>
        <p:txBody>
          <a:bodyPr/>
          <a:lstStyle/>
          <a:p>
            <a:r>
              <a:rPr lang="en-US" dirty="0"/>
              <a:t>Click to edit Master title style</a:t>
            </a:r>
          </a:p>
        </p:txBody>
      </p:sp>
      <p:sp>
        <p:nvSpPr>
          <p:cNvPr id="1048670"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048671" name="Content Placeholder 3"/>
          <p:cNvSpPr>
            <a:spLocks noGrp="1"/>
          </p:cNvSpPr>
          <p:nvPr>
            <p:ph sz="half" idx="2"/>
          </p:nvPr>
        </p:nvSpPr>
        <p:spPr>
          <a:xfrm>
            <a:off x="1447191" y="2824269"/>
            <a:ext cx="4645152" cy="264445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48672"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048673" name="Content Placeholder 5"/>
          <p:cNvSpPr>
            <a:spLocks noGrp="1"/>
          </p:cNvSpPr>
          <p:nvPr>
            <p:ph sz="quarter" idx="4"/>
          </p:nvPr>
        </p:nvSpPr>
        <p:spPr>
          <a:xfrm>
            <a:off x="6412362" y="2821491"/>
            <a:ext cx="4645152" cy="263737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48674" name="Date Placeholder 6"/>
          <p:cNvSpPr>
            <a:spLocks noGrp="1"/>
          </p:cNvSpPr>
          <p:nvPr>
            <p:ph type="dt" sz="half" idx="10"/>
          </p:nvPr>
        </p:nvSpPr>
        <p:spPr/>
        <p:txBody>
          <a:bodyPr/>
          <a:lstStyle/>
          <a:p>
            <a:fld id="{48A87A34-81AB-432B-8DAE-1953F412C126}" type="datetimeFigureOut">
              <a:rPr lang="en-US" dirty="0"/>
              <a:t>11/9/2020</a:t>
            </a:fld>
            <a:endParaRPr lang="en-US" dirty="0"/>
          </a:p>
        </p:txBody>
      </p:sp>
      <p:sp>
        <p:nvSpPr>
          <p:cNvPr id="1048675" name="Footer Placeholder 7"/>
          <p:cNvSpPr>
            <a:spLocks noGrp="1"/>
          </p:cNvSpPr>
          <p:nvPr>
            <p:ph type="ftr" sz="quarter" idx="11"/>
          </p:nvPr>
        </p:nvSpPr>
        <p:spPr/>
        <p:txBody>
          <a:bodyPr/>
          <a:lstStyle/>
          <a:p>
            <a:endParaRPr lang="en-US" dirty="0"/>
          </a:p>
        </p:txBody>
      </p:sp>
      <p:sp>
        <p:nvSpPr>
          <p:cNvPr id="1048676"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3145737" name="Straight Connector 28"/>
          <p:cNvCxnSpPr>
            <a:cxnSpLocks/>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41" name="Title 1"/>
          <p:cNvSpPr>
            <a:spLocks noGrp="1"/>
          </p:cNvSpPr>
          <p:nvPr>
            <p:ph type="title"/>
          </p:nvPr>
        </p:nvSpPr>
        <p:spPr/>
        <p:txBody>
          <a:bodyPr/>
          <a:lstStyle/>
          <a:p>
            <a:r>
              <a:rPr lang="en-US" dirty="0"/>
              <a:t>Click to edit Master title style</a:t>
            </a:r>
          </a:p>
        </p:txBody>
      </p:sp>
      <p:sp>
        <p:nvSpPr>
          <p:cNvPr id="1048642" name="Date Placeholder 2"/>
          <p:cNvSpPr>
            <a:spLocks noGrp="1"/>
          </p:cNvSpPr>
          <p:nvPr>
            <p:ph type="dt" sz="half" idx="10"/>
          </p:nvPr>
        </p:nvSpPr>
        <p:spPr/>
        <p:txBody>
          <a:bodyPr/>
          <a:lstStyle/>
          <a:p>
            <a:fld id="{48A87A34-81AB-432B-8DAE-1953F412C126}" type="datetimeFigureOut">
              <a:rPr lang="en-US" dirty="0"/>
              <a:t>11/9/2020</a:t>
            </a:fld>
            <a:endParaRPr lang="en-US" dirty="0"/>
          </a:p>
        </p:txBody>
      </p:sp>
      <p:sp>
        <p:nvSpPr>
          <p:cNvPr id="1048643" name="Footer Placeholder 3"/>
          <p:cNvSpPr>
            <a:spLocks noGrp="1"/>
          </p:cNvSpPr>
          <p:nvPr>
            <p:ph type="ftr" sz="quarter" idx="11"/>
          </p:nvPr>
        </p:nvSpPr>
        <p:spPr/>
        <p:txBody>
          <a:bodyPr/>
          <a:lstStyle/>
          <a:p>
            <a:endParaRPr lang="en-US" dirty="0"/>
          </a:p>
        </p:txBody>
      </p:sp>
      <p:sp>
        <p:nvSpPr>
          <p:cNvPr id="1048644"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3145732" name="Straight Connector 24"/>
          <p:cNvCxnSpPr>
            <a:cxnSpLocks/>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582" name="Date Placeholder 1"/>
          <p:cNvSpPr>
            <a:spLocks noGrp="1"/>
          </p:cNvSpPr>
          <p:nvPr>
            <p:ph type="dt" sz="half" idx="10"/>
          </p:nvPr>
        </p:nvSpPr>
        <p:spPr/>
        <p:txBody>
          <a:bodyPr/>
          <a:lstStyle/>
          <a:p>
            <a:fld id="{48A87A34-81AB-432B-8DAE-1953F412C126}" type="datetimeFigureOut">
              <a:rPr lang="en-US" dirty="0"/>
              <a:t>11/9/2020</a:t>
            </a:fld>
            <a:endParaRPr lang="en-US" dirty="0"/>
          </a:p>
        </p:txBody>
      </p:sp>
      <p:sp>
        <p:nvSpPr>
          <p:cNvPr id="1048583" name="Footer Placeholder 2"/>
          <p:cNvSpPr>
            <a:spLocks noGrp="1"/>
          </p:cNvSpPr>
          <p:nvPr>
            <p:ph type="ftr" sz="quarter" idx="11"/>
          </p:nvPr>
        </p:nvSpPr>
        <p:spPr/>
        <p:txBody>
          <a:bodyPr/>
          <a:lstStyle/>
          <a:p>
            <a:endParaRPr lang="en-US" dirty="0"/>
          </a:p>
        </p:txBody>
      </p:sp>
      <p:sp>
        <p:nvSpPr>
          <p:cNvPr id="104858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77" name="Title 1"/>
          <p:cNvSpPr>
            <a:spLocks noGrp="1"/>
          </p:cNvSpPr>
          <p:nvPr>
            <p:ph type="title"/>
          </p:nvPr>
        </p:nvSpPr>
        <p:spPr>
          <a:xfrm>
            <a:off x="1444671" y="798973"/>
            <a:ext cx="3273099" cy="2247117"/>
          </a:xfrm>
        </p:spPr>
        <p:txBody>
          <a:bodyPr anchor="b">
            <a:normAutofit/>
          </a:bodyPr>
          <a:lstStyle>
            <a:lvl1pPr algn="l">
              <a:defRPr sz="2400"/>
            </a:lvl1pPr>
          </a:lstStyle>
          <a:p>
            <a:r>
              <a:rPr lang="en-US" dirty="0"/>
              <a:t>Click to edit Master title style</a:t>
            </a:r>
          </a:p>
        </p:txBody>
      </p:sp>
      <p:sp>
        <p:nvSpPr>
          <p:cNvPr id="1048678" name="Content Placeholder 2"/>
          <p:cNvSpPr>
            <a:spLocks noGrp="1"/>
          </p:cNvSpPr>
          <p:nvPr>
            <p:ph idx="1"/>
          </p:nvPr>
        </p:nvSpPr>
        <p:spPr>
          <a:xfrm>
            <a:off x="5043714" y="798974"/>
            <a:ext cx="6012470" cy="4658826"/>
          </a:xfrm>
        </p:spPr>
        <p:txBody>
          <a:bodyPr anchor="ct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48679"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048680" name="Date Placeholder 4"/>
          <p:cNvSpPr>
            <a:spLocks noGrp="1"/>
          </p:cNvSpPr>
          <p:nvPr>
            <p:ph type="dt" sz="half" idx="10"/>
          </p:nvPr>
        </p:nvSpPr>
        <p:spPr/>
        <p:txBody>
          <a:bodyPr/>
          <a:lstStyle/>
          <a:p>
            <a:fld id="{48A87A34-81AB-432B-8DAE-1953F412C126}" type="datetimeFigureOut">
              <a:rPr lang="en-US" dirty="0"/>
              <a:t>11/9/2020</a:t>
            </a:fld>
            <a:endParaRPr lang="en-US" dirty="0"/>
          </a:p>
        </p:txBody>
      </p:sp>
      <p:sp>
        <p:nvSpPr>
          <p:cNvPr id="1048681" name="Footer Placeholder 5"/>
          <p:cNvSpPr>
            <a:spLocks noGrp="1"/>
          </p:cNvSpPr>
          <p:nvPr>
            <p:ph type="ftr" sz="quarter" idx="11"/>
          </p:nvPr>
        </p:nvSpPr>
        <p:spPr/>
        <p:txBody>
          <a:bodyPr/>
          <a:lstStyle/>
          <a:p>
            <a:endParaRPr lang="en-US" dirty="0"/>
          </a:p>
        </p:txBody>
      </p:sp>
      <p:sp>
        <p:nvSpPr>
          <p:cNvPr id="1048682"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45738" name="Straight Connector 16"/>
          <p:cNvCxnSpPr>
            <a:cxnSpLocks/>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69" name="Group 7"/>
          <p:cNvGrpSpPr/>
          <p:nvPr/>
        </p:nvGrpSpPr>
        <p:grpSpPr>
          <a:xfrm>
            <a:off x="7477387" y="482170"/>
            <a:ext cx="4074533" cy="5149101"/>
            <a:chOff x="7477387" y="482170"/>
            <a:chExt cx="4074533" cy="5149101"/>
          </a:xfrm>
        </p:grpSpPr>
        <p:sp>
          <p:nvSpPr>
            <p:cNvPr id="1048650"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048651"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1048652" name="Title 1"/>
          <p:cNvSpPr>
            <a:spLocks noGrp="1"/>
          </p:cNvSpPr>
          <p:nvPr>
            <p:ph type="title"/>
          </p:nvPr>
        </p:nvSpPr>
        <p:spPr>
          <a:xfrm>
            <a:off x="1451206" y="1129513"/>
            <a:ext cx="5532328" cy="1830584"/>
          </a:xfrm>
        </p:spPr>
        <p:txBody>
          <a:bodyPr anchor="b">
            <a:normAutofit/>
          </a:bodyPr>
          <a:lstStyle>
            <a:lvl1pPr>
              <a:defRPr sz="3200"/>
            </a:lvl1pPr>
          </a:lstStyle>
          <a:p>
            <a:r>
              <a:rPr lang="en-US" dirty="0"/>
              <a:t>Click to edit Master title style</a:t>
            </a:r>
          </a:p>
        </p:txBody>
      </p:sp>
      <p:sp>
        <p:nvSpPr>
          <p:cNvPr id="104865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104865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048655" name="Date Placeholder 4"/>
          <p:cNvSpPr>
            <a:spLocks noGrp="1"/>
          </p:cNvSpPr>
          <p:nvPr>
            <p:ph type="dt" sz="half" idx="10"/>
          </p:nvPr>
        </p:nvSpPr>
        <p:spPr>
          <a:xfrm>
            <a:off x="1447382" y="5469856"/>
            <a:ext cx="5527351" cy="320123"/>
          </a:xfrm>
        </p:spPr>
        <p:txBody>
          <a:bodyPr/>
          <a:lstStyle>
            <a:lvl1pPr algn="l"/>
          </a:lstStyle>
          <a:p>
            <a:fld id="{48A87A34-81AB-432B-8DAE-1953F412C126}" type="datetimeFigureOut">
              <a:rPr lang="en-US" dirty="0"/>
              <a:t>11/9/2020</a:t>
            </a:fld>
            <a:endParaRPr lang="en-US" dirty="0"/>
          </a:p>
        </p:txBody>
      </p:sp>
      <p:sp>
        <p:nvSpPr>
          <p:cNvPr id="1048656" name="Footer Placeholder 5"/>
          <p:cNvSpPr>
            <a:spLocks noGrp="1"/>
          </p:cNvSpPr>
          <p:nvPr>
            <p:ph type="ftr" sz="quarter" idx="11"/>
          </p:nvPr>
        </p:nvSpPr>
        <p:spPr>
          <a:xfrm>
            <a:off x="1447382" y="318640"/>
            <a:ext cx="5541004" cy="320931"/>
          </a:xfrm>
        </p:spPr>
        <p:txBody>
          <a:bodyPr/>
          <a:lstStyle/>
          <a:p>
            <a:endParaRPr lang="en-US" dirty="0"/>
          </a:p>
        </p:txBody>
      </p:sp>
      <p:sp>
        <p:nvSpPr>
          <p:cNvPr id="104865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45734" name="Straight Connector 30"/>
          <p:cNvCxnSpPr>
            <a:cxnSpLocks/>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48576"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2097152" name="Picture 6"/>
          <p:cNvPicPr>
            <a:picLocks noChangeAspect="1"/>
          </p:cNvPicPr>
          <p:nvPr/>
        </p:nvPicPr>
        <p:blipFill rotWithShape="1">
          <a:blip r:embed="rId13"/>
          <a:srcRect t="1538" b="-1538"/>
          <a:stretch>
            <a:fillRect/>
          </a:stretch>
        </p:blipFill>
        <p:spPr bwMode="black">
          <a:xfrm>
            <a:off x="0" y="6126480"/>
            <a:ext cx="12192000" cy="742950"/>
          </a:xfrm>
          <a:prstGeom prst="rect">
            <a:avLst/>
          </a:prstGeom>
        </p:spPr>
      </p:pic>
      <p:sp>
        <p:nvSpPr>
          <p:cNvPr id="1048577"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dirty="0"/>
              <a:t>Click to edit Master title style</a:t>
            </a:r>
          </a:p>
        </p:txBody>
      </p:sp>
      <p:sp>
        <p:nvSpPr>
          <p:cNvPr id="1048578"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48579"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t>11/9/2020</a:t>
            </a:fld>
            <a:endParaRPr lang="en-US" dirty="0"/>
          </a:p>
        </p:txBody>
      </p:sp>
      <p:sp>
        <p:nvSpPr>
          <p:cNvPr id="1048580"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1048581"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t>‹#›</a:t>
            </a:fld>
            <a:endParaRPr lang="en-US" dirty="0"/>
          </a:p>
        </p:txBody>
      </p:sp>
      <p:cxnSp>
        <p:nvCxnSpPr>
          <p:cNvPr id="3145728" name="Straight Connector 9"/>
          <p:cNvCxnSpPr>
            <a:cxnSpLocks/>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9" name="Title 1"/>
          <p:cNvSpPr>
            <a:spLocks noGrp="1"/>
          </p:cNvSpPr>
          <p:nvPr>
            <p:ph type="ctrTitle"/>
          </p:nvPr>
        </p:nvSpPr>
        <p:spPr>
          <a:xfrm>
            <a:off x="1490871" y="802299"/>
            <a:ext cx="9563982" cy="2524498"/>
          </a:xfrm>
        </p:spPr>
        <p:txBody>
          <a:bodyPr anchor="b">
            <a:normAutofit/>
          </a:bodyPr>
          <a:lstStyle/>
          <a:p>
            <a:pPr algn="r"/>
            <a:r>
              <a:rPr lang="en-US" sz="6000"/>
              <a:t>Measurememt scales</a:t>
            </a:r>
          </a:p>
        </p:txBody>
      </p:sp>
      <p:sp>
        <p:nvSpPr>
          <p:cNvPr id="1048600" name="Subtitle 2"/>
          <p:cNvSpPr>
            <a:spLocks noGrp="1"/>
          </p:cNvSpPr>
          <p:nvPr>
            <p:ph type="subTitle" idx="1"/>
          </p:nvPr>
        </p:nvSpPr>
        <p:spPr>
          <a:xfrm>
            <a:off x="2417781" y="3690941"/>
            <a:ext cx="8637072" cy="1704588"/>
          </a:xfrm>
        </p:spPr>
        <p:txBody>
          <a:bodyPr>
            <a:noAutofit/>
          </a:bodyPr>
          <a:lstStyle/>
          <a:p>
            <a:r>
              <a:rPr lang="en-US" sz="1600" b="1" dirty="0"/>
              <a:t>Student : </a:t>
            </a:r>
            <a:r>
              <a:rPr lang="en-US" sz="1600" dirty="0" err="1"/>
              <a:t>MUhammad</a:t>
            </a:r>
            <a:r>
              <a:rPr lang="en-US" sz="1600" dirty="0"/>
              <a:t> </a:t>
            </a:r>
            <a:r>
              <a:rPr lang="en-US" sz="1600" dirty="0" err="1"/>
              <a:t>Zulqatfain</a:t>
            </a:r>
            <a:r>
              <a:rPr lang="en-US" sz="1600" dirty="0"/>
              <a:t> Khan (M. Com I Regular) </a:t>
            </a:r>
          </a:p>
          <a:p>
            <a:r>
              <a:rPr lang="en-US" sz="1600" b="1" dirty="0"/>
              <a:t>Lecturer : </a:t>
            </a:r>
            <a:r>
              <a:rPr lang="en-US" sz="1600" dirty="0"/>
              <a:t>Miss </a:t>
            </a:r>
            <a:r>
              <a:rPr lang="en-US" sz="1600" dirty="0" err="1"/>
              <a:t>Habiba</a:t>
            </a:r>
            <a:r>
              <a:rPr lang="en-US" sz="1600" dirty="0"/>
              <a:t> MUSTAFA</a:t>
            </a:r>
          </a:p>
          <a:p>
            <a:r>
              <a:rPr lang="en-US" sz="1600" b="1" dirty="0"/>
              <a:t>Subject : </a:t>
            </a:r>
            <a:r>
              <a:rPr lang="en-US" sz="1600" dirty="0"/>
              <a:t>Quantitative </a:t>
            </a:r>
            <a:r>
              <a:rPr lang="en-US" sz="1600" dirty="0" smtClean="0"/>
              <a:t>Techniques </a:t>
            </a:r>
            <a:r>
              <a:rPr lang="en-US" sz="1600" dirty="0"/>
              <a:t>&amp; Statistical Interference</a:t>
            </a:r>
          </a:p>
          <a:p>
            <a:endParaRPr lang="en-US" sz="1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2" name="Title 1"/>
          <p:cNvSpPr>
            <a:spLocks noGrp="1"/>
          </p:cNvSpPr>
          <p:nvPr>
            <p:ph type="title"/>
          </p:nvPr>
        </p:nvSpPr>
        <p:spPr/>
        <p:txBody>
          <a:bodyPr anchor="b">
            <a:normAutofit/>
          </a:bodyPr>
          <a:lstStyle/>
          <a:p>
            <a:r>
              <a:rPr lang="en-US" sz="4000"/>
              <a:t>Nominal scale</a:t>
            </a:r>
          </a:p>
        </p:txBody>
      </p:sp>
      <p:sp>
        <p:nvSpPr>
          <p:cNvPr id="1048623" name="Content Placeholder 2"/>
          <p:cNvSpPr>
            <a:spLocks noGrp="1"/>
          </p:cNvSpPr>
          <p:nvPr>
            <p:ph idx="1"/>
          </p:nvPr>
        </p:nvSpPr>
        <p:spPr>
          <a:xfrm>
            <a:off x="1451580" y="2015732"/>
            <a:ext cx="7724368" cy="3805759"/>
          </a:xfrm>
        </p:spPr>
        <p:txBody>
          <a:bodyPr>
            <a:normAutofit/>
          </a:bodyPr>
          <a:lstStyle/>
          <a:p>
            <a:pPr marL="0" indent="0" algn="just">
              <a:buNone/>
            </a:pPr>
            <a:r>
              <a:rPr lang="en-US" sz="2800" b="1" u="sng" dirty="0">
                <a:solidFill>
                  <a:schemeClr val="accent1"/>
                </a:solidFill>
                <a:latin typeface="Times New Roman" panose="02020603050405020304" pitchFamily="18" charset="0"/>
                <a:cs typeface="Times New Roman" panose="02020603050405020304" pitchFamily="18" charset="0"/>
              </a:rPr>
              <a:t>Analysis:</a:t>
            </a:r>
          </a:p>
          <a:p>
            <a:pPr algn="just"/>
            <a:r>
              <a:rPr lang="en-US" sz="2800" dirty="0">
                <a:latin typeface="Times New Roman" panose="02020603050405020304" pitchFamily="18" charset="0"/>
                <a:cs typeface="Times New Roman" panose="02020603050405020304" pitchFamily="18" charset="0"/>
              </a:rPr>
              <a:t>The only statistical analysis that can be performed on a </a:t>
            </a:r>
            <a:r>
              <a:rPr lang="en-US" sz="2800" dirty="0" smtClean="0">
                <a:latin typeface="Times New Roman" panose="02020603050405020304" pitchFamily="18" charset="0"/>
                <a:cs typeface="Times New Roman" panose="02020603050405020304" pitchFamily="18" charset="0"/>
              </a:rPr>
              <a:t>nominal </a:t>
            </a:r>
            <a:r>
              <a:rPr lang="en-US" sz="2800" dirty="0">
                <a:latin typeface="Times New Roman" panose="02020603050405020304" pitchFamily="18" charset="0"/>
                <a:cs typeface="Times New Roman" panose="02020603050405020304" pitchFamily="18" charset="0"/>
              </a:rPr>
              <a:t>scale is the </a:t>
            </a:r>
            <a:r>
              <a:rPr lang="en-US" altLang="en" sz="2800" dirty="0">
                <a:latin typeface="Times New Roman" panose="02020603050405020304" pitchFamily="18" charset="0"/>
                <a:cs typeface="Times New Roman" panose="02020603050405020304" pitchFamily="18" charset="0"/>
              </a:rPr>
              <a:t>percentages and mode. </a:t>
            </a:r>
            <a:endParaRPr lang="zh-CN" altLang="en-US"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It can be analyzed graphically using a bar chart and pie chart.</a:t>
            </a:r>
          </a:p>
        </p:txBody>
      </p:sp>
      <p:pic>
        <p:nvPicPr>
          <p:cNvPr id="2097157" name="Picture 2097156"/>
          <p:cNvPicPr>
            <a:picLocks/>
          </p:cNvPicPr>
          <p:nvPr/>
        </p:nvPicPr>
        <p:blipFill>
          <a:blip r:embed="rId2"/>
          <a:stretch>
            <a:fillRect/>
          </a:stretch>
        </p:blipFill>
        <p:spPr>
          <a:xfrm>
            <a:off x="9031812" y="3880186"/>
            <a:ext cx="1935314" cy="1941305"/>
          </a:xfrm>
          <a:prstGeom prst="rect">
            <a:avLst/>
          </a:prstGeom>
        </p:spPr>
      </p:pic>
      <p:pic>
        <p:nvPicPr>
          <p:cNvPr id="2097158" name="Picture 2097157"/>
          <p:cNvPicPr>
            <a:picLocks/>
          </p:cNvPicPr>
          <p:nvPr/>
        </p:nvPicPr>
        <p:blipFill>
          <a:blip r:embed="rId3"/>
          <a:stretch>
            <a:fillRect/>
          </a:stretch>
        </p:blipFill>
        <p:spPr>
          <a:xfrm>
            <a:off x="9031812" y="2045048"/>
            <a:ext cx="2626009" cy="2634139"/>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4" name="Title 1"/>
          <p:cNvSpPr>
            <a:spLocks noGrp="1"/>
          </p:cNvSpPr>
          <p:nvPr>
            <p:ph type="title"/>
          </p:nvPr>
        </p:nvSpPr>
        <p:spPr>
          <a:xfrm>
            <a:off x="1295400" y="152400"/>
            <a:ext cx="9603275" cy="1049235"/>
          </a:xfrm>
        </p:spPr>
        <p:txBody>
          <a:bodyPr anchor="b">
            <a:normAutofit/>
          </a:bodyPr>
          <a:lstStyle/>
          <a:p>
            <a:r>
              <a:rPr lang="en-US" sz="4000" dirty="0"/>
              <a:t>Nominal Scale</a:t>
            </a:r>
          </a:p>
        </p:txBody>
      </p:sp>
      <p:sp>
        <p:nvSpPr>
          <p:cNvPr id="1048625" name="Content Placeholder 2"/>
          <p:cNvSpPr>
            <a:spLocks noGrp="1"/>
          </p:cNvSpPr>
          <p:nvPr>
            <p:ph idx="1"/>
          </p:nvPr>
        </p:nvSpPr>
        <p:spPr>
          <a:xfrm>
            <a:off x="1318146" y="1371600"/>
            <a:ext cx="9603275" cy="3912249"/>
          </a:xfrm>
        </p:spPr>
        <p:txBody>
          <a:bodyPr>
            <a:noAutofit/>
          </a:bodyPr>
          <a:lstStyle/>
          <a:p>
            <a:pPr marL="0" indent="0" algn="just">
              <a:buNone/>
            </a:pPr>
            <a:r>
              <a:rPr lang="en-US" b="1" u="sng" dirty="0" err="1">
                <a:solidFill>
                  <a:schemeClr val="accent1"/>
                </a:solidFill>
                <a:latin typeface="Times New Roman" panose="02020603050405020304" pitchFamily="18" charset="0"/>
                <a:cs typeface="Times New Roman" panose="02020603050405020304" pitchFamily="18" charset="0"/>
              </a:rPr>
              <a:t>Eample</a:t>
            </a:r>
            <a:r>
              <a:rPr lang="en-US" b="1" u="sng" dirty="0">
                <a:solidFill>
                  <a:schemeClr val="accent1"/>
                </a:solidFill>
                <a:latin typeface="Times New Roman" panose="02020603050405020304" pitchFamily="18" charset="0"/>
                <a:cs typeface="Times New Roman" panose="02020603050405020304" pitchFamily="18" charset="0"/>
              </a:rPr>
              <a:t>:</a:t>
            </a:r>
          </a:p>
          <a:p>
            <a:pPr marL="0" indent="0" algn="just">
              <a:buNone/>
            </a:pPr>
            <a:r>
              <a:rPr lang="en-US" dirty="0">
                <a:latin typeface="Times New Roman" panose="02020603050405020304" pitchFamily="18" charset="0"/>
                <a:cs typeface="Times New Roman" panose="02020603050405020304" pitchFamily="18" charset="0"/>
              </a:rPr>
              <a:t>In the example below, the measurement of the popularity of a political party is measured on a nominal scale. </a:t>
            </a:r>
          </a:p>
          <a:p>
            <a:pPr marL="0" indent="0" algn="just">
              <a:buNone/>
            </a:pPr>
            <a:r>
              <a:rPr lang="en-US" dirty="0">
                <a:latin typeface="Times New Roman" panose="02020603050405020304" pitchFamily="18" charset="0"/>
                <a:cs typeface="Times New Roman" panose="02020603050405020304" pitchFamily="18" charset="0"/>
              </a:rPr>
              <a:t>Which political party are you affiliated with?</a:t>
            </a:r>
          </a:p>
          <a:p>
            <a:pPr marL="457200" indent="-457200" algn="just">
              <a:buFont typeface="+mj-lt"/>
              <a:buAutoNum type="arabicPeriod"/>
            </a:pPr>
            <a:r>
              <a:rPr lang="en-US" dirty="0">
                <a:latin typeface="Times New Roman" panose="02020603050405020304" pitchFamily="18" charset="0"/>
                <a:cs typeface="Times New Roman" panose="02020603050405020304" pitchFamily="18" charset="0"/>
              </a:rPr>
              <a:t>PTI</a:t>
            </a:r>
          </a:p>
          <a:p>
            <a:pPr marL="457200" indent="-457200" algn="just">
              <a:buFont typeface="+mj-lt"/>
              <a:buAutoNum type="arabicPeriod"/>
            </a:pPr>
            <a:r>
              <a:rPr lang="en-US" dirty="0">
                <a:latin typeface="Times New Roman" panose="02020603050405020304" pitchFamily="18" charset="0"/>
                <a:cs typeface="Times New Roman" panose="02020603050405020304" pitchFamily="18" charset="0"/>
              </a:rPr>
              <a:t>PML-N</a:t>
            </a:r>
          </a:p>
          <a:p>
            <a:pPr marL="457200" indent="-457200" algn="just">
              <a:buFont typeface="+mj-lt"/>
              <a:buAutoNum type="arabicPeriod"/>
            </a:pPr>
            <a:r>
              <a:rPr lang="en-US" dirty="0">
                <a:latin typeface="Times New Roman" panose="02020603050405020304" pitchFamily="18" charset="0"/>
                <a:cs typeface="Times New Roman" panose="02020603050405020304" pitchFamily="18" charset="0"/>
              </a:rPr>
              <a:t>PPP</a:t>
            </a:r>
          </a:p>
          <a:p>
            <a:pPr marL="0" indent="0" algn="just">
              <a:buNone/>
            </a:pPr>
            <a:r>
              <a:rPr lang="en-US" dirty="0">
                <a:latin typeface="Times New Roman" panose="02020603050405020304" pitchFamily="18" charset="0"/>
                <a:cs typeface="Times New Roman" panose="02020603050405020304" pitchFamily="18" charset="0"/>
              </a:rPr>
              <a:t>Labeling PTI as “1”, PMLN as “2” and PPP as “3” does not in any way mean any of the attributes of any party are better than the other. They are just used as an identity for easy data analysis.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6" name="Title 1048625"/>
          <p:cNvSpPr>
            <a:spLocks noGrp="1"/>
          </p:cNvSpPr>
          <p:nvPr>
            <p:ph type="title"/>
          </p:nvPr>
        </p:nvSpPr>
        <p:spPr/>
        <p:txBody>
          <a:bodyPr/>
          <a:lstStyle/>
          <a:p>
            <a:pPr algn="r"/>
            <a:r>
              <a:rPr lang="en-US" altLang="en" sz="5500"/>
              <a:t>ORDINAL scale</a:t>
            </a:r>
            <a:endParaRPr lang="en-GB" sz="55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7" name="Title 1"/>
          <p:cNvSpPr>
            <a:spLocks noGrp="1"/>
          </p:cNvSpPr>
          <p:nvPr>
            <p:ph type="title"/>
          </p:nvPr>
        </p:nvSpPr>
        <p:spPr>
          <a:xfrm>
            <a:off x="1420872" y="228600"/>
            <a:ext cx="9603275" cy="1049235"/>
          </a:xfrm>
        </p:spPr>
        <p:txBody>
          <a:bodyPr anchor="b">
            <a:normAutofit/>
          </a:bodyPr>
          <a:lstStyle/>
          <a:p>
            <a:r>
              <a:rPr lang="en-US" sz="4000" dirty="0"/>
              <a:t>Ordinal scale</a:t>
            </a:r>
          </a:p>
        </p:txBody>
      </p:sp>
      <p:sp>
        <p:nvSpPr>
          <p:cNvPr id="1048628" name="Content Placeholder 2"/>
          <p:cNvSpPr>
            <a:spLocks noGrp="1"/>
          </p:cNvSpPr>
          <p:nvPr>
            <p:ph idx="1"/>
          </p:nvPr>
        </p:nvSpPr>
        <p:spPr>
          <a:xfrm>
            <a:off x="1420871" y="1315366"/>
            <a:ext cx="9603275" cy="4037749"/>
          </a:xfrm>
        </p:spPr>
        <p:txBody>
          <a:bodyPr>
            <a:noAutofit/>
          </a:bodyPr>
          <a:lstStyle/>
          <a:p>
            <a:pPr marL="0" indent="0" algn="just">
              <a:buNone/>
            </a:pPr>
            <a:r>
              <a:rPr lang="en-US" sz="2200" b="1" u="sng" dirty="0">
                <a:solidFill>
                  <a:schemeClr val="accent1"/>
                </a:solidFill>
                <a:latin typeface="Times New Roman" panose="02020603050405020304" pitchFamily="18" charset="0"/>
                <a:cs typeface="Times New Roman" panose="02020603050405020304" pitchFamily="18" charset="0"/>
              </a:rPr>
              <a:t>Definition:</a:t>
            </a:r>
          </a:p>
          <a:p>
            <a:pPr marL="0" indent="0" algn="just">
              <a:buNone/>
            </a:pPr>
            <a:r>
              <a:rPr lang="en-US" sz="2200" dirty="0">
                <a:latin typeface="Times New Roman" panose="02020603050405020304" pitchFamily="18" charset="0"/>
                <a:cs typeface="Times New Roman" panose="02020603050405020304" pitchFamily="18" charset="0"/>
              </a:rPr>
              <a:t>Ordinal Scale involves the ranking or ordering of the attributes depending on the variable being scaled.</a:t>
            </a:r>
          </a:p>
          <a:p>
            <a:pPr marL="0" indent="0" algn="just">
              <a:buNone/>
            </a:pPr>
            <a:r>
              <a:rPr lang="en-US" sz="2200" b="1" u="sng" dirty="0">
                <a:solidFill>
                  <a:schemeClr val="accent1"/>
                </a:solidFill>
                <a:latin typeface="Times New Roman" panose="02020603050405020304" pitchFamily="18" charset="0"/>
                <a:cs typeface="Times New Roman" panose="02020603050405020304" pitchFamily="18" charset="0"/>
              </a:rPr>
              <a:t>Nature:</a:t>
            </a:r>
          </a:p>
          <a:p>
            <a:pPr marL="0" indent="0" algn="just">
              <a:buNone/>
            </a:pPr>
            <a:r>
              <a:rPr lang="en-US" sz="2200" dirty="0">
                <a:latin typeface="Times New Roman" panose="02020603050405020304" pitchFamily="18" charset="0"/>
                <a:cs typeface="Times New Roman" panose="02020603050405020304" pitchFamily="18" charset="0"/>
              </a:rPr>
              <a:t>The attributes on an ordinal scale are usually arranged in ascending or descending </a:t>
            </a:r>
            <a:r>
              <a:rPr lang="en-US" altLang="en" sz="2200" dirty="0">
                <a:latin typeface="Times New Roman" panose="02020603050405020304" pitchFamily="18" charset="0"/>
                <a:cs typeface="Times New Roman" panose="02020603050405020304" pitchFamily="18" charset="0"/>
              </a:rPr>
              <a:t>order sometimes like a ranking</a:t>
            </a:r>
            <a:r>
              <a:rPr lang="en-US" sz="2200" dirty="0">
                <a:latin typeface="Times New Roman" panose="02020603050405020304" pitchFamily="18" charset="0"/>
                <a:cs typeface="Times New Roman" panose="02020603050405020304" pitchFamily="18" charset="0"/>
              </a:rPr>
              <a:t>. Ordinal data </a:t>
            </a:r>
            <a:r>
              <a:rPr lang="en-US" altLang="en" sz="2200" dirty="0">
                <a:latin typeface="Times New Roman" panose="02020603050405020304" pitchFamily="18" charset="0"/>
                <a:cs typeface="Times New Roman" panose="02020603050405020304" pitchFamily="18" charset="0"/>
              </a:rPr>
              <a:t>is </a:t>
            </a:r>
            <a:r>
              <a:rPr lang="en-US" sz="2200" dirty="0">
                <a:latin typeface="Times New Roman" panose="02020603050405020304" pitchFamily="18" charset="0"/>
                <a:cs typeface="Times New Roman" panose="02020603050405020304" pitchFamily="18" charset="0"/>
              </a:rPr>
              <a:t>qualita</a:t>
            </a:r>
            <a:r>
              <a:rPr lang="en-US" altLang="en" sz="2200" dirty="0">
                <a:latin typeface="Times New Roman" panose="02020603050405020304" pitchFamily="18" charset="0"/>
                <a:cs typeface="Times New Roman" panose="02020603050405020304" pitchFamily="18" charset="0"/>
              </a:rPr>
              <a:t>tive</a:t>
            </a:r>
            <a:r>
              <a:rPr lang="en-US" sz="2200" dirty="0">
                <a:latin typeface="Times New Roman" panose="02020603050405020304" pitchFamily="18" charset="0"/>
                <a:cs typeface="Times New Roman" panose="02020603050405020304" pitchFamily="18" charset="0"/>
              </a:rPr>
              <a:t> in nature.  </a:t>
            </a:r>
            <a:endParaRPr lang="zh-CN" altLang="en-US" sz="2200" dirty="0">
              <a:latin typeface="Times New Roman" panose="02020603050405020304" pitchFamily="18" charset="0"/>
              <a:cs typeface="Times New Roman" panose="02020603050405020304" pitchFamily="18" charset="0"/>
            </a:endParaRPr>
          </a:p>
          <a:p>
            <a:pPr marL="0" indent="0" algn="just">
              <a:buNone/>
            </a:pPr>
            <a:r>
              <a:rPr lang="en-US" sz="2200" b="1" u="sng" dirty="0">
                <a:solidFill>
                  <a:schemeClr val="accent1"/>
                </a:solidFill>
                <a:latin typeface="Times New Roman" panose="02020603050405020304" pitchFamily="18" charset="0"/>
                <a:cs typeface="Times New Roman" panose="02020603050405020304" pitchFamily="18" charset="0"/>
              </a:rPr>
              <a:t>Application:</a:t>
            </a:r>
          </a:p>
          <a:p>
            <a:pPr marL="0" indent="0" algn="just">
              <a:buNone/>
            </a:pPr>
            <a:r>
              <a:rPr lang="en-US" sz="2200" dirty="0">
                <a:latin typeface="Times New Roman" panose="02020603050405020304" pitchFamily="18" charset="0"/>
                <a:cs typeface="Times New Roman" panose="02020603050405020304" pitchFamily="18" charset="0"/>
              </a:rPr>
              <a:t>Ordinal scale can be used in market research, advertising, and customer satisfaction surveys. It uses </a:t>
            </a:r>
            <a:r>
              <a:rPr lang="en-US" sz="2200" b="1" i="1" dirty="0">
                <a:latin typeface="Times New Roman" panose="02020603050405020304" pitchFamily="18" charset="0"/>
                <a:cs typeface="Times New Roman" panose="02020603050405020304" pitchFamily="18" charset="0"/>
              </a:rPr>
              <a:t>qualifiers</a:t>
            </a:r>
            <a:r>
              <a:rPr lang="en-US" sz="2200" dirty="0">
                <a:latin typeface="Times New Roman" panose="02020603050405020304" pitchFamily="18" charset="0"/>
                <a:cs typeface="Times New Roman" panose="02020603050405020304" pitchFamily="18" charset="0"/>
              </a:rPr>
              <a:t> like very, highly, more, less, etc. to depict a degree.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9" name="Title 1"/>
          <p:cNvSpPr>
            <a:spLocks noGrp="1"/>
          </p:cNvSpPr>
          <p:nvPr>
            <p:ph type="title"/>
          </p:nvPr>
        </p:nvSpPr>
        <p:spPr>
          <a:xfrm>
            <a:off x="1451578" y="304800"/>
            <a:ext cx="9603275" cy="1049235"/>
          </a:xfrm>
        </p:spPr>
        <p:txBody>
          <a:bodyPr anchor="b">
            <a:normAutofit/>
          </a:bodyPr>
          <a:lstStyle/>
          <a:p>
            <a:r>
              <a:rPr lang="en-US" sz="4000" dirty="0"/>
              <a:t>Ordinal scale</a:t>
            </a:r>
          </a:p>
        </p:txBody>
      </p:sp>
      <p:sp>
        <p:nvSpPr>
          <p:cNvPr id="1048630" name="Content Placeholder 2"/>
          <p:cNvSpPr>
            <a:spLocks noGrp="1"/>
          </p:cNvSpPr>
          <p:nvPr>
            <p:ph idx="1"/>
          </p:nvPr>
        </p:nvSpPr>
        <p:spPr>
          <a:xfrm>
            <a:off x="1451578" y="1356310"/>
            <a:ext cx="9603275" cy="4037749"/>
          </a:xfrm>
        </p:spPr>
        <p:txBody>
          <a:bodyPr>
            <a:noAutofit/>
          </a:bodyPr>
          <a:lstStyle/>
          <a:p>
            <a:pPr marL="0" indent="0" algn="just">
              <a:buNone/>
            </a:pPr>
            <a:r>
              <a:rPr lang="en-US" sz="2200" b="1" u="sng" dirty="0">
                <a:solidFill>
                  <a:schemeClr val="accent1"/>
                </a:solidFill>
                <a:latin typeface="Times New Roman" panose="02020603050405020304" pitchFamily="18" charset="0"/>
                <a:cs typeface="Times New Roman" panose="02020603050405020304" pitchFamily="18" charset="0"/>
              </a:rPr>
              <a:t>Analysis:</a:t>
            </a:r>
          </a:p>
          <a:p>
            <a:pPr marL="0" indent="0" algn="just">
              <a:buNone/>
            </a:pPr>
            <a:r>
              <a:rPr lang="en-US" sz="2200" dirty="0">
                <a:latin typeface="Times New Roman" panose="02020603050405020304" pitchFamily="18" charset="0"/>
                <a:cs typeface="Times New Roman" panose="02020603050405020304" pitchFamily="18" charset="0"/>
              </a:rPr>
              <a:t>We can perform statistical analysis like </a:t>
            </a:r>
            <a:r>
              <a:rPr lang="en-US" altLang="en" sz="2200" dirty="0">
                <a:latin typeface="Times New Roman" panose="02020603050405020304" pitchFamily="18" charset="0"/>
                <a:cs typeface="Times New Roman" panose="02020603050405020304" pitchFamily="18" charset="0"/>
              </a:rPr>
              <a:t>percentile and median</a:t>
            </a:r>
            <a:r>
              <a:rPr lang="en-US" sz="2200" dirty="0">
                <a:latin typeface="Times New Roman" panose="02020603050405020304" pitchFamily="18" charset="0"/>
                <a:cs typeface="Times New Roman" panose="02020603050405020304" pitchFamily="18" charset="0"/>
              </a:rPr>
              <a:t> using the ordinal scale, but not mean. However, there are other statistical alternatives to mean that can be measured using the ordinal scale. </a:t>
            </a:r>
            <a:endParaRPr lang="zh-CN" altLang="en-US" sz="2200" dirty="0">
              <a:latin typeface="Times New Roman" panose="02020603050405020304" pitchFamily="18" charset="0"/>
              <a:cs typeface="Times New Roman" panose="02020603050405020304" pitchFamily="18" charset="0"/>
            </a:endParaRPr>
          </a:p>
          <a:p>
            <a:pPr marL="0" indent="0" algn="just">
              <a:buNone/>
            </a:pPr>
            <a:r>
              <a:rPr lang="en-US" sz="2200" b="1" u="sng" dirty="0">
                <a:solidFill>
                  <a:schemeClr val="accent1"/>
                </a:solidFill>
                <a:latin typeface="Times New Roman" panose="02020603050405020304" pitchFamily="18" charset="0"/>
                <a:cs typeface="Times New Roman" panose="02020603050405020304" pitchFamily="18" charset="0"/>
              </a:rPr>
              <a:t>Example:</a:t>
            </a:r>
          </a:p>
          <a:p>
            <a:pPr marL="0" indent="0" algn="just">
              <a:buNone/>
            </a:pPr>
            <a:r>
              <a:rPr lang="en-US" sz="2200" dirty="0">
                <a:latin typeface="Times New Roman" panose="02020603050405020304" pitchFamily="18" charset="0"/>
                <a:cs typeface="Times New Roman" panose="02020603050405020304" pitchFamily="18" charset="0"/>
              </a:rPr>
              <a:t>A software company may need to ask its users:</a:t>
            </a:r>
          </a:p>
          <a:p>
            <a:pPr marL="0" indent="0" algn="just">
              <a:buNone/>
            </a:pPr>
            <a:r>
              <a:rPr lang="en-US" sz="2200" dirty="0">
                <a:latin typeface="Times New Roman" panose="02020603050405020304" pitchFamily="18" charset="0"/>
                <a:cs typeface="Times New Roman" panose="02020603050405020304" pitchFamily="18" charset="0"/>
              </a:rPr>
              <a:t>How would you rate our app?</a:t>
            </a:r>
          </a:p>
          <a:p>
            <a:pPr marL="0" indent="0" algn="just">
              <a:buNone/>
            </a:pPr>
            <a:r>
              <a:rPr lang="en-US" sz="2200" b="1" i="1" dirty="0">
                <a:latin typeface="Times New Roman" panose="02020603050405020304" pitchFamily="18" charset="0"/>
                <a:cs typeface="Times New Roman" panose="02020603050405020304" pitchFamily="18" charset="0"/>
              </a:rPr>
              <a:t>Excellent, Very Good, Good, </a:t>
            </a:r>
            <a:r>
              <a:rPr lang="en-US" altLang="en" sz="2200" b="1" i="1" dirty="0">
                <a:latin typeface="Times New Roman" panose="02020603050405020304" pitchFamily="18" charset="0"/>
                <a:cs typeface="Times New Roman" panose="02020603050405020304" pitchFamily="18" charset="0"/>
              </a:rPr>
              <a:t>Fair, Poor, Very Poor</a:t>
            </a:r>
            <a:endParaRPr lang="zh-CN" altLang="en-US" sz="2200" dirty="0">
              <a:latin typeface="Times New Roman" panose="02020603050405020304" pitchFamily="18" charset="0"/>
              <a:cs typeface="Times New Roman" panose="02020603050405020304" pitchFamily="18" charset="0"/>
            </a:endParaRPr>
          </a:p>
          <a:p>
            <a:pPr marL="0" indent="0" algn="just">
              <a:buNone/>
            </a:pPr>
            <a:r>
              <a:rPr lang="en-US" sz="2200" dirty="0">
                <a:latin typeface="Times New Roman" panose="02020603050405020304" pitchFamily="18" charset="0"/>
                <a:cs typeface="Times New Roman" panose="02020603050405020304" pitchFamily="18" charset="0"/>
              </a:rPr>
              <a:t>(The attributes in this example are listed in descending order.) </a:t>
            </a:r>
          </a:p>
          <a:p>
            <a:pPr marL="0" indent="0" algn="just">
              <a:buNone/>
            </a:pPr>
            <a:endParaRPr lang="en-US" sz="2200" dirty="0">
              <a:latin typeface="Times New Roman" panose="02020603050405020304" pitchFamily="18" charset="0"/>
              <a:cs typeface="Times New Roman" panose="02020603050405020304" pitchFamily="18" charset="0"/>
            </a:endParaRPr>
          </a:p>
          <a:p>
            <a:pPr marL="0" indent="0" algn="just">
              <a:buNone/>
            </a:pPr>
            <a:endParaRPr lang="en-US"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1" name="Title 1048630"/>
          <p:cNvSpPr>
            <a:spLocks noGrp="1"/>
          </p:cNvSpPr>
          <p:nvPr>
            <p:ph type="title"/>
          </p:nvPr>
        </p:nvSpPr>
        <p:spPr/>
        <p:txBody>
          <a:bodyPr/>
          <a:lstStyle/>
          <a:p>
            <a:pPr algn="r"/>
            <a:r>
              <a:rPr lang="en-US" altLang="en" sz="5500"/>
              <a:t>Interval scale</a:t>
            </a:r>
            <a:endParaRPr lang="en-GB" sz="55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2" name="Title 1"/>
          <p:cNvSpPr>
            <a:spLocks noGrp="1"/>
          </p:cNvSpPr>
          <p:nvPr>
            <p:ph type="title"/>
          </p:nvPr>
        </p:nvSpPr>
        <p:spPr>
          <a:xfrm>
            <a:off x="1251179" y="228600"/>
            <a:ext cx="9603275" cy="1049235"/>
          </a:xfrm>
        </p:spPr>
        <p:txBody>
          <a:bodyPr anchor="b">
            <a:normAutofit/>
          </a:bodyPr>
          <a:lstStyle/>
          <a:p>
            <a:r>
              <a:rPr lang="en-US" sz="4000" dirty="0"/>
              <a:t>Interval scale</a:t>
            </a:r>
          </a:p>
        </p:txBody>
      </p:sp>
      <p:sp>
        <p:nvSpPr>
          <p:cNvPr id="1048633" name="Content Placeholder 2"/>
          <p:cNvSpPr>
            <a:spLocks noGrp="1"/>
          </p:cNvSpPr>
          <p:nvPr>
            <p:ph idx="1"/>
          </p:nvPr>
        </p:nvSpPr>
        <p:spPr>
          <a:xfrm>
            <a:off x="1258003" y="1277835"/>
            <a:ext cx="10004073" cy="4189105"/>
          </a:xfrm>
        </p:spPr>
        <p:txBody>
          <a:bodyPr>
            <a:noAutofit/>
          </a:bodyPr>
          <a:lstStyle/>
          <a:p>
            <a:pPr marL="0" indent="0" algn="just">
              <a:buNone/>
            </a:pPr>
            <a:r>
              <a:rPr lang="en-US" sz="2200" b="1" u="sng" dirty="0">
                <a:solidFill>
                  <a:schemeClr val="accent1"/>
                </a:solidFill>
                <a:latin typeface="Times New Roman" panose="02020603050405020304" pitchFamily="18" charset="0"/>
                <a:cs typeface="Times New Roman" panose="02020603050405020304" pitchFamily="18" charset="0"/>
              </a:rPr>
              <a:t>Definition:</a:t>
            </a:r>
          </a:p>
          <a:p>
            <a:pPr marL="0" indent="0" algn="just">
              <a:buNone/>
            </a:pPr>
            <a:r>
              <a:rPr lang="en-US" sz="2200" dirty="0">
                <a:latin typeface="Times New Roman" panose="02020603050405020304" pitchFamily="18" charset="0"/>
                <a:cs typeface="Times New Roman" panose="02020603050405020304" pitchFamily="18" charset="0"/>
              </a:rPr>
              <a:t>The interval scale of data measurement is a scale in which the levels are ordered and each numerically equal distances on the scale have equal interval difference.</a:t>
            </a:r>
          </a:p>
          <a:p>
            <a:pPr marL="0" indent="0" algn="just">
              <a:buNone/>
            </a:pPr>
            <a:r>
              <a:rPr lang="en-US" sz="2200" b="1" u="sng" dirty="0">
                <a:solidFill>
                  <a:schemeClr val="accent1"/>
                </a:solidFill>
                <a:latin typeface="Times New Roman" panose="02020603050405020304" pitchFamily="18" charset="0"/>
                <a:cs typeface="Times New Roman" panose="02020603050405020304" pitchFamily="18" charset="0"/>
              </a:rPr>
              <a:t>Difference between Interval and Ordinal Scale (Nature):</a:t>
            </a:r>
          </a:p>
          <a:p>
            <a:pPr algn="just"/>
            <a:r>
              <a:rPr lang="en-US" sz="2200" dirty="0">
                <a:latin typeface="Times New Roman" panose="02020603050405020304" pitchFamily="18" charset="0"/>
                <a:cs typeface="Times New Roman" panose="02020603050405020304" pitchFamily="18" charset="0"/>
              </a:rPr>
              <a:t>It is like an extension of the ordinal scale, with the main difference being the existence of equal </a:t>
            </a:r>
            <a:r>
              <a:rPr lang="en-US" altLang="en" sz="2200" dirty="0">
                <a:latin typeface="Times New Roman" panose="02020603050405020304" pitchFamily="18" charset="0"/>
                <a:cs typeface="Times New Roman" panose="02020603050405020304" pitchFamily="18" charset="0"/>
              </a:rPr>
              <a:t>intervals.</a:t>
            </a:r>
            <a:endParaRPr lang="zh-CN" altLang="en-US" sz="2200" dirty="0">
              <a:latin typeface="Times New Roman" panose="02020603050405020304" pitchFamily="18" charset="0"/>
              <a:cs typeface="Times New Roman" panose="02020603050405020304" pitchFamily="18" charset="0"/>
            </a:endParaRPr>
          </a:p>
          <a:p>
            <a:pPr algn="just"/>
            <a:r>
              <a:rPr lang="en-US" altLang="en" sz="2200" dirty="0">
                <a:latin typeface="Times New Roman" panose="02020603050405020304" pitchFamily="18" charset="0"/>
                <a:cs typeface="Times New Roman" panose="02020603050405020304" pitchFamily="18" charset="0"/>
              </a:rPr>
              <a:t>Unlike ordinal scale, interval scale is quantitative in nature.</a:t>
            </a:r>
            <a:endParaRPr lang="zh-CN" altLang="en-US" sz="2200" dirty="0">
              <a:latin typeface="Times New Roman" panose="02020603050405020304" pitchFamily="18" charset="0"/>
              <a:cs typeface="Times New Roman" panose="02020603050405020304" pitchFamily="18" charset="0"/>
            </a:endParaRPr>
          </a:p>
          <a:p>
            <a:pPr algn="just"/>
            <a:r>
              <a:rPr lang="en-US" sz="2200" dirty="0">
                <a:latin typeface="Times New Roman" panose="02020603050405020304" pitchFamily="18" charset="0"/>
                <a:cs typeface="Times New Roman" panose="02020603050405020304" pitchFamily="18" charset="0"/>
              </a:rPr>
              <a:t>With an interval scale, you have a clear distinction between the intervals of the data. You can see the extent at which A is larger than B.  Also, unlike ordinal and nominal scale, arithmetic operations can be performed on an interval scale.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4" name="Title 1"/>
          <p:cNvSpPr>
            <a:spLocks noGrp="1"/>
          </p:cNvSpPr>
          <p:nvPr>
            <p:ph type="title"/>
          </p:nvPr>
        </p:nvSpPr>
        <p:spPr>
          <a:xfrm>
            <a:off x="1451579" y="152400"/>
            <a:ext cx="9603275" cy="1049235"/>
          </a:xfrm>
        </p:spPr>
        <p:txBody>
          <a:bodyPr anchor="b">
            <a:normAutofit/>
          </a:bodyPr>
          <a:lstStyle/>
          <a:p>
            <a:r>
              <a:rPr lang="en-US" sz="4000" dirty="0"/>
              <a:t>Interval Scale</a:t>
            </a:r>
          </a:p>
        </p:txBody>
      </p:sp>
      <p:sp>
        <p:nvSpPr>
          <p:cNvPr id="1048635" name="Content Placeholder 2"/>
          <p:cNvSpPr>
            <a:spLocks noGrp="1"/>
          </p:cNvSpPr>
          <p:nvPr>
            <p:ph idx="1"/>
          </p:nvPr>
        </p:nvSpPr>
        <p:spPr>
          <a:xfrm>
            <a:off x="1466364" y="1371600"/>
            <a:ext cx="9984275" cy="4391457"/>
          </a:xfrm>
        </p:spPr>
        <p:txBody>
          <a:bodyPr>
            <a:noAutofit/>
          </a:bodyPr>
          <a:lstStyle/>
          <a:p>
            <a:pPr marL="0" indent="0" algn="just">
              <a:lnSpc>
                <a:spcPct val="100000"/>
              </a:lnSpc>
              <a:buNone/>
            </a:pPr>
            <a:r>
              <a:rPr lang="en-US" altLang="en" sz="2400" b="1" u="sng" dirty="0">
                <a:solidFill>
                  <a:schemeClr val="accent1"/>
                </a:solidFill>
                <a:latin typeface="Times New Roman" panose="02020603050405020304" pitchFamily="18" charset="0"/>
                <a:cs typeface="Times New Roman" panose="02020603050405020304" pitchFamily="18" charset="0"/>
              </a:rPr>
              <a:t>Analysis:</a:t>
            </a:r>
            <a:endParaRPr lang="en-US" sz="2400" b="1" u="sng" dirty="0">
              <a:solidFill>
                <a:schemeClr val="accent1"/>
              </a:solidFill>
              <a:latin typeface="Times New Roman" panose="02020603050405020304" pitchFamily="18" charset="0"/>
              <a:cs typeface="Times New Roman" panose="02020603050405020304" pitchFamily="18" charset="0"/>
            </a:endParaRPr>
          </a:p>
          <a:p>
            <a:pPr marL="0" indent="0" algn="just">
              <a:lnSpc>
                <a:spcPct val="100000"/>
              </a:lnSpc>
              <a:buNone/>
            </a:pPr>
            <a:r>
              <a:rPr lang="en-US" altLang="en" sz="2400" b="0" u="none" dirty="0">
                <a:solidFill>
                  <a:srgbClr val="000000"/>
                </a:solidFill>
                <a:latin typeface="Times New Roman" panose="02020603050405020304" pitchFamily="18" charset="0"/>
                <a:cs typeface="Times New Roman" panose="02020603050405020304" pitchFamily="18" charset="0"/>
              </a:rPr>
              <a:t>Almost all statistical analysis are applicable when calculating interval data, including mean, mode, median etc.</a:t>
            </a:r>
            <a:endParaRPr lang="en-US" sz="2400" b="0" u="none" dirty="0">
              <a:solidFill>
                <a:srgbClr val="000000"/>
              </a:solidFill>
              <a:latin typeface="Times New Roman" panose="02020603050405020304" pitchFamily="18" charset="0"/>
              <a:cs typeface="Times New Roman" panose="02020603050405020304" pitchFamily="18" charset="0"/>
            </a:endParaRPr>
          </a:p>
          <a:p>
            <a:pPr marL="0" indent="0" algn="just">
              <a:lnSpc>
                <a:spcPct val="100000"/>
              </a:lnSpc>
              <a:buNone/>
            </a:pPr>
            <a:r>
              <a:rPr lang="en-US" altLang="en" sz="2400" b="1" u="sng" dirty="0">
                <a:solidFill>
                  <a:schemeClr val="accent1"/>
                </a:solidFill>
                <a:latin typeface="Times New Roman" panose="02020603050405020304" pitchFamily="18" charset="0"/>
                <a:cs typeface="Times New Roman" panose="02020603050405020304" pitchFamily="18" charset="0"/>
              </a:rPr>
              <a:t> App</a:t>
            </a:r>
            <a:r>
              <a:rPr lang="en-US" sz="2400" b="1" u="sng" dirty="0">
                <a:solidFill>
                  <a:schemeClr val="accent1"/>
                </a:solidFill>
                <a:latin typeface="Times New Roman" panose="02020603050405020304" pitchFamily="18" charset="0"/>
                <a:cs typeface="Times New Roman" panose="02020603050405020304" pitchFamily="18" charset="0"/>
              </a:rPr>
              <a:t>lications:</a:t>
            </a:r>
          </a:p>
          <a:p>
            <a:pPr marL="0" indent="0" algn="just">
              <a:lnSpc>
                <a:spcPct val="100000"/>
              </a:lnSpc>
              <a:buNone/>
            </a:pPr>
            <a:r>
              <a:rPr lang="en-US" sz="2400" dirty="0">
                <a:latin typeface="Times New Roman" panose="02020603050405020304" pitchFamily="18" charset="0"/>
                <a:cs typeface="Times New Roman" panose="02020603050405020304" pitchFamily="18" charset="0"/>
              </a:rPr>
              <a:t>It is used in various sectors like in education, medicine, engineering, etc. Some of these uses include calculating a student's CGPA, measuring a patient's temperature, etc. </a:t>
            </a:r>
          </a:p>
          <a:p>
            <a:pPr marL="0" indent="0" algn="just">
              <a:lnSpc>
                <a:spcPct val="100000"/>
              </a:lnSpc>
              <a:buNone/>
            </a:pPr>
            <a:r>
              <a:rPr lang="en-US" sz="2400" b="1" u="sng" dirty="0">
                <a:solidFill>
                  <a:schemeClr val="accent1"/>
                </a:solidFill>
                <a:latin typeface="Times New Roman" panose="02020603050405020304" pitchFamily="18" charset="0"/>
                <a:cs typeface="Times New Roman" panose="02020603050405020304" pitchFamily="18" charset="0"/>
              </a:rPr>
              <a:t>Example:</a:t>
            </a:r>
          </a:p>
          <a:p>
            <a:pPr marL="0" indent="0" algn="just">
              <a:lnSpc>
                <a:spcPct val="100000"/>
              </a:lnSpc>
              <a:buNone/>
            </a:pPr>
            <a:r>
              <a:rPr lang="en-US" sz="2400" dirty="0">
                <a:latin typeface="Times New Roman" panose="02020603050405020304" pitchFamily="18" charset="0"/>
                <a:cs typeface="Times New Roman" panose="02020603050405020304" pitchFamily="18" charset="0"/>
              </a:rPr>
              <a:t>A common example is measuring temperature on the Fahrenheit scale. It can be used in calculating mean, median, mode, range, and standard deviation.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6" name="Title 1048635"/>
          <p:cNvSpPr>
            <a:spLocks noGrp="1"/>
          </p:cNvSpPr>
          <p:nvPr>
            <p:ph type="title"/>
          </p:nvPr>
        </p:nvSpPr>
        <p:spPr/>
        <p:txBody>
          <a:bodyPr/>
          <a:lstStyle/>
          <a:p>
            <a:pPr algn="r"/>
            <a:r>
              <a:rPr lang="en-US" altLang="en" sz="5500"/>
              <a:t>Ratio scale</a:t>
            </a:r>
            <a:endParaRPr lang="en-GB" sz="55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7" name="Title 1"/>
          <p:cNvSpPr>
            <a:spLocks noGrp="1"/>
          </p:cNvSpPr>
          <p:nvPr>
            <p:ph type="title"/>
          </p:nvPr>
        </p:nvSpPr>
        <p:spPr>
          <a:xfrm>
            <a:off x="1451579" y="228600"/>
            <a:ext cx="9603275" cy="1049235"/>
          </a:xfrm>
        </p:spPr>
        <p:txBody>
          <a:bodyPr anchor="b">
            <a:normAutofit/>
          </a:bodyPr>
          <a:lstStyle/>
          <a:p>
            <a:r>
              <a:rPr lang="en-US" sz="4000" dirty="0"/>
              <a:t>Ratio scale</a:t>
            </a:r>
          </a:p>
        </p:txBody>
      </p:sp>
      <p:sp>
        <p:nvSpPr>
          <p:cNvPr id="1048638" name="Content Placeholder 2"/>
          <p:cNvSpPr>
            <a:spLocks noGrp="1"/>
          </p:cNvSpPr>
          <p:nvPr>
            <p:ph idx="1"/>
          </p:nvPr>
        </p:nvSpPr>
        <p:spPr>
          <a:xfrm>
            <a:off x="1451579" y="1277835"/>
            <a:ext cx="9603275" cy="4037749"/>
          </a:xfrm>
        </p:spPr>
        <p:txBody>
          <a:bodyPr>
            <a:noAutofit/>
          </a:bodyPr>
          <a:lstStyle/>
          <a:p>
            <a:pPr marL="0" indent="0" algn="just">
              <a:buNone/>
            </a:pPr>
            <a:r>
              <a:rPr lang="en-US" sz="2400" b="1" u="sng" dirty="0">
                <a:solidFill>
                  <a:schemeClr val="accent1"/>
                </a:solidFill>
                <a:latin typeface="Times New Roman" panose="02020603050405020304" pitchFamily="18" charset="0"/>
                <a:cs typeface="Times New Roman" panose="02020603050405020304" pitchFamily="18" charset="0"/>
              </a:rPr>
              <a:t>Definition:</a:t>
            </a:r>
          </a:p>
          <a:p>
            <a:pPr marL="0" indent="0" algn="just">
              <a:buNone/>
            </a:pPr>
            <a:r>
              <a:rPr lang="en-US" sz="2400" dirty="0">
                <a:latin typeface="Times New Roman" panose="02020603050405020304" pitchFamily="18" charset="0"/>
                <a:cs typeface="Times New Roman" panose="02020603050405020304" pitchFamily="18" charset="0"/>
              </a:rPr>
              <a:t>Ratio Scale is the peak level of data measurement. It is an extension of the interval scale, therefore satisfying the four characteristics of measurement scale; identity, magnitude, equal interval, and the absolute zero property. </a:t>
            </a:r>
          </a:p>
          <a:p>
            <a:pPr marL="0" indent="0" algn="just">
              <a:buNone/>
            </a:pPr>
            <a:r>
              <a:rPr lang="en-US" sz="2400" b="1" u="sng" dirty="0">
                <a:solidFill>
                  <a:schemeClr val="accent1"/>
                </a:solidFill>
                <a:latin typeface="Times New Roman" panose="02020603050405020304" pitchFamily="18" charset="0"/>
                <a:cs typeface="Times New Roman" panose="02020603050405020304" pitchFamily="18" charset="0"/>
              </a:rPr>
              <a:t>Nature:</a:t>
            </a:r>
          </a:p>
          <a:p>
            <a:pPr marL="0" indent="0" algn="just">
              <a:buNone/>
            </a:pPr>
            <a:r>
              <a:rPr lang="en-US" sz="2400" dirty="0">
                <a:latin typeface="Times New Roman" panose="02020603050405020304" pitchFamily="18" charset="0"/>
                <a:cs typeface="Times New Roman" panose="02020603050405020304" pitchFamily="18" charset="0"/>
              </a:rPr>
              <a:t>This level of data measurement allows the researcher to compare both the differences and the relative magnitude of numbers. Some examples of ratio scales include length, weight, time, etc.</a:t>
            </a:r>
          </a:p>
          <a:p>
            <a:pPr marL="0" indent="0" algn="just">
              <a:buNone/>
            </a:pPr>
            <a:r>
              <a:rPr lang="en-US" altLang="en" sz="2400" dirty="0">
                <a:latin typeface="Times New Roman" panose="02020603050405020304" pitchFamily="18" charset="0"/>
                <a:cs typeface="Times New Roman" panose="02020603050405020304" pitchFamily="18" charset="0"/>
              </a:rPr>
              <a:t>Ratio scale is </a:t>
            </a:r>
            <a:r>
              <a:rPr lang="en-US" altLang="en" sz="2400" dirty="0" smtClean="0">
                <a:latin typeface="Times New Roman" panose="02020603050405020304" pitchFamily="18" charset="0"/>
                <a:cs typeface="Times New Roman" panose="02020603050405020304" pitchFamily="18" charset="0"/>
              </a:rPr>
              <a:t>quantitative </a:t>
            </a:r>
            <a:r>
              <a:rPr lang="en-US" altLang="en" sz="2400" dirty="0">
                <a:latin typeface="Times New Roman" panose="02020603050405020304" pitchFamily="18" charset="0"/>
                <a:cs typeface="Times New Roman" panose="02020603050405020304" pitchFamily="18" charset="0"/>
              </a:rPr>
              <a:t>in nature. </a:t>
            </a:r>
            <a:endParaRPr lang="zh-CN" alt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Title 1"/>
          <p:cNvSpPr>
            <a:spLocks noGrp="1"/>
          </p:cNvSpPr>
          <p:nvPr>
            <p:ph type="title"/>
          </p:nvPr>
        </p:nvSpPr>
        <p:spPr/>
        <p:txBody>
          <a:bodyPr anchor="b">
            <a:normAutofit/>
          </a:bodyPr>
          <a:lstStyle/>
          <a:p>
            <a:r>
              <a:rPr lang="en-US" sz="4000"/>
              <a:t>OUTLINE</a:t>
            </a:r>
          </a:p>
        </p:txBody>
      </p:sp>
      <p:sp>
        <p:nvSpPr>
          <p:cNvPr id="1048602" name="Content Placeholder 2"/>
          <p:cNvSpPr>
            <a:spLocks noGrp="1"/>
          </p:cNvSpPr>
          <p:nvPr>
            <p:ph idx="1"/>
          </p:nvPr>
        </p:nvSpPr>
        <p:spPr>
          <a:xfrm>
            <a:off x="1451579" y="2015732"/>
            <a:ext cx="9603275" cy="4037749"/>
          </a:xfrm>
        </p:spPr>
        <p:txBody>
          <a:bodyPr>
            <a:noAutofit/>
          </a:bodyPr>
          <a:lstStyle/>
          <a:p>
            <a:pPr>
              <a:lnSpc>
                <a:spcPct val="100000"/>
              </a:lnSpc>
            </a:pPr>
            <a:r>
              <a:rPr lang="en-US" sz="1600"/>
              <a:t>INTRODUCTION</a:t>
            </a:r>
          </a:p>
          <a:p>
            <a:pPr>
              <a:lnSpc>
                <a:spcPct val="100000"/>
              </a:lnSpc>
            </a:pPr>
            <a:r>
              <a:rPr lang="en-US" sz="1600"/>
              <a:t>DEFINITION</a:t>
            </a:r>
          </a:p>
          <a:p>
            <a:pPr>
              <a:lnSpc>
                <a:spcPct val="100000"/>
              </a:lnSpc>
            </a:pPr>
            <a:r>
              <a:rPr lang="en-US" altLang="en" sz="1600"/>
              <a:t>CHARACTERISTICS OF SCALES OF MEASUREMENT</a:t>
            </a:r>
            <a:endParaRPr lang="en-US" sz="1600"/>
          </a:p>
          <a:p>
            <a:pPr>
              <a:lnSpc>
                <a:spcPct val="100000"/>
              </a:lnSpc>
            </a:pPr>
            <a:r>
              <a:rPr lang="en-US" altLang="en" sz="1600"/>
              <a:t>TYPES OF SCALES OF MEASUREMENT</a:t>
            </a:r>
            <a:endParaRPr lang="zh-CN" altLang="en-US" sz="1600"/>
          </a:p>
          <a:p>
            <a:pPr marL="457200" indent="-457200">
              <a:lnSpc>
                <a:spcPct val="100000"/>
              </a:lnSpc>
              <a:buFont typeface="+mj-lt"/>
              <a:buAutoNum type="alphaLcPeriod"/>
            </a:pPr>
            <a:r>
              <a:rPr lang="en-US" sz="1600"/>
              <a:t>NOMINAL </a:t>
            </a:r>
            <a:r>
              <a:rPr lang="en-US" altLang="en" sz="1600"/>
              <a:t>SCALE </a:t>
            </a:r>
            <a:endParaRPr lang="zh-CN" altLang="en-US" sz="1600"/>
          </a:p>
          <a:p>
            <a:pPr marL="457200" indent="-457200">
              <a:lnSpc>
                <a:spcPct val="100000"/>
              </a:lnSpc>
              <a:buFont typeface="+mj-lt"/>
              <a:buAutoNum type="alphaLcPeriod"/>
            </a:pPr>
            <a:r>
              <a:rPr lang="en-US" sz="1600"/>
              <a:t>ORDINAL SCALE </a:t>
            </a:r>
            <a:endParaRPr lang="zh-CN" altLang="en-US" sz="1600"/>
          </a:p>
          <a:p>
            <a:pPr marL="457200" indent="-457200">
              <a:lnSpc>
                <a:spcPct val="100000"/>
              </a:lnSpc>
              <a:buFont typeface="+mj-lt"/>
              <a:buAutoNum type="alphaLcPeriod"/>
            </a:pPr>
            <a:r>
              <a:rPr lang="en-US" altLang="en" sz="1600"/>
              <a:t>I</a:t>
            </a:r>
            <a:r>
              <a:rPr lang="en-US" sz="1600"/>
              <a:t>NTERVAL SCALE</a:t>
            </a:r>
            <a:endParaRPr lang="zh-CN" altLang="en-US" sz="1600"/>
          </a:p>
          <a:p>
            <a:pPr marL="457200" indent="-457200">
              <a:lnSpc>
                <a:spcPct val="100000"/>
              </a:lnSpc>
              <a:buFont typeface="+mj-lt"/>
              <a:buAutoNum type="alphaLcPeriod"/>
            </a:pPr>
            <a:r>
              <a:rPr lang="en-US" sz="1600"/>
              <a:t>RATIO SCALE</a:t>
            </a:r>
            <a:endParaRPr lang="zh-CN" altLang="en-US" sz="1600"/>
          </a:p>
          <a:p>
            <a:pPr>
              <a:lnSpc>
                <a:spcPct val="100000"/>
              </a:lnSpc>
            </a:pPr>
            <a:r>
              <a:rPr lang="en-US" sz="1600"/>
              <a:t>SUMMARY </a:t>
            </a:r>
          </a:p>
          <a:p>
            <a:pPr>
              <a:lnSpc>
                <a:spcPct val="100000"/>
              </a:lnSpc>
            </a:pPr>
            <a:r>
              <a:rPr lang="en-US" sz="1600"/>
              <a:t>REFERENCES</a:t>
            </a:r>
          </a:p>
          <a:p>
            <a:pPr>
              <a:lnSpc>
                <a:spcPct val="100000"/>
              </a:lnSpc>
            </a:pPr>
            <a:endParaRPr lang="en-US" sz="16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9" name="Title 1"/>
          <p:cNvSpPr>
            <a:spLocks noGrp="1"/>
          </p:cNvSpPr>
          <p:nvPr>
            <p:ph type="title"/>
          </p:nvPr>
        </p:nvSpPr>
        <p:spPr>
          <a:xfrm>
            <a:off x="1422009" y="152400"/>
            <a:ext cx="9603275" cy="1049235"/>
          </a:xfrm>
        </p:spPr>
        <p:txBody>
          <a:bodyPr anchor="b">
            <a:normAutofit/>
          </a:bodyPr>
          <a:lstStyle/>
          <a:p>
            <a:r>
              <a:rPr lang="en-US" sz="4000" dirty="0"/>
              <a:t>Ratio scale</a:t>
            </a:r>
          </a:p>
        </p:txBody>
      </p:sp>
      <p:sp>
        <p:nvSpPr>
          <p:cNvPr id="1048640" name="Content Placeholder 2"/>
          <p:cNvSpPr>
            <a:spLocks noGrp="1"/>
          </p:cNvSpPr>
          <p:nvPr>
            <p:ph idx="1"/>
          </p:nvPr>
        </p:nvSpPr>
        <p:spPr>
          <a:xfrm>
            <a:off x="1422009" y="1231205"/>
            <a:ext cx="9603275" cy="4178476"/>
          </a:xfrm>
        </p:spPr>
        <p:txBody>
          <a:bodyPr>
            <a:noAutofit/>
          </a:bodyPr>
          <a:lstStyle/>
          <a:p>
            <a:pPr marL="0" indent="0" algn="just">
              <a:buNone/>
            </a:pPr>
            <a:r>
              <a:rPr lang="en-US" sz="2400" b="1" u="sng" dirty="0">
                <a:solidFill>
                  <a:schemeClr val="accent1"/>
                </a:solidFill>
                <a:latin typeface="Times New Roman" panose="02020603050405020304" pitchFamily="18" charset="0"/>
                <a:cs typeface="Times New Roman" panose="02020603050405020304" pitchFamily="18" charset="0"/>
              </a:rPr>
              <a:t>Market Application:</a:t>
            </a:r>
          </a:p>
          <a:p>
            <a:pPr marL="0" indent="0" algn="just">
              <a:buNone/>
            </a:pPr>
            <a:r>
              <a:rPr lang="en-US" sz="2400" dirty="0">
                <a:latin typeface="Times New Roman" panose="02020603050405020304" pitchFamily="18" charset="0"/>
                <a:cs typeface="Times New Roman" panose="02020603050405020304" pitchFamily="18" charset="0"/>
              </a:rPr>
              <a:t>With respect to market research, the common ratio scale examples are price, number of customers, competitors, etc. It is extensively used in marketing, advertising, and business sales.</a:t>
            </a:r>
          </a:p>
          <a:p>
            <a:pPr marL="0" indent="0" algn="just">
              <a:buNone/>
            </a:pPr>
            <a:r>
              <a:rPr lang="en-US" sz="2400" b="1" u="sng" dirty="0">
                <a:solidFill>
                  <a:schemeClr val="accent1"/>
                </a:solidFill>
                <a:latin typeface="Times New Roman" panose="02020603050405020304" pitchFamily="18" charset="0"/>
                <a:cs typeface="Times New Roman" panose="02020603050405020304" pitchFamily="18" charset="0"/>
              </a:rPr>
              <a:t>Analysis:</a:t>
            </a:r>
          </a:p>
          <a:p>
            <a:pPr marL="0" indent="0" algn="just">
              <a:buNone/>
            </a:pPr>
            <a:r>
              <a:rPr lang="en-US" sz="2400" dirty="0">
                <a:latin typeface="Times New Roman" panose="02020603050405020304" pitchFamily="18" charset="0"/>
                <a:cs typeface="Times New Roman" panose="02020603050405020304" pitchFamily="18" charset="0"/>
              </a:rPr>
              <a:t>The ratio scale of data measurement is compatible with all statistical analysis methods like the measures of central tendency (mean, median, mode, etc.) and measures of dispersion (range, standard deviation, etc.)</a:t>
            </a:r>
            <a:r>
              <a:rPr lang="en-US" altLang="en" sz="2400" dirty="0">
                <a:latin typeface="Times New Roman" panose="02020603050405020304" pitchFamily="18" charset="0"/>
                <a:cs typeface="Times New Roman" panose="02020603050405020304" pitchFamily="18" charset="0"/>
              </a:rPr>
              <a:t>. </a:t>
            </a:r>
            <a:endParaRPr lang="zh-CN" alt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2" name="Title 1"/>
          <p:cNvSpPr>
            <a:spLocks noGrp="1"/>
          </p:cNvSpPr>
          <p:nvPr>
            <p:ph type="title"/>
          </p:nvPr>
        </p:nvSpPr>
        <p:spPr/>
        <p:txBody>
          <a:bodyPr anchor="b">
            <a:normAutofit/>
          </a:bodyPr>
          <a:lstStyle/>
          <a:p>
            <a:r>
              <a:rPr lang="en-US" sz="4000"/>
              <a:t>Ratio scale</a:t>
            </a:r>
          </a:p>
        </p:txBody>
      </p:sp>
      <p:sp>
        <p:nvSpPr>
          <p:cNvPr id="1048593" name="Content Placeholder 2"/>
          <p:cNvSpPr>
            <a:spLocks noGrp="1"/>
          </p:cNvSpPr>
          <p:nvPr>
            <p:ph idx="1"/>
          </p:nvPr>
        </p:nvSpPr>
        <p:spPr>
          <a:xfrm>
            <a:off x="1451579" y="2015733"/>
            <a:ext cx="9603275" cy="4213972"/>
          </a:xfrm>
        </p:spPr>
        <p:txBody>
          <a:bodyPr>
            <a:normAutofit/>
          </a:bodyPr>
          <a:lstStyle/>
          <a:p>
            <a:pPr marL="0" indent="0">
              <a:buNone/>
            </a:pPr>
            <a:r>
              <a:rPr lang="en-US" b="1" u="sng" dirty="0">
                <a:solidFill>
                  <a:schemeClr val="accent1"/>
                </a:solidFill>
                <a:latin typeface="Times New Roman" panose="02020603050405020304" pitchFamily="18" charset="0"/>
                <a:cs typeface="Times New Roman" panose="02020603050405020304" pitchFamily="18" charset="0"/>
              </a:rPr>
              <a:t>Example:</a:t>
            </a:r>
          </a:p>
          <a:p>
            <a:pPr marL="0" indent="0">
              <a:buNone/>
            </a:pPr>
            <a:r>
              <a:rPr lang="en-US" dirty="0">
                <a:latin typeface="Times New Roman" panose="02020603050405020304" pitchFamily="18" charset="0"/>
                <a:cs typeface="Times New Roman" panose="02020603050405020304" pitchFamily="18" charset="0"/>
              </a:rPr>
              <a:t>A survey that collects the weights of the respondents.</a:t>
            </a:r>
          </a:p>
          <a:p>
            <a:pPr marL="0" indent="0">
              <a:buNone/>
            </a:pPr>
            <a:r>
              <a:rPr lang="en-US" dirty="0">
                <a:latin typeface="Times New Roman" panose="02020603050405020304" pitchFamily="18" charset="0"/>
                <a:cs typeface="Times New Roman" panose="02020603050405020304" pitchFamily="18" charset="0"/>
              </a:rPr>
              <a:t>Which of the following category do you fall in? Weigh… </a:t>
            </a:r>
          </a:p>
          <a:p>
            <a:pPr>
              <a:lnSpc>
                <a:spcPct val="100000"/>
              </a:lnSpc>
            </a:pPr>
            <a:r>
              <a:rPr lang="en-US" b="1" i="1" dirty="0">
                <a:latin typeface="Times New Roman" panose="02020603050405020304" pitchFamily="18" charset="0"/>
                <a:cs typeface="Times New Roman" panose="02020603050405020304" pitchFamily="18" charset="0"/>
              </a:rPr>
              <a:t>more than 100 </a:t>
            </a:r>
            <a:r>
              <a:rPr lang="en-US" b="1" i="1" dirty="0" err="1">
                <a:latin typeface="Times New Roman" panose="02020603050405020304" pitchFamily="18" charset="0"/>
                <a:cs typeface="Times New Roman" panose="02020603050405020304" pitchFamily="18" charset="0"/>
              </a:rPr>
              <a:t>kgs</a:t>
            </a:r>
            <a:endParaRPr lang="en-US" b="1" i="1" dirty="0">
              <a:latin typeface="Times New Roman" panose="02020603050405020304" pitchFamily="18" charset="0"/>
              <a:cs typeface="Times New Roman" panose="02020603050405020304" pitchFamily="18" charset="0"/>
            </a:endParaRPr>
          </a:p>
          <a:p>
            <a:pPr>
              <a:lnSpc>
                <a:spcPct val="100000"/>
              </a:lnSpc>
            </a:pPr>
            <a:r>
              <a:rPr lang="en-US" b="1" i="1" dirty="0">
                <a:latin typeface="Times New Roman" panose="02020603050405020304" pitchFamily="18" charset="0"/>
                <a:cs typeface="Times New Roman" panose="02020603050405020304" pitchFamily="18" charset="0"/>
              </a:rPr>
              <a:t>81 - 100 </a:t>
            </a:r>
            <a:r>
              <a:rPr lang="en-US" b="1" i="1" dirty="0" err="1">
                <a:latin typeface="Times New Roman" panose="02020603050405020304" pitchFamily="18" charset="0"/>
                <a:cs typeface="Times New Roman" panose="02020603050405020304" pitchFamily="18" charset="0"/>
              </a:rPr>
              <a:t>kgs</a:t>
            </a:r>
            <a:endParaRPr lang="en-US" b="1" i="1" dirty="0">
              <a:latin typeface="Times New Roman" panose="02020603050405020304" pitchFamily="18" charset="0"/>
              <a:cs typeface="Times New Roman" panose="02020603050405020304" pitchFamily="18" charset="0"/>
            </a:endParaRPr>
          </a:p>
          <a:p>
            <a:pPr>
              <a:lnSpc>
                <a:spcPct val="100000"/>
              </a:lnSpc>
            </a:pPr>
            <a:r>
              <a:rPr lang="en-US" b="1" i="1" dirty="0">
                <a:latin typeface="Times New Roman" panose="02020603050405020304" pitchFamily="18" charset="0"/>
                <a:cs typeface="Times New Roman" panose="02020603050405020304" pitchFamily="18" charset="0"/>
              </a:rPr>
              <a:t>61 - 80 </a:t>
            </a:r>
            <a:r>
              <a:rPr lang="en-US" b="1" i="1" dirty="0" err="1">
                <a:latin typeface="Times New Roman" panose="02020603050405020304" pitchFamily="18" charset="0"/>
                <a:cs typeface="Times New Roman" panose="02020603050405020304" pitchFamily="18" charset="0"/>
              </a:rPr>
              <a:t>kgs</a:t>
            </a:r>
            <a:endParaRPr lang="en-US" b="1" i="1" dirty="0">
              <a:latin typeface="Times New Roman" panose="02020603050405020304" pitchFamily="18" charset="0"/>
              <a:cs typeface="Times New Roman" panose="02020603050405020304" pitchFamily="18" charset="0"/>
            </a:endParaRPr>
          </a:p>
          <a:p>
            <a:pPr>
              <a:lnSpc>
                <a:spcPct val="100000"/>
              </a:lnSpc>
            </a:pPr>
            <a:r>
              <a:rPr lang="en-US" b="1" i="1" dirty="0">
                <a:latin typeface="Times New Roman" panose="02020603050405020304" pitchFamily="18" charset="0"/>
                <a:cs typeface="Times New Roman" panose="02020603050405020304" pitchFamily="18" charset="0"/>
              </a:rPr>
              <a:t>40 - 60 </a:t>
            </a:r>
            <a:r>
              <a:rPr lang="en-US" b="1" i="1" dirty="0" err="1">
                <a:latin typeface="Times New Roman" panose="02020603050405020304" pitchFamily="18" charset="0"/>
                <a:cs typeface="Times New Roman" panose="02020603050405020304" pitchFamily="18" charset="0"/>
              </a:rPr>
              <a:t>kgs</a:t>
            </a:r>
            <a:endParaRPr lang="en-US" b="1" i="1" dirty="0">
              <a:latin typeface="Times New Roman" panose="02020603050405020304" pitchFamily="18" charset="0"/>
              <a:cs typeface="Times New Roman" panose="02020603050405020304" pitchFamily="18" charset="0"/>
            </a:endParaRPr>
          </a:p>
          <a:p>
            <a:pPr>
              <a:lnSpc>
                <a:spcPct val="100000"/>
              </a:lnSpc>
            </a:pPr>
            <a:r>
              <a:rPr lang="en-US" b="1" i="1" dirty="0">
                <a:latin typeface="Times New Roman" panose="02020603050405020304" pitchFamily="18" charset="0"/>
                <a:cs typeface="Times New Roman" panose="02020603050405020304" pitchFamily="18" charset="0"/>
              </a:rPr>
              <a:t>Less than 40 </a:t>
            </a:r>
            <a:r>
              <a:rPr lang="en-US" b="1" i="1" dirty="0" err="1">
                <a:latin typeface="Times New Roman" panose="02020603050405020304" pitchFamily="18" charset="0"/>
                <a:cs typeface="Times New Roman" panose="02020603050405020304" pitchFamily="18" charset="0"/>
              </a:rPr>
              <a:t>kgs</a:t>
            </a:r>
            <a:endParaRPr lang="en-US" b="1" i="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1" name="Title 1"/>
          <p:cNvSpPr>
            <a:spLocks noGrp="1"/>
          </p:cNvSpPr>
          <p:nvPr>
            <p:ph type="title"/>
          </p:nvPr>
        </p:nvSpPr>
        <p:spPr/>
        <p:txBody>
          <a:bodyPr anchor="b">
            <a:normAutofit/>
          </a:bodyPr>
          <a:lstStyle/>
          <a:p>
            <a:r>
              <a:rPr lang="en-US" sz="4000"/>
              <a:t>OUTLINE</a:t>
            </a:r>
          </a:p>
        </p:txBody>
      </p:sp>
      <p:pic>
        <p:nvPicPr>
          <p:cNvPr id="2097155" name="Picture 4"/>
          <p:cNvPicPr>
            <a:picLocks noGrp="1" noChangeAspect="1"/>
          </p:cNvPicPr>
          <p:nvPr>
            <p:ph idx="1"/>
          </p:nvPr>
        </p:nvPicPr>
        <p:blipFill>
          <a:blip r:embed="rId2"/>
          <a:stretch>
            <a:fillRect/>
          </a:stretch>
        </p:blipFill>
        <p:spPr>
          <a:xfrm>
            <a:off x="0" y="-220306"/>
            <a:ext cx="12192000" cy="7298611"/>
          </a:xfr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3" name="Picture 2097152"/>
          <p:cNvPicPr>
            <a:picLocks/>
          </p:cNvPicPr>
          <p:nvPr/>
        </p:nvPicPr>
        <p:blipFill>
          <a:blip r:embed="rId2"/>
          <a:stretch>
            <a:fillRect/>
          </a:stretch>
        </p:blipFill>
        <p:spPr>
          <a:xfrm>
            <a:off x="-1162022" y="-3851492"/>
            <a:ext cx="14516044" cy="14560984"/>
          </a:xfrm>
          <a:prstGeom prst="rect">
            <a:avLst/>
          </a:prstGeom>
        </p:spPr>
      </p:pic>
      <p:pic>
        <p:nvPicPr>
          <p:cNvPr id="2097154" name="Picture 2097153"/>
          <p:cNvPicPr>
            <a:picLocks/>
          </p:cNvPicPr>
          <p:nvPr/>
        </p:nvPicPr>
        <p:blipFill>
          <a:blip r:embed="rId3"/>
          <a:stretch>
            <a:fillRect/>
          </a:stretch>
        </p:blipFill>
        <p:spPr>
          <a:xfrm>
            <a:off x="1772678" y="0"/>
            <a:ext cx="8646643" cy="6511856"/>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5" name="TextBox 1048584"/>
          <p:cNvSpPr txBox="1"/>
          <p:nvPr/>
        </p:nvSpPr>
        <p:spPr>
          <a:xfrm>
            <a:off x="708611" y="579165"/>
            <a:ext cx="8805926" cy="701039"/>
          </a:xfrm>
          <a:prstGeom prst="rect">
            <a:avLst/>
          </a:prstGeom>
        </p:spPr>
        <p:txBody>
          <a:bodyPr wrap="square" rtlCol="0" anchor="b">
            <a:spAutoFit/>
          </a:bodyPr>
          <a:lstStyle/>
          <a:p>
            <a:r>
              <a:rPr lang="en-US" altLang="en" sz="4100" b="1" u="sng">
                <a:solidFill>
                  <a:srgbClr val="993300"/>
                </a:solidFill>
              </a:rPr>
              <a:t>References:</a:t>
            </a:r>
            <a:endParaRPr lang="en-GB" sz="4100" b="1" u="sng">
              <a:solidFill>
                <a:srgbClr val="993300"/>
              </a:solidFill>
            </a:endParaRPr>
          </a:p>
        </p:txBody>
      </p:sp>
      <p:sp>
        <p:nvSpPr>
          <p:cNvPr id="1048689" name="TextBox 1048688"/>
          <p:cNvSpPr txBox="1"/>
          <p:nvPr/>
        </p:nvSpPr>
        <p:spPr>
          <a:xfrm>
            <a:off x="708610" y="1516379"/>
            <a:ext cx="10143853" cy="3825241"/>
          </a:xfrm>
          <a:prstGeom prst="rect">
            <a:avLst/>
          </a:prstGeom>
        </p:spPr>
        <p:txBody>
          <a:bodyPr wrap="square" rtlCol="0">
            <a:spAutoFit/>
          </a:bodyPr>
          <a:lstStyle/>
          <a:p>
            <a:pPr>
              <a:lnSpc>
                <a:spcPct val="200000"/>
              </a:lnSpc>
            </a:pPr>
            <a:r>
              <a:rPr lang="en-US" altLang="en" sz="1800">
                <a:solidFill>
                  <a:srgbClr val="000000"/>
                </a:solidFill>
              </a:rPr>
              <a:t>The Learning Strategies Center. (2016). Introduction to measurement and strategies, 6. Retrieved from www.lsc.cornell.edu</a:t>
            </a:r>
            <a:endParaRPr lang="en-GB" sz="1800">
              <a:solidFill>
                <a:srgbClr val="000000"/>
              </a:solidFill>
            </a:endParaRPr>
          </a:p>
          <a:p>
            <a:pPr>
              <a:lnSpc>
                <a:spcPct val="200000"/>
              </a:lnSpc>
            </a:pPr>
            <a:r>
              <a:rPr lang="en-US" altLang="en" sz="1800">
                <a:solidFill>
                  <a:srgbClr val="000000"/>
                </a:solidFill>
              </a:rPr>
              <a:t>Market Research Guy. (2020, October 5). Types of Data &amp; Measurement Scales: Nominal, Ordinal, Interval and Ratio. Retrieved from www.mymarketresearchmethods.com/types-of-data-nominal-ordinal-interval-ratio/</a:t>
            </a:r>
            <a:endParaRPr lang="en-GB" sz="1800">
              <a:solidFill>
                <a:srgbClr val="000000"/>
              </a:solidFill>
            </a:endParaRPr>
          </a:p>
          <a:p>
            <a:pPr>
              <a:lnSpc>
                <a:spcPct val="200000"/>
              </a:lnSpc>
            </a:pPr>
            <a:r>
              <a:rPr lang="en-US" altLang="en" sz="1800">
                <a:solidFill>
                  <a:srgbClr val="000000"/>
                </a:solidFill>
              </a:rPr>
              <a:t>Formplus Blog. (2019, November 14). 7 Types of Data Measurement Scales in Research. Retrieved from www.formpl.us/blog/measurement-scale-type</a:t>
            </a:r>
            <a:endParaRPr lang="en-GB" sz="1800">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3" name="Title 1"/>
          <p:cNvSpPr>
            <a:spLocks noGrp="1"/>
          </p:cNvSpPr>
          <p:nvPr>
            <p:ph type="title"/>
          </p:nvPr>
        </p:nvSpPr>
        <p:spPr/>
        <p:txBody>
          <a:bodyPr anchor="b">
            <a:normAutofit/>
          </a:bodyPr>
          <a:lstStyle/>
          <a:p>
            <a:r>
              <a:rPr lang="en-US" sz="4000"/>
              <a:t>Introduction</a:t>
            </a:r>
          </a:p>
        </p:txBody>
      </p:sp>
      <p:sp>
        <p:nvSpPr>
          <p:cNvPr id="1048604" name="Content Placeholder 2"/>
          <p:cNvSpPr>
            <a:spLocks noGrp="1"/>
          </p:cNvSpPr>
          <p:nvPr>
            <p:ph idx="1"/>
          </p:nvPr>
        </p:nvSpPr>
        <p:spPr>
          <a:xfrm>
            <a:off x="1451579" y="2015733"/>
            <a:ext cx="9603275" cy="1413267"/>
          </a:xfrm>
        </p:spPr>
        <p:txBody>
          <a:bodyPr>
            <a:normAutofit fontScale="95000"/>
          </a:bodyPr>
          <a:lstStyle/>
          <a:p>
            <a:pPr marL="0" indent="0" algn="just">
              <a:buNone/>
            </a:pPr>
            <a:r>
              <a:rPr lang="en-GB" b="1" i="1" dirty="0">
                <a:solidFill>
                  <a:srgbClr val="3C4043"/>
                </a:solidFill>
                <a:effectLst/>
                <a:latin typeface="Times New Roman" panose="02020603050405020304" pitchFamily="18" charset="0"/>
                <a:cs typeface="Times New Roman" panose="02020603050405020304" pitchFamily="18" charset="0"/>
              </a:rPr>
              <a:t>Psychologist Stanley Smith Stevens</a:t>
            </a:r>
            <a:r>
              <a:rPr lang="en-GB" b="0" i="0" dirty="0">
                <a:solidFill>
                  <a:srgbClr val="3C4043"/>
                </a:solidFill>
                <a:effectLst/>
                <a:latin typeface="Times New Roman" panose="02020603050405020304" pitchFamily="18" charset="0"/>
                <a:cs typeface="Times New Roman" panose="02020603050405020304" pitchFamily="18" charset="0"/>
              </a:rPr>
              <a:t> developed the best-known classification with four </a:t>
            </a:r>
            <a:r>
              <a:rPr lang="en-US" b="0" i="0" dirty="0">
                <a:solidFill>
                  <a:srgbClr val="3C4043"/>
                </a:solidFill>
                <a:effectLst/>
                <a:latin typeface="Times New Roman" panose="02020603050405020304" pitchFamily="18" charset="0"/>
                <a:cs typeface="Times New Roman" panose="02020603050405020304" pitchFamily="18" charset="0"/>
              </a:rPr>
              <a:t>levels, </a:t>
            </a:r>
            <a:r>
              <a:rPr lang="en-GB" b="0" i="0" dirty="0">
                <a:solidFill>
                  <a:srgbClr val="3C4043"/>
                </a:solidFill>
                <a:effectLst/>
                <a:latin typeface="Times New Roman" panose="02020603050405020304" pitchFamily="18" charset="0"/>
                <a:cs typeface="Times New Roman" panose="02020603050405020304" pitchFamily="18" charset="0"/>
              </a:rPr>
              <a:t>or scales</a:t>
            </a:r>
            <a:r>
              <a:rPr lang="en-US" b="0" i="0" dirty="0">
                <a:solidFill>
                  <a:srgbClr val="3C4043"/>
                </a:solidFill>
                <a:effectLst/>
                <a:latin typeface="Times New Roman" panose="02020603050405020304" pitchFamily="18" charset="0"/>
                <a:cs typeface="Times New Roman" panose="02020603050405020304" pitchFamily="18" charset="0"/>
              </a:rPr>
              <a:t>, </a:t>
            </a:r>
            <a:r>
              <a:rPr lang="en-GB" b="0" i="0" dirty="0">
                <a:solidFill>
                  <a:srgbClr val="3C4043"/>
                </a:solidFill>
                <a:effectLst/>
                <a:latin typeface="Times New Roman" panose="02020603050405020304" pitchFamily="18" charset="0"/>
                <a:cs typeface="Times New Roman" panose="02020603050405020304" pitchFamily="18" charset="0"/>
              </a:rPr>
              <a:t>of measurement: nominal, ordinal, interval, and ratio.</a:t>
            </a:r>
            <a:endParaRPr lang="en-US" b="0" i="0" dirty="0">
              <a:solidFill>
                <a:srgbClr val="3C4043"/>
              </a:solidFill>
              <a:effectLst/>
              <a:latin typeface="Times New Roman" panose="02020603050405020304" pitchFamily="18" charset="0"/>
              <a:cs typeface="Times New Roman" panose="02020603050405020304" pitchFamily="18" charset="0"/>
            </a:endParaRPr>
          </a:p>
          <a:p>
            <a:pPr marL="0" indent="0" algn="just">
              <a:buNone/>
            </a:pPr>
            <a:r>
              <a:rPr lang="en-US" b="0" i="0" dirty="0">
                <a:solidFill>
                  <a:srgbClr val="3C4043"/>
                </a:solidFill>
                <a:effectLst/>
                <a:latin typeface="Times New Roman" panose="02020603050405020304" pitchFamily="18" charset="0"/>
                <a:cs typeface="Times New Roman" panose="02020603050405020304" pitchFamily="18" charset="0"/>
              </a:rPr>
              <a:t>The term Measurement Scale is derived from two words in statistics.</a:t>
            </a:r>
            <a:endParaRPr lang="en-US" dirty="0">
              <a:latin typeface="Times New Roman" panose="02020603050405020304" pitchFamily="18" charset="0"/>
              <a:cs typeface="Times New Roman" panose="02020603050405020304" pitchFamily="18" charset="0"/>
            </a:endParaRPr>
          </a:p>
        </p:txBody>
      </p:sp>
      <p:sp>
        <p:nvSpPr>
          <p:cNvPr id="1048605" name="Content Placeholder 2"/>
          <p:cNvSpPr txBox="1"/>
          <p:nvPr/>
        </p:nvSpPr>
        <p:spPr>
          <a:xfrm>
            <a:off x="1697627" y="3290377"/>
            <a:ext cx="6446481" cy="2638726"/>
          </a:xfrm>
          <a:prstGeom prst="rect">
            <a:avLst/>
          </a:prstGeom>
        </p:spPr>
        <p:txBody>
          <a:bodyPr vert="horz" lIns="91440" tIns="45720" rIns="91440" bIns="45720" rtlCol="0" anchor="t">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algn="just"/>
            <a:r>
              <a:rPr lang="en-US" b="1" u="sng" dirty="0">
                <a:solidFill>
                  <a:schemeClr val="accent1"/>
                </a:solidFill>
                <a:latin typeface="Times New Roman" panose="02020603050405020304" pitchFamily="18" charset="0"/>
                <a:cs typeface="Times New Roman" panose="02020603050405020304" pitchFamily="18" charset="0"/>
              </a:rPr>
              <a:t>Measurement:</a:t>
            </a:r>
            <a:r>
              <a:rPr lang="en-US" b="1" dirty="0">
                <a:solidFill>
                  <a:srgbClr val="3C4043"/>
                </a:solidFill>
                <a:latin typeface="Times New Roman" panose="02020603050405020304" pitchFamily="18" charset="0"/>
                <a:cs typeface="Times New Roman" panose="02020603050405020304" pitchFamily="18" charset="0"/>
              </a:rPr>
              <a:t> </a:t>
            </a:r>
            <a:r>
              <a:rPr lang="en-US" dirty="0">
                <a:solidFill>
                  <a:srgbClr val="3C4043"/>
                </a:solidFill>
                <a:latin typeface="Times New Roman" panose="02020603050405020304" pitchFamily="18" charset="0"/>
                <a:cs typeface="Times New Roman" panose="02020603050405020304" pitchFamily="18" charset="0"/>
              </a:rPr>
              <a:t>is defined as the process of recording observations </a:t>
            </a:r>
            <a:r>
              <a:rPr lang="en-US" sz="2400" dirty="0">
                <a:solidFill>
                  <a:srgbClr val="3C4043"/>
                </a:solidFill>
                <a:latin typeface="Times New Roman" panose="02020603050405020304" pitchFamily="18" charset="0"/>
                <a:cs typeface="Times New Roman" panose="02020603050405020304" pitchFamily="18" charset="0"/>
              </a:rPr>
              <a:t>collected</a:t>
            </a:r>
            <a:r>
              <a:rPr lang="en-US" dirty="0">
                <a:solidFill>
                  <a:srgbClr val="3C4043"/>
                </a:solidFill>
                <a:latin typeface="Times New Roman" panose="02020603050405020304" pitchFamily="18" charset="0"/>
                <a:cs typeface="Times New Roman" panose="02020603050405020304" pitchFamily="18" charset="0"/>
              </a:rPr>
              <a:t> as part of a research.</a:t>
            </a:r>
            <a:endParaRPr lang="en-US" b="1" u="sng" dirty="0">
              <a:solidFill>
                <a:srgbClr val="3C4043"/>
              </a:solidFill>
              <a:latin typeface="Times New Roman" panose="02020603050405020304" pitchFamily="18" charset="0"/>
              <a:cs typeface="Times New Roman" panose="02020603050405020304" pitchFamily="18" charset="0"/>
            </a:endParaRPr>
          </a:p>
          <a:p>
            <a:pPr algn="just"/>
            <a:r>
              <a:rPr lang="en-US" b="1" u="sng" dirty="0">
                <a:solidFill>
                  <a:schemeClr val="accent1"/>
                </a:solidFill>
                <a:latin typeface="Times New Roman" panose="02020603050405020304" pitchFamily="18" charset="0"/>
                <a:cs typeface="Times New Roman" panose="02020603050405020304" pitchFamily="18" charset="0"/>
              </a:rPr>
              <a:t>Scaling:</a:t>
            </a:r>
            <a:r>
              <a:rPr lang="en-US" dirty="0">
                <a:solidFill>
                  <a:srgbClr val="3C4043"/>
                </a:solidFill>
                <a:latin typeface="Times New Roman" panose="02020603050405020304" pitchFamily="18" charset="0"/>
                <a:cs typeface="Times New Roman" panose="02020603050405020304" pitchFamily="18" charset="0"/>
              </a:rPr>
              <a:t> is the procedure of assigning objects to numbers or semantics according to the specified rules. </a:t>
            </a:r>
            <a:endParaRPr lang="en-US" dirty="0">
              <a:latin typeface="Times New Roman" panose="02020603050405020304" pitchFamily="18" charset="0"/>
              <a:cs typeface="Times New Roman" panose="02020603050405020304" pitchFamily="18" charset="0"/>
            </a:endParaRPr>
          </a:p>
        </p:txBody>
      </p:sp>
      <p:pic>
        <p:nvPicPr>
          <p:cNvPr id="2097156" name="Picture 3"/>
          <p:cNvPicPr>
            <a:picLocks noChangeAspect="1"/>
          </p:cNvPicPr>
          <p:nvPr/>
        </p:nvPicPr>
        <p:blipFill>
          <a:blip r:embed="rId2"/>
          <a:stretch>
            <a:fillRect/>
          </a:stretch>
        </p:blipFill>
        <p:spPr>
          <a:xfrm>
            <a:off x="8144108" y="3590979"/>
            <a:ext cx="2910746" cy="2037522"/>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6" name="Title 1"/>
          <p:cNvSpPr>
            <a:spLocks noGrp="1"/>
          </p:cNvSpPr>
          <p:nvPr>
            <p:ph type="title"/>
          </p:nvPr>
        </p:nvSpPr>
        <p:spPr/>
        <p:txBody>
          <a:bodyPr anchor="b">
            <a:normAutofit/>
          </a:bodyPr>
          <a:lstStyle/>
          <a:p>
            <a:r>
              <a:rPr lang="en-US" sz="4000"/>
              <a:t>Scales of Measurement</a:t>
            </a:r>
          </a:p>
        </p:txBody>
      </p:sp>
      <p:sp>
        <p:nvSpPr>
          <p:cNvPr id="1048607" name="Content Placeholder 2"/>
          <p:cNvSpPr txBox="1">
            <a:spLocks noGrp="1"/>
          </p:cNvSpPr>
          <p:nvPr>
            <p:ph idx="1"/>
          </p:nvPr>
        </p:nvSpPr>
        <p:spPr>
          <a:xfrm>
            <a:off x="1451579" y="2174653"/>
            <a:ext cx="9603275" cy="3664586"/>
          </a:xfrm>
          <a:prstGeom prst="rect">
            <a:avLst/>
          </a:prstGeom>
        </p:spPr>
        <p:txBody>
          <a:bodyPr vert="horz" lIns="91440" tIns="45720" rIns="91440" bIns="45720" rtlCol="0" anchor="t">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lgn="ctr">
              <a:buNone/>
            </a:pPr>
            <a:r>
              <a:rPr lang="en-US" sz="3200" b="1" u="sng" dirty="0">
                <a:solidFill>
                  <a:schemeClr val="accent1"/>
                </a:solidFill>
                <a:latin typeface="Times New Roman" panose="02020603050405020304" pitchFamily="18" charset="0"/>
                <a:cs typeface="Times New Roman" panose="02020603050405020304" pitchFamily="18" charset="0"/>
              </a:rPr>
              <a:t>Definition:</a:t>
            </a:r>
          </a:p>
          <a:p>
            <a:pPr marL="0" indent="0" algn="ctr">
              <a:buNone/>
            </a:pPr>
            <a:r>
              <a:rPr lang="en-US" sz="2800" dirty="0">
                <a:latin typeface="Times New Roman" panose="02020603050405020304" pitchFamily="18" charset="0"/>
                <a:cs typeface="Times New Roman" panose="02020603050405020304" pitchFamily="18" charset="0"/>
              </a:rPr>
              <a:t>“Levels or scales of measurement refer to ways in which variables/numbers are defined and categorized.</a:t>
            </a:r>
          </a:p>
          <a:p>
            <a:pPr marL="0" indent="0" algn="ctr">
              <a:buNone/>
            </a:pPr>
            <a:r>
              <a:rPr lang="en-US" sz="2800" dirty="0">
                <a:latin typeface="Times New Roman" panose="02020603050405020304" pitchFamily="18" charset="0"/>
                <a:cs typeface="Times New Roman" panose="02020603050405020304" pitchFamily="18" charset="0"/>
              </a:rPr>
              <a:t>Each scale of measurement has certain properties which in turn determines the appropriateness for use of certain statistical analyses.”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8" name="Title 1048607"/>
          <p:cNvSpPr>
            <a:spLocks noGrp="1"/>
          </p:cNvSpPr>
          <p:nvPr>
            <p:ph type="title"/>
          </p:nvPr>
        </p:nvSpPr>
        <p:spPr/>
        <p:txBody>
          <a:bodyPr anchor="b"/>
          <a:lstStyle/>
          <a:p>
            <a:r>
              <a:rPr lang="en-US" altLang="en"/>
              <a:t>Characteristics of scales of measurement</a:t>
            </a:r>
            <a:endParaRPr lang="en-GB"/>
          </a:p>
        </p:txBody>
      </p:sp>
      <p:sp>
        <p:nvSpPr>
          <p:cNvPr id="1048609" name="Content Placeholder 1048608"/>
          <p:cNvSpPr>
            <a:spLocks noGrp="1"/>
          </p:cNvSpPr>
          <p:nvPr>
            <p:ph idx="1"/>
          </p:nvPr>
        </p:nvSpPr>
        <p:spPr>
          <a:xfrm>
            <a:off x="1451579" y="2301384"/>
            <a:ext cx="9603275" cy="3450613"/>
          </a:xfrm>
        </p:spPr>
        <p:txBody>
          <a:bodyPr/>
          <a:lstStyle/>
          <a:p>
            <a:pPr marL="457200" indent="-457200">
              <a:buFont typeface="+mj-lt"/>
              <a:buAutoNum type="arabicPeriod"/>
            </a:pPr>
            <a:r>
              <a:rPr lang="en-US" altLang="en" sz="3000"/>
              <a:t>Identify</a:t>
            </a:r>
            <a:endParaRPr lang="en-GB" sz="3000"/>
          </a:p>
          <a:p>
            <a:pPr marL="457200" indent="-457200">
              <a:buFont typeface="+mj-lt"/>
              <a:buAutoNum type="arabicPeriod"/>
            </a:pPr>
            <a:r>
              <a:rPr lang="en-US" altLang="en" sz="3000"/>
              <a:t>Magnitude</a:t>
            </a:r>
            <a:endParaRPr lang="en-GB" sz="3000"/>
          </a:p>
          <a:p>
            <a:pPr marL="457200" indent="-457200">
              <a:buFont typeface="+mj-lt"/>
              <a:buAutoNum type="arabicPeriod"/>
            </a:pPr>
            <a:r>
              <a:rPr lang="en-US" altLang="en" sz="3000"/>
              <a:t>Equal Intervals</a:t>
            </a:r>
            <a:endParaRPr lang="en-GB" sz="3000"/>
          </a:p>
          <a:p>
            <a:pPr marL="457200" indent="-457200">
              <a:buFont typeface="+mj-lt"/>
              <a:buAutoNum type="arabicPeriod"/>
            </a:pPr>
            <a:r>
              <a:rPr lang="en-US" altLang="en" sz="3000"/>
              <a:t>Absolute Zero</a:t>
            </a:r>
            <a:endParaRPr lang="en-GB" sz="3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0" name="Title 1"/>
          <p:cNvSpPr>
            <a:spLocks noGrp="1"/>
          </p:cNvSpPr>
          <p:nvPr>
            <p:ph type="title"/>
          </p:nvPr>
        </p:nvSpPr>
        <p:spPr/>
        <p:txBody>
          <a:bodyPr anchor="b">
            <a:normAutofit/>
          </a:bodyPr>
          <a:lstStyle/>
          <a:p>
            <a:r>
              <a:rPr lang="en-US" sz="4000"/>
              <a:t>TYPES OF Scales of Measurement</a:t>
            </a:r>
          </a:p>
        </p:txBody>
      </p:sp>
      <p:sp>
        <p:nvSpPr>
          <p:cNvPr id="1048611" name="Content Placeholder 2"/>
          <p:cNvSpPr>
            <a:spLocks noGrp="1"/>
          </p:cNvSpPr>
          <p:nvPr>
            <p:ph idx="1"/>
          </p:nvPr>
        </p:nvSpPr>
        <p:spPr>
          <a:xfrm>
            <a:off x="1451579" y="2015732"/>
            <a:ext cx="9603275" cy="4037749"/>
          </a:xfrm>
        </p:spPr>
        <p:txBody>
          <a:bodyPr>
            <a:noAutofit/>
          </a:bodyPr>
          <a:lstStyle/>
          <a:p>
            <a:pPr marL="0" indent="0">
              <a:buNone/>
            </a:pPr>
            <a:r>
              <a:rPr lang="en-US" sz="3200"/>
              <a:t>There are four scales of measurement:</a:t>
            </a:r>
          </a:p>
          <a:p>
            <a:pPr marL="457200" indent="-457200">
              <a:buFont typeface="+mj-lt"/>
              <a:buAutoNum type="arabicPeriod"/>
            </a:pPr>
            <a:r>
              <a:rPr lang="en-US" sz="3200"/>
              <a:t>Nominal Scale</a:t>
            </a:r>
          </a:p>
          <a:p>
            <a:pPr marL="457200" indent="-457200">
              <a:buFont typeface="+mj-lt"/>
              <a:buAutoNum type="arabicPeriod"/>
            </a:pPr>
            <a:r>
              <a:rPr lang="en-US" sz="3200"/>
              <a:t>Ordinal Scale</a:t>
            </a:r>
          </a:p>
          <a:p>
            <a:pPr marL="457200" indent="-457200">
              <a:buFont typeface="+mj-lt"/>
              <a:buAutoNum type="arabicPeriod"/>
            </a:pPr>
            <a:r>
              <a:rPr lang="en-US" sz="3200"/>
              <a:t>Interval Scale </a:t>
            </a:r>
          </a:p>
          <a:p>
            <a:pPr marL="457200" indent="-457200">
              <a:buFont typeface="+mj-lt"/>
              <a:buAutoNum type="arabicPeriod"/>
            </a:pPr>
            <a:r>
              <a:rPr lang="en-US" sz="3200"/>
              <a:t>Ratio Scale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2" name="Title 1"/>
          <p:cNvSpPr>
            <a:spLocks noGrp="1"/>
          </p:cNvSpPr>
          <p:nvPr>
            <p:ph type="title"/>
          </p:nvPr>
        </p:nvSpPr>
        <p:spPr/>
        <p:txBody>
          <a:bodyPr anchor="b">
            <a:normAutofit/>
          </a:bodyPr>
          <a:lstStyle/>
          <a:p>
            <a:r>
              <a:rPr lang="en-US" sz="4000"/>
              <a:t>Key terms</a:t>
            </a:r>
          </a:p>
        </p:txBody>
      </p:sp>
      <p:sp>
        <p:nvSpPr>
          <p:cNvPr id="1048613" name="Content Placeholder 2"/>
          <p:cNvSpPr>
            <a:spLocks noGrp="1"/>
          </p:cNvSpPr>
          <p:nvPr>
            <p:ph idx="1"/>
          </p:nvPr>
        </p:nvSpPr>
        <p:spPr>
          <a:xfrm>
            <a:off x="1451579" y="2175468"/>
            <a:ext cx="9603275" cy="3450613"/>
          </a:xfrm>
        </p:spPr>
        <p:txBody>
          <a:bodyPr>
            <a:normAutofit/>
          </a:bodyPr>
          <a:lstStyle/>
          <a:p>
            <a:pPr algn="just"/>
            <a:r>
              <a:rPr lang="en-US" sz="2800" b="1" u="sng" dirty="0">
                <a:solidFill>
                  <a:schemeClr val="accent1"/>
                </a:solidFill>
                <a:latin typeface="Times New Roman" panose="02020603050405020304" pitchFamily="18" charset="0"/>
                <a:cs typeface="Times New Roman" panose="02020603050405020304" pitchFamily="18" charset="0"/>
              </a:rPr>
              <a:t>Qualitative Data:</a:t>
            </a:r>
            <a:r>
              <a:rPr lang="en-US" sz="2800" dirty="0">
                <a:solidFill>
                  <a:schemeClr val="accent1"/>
                </a:solidFill>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It is the non-numerical information which cannot be counted, measured or easily expressed in the form of numbers.</a:t>
            </a:r>
          </a:p>
          <a:p>
            <a:pPr algn="just"/>
            <a:r>
              <a:rPr lang="en-US" sz="2800" b="1" u="sng" dirty="0">
                <a:solidFill>
                  <a:schemeClr val="accent1"/>
                </a:solidFill>
                <a:latin typeface="Times New Roman" panose="02020603050405020304" pitchFamily="18" charset="0"/>
                <a:cs typeface="Times New Roman" panose="02020603050405020304" pitchFamily="18" charset="0"/>
              </a:rPr>
              <a:t>Quantitative Data:</a:t>
            </a:r>
            <a:r>
              <a:rPr lang="en-US" sz="2800" dirty="0">
                <a:latin typeface="Times New Roman" panose="02020603050405020304" pitchFamily="18" charset="0"/>
                <a:cs typeface="Times New Roman" panose="02020603050405020304" pitchFamily="18" charset="0"/>
              </a:rPr>
              <a:t> It is the information which can be expressed numerically. Quantitative data expresses a certain quantity, amount, or range.</a:t>
            </a:r>
            <a:endParaRPr lang="en-US" sz="2800" b="1" u="sng" dirty="0">
              <a:solidFill>
                <a:schemeClr val="accent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9" name="Title 1048618"/>
          <p:cNvSpPr>
            <a:spLocks noGrp="1"/>
          </p:cNvSpPr>
          <p:nvPr>
            <p:ph type="title"/>
          </p:nvPr>
        </p:nvSpPr>
        <p:spPr/>
        <p:txBody>
          <a:bodyPr/>
          <a:lstStyle/>
          <a:p>
            <a:pPr algn="r"/>
            <a:r>
              <a:rPr lang="en-US" altLang="en" sz="5500"/>
              <a:t>Nominal scale</a:t>
            </a:r>
            <a:endParaRPr lang="en-GB" sz="55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0" name="Title 1"/>
          <p:cNvSpPr>
            <a:spLocks noGrp="1"/>
          </p:cNvSpPr>
          <p:nvPr>
            <p:ph type="title"/>
          </p:nvPr>
        </p:nvSpPr>
        <p:spPr/>
        <p:txBody>
          <a:bodyPr anchor="b">
            <a:normAutofit/>
          </a:bodyPr>
          <a:lstStyle/>
          <a:p>
            <a:r>
              <a:rPr lang="en-US" sz="4000"/>
              <a:t>Nominal scale</a:t>
            </a:r>
          </a:p>
        </p:txBody>
      </p:sp>
      <p:sp>
        <p:nvSpPr>
          <p:cNvPr id="1048621" name="Content Placeholder 2"/>
          <p:cNvSpPr>
            <a:spLocks noGrp="1"/>
          </p:cNvSpPr>
          <p:nvPr>
            <p:ph idx="1"/>
          </p:nvPr>
        </p:nvSpPr>
        <p:spPr>
          <a:xfrm>
            <a:off x="1451579" y="1853754"/>
            <a:ext cx="9603274" cy="4426954"/>
          </a:xfrm>
        </p:spPr>
        <p:txBody>
          <a:bodyPr>
            <a:noAutofit/>
          </a:bodyPr>
          <a:lstStyle/>
          <a:p>
            <a:pPr marL="0" indent="0" algn="just">
              <a:buNone/>
            </a:pPr>
            <a:r>
              <a:rPr lang="en-US" sz="2400" b="1" u="sng" dirty="0">
                <a:solidFill>
                  <a:schemeClr val="accent1"/>
                </a:solidFill>
                <a:latin typeface="Times New Roman" panose="02020603050405020304" pitchFamily="18" charset="0"/>
                <a:cs typeface="Times New Roman" panose="02020603050405020304" pitchFamily="18" charset="0"/>
              </a:rPr>
              <a:t>Definition:</a:t>
            </a:r>
            <a:r>
              <a:rPr lang="en-US" sz="2400" b="1" dirty="0">
                <a:solidFill>
                  <a:schemeClr val="accent1"/>
                </a:solidFill>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the nominal scale is a scale of measurement that is used for identification purposes.</a:t>
            </a:r>
          </a:p>
          <a:p>
            <a:pPr marL="0" indent="0" algn="just">
              <a:buNone/>
            </a:pPr>
            <a:r>
              <a:rPr lang="en-US" sz="2400" b="1" u="sng" dirty="0">
                <a:solidFill>
                  <a:schemeClr val="accent1"/>
                </a:solidFill>
                <a:latin typeface="Times New Roman" panose="02020603050405020304" pitchFamily="18" charset="0"/>
                <a:cs typeface="Times New Roman" panose="02020603050405020304" pitchFamily="18" charset="0"/>
              </a:rPr>
              <a:t>Nature: </a:t>
            </a:r>
          </a:p>
          <a:p>
            <a:pPr algn="just"/>
            <a:r>
              <a:rPr lang="en-US" sz="2400" dirty="0">
                <a:latin typeface="Times New Roman" panose="02020603050405020304" pitchFamily="18" charset="0"/>
                <a:cs typeface="Times New Roman" panose="02020603050405020304" pitchFamily="18" charset="0"/>
              </a:rPr>
              <a:t>It is the coldest and weakest level of data measurement among the four. It is also very much qualitative in nature.</a:t>
            </a:r>
          </a:p>
          <a:p>
            <a:pPr algn="just"/>
            <a:r>
              <a:rPr lang="en-US" sz="2400" dirty="0">
                <a:latin typeface="Times New Roman" panose="02020603050405020304" pitchFamily="18" charset="0"/>
                <a:cs typeface="Times New Roman" panose="02020603050405020304" pitchFamily="18" charset="0"/>
              </a:rPr>
              <a:t>Sometimes known as categorical scale, it assigns numbers to attributes for easy identity.  These numbers are however not qualitative in nature and only act as labels.</a:t>
            </a:r>
          </a:p>
          <a:p>
            <a:pPr algn="just"/>
            <a:endParaRPr lang="en-US" sz="2400" dirty="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814</Words>
  <Application>Microsoft Office PowerPoint</Application>
  <PresentationFormat>Widescreen</PresentationFormat>
  <Paragraphs>113</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Gill Sans MT</vt:lpstr>
      <vt:lpstr>Times New Roman</vt:lpstr>
      <vt:lpstr>等线</vt:lpstr>
      <vt:lpstr>Gallery</vt:lpstr>
      <vt:lpstr>Measurememt scales</vt:lpstr>
      <vt:lpstr>OUTLINE</vt:lpstr>
      <vt:lpstr>Introduction</vt:lpstr>
      <vt:lpstr>Scales of Measurement</vt:lpstr>
      <vt:lpstr>Characteristics of scales of measurement</vt:lpstr>
      <vt:lpstr>TYPES OF Scales of Measurement</vt:lpstr>
      <vt:lpstr>Key terms</vt:lpstr>
      <vt:lpstr>Nominal scale</vt:lpstr>
      <vt:lpstr>Nominal scale</vt:lpstr>
      <vt:lpstr>Nominal scale</vt:lpstr>
      <vt:lpstr>Nominal Scale</vt:lpstr>
      <vt:lpstr>ORDINAL scale</vt:lpstr>
      <vt:lpstr>Ordinal scale</vt:lpstr>
      <vt:lpstr>Ordinal scale</vt:lpstr>
      <vt:lpstr>Interval scale</vt:lpstr>
      <vt:lpstr>Interval scale</vt:lpstr>
      <vt:lpstr>Interval Scale</vt:lpstr>
      <vt:lpstr>Ratio scale</vt:lpstr>
      <vt:lpstr>Ratio scale</vt:lpstr>
      <vt:lpstr>Ratio scale</vt:lpstr>
      <vt:lpstr>Ratio scale</vt:lpstr>
      <vt:lpstr>OUTLINE</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Measurememt scales</dc:title>
  <dc:creator>ZK Baloch</dc:creator>
  <cp:lastModifiedBy>ABC</cp:lastModifiedBy>
  <cp:revision>1</cp:revision>
  <dcterms:created xsi:type="dcterms:W3CDTF">2020-11-08T02:06:08Z</dcterms:created>
  <dcterms:modified xsi:type="dcterms:W3CDTF">2020-11-09T16:58:18Z</dcterms:modified>
</cp:coreProperties>
</file>