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0"/>
  </p:notesMasterIdLst>
  <p:sldIdLst>
    <p:sldId id="256" r:id="rId2"/>
    <p:sldId id="261" r:id="rId3"/>
    <p:sldId id="298"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4" r:id="rId36"/>
    <p:sldId id="295" r:id="rId37"/>
    <p:sldId id="296" r:id="rId38"/>
    <p:sldId id="29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6703" autoAdjust="0"/>
  </p:normalViewPr>
  <p:slideViewPr>
    <p:cSldViewPr>
      <p:cViewPr varScale="1">
        <p:scale>
          <a:sx n="55" d="100"/>
          <a:sy n="55" d="100"/>
        </p:scale>
        <p:origin x="-18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B2B448-6B6B-4586-AB14-1B90D518993F}" type="datetimeFigureOut">
              <a:rPr lang="en-US" smtClean="0"/>
              <a:pPr/>
              <a:t>2/21/2018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CCBDA2-A2CC-4897-817E-53B46113F1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t>Rheumatoid arthritis (RA) is a chronic multisystem disease of unknown cause. Although there are a variety of systemic manifestations, the characteristic feature of established RA is persistent inflammatory </a:t>
            </a:r>
            <a:r>
              <a:rPr lang="en-US" dirty="0" err="1" smtClean="0"/>
              <a:t>synovitis</a:t>
            </a:r>
            <a:r>
              <a:rPr lang="en-US" dirty="0" smtClean="0"/>
              <a:t>, usually involving peripheral joints in a symmetric distribution. The potential of the synovial inflammation to cause cartilage damage and bone erosions and subsequent changes in joint integrity is the hallmark of the disease. Despite its destructive potential, the course of RA can be quite variable. Some patients may experience only a mild </a:t>
            </a:r>
            <a:r>
              <a:rPr lang="en-US" dirty="0" err="1" smtClean="0"/>
              <a:t>oligoarticular</a:t>
            </a:r>
            <a:r>
              <a:rPr lang="en-US" dirty="0" smtClean="0"/>
              <a:t> illness of brief duration with minimal joint damage, but most will have progressive </a:t>
            </a:r>
            <a:r>
              <a:rPr lang="en-US" dirty="0" err="1" smtClean="0"/>
              <a:t>polyarthritis</a:t>
            </a:r>
            <a:r>
              <a:rPr lang="en-US" dirty="0" smtClean="0"/>
              <a:t> with marked functional impairment</a:t>
            </a:r>
          </a:p>
        </p:txBody>
      </p:sp>
      <p:sp>
        <p:nvSpPr>
          <p:cNvPr id="50180" name="Slide Number Placeholder 3"/>
          <p:cNvSpPr>
            <a:spLocks noGrp="1"/>
          </p:cNvSpPr>
          <p:nvPr>
            <p:ph type="sldNum" sz="quarter" idx="5"/>
          </p:nvPr>
        </p:nvSpPr>
        <p:spPr>
          <a:noFill/>
        </p:spPr>
        <p:txBody>
          <a:bodyPr/>
          <a:lstStyle/>
          <a:p>
            <a:fld id="{2CFF047F-F604-40DE-816C-B3E81173BDE9}"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CA" dirty="0" smtClean="0"/>
          </a:p>
        </p:txBody>
      </p:sp>
      <p:sp>
        <p:nvSpPr>
          <p:cNvPr id="62468" name="Slide Number Placeholder 3"/>
          <p:cNvSpPr>
            <a:spLocks noGrp="1"/>
          </p:cNvSpPr>
          <p:nvPr>
            <p:ph type="sldNum" sz="quarter" idx="5"/>
          </p:nvPr>
        </p:nvSpPr>
        <p:spPr>
          <a:noFill/>
        </p:spPr>
        <p:txBody>
          <a:bodyPr/>
          <a:lstStyle/>
          <a:p>
            <a:fld id="{2C634ADA-8609-41AB-818D-1F65DE0CAE44}"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r>
              <a:rPr lang="en-US" i="1" smtClean="0"/>
              <a:t>Pleuropulmonary manifestations</a:t>
            </a:r>
            <a:r>
              <a:rPr lang="en-US" smtClean="0"/>
              <a:t>, which are more commonly observed in men, include pleural disease, interstitial fibrosis, pleuropulmonary nodules, pneumonitis, and arteritis</a:t>
            </a:r>
            <a:endParaRPr lang="en-CA" smtClean="0"/>
          </a:p>
        </p:txBody>
      </p:sp>
      <p:sp>
        <p:nvSpPr>
          <p:cNvPr id="63492" name="Slide Number Placeholder 3"/>
          <p:cNvSpPr>
            <a:spLocks noGrp="1"/>
          </p:cNvSpPr>
          <p:nvPr>
            <p:ph type="sldNum" sz="quarter" idx="5"/>
          </p:nvPr>
        </p:nvSpPr>
        <p:spPr>
          <a:noFill/>
        </p:spPr>
        <p:txBody>
          <a:bodyPr/>
          <a:lstStyle/>
          <a:p>
            <a:fld id="{04295099-0793-4F60-BC4C-24DE70B5DEE3}"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r>
              <a:rPr lang="en-US" i="1" dirty="0" smtClean="0"/>
              <a:t>Rheumatoid nodules</a:t>
            </a:r>
            <a:r>
              <a:rPr lang="en-US" dirty="0" smtClean="0"/>
              <a:t> may develop in 20–30% of persons with RA. They are usually found on </a:t>
            </a:r>
            <a:r>
              <a:rPr lang="en-US" dirty="0" err="1" smtClean="0"/>
              <a:t>periarticular</a:t>
            </a:r>
            <a:r>
              <a:rPr lang="en-US" dirty="0" smtClean="0"/>
              <a:t> structures, extensor surfaces, or other areas subjected to mechanical pressure, but they can develop elsewhere, including the pleura and </a:t>
            </a:r>
            <a:r>
              <a:rPr lang="en-US" dirty="0" err="1" smtClean="0"/>
              <a:t>meninges</a:t>
            </a:r>
            <a:r>
              <a:rPr lang="en-US" dirty="0" smtClean="0"/>
              <a:t>. Common locations include the </a:t>
            </a:r>
            <a:r>
              <a:rPr lang="en-US" dirty="0" err="1" smtClean="0"/>
              <a:t>olecranon</a:t>
            </a:r>
            <a:r>
              <a:rPr lang="en-US" dirty="0" smtClean="0"/>
              <a:t> bursa, the proximal ulna, the Achilles tendon, and the </a:t>
            </a:r>
            <a:r>
              <a:rPr lang="en-US" dirty="0" err="1" smtClean="0"/>
              <a:t>occiput</a:t>
            </a:r>
            <a:endParaRPr lang="en-CA" dirty="0" smtClean="0"/>
          </a:p>
        </p:txBody>
      </p:sp>
      <p:sp>
        <p:nvSpPr>
          <p:cNvPr id="64516" name="Slide Number Placeholder 3"/>
          <p:cNvSpPr>
            <a:spLocks noGrp="1"/>
          </p:cNvSpPr>
          <p:nvPr>
            <p:ph type="sldNum" sz="quarter" idx="5"/>
          </p:nvPr>
        </p:nvSpPr>
        <p:spPr>
          <a:noFill/>
        </p:spPr>
        <p:txBody>
          <a:bodyPr/>
          <a:lstStyle/>
          <a:p>
            <a:fld id="{4B4983A9-E8C4-40D2-8A70-461AE7ED70FA}"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r>
              <a:rPr lang="en-US" i="1" smtClean="0"/>
              <a:t>Rheumatoid vasculitis </a:t>
            </a:r>
            <a:r>
              <a:rPr lang="en-US" smtClean="0"/>
              <a:t>, which can affect nearly any organ system, is seen in patients with severe RA . rheumatoid vasculitis can cause polyneuropathy and mononeuritis multiplex, cutaneous ulceration and dermal necrosis, digital gangrene, and visceral infarction. </a:t>
            </a:r>
            <a:endParaRPr lang="en-CA" smtClean="0"/>
          </a:p>
        </p:txBody>
      </p:sp>
      <p:sp>
        <p:nvSpPr>
          <p:cNvPr id="65540" name="Slide Number Placeholder 3"/>
          <p:cNvSpPr>
            <a:spLocks noGrp="1"/>
          </p:cNvSpPr>
          <p:nvPr>
            <p:ph type="sldNum" sz="quarter" idx="5"/>
          </p:nvPr>
        </p:nvSpPr>
        <p:spPr>
          <a:noFill/>
        </p:spPr>
        <p:txBody>
          <a:bodyPr/>
          <a:lstStyle/>
          <a:p>
            <a:fld id="{7F3F1B4C-CAE7-433F-8AE5-1FA33720DBC0}"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eaLnBrk="1" hangingPunct="1"/>
            <a:r>
              <a:rPr lang="en-US" sz="2800" dirty="0" smtClean="0"/>
              <a:t>Functional status</a:t>
            </a:r>
          </a:p>
          <a:p>
            <a:pPr eaLnBrk="1" hangingPunct="1"/>
            <a:r>
              <a:rPr lang="en-US" sz="2800" dirty="0" smtClean="0"/>
              <a:t>In the Rheumatology Clinic we use a Health Assessment Questionnaire (HAQ)</a:t>
            </a:r>
          </a:p>
          <a:p>
            <a:pPr lvl="1" eaLnBrk="1" hangingPunct="1"/>
            <a:r>
              <a:rPr lang="en-US" sz="2400" dirty="0" smtClean="0"/>
              <a:t>Dressing, Bathing, Grooming</a:t>
            </a:r>
          </a:p>
          <a:p>
            <a:pPr lvl="1" eaLnBrk="1" hangingPunct="1"/>
            <a:r>
              <a:rPr lang="en-US" sz="2400" dirty="0" smtClean="0"/>
              <a:t>Cooking, Cleaning, Shopping</a:t>
            </a:r>
          </a:p>
          <a:p>
            <a:pPr lvl="1" eaLnBrk="1" hangingPunct="1"/>
            <a:r>
              <a:rPr lang="en-US" sz="2400" dirty="0" smtClean="0"/>
              <a:t>Mobility – Walking and Standing</a:t>
            </a:r>
          </a:p>
          <a:p>
            <a:pPr lvl="1" eaLnBrk="1" hangingPunct="1"/>
            <a:r>
              <a:rPr lang="en-US" sz="2400" dirty="0" smtClean="0"/>
              <a:t>Working</a:t>
            </a:r>
          </a:p>
          <a:p>
            <a:pPr lvl="1" eaLnBrk="1" hangingPunct="1"/>
            <a:r>
              <a:rPr lang="en-US" sz="2400" dirty="0" smtClean="0"/>
              <a:t>Social Activities &amp; Sports</a:t>
            </a:r>
          </a:p>
          <a:p>
            <a:pPr eaLnBrk="1" hangingPunct="1"/>
            <a:r>
              <a:rPr lang="en-US" sz="2800" b="1" u="sng" dirty="0" smtClean="0">
                <a:solidFill>
                  <a:schemeClr val="folHlink"/>
                </a:solidFill>
              </a:rPr>
              <a:t>Rank the Functional Status (IMPORTANT)</a:t>
            </a:r>
          </a:p>
          <a:p>
            <a:pPr lvl="1" eaLnBrk="1" hangingPunct="1"/>
            <a:r>
              <a:rPr lang="en-US" sz="2400" dirty="0" smtClean="0"/>
              <a:t>Mild, Moderate, or Severe</a:t>
            </a:r>
          </a:p>
          <a:p>
            <a:pPr eaLnBrk="1" hangingPunct="1"/>
            <a:endParaRPr lang="en-CA" dirty="0" smtClean="0"/>
          </a:p>
        </p:txBody>
      </p:sp>
      <p:sp>
        <p:nvSpPr>
          <p:cNvPr id="66564" name="Slide Number Placeholder 3"/>
          <p:cNvSpPr>
            <a:spLocks noGrp="1"/>
          </p:cNvSpPr>
          <p:nvPr>
            <p:ph type="sldNum" sz="quarter" idx="5"/>
          </p:nvPr>
        </p:nvSpPr>
        <p:spPr>
          <a:noFill/>
        </p:spPr>
        <p:txBody>
          <a:bodyPr/>
          <a:lstStyle/>
          <a:p>
            <a:fld id="{AD049BE6-74D2-4665-AF2A-5E8EE65C7923}" type="slidenum">
              <a:rPr lang="en-US" smtClean="0"/>
              <a:pPr/>
              <a:t>19</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endParaRPr lang="en-CA" dirty="0" smtClean="0"/>
          </a:p>
        </p:txBody>
      </p:sp>
      <p:sp>
        <p:nvSpPr>
          <p:cNvPr id="67588" name="Slide Number Placeholder 3"/>
          <p:cNvSpPr>
            <a:spLocks noGrp="1"/>
          </p:cNvSpPr>
          <p:nvPr>
            <p:ph type="sldNum" sz="quarter" idx="5"/>
          </p:nvPr>
        </p:nvSpPr>
        <p:spPr>
          <a:noFill/>
        </p:spPr>
        <p:txBody>
          <a:bodyPr/>
          <a:lstStyle/>
          <a:p>
            <a:fld id="{94E1D943-2E6B-41DF-83BD-DC0ECFF57C4B}" type="slidenum">
              <a:rPr lang="en-US" smtClean="0"/>
              <a:pPr/>
              <a:t>20</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smtClean="0"/>
              <a:t>The goals of therapy of RA are (1) relief of pain, (2) reduction of inflammation, (3) protection of articular structures, (4) maintenance of function, and (5) control of systemic involvement. </a:t>
            </a:r>
          </a:p>
          <a:p>
            <a:r>
              <a:rPr lang="en-US" smtClean="0"/>
              <a:t>Since the etiology of RA is unknown, the pathogenesis is not completely understood, and the mechanisms of action of some of the therapeutic agents employed are uncertain, therapy remains somewhat empirical. None of the therapeutic interventions is curative, and therefore all must be viewed as palliative, aimed at relieving the signs and symptoms of the disease. </a:t>
            </a:r>
          </a:p>
        </p:txBody>
      </p:sp>
      <p:sp>
        <p:nvSpPr>
          <p:cNvPr id="68612" name="Slide Number Placeholder 3"/>
          <p:cNvSpPr>
            <a:spLocks noGrp="1"/>
          </p:cNvSpPr>
          <p:nvPr>
            <p:ph type="sldNum" sz="quarter" idx="5"/>
          </p:nvPr>
        </p:nvSpPr>
        <p:spPr>
          <a:noFill/>
        </p:spPr>
        <p:txBody>
          <a:bodyPr/>
          <a:lstStyle/>
          <a:p>
            <a:fld id="{1A1222DE-F87E-4B3F-B244-40B39361548C}" type="slidenum">
              <a:rPr lang="en-US" smtClean="0"/>
              <a:pPr/>
              <a:t>21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Management of patients with RA involves an interdisciplinary approach, which attempts to deal with the various problems that these individuals encounter with functional as well as psychosocial interactions. A variety of physical therapy modalities may be useful in decreasing the symptoms of RA. </a:t>
            </a:r>
          </a:p>
          <a:p>
            <a:pPr>
              <a:defRPr/>
            </a:pPr>
            <a:r>
              <a:rPr lang="en-US" dirty="0" smtClean="0"/>
              <a:t>Rest ameliorates symptoms and can be an important component of the total therapeutic program. </a:t>
            </a:r>
          </a:p>
          <a:p>
            <a:pPr>
              <a:defRPr/>
            </a:pPr>
            <a:endParaRPr lang="en-US" dirty="0" smtClean="0"/>
          </a:p>
          <a:p>
            <a:pPr>
              <a:defRPr/>
            </a:pPr>
            <a:r>
              <a:rPr lang="en-US" dirty="0" smtClean="0"/>
              <a:t>In addition, splinting to reduce unwanted motion of inflamed joints may be useful. </a:t>
            </a:r>
          </a:p>
          <a:p>
            <a:pPr>
              <a:defRPr/>
            </a:pPr>
            <a:endParaRPr lang="en-US" dirty="0" smtClean="0"/>
          </a:p>
          <a:p>
            <a:pPr>
              <a:defRPr/>
            </a:pPr>
            <a:r>
              <a:rPr lang="en-US" dirty="0" smtClean="0"/>
              <a:t>Exercise directed at maintaining muscle strength and joint mobility is also an important aspect of the therapeutic regimen. </a:t>
            </a:r>
          </a:p>
          <a:p>
            <a:pPr>
              <a:defRPr/>
            </a:pPr>
            <a:endParaRPr lang="en-US" dirty="0" smtClean="0"/>
          </a:p>
          <a:p>
            <a:pPr>
              <a:defRPr/>
            </a:pPr>
            <a:r>
              <a:rPr lang="en-US" dirty="0" smtClean="0"/>
              <a:t>A variety of orthotic and assistive devices can be helpful in supporting and aligning deformed joints to reduce pain and improve function. </a:t>
            </a:r>
          </a:p>
          <a:p>
            <a:pPr>
              <a:defRPr/>
            </a:pPr>
            <a:endParaRPr lang="en-US" dirty="0" smtClean="0"/>
          </a:p>
          <a:p>
            <a:pPr>
              <a:defRPr/>
            </a:pPr>
            <a:r>
              <a:rPr lang="en-US" dirty="0" smtClean="0"/>
              <a:t>Education of the patient and family is an important component of the therapeutic plan to help those involved become aware of the potential impact of the disease and make appropriate accommodations in lifestyle to maximize satisfaction and minimize stress on joints</a:t>
            </a:r>
            <a:endParaRPr lang="en-US" dirty="0"/>
          </a:p>
        </p:txBody>
      </p:sp>
      <p:sp>
        <p:nvSpPr>
          <p:cNvPr id="69636" name="Slide Number Placeholder 3"/>
          <p:cNvSpPr>
            <a:spLocks noGrp="1"/>
          </p:cNvSpPr>
          <p:nvPr>
            <p:ph type="sldNum" sz="quarter" idx="5"/>
          </p:nvPr>
        </p:nvSpPr>
        <p:spPr>
          <a:noFill/>
        </p:spPr>
        <p:txBody>
          <a:bodyPr/>
          <a:lstStyle/>
          <a:p>
            <a:fld id="{3F6A868C-E872-4B55-9CEF-2AB9DB4A1CC4}" type="slidenum">
              <a:rPr lang="en-US" smtClean="0"/>
              <a:pPr/>
              <a:t>22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r>
              <a:rPr lang="en-US" smtClean="0"/>
              <a:t>Medical management of RA involves five general approaches. The first is the use of nonsteroidal anti-inflammatory drugs (NSAIDs) and simple analgesics to control the symptoms and signs of the local inflammatory process</a:t>
            </a:r>
          </a:p>
        </p:txBody>
      </p:sp>
      <p:sp>
        <p:nvSpPr>
          <p:cNvPr id="70660" name="Slide Number Placeholder 3"/>
          <p:cNvSpPr>
            <a:spLocks noGrp="1"/>
          </p:cNvSpPr>
          <p:nvPr>
            <p:ph type="sldNum" sz="quarter" idx="5"/>
          </p:nvPr>
        </p:nvSpPr>
        <p:spPr>
          <a:noFill/>
        </p:spPr>
        <p:txBody>
          <a:bodyPr/>
          <a:lstStyle/>
          <a:p>
            <a:fld id="{41218081-5322-4ABC-85F8-7CC353357254}" type="slidenum">
              <a:rPr lang="en-US" smtClean="0"/>
              <a:pPr/>
              <a:t>23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9E42A133-1B7B-44BD-9C82-1B658CBA5170}" type="slidenum">
              <a:rPr lang="en-US" smtClean="0"/>
              <a:pPr/>
              <a:t>24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smtClean="0"/>
              <a:t>With persistent inflammation, a variety of characteristic joint changes develop. These can be attributed to a number of pathologic events, including laxity of supporting soft tissue structures; damage or weakening of ligaments, tendons, and the joint capsule; cartilage degradation; muscle imbalance; and unopposed physical forces associated with the use of affected joints. Characteristic changes of the hand include </a:t>
            </a:r>
          </a:p>
          <a:p>
            <a:r>
              <a:rPr lang="en-US" dirty="0" smtClean="0"/>
              <a:t>          ‘  hyperextension of the first </a:t>
            </a:r>
            <a:r>
              <a:rPr lang="en-US" dirty="0" err="1" smtClean="0"/>
              <a:t>interphalangeal</a:t>
            </a:r>
            <a:r>
              <a:rPr lang="en-US" dirty="0" smtClean="0"/>
              <a:t> joint and flexion of the first </a:t>
            </a:r>
            <a:r>
              <a:rPr lang="en-US" dirty="0" err="1" smtClean="0"/>
              <a:t>metacarpophalangeal</a:t>
            </a:r>
            <a:r>
              <a:rPr lang="en-US" dirty="0" smtClean="0"/>
              <a:t> joint with a consequent loss of thumb mobility and pinch. ‘</a:t>
            </a:r>
          </a:p>
          <a:p>
            <a:r>
              <a:rPr lang="en-US" dirty="0" smtClean="0"/>
              <a:t>             </a:t>
            </a:r>
          </a:p>
        </p:txBody>
      </p:sp>
      <p:sp>
        <p:nvSpPr>
          <p:cNvPr id="53252" name="Slide Number Placeholder 3"/>
          <p:cNvSpPr>
            <a:spLocks noGrp="1"/>
          </p:cNvSpPr>
          <p:nvPr>
            <p:ph type="sldNum" sz="quarter" idx="5"/>
          </p:nvPr>
        </p:nvSpPr>
        <p:spPr>
          <a:noFill/>
        </p:spPr>
        <p:txBody>
          <a:bodyPr/>
          <a:lstStyle/>
          <a:p>
            <a:fld id="{368A39B7-D857-4FBF-B21C-F485468A9838}" type="slidenum">
              <a:rPr lang="en-US" smtClean="0"/>
              <a:pPr/>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6920B21C-70E8-4755-8BE0-DC2133A89392}" type="slidenum">
              <a:rPr lang="en-US" smtClean="0"/>
              <a:pPr/>
              <a:t>25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dirty="0" smtClean="0"/>
              <a:t>Systemic </a:t>
            </a:r>
            <a:r>
              <a:rPr lang="en-US" dirty="0" err="1" smtClean="0"/>
              <a:t>glucocorticoid</a:t>
            </a:r>
            <a:r>
              <a:rPr lang="en-US" dirty="0" smtClean="0"/>
              <a:t> therapy can provide effective symptomatic therapy in patients with RA. Low-dose (&lt;7.5 mg/d) prednisone is a useful additive therapy to control symptoms. Moreover, recent evidence suggests that low-dose </a:t>
            </a:r>
            <a:r>
              <a:rPr lang="en-US" dirty="0" err="1" smtClean="0"/>
              <a:t>glucocorticoid</a:t>
            </a:r>
            <a:r>
              <a:rPr lang="en-US" dirty="0" smtClean="0"/>
              <a:t> therapy may retard the progression of bone erosions and that an initial course of low-dose </a:t>
            </a:r>
            <a:r>
              <a:rPr lang="en-US" dirty="0" err="1" smtClean="0"/>
              <a:t>glucocorticoids</a:t>
            </a:r>
            <a:r>
              <a:rPr lang="en-US" dirty="0" smtClean="0"/>
              <a:t> may have a long-term protective effect against bone damage. Monthly pulses with high-dose </a:t>
            </a:r>
            <a:r>
              <a:rPr lang="en-US" dirty="0" err="1" smtClean="0"/>
              <a:t>glucocorticoids</a:t>
            </a:r>
            <a:r>
              <a:rPr lang="en-US" dirty="0" smtClean="0"/>
              <a:t> may be useful in some patients and may hasten the response when therapy with a DMARD is initiated. Finally, a course of low-dose oral </a:t>
            </a:r>
            <a:r>
              <a:rPr lang="en-US" dirty="0" err="1" smtClean="0"/>
              <a:t>glucocorticoids</a:t>
            </a:r>
            <a:r>
              <a:rPr lang="en-US" dirty="0" smtClean="0"/>
              <a:t> combined with DMARD therapy can be beneficial in controlling signs and symptoms rapidly and affording long-term retardation of bone erosion.</a:t>
            </a:r>
          </a:p>
        </p:txBody>
      </p:sp>
      <p:sp>
        <p:nvSpPr>
          <p:cNvPr id="73732" name="Slide Number Placeholder 3"/>
          <p:cNvSpPr>
            <a:spLocks noGrp="1"/>
          </p:cNvSpPr>
          <p:nvPr>
            <p:ph type="sldNum" sz="quarter" idx="5"/>
          </p:nvPr>
        </p:nvSpPr>
        <p:spPr>
          <a:noFill/>
        </p:spPr>
        <p:txBody>
          <a:bodyPr/>
          <a:lstStyle/>
          <a:p>
            <a:fld id="{D90D3CF9-9C4B-4C06-9B68-1D0756E2AD60}" type="slidenum">
              <a:rPr lang="en-US" smtClean="0"/>
              <a:pPr/>
              <a:t>27</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dirty="0" smtClean="0"/>
              <a:t>¶ </a:t>
            </a:r>
            <a:r>
              <a:rPr lang="en-US" dirty="0" err="1" smtClean="0"/>
              <a:t>Azathioprine</a:t>
            </a:r>
            <a:r>
              <a:rPr lang="en-US" dirty="0" smtClean="0"/>
              <a:t>, cyclosporine, </a:t>
            </a:r>
            <a:r>
              <a:rPr lang="en-US" dirty="0" err="1" smtClean="0"/>
              <a:t>minocycline</a:t>
            </a:r>
            <a:r>
              <a:rPr lang="en-US" dirty="0" smtClean="0"/>
              <a:t> and gold were considered but not included in these guidelines due to their infrequent use in RA and/</a:t>
            </a:r>
          </a:p>
          <a:p>
            <a:r>
              <a:rPr lang="en-US" dirty="0" smtClean="0"/>
              <a:t>or lack of new data since 2012.</a:t>
            </a:r>
          </a:p>
          <a:p>
            <a:pPr eaLnBrk="1" hangingPunct="1"/>
            <a:endParaRPr lang="en-CA" dirty="0" smtClean="0"/>
          </a:p>
        </p:txBody>
      </p:sp>
      <p:sp>
        <p:nvSpPr>
          <p:cNvPr id="74756" name="Slide Number Placeholder 3"/>
          <p:cNvSpPr>
            <a:spLocks noGrp="1"/>
          </p:cNvSpPr>
          <p:nvPr>
            <p:ph type="sldNum" sz="quarter" idx="5"/>
          </p:nvPr>
        </p:nvSpPr>
        <p:spPr>
          <a:noFill/>
        </p:spPr>
        <p:txBody>
          <a:bodyPr/>
          <a:lstStyle/>
          <a:p>
            <a:fld id="{DE64312A-9D3C-4312-8272-A136D1C03694}" type="slidenum">
              <a:rPr lang="en-US" smtClean="0"/>
              <a:pPr/>
              <a:t>28</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CA" smtClean="0"/>
          </a:p>
        </p:txBody>
      </p:sp>
      <p:sp>
        <p:nvSpPr>
          <p:cNvPr id="75780" name="Slide Number Placeholder 3"/>
          <p:cNvSpPr>
            <a:spLocks noGrp="1"/>
          </p:cNvSpPr>
          <p:nvPr>
            <p:ph type="sldNum" sz="quarter" idx="5"/>
          </p:nvPr>
        </p:nvSpPr>
        <p:spPr>
          <a:noFill/>
        </p:spPr>
        <p:txBody>
          <a:bodyPr/>
          <a:lstStyle/>
          <a:p>
            <a:fld id="{ED90ABF5-4172-4D78-86A9-C98E26691DCA}" type="slidenum">
              <a:rPr lang="en-US" smtClean="0"/>
              <a:pPr/>
              <a:t>29</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endParaRPr lang="en-CA" smtClean="0"/>
          </a:p>
        </p:txBody>
      </p:sp>
      <p:sp>
        <p:nvSpPr>
          <p:cNvPr id="76804" name="Slide Number Placeholder 3"/>
          <p:cNvSpPr>
            <a:spLocks noGrp="1"/>
          </p:cNvSpPr>
          <p:nvPr>
            <p:ph type="sldNum" sz="quarter" idx="5"/>
          </p:nvPr>
        </p:nvSpPr>
        <p:spPr>
          <a:noFill/>
        </p:spPr>
        <p:txBody>
          <a:bodyPr/>
          <a:lstStyle/>
          <a:p>
            <a:fld id="{D7D8E661-FB9B-44B9-8073-8025C43EB1CB}" type="slidenum">
              <a:rPr lang="en-US" smtClean="0"/>
              <a:pPr/>
              <a:t>30</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Recommendations for optimal </a:t>
            </a:r>
            <a:r>
              <a:rPr lang="en-US" dirty="0" err="1" smtClean="0"/>
              <a:t>followup</a:t>
            </a:r>
            <a:r>
              <a:rPr lang="en-US" dirty="0" smtClean="0"/>
              <a:t> laboratory monitoring intervals </a:t>
            </a:r>
            <a:r>
              <a:rPr lang="en-US" dirty="0" err="1" smtClean="0"/>
              <a:t>forcomplete</a:t>
            </a:r>
            <a:r>
              <a:rPr lang="en-US" dirty="0" smtClean="0"/>
              <a:t> blood count, liver </a:t>
            </a:r>
            <a:r>
              <a:rPr lang="en-US" dirty="0" err="1" smtClean="0"/>
              <a:t>transaminase</a:t>
            </a:r>
            <a:r>
              <a:rPr lang="en-US" dirty="0" smtClean="0"/>
              <a:t> levels, and serum </a:t>
            </a:r>
            <a:r>
              <a:rPr lang="en-US" dirty="0" err="1" smtClean="0"/>
              <a:t>creatinine</a:t>
            </a:r>
            <a:r>
              <a:rPr lang="en-US" dirty="0" smtClean="0"/>
              <a:t> levels for patients</a:t>
            </a:r>
            <a:r>
              <a:rPr lang="en-US" baseline="0" dirty="0" smtClean="0"/>
              <a:t> </a:t>
            </a:r>
            <a:r>
              <a:rPr lang="en-US" dirty="0" smtClean="0"/>
              <a:t>with rheumatoid arthritis receiving disease-modifying </a:t>
            </a:r>
            <a:r>
              <a:rPr lang="en-US" dirty="0" err="1" smtClean="0"/>
              <a:t>antirheumatic</a:t>
            </a:r>
            <a:r>
              <a:rPr lang="en-US" dirty="0" smtClean="0"/>
              <a:t> drugs*</a:t>
            </a:r>
          </a:p>
          <a:p>
            <a:r>
              <a:rPr lang="en-US" dirty="0" smtClean="0"/>
              <a:t>                                                          &lt;3 months                   3–6 months</a:t>
            </a:r>
            <a:r>
              <a:rPr lang="en-US" baseline="0" dirty="0" smtClean="0"/>
              <a:t>                       </a:t>
            </a:r>
            <a:r>
              <a:rPr lang="en-US" dirty="0" smtClean="0"/>
              <a:t>&gt;6 months</a:t>
            </a:r>
          </a:p>
          <a:p>
            <a:r>
              <a:rPr lang="en-US" dirty="0" err="1" smtClean="0"/>
              <a:t>Hydroxychloroquine</a:t>
            </a:r>
            <a:r>
              <a:rPr lang="en-US" dirty="0" smtClean="0"/>
              <a:t>                      None after baseline§</a:t>
            </a:r>
            <a:r>
              <a:rPr lang="en-US" baseline="0" dirty="0" smtClean="0"/>
              <a:t>                  </a:t>
            </a:r>
            <a:r>
              <a:rPr lang="en-US" dirty="0" smtClean="0"/>
              <a:t>None</a:t>
            </a:r>
            <a:r>
              <a:rPr lang="en-US" baseline="0" dirty="0" smtClean="0"/>
              <a:t>                                  </a:t>
            </a:r>
            <a:r>
              <a:rPr lang="en-US" dirty="0" err="1" smtClean="0"/>
              <a:t>None</a:t>
            </a:r>
            <a:endParaRPr lang="en-US" dirty="0" smtClean="0"/>
          </a:p>
          <a:p>
            <a:r>
              <a:rPr lang="en-US" dirty="0" err="1" smtClean="0"/>
              <a:t>Leflunomide</a:t>
            </a:r>
            <a:r>
              <a:rPr lang="en-US" baseline="0" dirty="0" smtClean="0"/>
              <a:t>                                           </a:t>
            </a:r>
            <a:r>
              <a:rPr lang="en-US" dirty="0" smtClean="0"/>
              <a:t>2–4 weeks</a:t>
            </a:r>
            <a:r>
              <a:rPr lang="en-US" baseline="0" dirty="0" smtClean="0"/>
              <a:t>                  </a:t>
            </a:r>
            <a:r>
              <a:rPr lang="en-US" dirty="0" smtClean="0"/>
              <a:t>8–12 weeks</a:t>
            </a:r>
            <a:r>
              <a:rPr lang="en-US" baseline="0" dirty="0" smtClean="0"/>
              <a:t>                         </a:t>
            </a:r>
            <a:r>
              <a:rPr lang="en-US" dirty="0" smtClean="0"/>
              <a:t>12 weeks</a:t>
            </a:r>
          </a:p>
          <a:p>
            <a:r>
              <a:rPr lang="en-US" dirty="0" err="1" smtClean="0"/>
              <a:t>Methotrexate</a:t>
            </a:r>
            <a:r>
              <a:rPr lang="en-US" baseline="0" dirty="0" smtClean="0"/>
              <a:t>                                          </a:t>
            </a:r>
            <a:r>
              <a:rPr lang="en-US" dirty="0" smtClean="0"/>
              <a:t>2–4 weeks</a:t>
            </a:r>
            <a:r>
              <a:rPr lang="en-US" baseline="0" dirty="0" smtClean="0"/>
              <a:t>                  </a:t>
            </a:r>
            <a:r>
              <a:rPr lang="en-US" dirty="0" smtClean="0"/>
              <a:t>8–12 weeks</a:t>
            </a:r>
            <a:r>
              <a:rPr lang="en-US" baseline="0" dirty="0" smtClean="0"/>
              <a:t>                         </a:t>
            </a:r>
            <a:r>
              <a:rPr lang="en-US" dirty="0" smtClean="0"/>
              <a:t>12 weeks</a:t>
            </a:r>
          </a:p>
          <a:p>
            <a:r>
              <a:rPr lang="en-US" dirty="0" err="1" smtClean="0"/>
              <a:t>Sulfasalazine</a:t>
            </a:r>
            <a:r>
              <a:rPr lang="en-US" baseline="0" dirty="0" smtClean="0"/>
              <a:t>                                           </a:t>
            </a:r>
            <a:r>
              <a:rPr lang="en-US" dirty="0" smtClean="0"/>
              <a:t>2–4 weeks</a:t>
            </a:r>
            <a:r>
              <a:rPr lang="en-US" baseline="0" dirty="0" smtClean="0"/>
              <a:t>                 </a:t>
            </a:r>
            <a:r>
              <a:rPr lang="en-US" dirty="0" smtClean="0"/>
              <a:t>8–12 weeks</a:t>
            </a:r>
            <a:r>
              <a:rPr lang="en-US" baseline="0" dirty="0" smtClean="0"/>
              <a:t>                          </a:t>
            </a:r>
            <a:r>
              <a:rPr lang="en-US" dirty="0" smtClean="0"/>
              <a:t>12 weeks</a:t>
            </a:r>
          </a:p>
          <a:p>
            <a:r>
              <a:rPr lang="en-US" dirty="0" smtClean="0"/>
              <a:t>* More frequent monitoring is recommended within the first 3 months of therapy or after increasing</a:t>
            </a:r>
          </a:p>
          <a:p>
            <a:r>
              <a:rPr lang="en-US" dirty="0" smtClean="0"/>
              <a:t>the dose, and the outer bound of the monitoring interval is recommended beyond 6 months of therapy.</a:t>
            </a:r>
            <a:endParaRPr lang="en-US" dirty="0"/>
          </a:p>
        </p:txBody>
      </p:sp>
      <p:sp>
        <p:nvSpPr>
          <p:cNvPr id="4" name="Slide Number Placeholder 3"/>
          <p:cNvSpPr>
            <a:spLocks noGrp="1"/>
          </p:cNvSpPr>
          <p:nvPr>
            <p:ph type="sldNum" sz="quarter" idx="10"/>
          </p:nvPr>
        </p:nvSpPr>
        <p:spPr/>
        <p:txBody>
          <a:bodyPr/>
          <a:lstStyle/>
          <a:p>
            <a:fld id="{44CCBDA2-A2CC-4897-817E-53B46113F17A}" type="slidenum">
              <a:rPr lang="en-US" smtClean="0"/>
              <a:pPr/>
              <a:t>32</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Biologics</a:t>
            </a:r>
          </a:p>
          <a:p>
            <a:r>
              <a:rPr lang="en-US" dirty="0" smtClean="0"/>
              <a:t>*</a:t>
            </a:r>
            <a:r>
              <a:rPr lang="en-US" dirty="0" err="1" smtClean="0"/>
              <a:t>TNFi</a:t>
            </a:r>
            <a:r>
              <a:rPr lang="en-US" dirty="0" smtClean="0"/>
              <a:t> biologic or non-TNF biologic (excludes </a:t>
            </a:r>
            <a:r>
              <a:rPr lang="en-US" dirty="0" err="1" smtClean="0"/>
              <a:t>anakinra</a:t>
            </a:r>
            <a:r>
              <a:rPr lang="en-US" dirty="0" smtClean="0"/>
              <a:t>).§</a:t>
            </a:r>
          </a:p>
          <a:p>
            <a:r>
              <a:rPr lang="en-US" dirty="0" smtClean="0"/>
              <a:t>*</a:t>
            </a:r>
            <a:r>
              <a:rPr lang="en-US" dirty="0" err="1" smtClean="0"/>
              <a:t>TNFi</a:t>
            </a:r>
            <a:r>
              <a:rPr lang="en-US" dirty="0" smtClean="0"/>
              <a:t> biologics</a:t>
            </a:r>
          </a:p>
          <a:p>
            <a:pPr>
              <a:buNone/>
            </a:pPr>
            <a:r>
              <a:rPr lang="en-US" dirty="0" smtClean="0"/>
              <a:t>         </a:t>
            </a:r>
            <a:r>
              <a:rPr lang="en-US" dirty="0" err="1" smtClean="0"/>
              <a:t>Adalimumab</a:t>
            </a:r>
            <a:r>
              <a:rPr lang="en-US" dirty="0" smtClean="0"/>
              <a:t>, </a:t>
            </a:r>
            <a:r>
              <a:rPr lang="en-US" dirty="0" err="1" smtClean="0"/>
              <a:t>certolizumab</a:t>
            </a:r>
            <a:r>
              <a:rPr lang="en-US" dirty="0" smtClean="0"/>
              <a:t> </a:t>
            </a:r>
            <a:r>
              <a:rPr lang="en-US" dirty="0" err="1" smtClean="0"/>
              <a:t>pegol</a:t>
            </a:r>
            <a:r>
              <a:rPr lang="en-US" dirty="0" smtClean="0"/>
              <a:t>, </a:t>
            </a:r>
            <a:r>
              <a:rPr lang="en-US" dirty="0" err="1" smtClean="0"/>
              <a:t>etanercept</a:t>
            </a:r>
            <a:r>
              <a:rPr lang="en-US" dirty="0" smtClean="0"/>
              <a:t>,     </a:t>
            </a:r>
            <a:r>
              <a:rPr lang="en-US" dirty="0" err="1" smtClean="0"/>
              <a:t>golimumab</a:t>
            </a:r>
            <a:r>
              <a:rPr lang="en-US" dirty="0" smtClean="0"/>
              <a:t>, or </a:t>
            </a:r>
            <a:r>
              <a:rPr lang="en-US" dirty="0" err="1" smtClean="0"/>
              <a:t>infliximab</a:t>
            </a:r>
            <a:r>
              <a:rPr lang="en-US" dirty="0" smtClean="0"/>
              <a:t>.</a:t>
            </a:r>
          </a:p>
          <a:p>
            <a:r>
              <a:rPr lang="en-US" dirty="0" smtClean="0"/>
              <a:t>*Non-TNF biologics</a:t>
            </a:r>
          </a:p>
          <a:p>
            <a:pPr>
              <a:buNone/>
            </a:pPr>
            <a:r>
              <a:rPr lang="en-US" dirty="0" smtClean="0"/>
              <a:t>        </a:t>
            </a:r>
            <a:r>
              <a:rPr lang="en-US" dirty="0" err="1" smtClean="0"/>
              <a:t>Abatacept</a:t>
            </a:r>
            <a:r>
              <a:rPr lang="en-US" dirty="0" smtClean="0"/>
              <a:t>, </a:t>
            </a:r>
            <a:r>
              <a:rPr lang="en-US" dirty="0" err="1" smtClean="0"/>
              <a:t>rituximab</a:t>
            </a:r>
            <a:r>
              <a:rPr lang="en-US" dirty="0" smtClean="0"/>
              <a:t>, or </a:t>
            </a:r>
            <a:r>
              <a:rPr lang="en-US" dirty="0" err="1" smtClean="0"/>
              <a:t>tocilizumab</a:t>
            </a:r>
            <a:r>
              <a:rPr lang="en-US" dirty="0" smtClean="0"/>
              <a:t> (excludes </a:t>
            </a:r>
            <a:r>
              <a:rPr lang="en-US" dirty="0" err="1" smtClean="0"/>
              <a:t>anakinra</a:t>
            </a:r>
            <a:r>
              <a:rPr lang="en-US" dirty="0" smtClean="0"/>
              <a:t>).§</a:t>
            </a:r>
          </a:p>
          <a:p>
            <a:r>
              <a:rPr lang="en-US" dirty="0" smtClean="0"/>
              <a:t>* </a:t>
            </a:r>
            <a:r>
              <a:rPr lang="en-US" dirty="0" err="1" smtClean="0"/>
              <a:t>Anakinra</a:t>
            </a:r>
            <a:r>
              <a:rPr lang="en-US" dirty="0" smtClean="0"/>
              <a:t> was considered but not included in these guidelines due to its infrequent use in RA and lack of new data since 2012.</a:t>
            </a:r>
          </a:p>
          <a:p>
            <a:endParaRPr lang="en-US" dirty="0"/>
          </a:p>
        </p:txBody>
      </p:sp>
      <p:sp>
        <p:nvSpPr>
          <p:cNvPr id="4" name="Slide Number Placeholder 3"/>
          <p:cNvSpPr>
            <a:spLocks noGrp="1"/>
          </p:cNvSpPr>
          <p:nvPr>
            <p:ph type="sldNum" sz="quarter" idx="10"/>
          </p:nvPr>
        </p:nvSpPr>
        <p:spPr/>
        <p:txBody>
          <a:bodyPr/>
          <a:lstStyle/>
          <a:p>
            <a:fld id="{44CCBDA2-A2CC-4897-817E-53B46113F17A}"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mtClean="0"/>
              <a:t>hyperextension of the proximal interphalangeal joints, with compensatory flexion of the distal interphalangeal joints (swan-neck deformity); </a:t>
            </a:r>
          </a:p>
        </p:txBody>
      </p:sp>
      <p:sp>
        <p:nvSpPr>
          <p:cNvPr id="54276" name="Slide Number Placeholder 3"/>
          <p:cNvSpPr>
            <a:spLocks noGrp="1"/>
          </p:cNvSpPr>
          <p:nvPr>
            <p:ph type="sldNum" sz="quarter" idx="5"/>
          </p:nvPr>
        </p:nvSpPr>
        <p:spPr>
          <a:noFill/>
        </p:spPr>
        <p:txBody>
          <a:bodyPr/>
          <a:lstStyle/>
          <a:p>
            <a:fld id="{8D083BB0-8277-4ED8-B0F9-6A87A6478CD4}"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smtClean="0"/>
              <a:t>flexion contracture of the proximal interphalangeal joints and extension of the distal interphalangeal joints (boutonnière deformity); and (</a:t>
            </a:r>
          </a:p>
        </p:txBody>
      </p:sp>
      <p:sp>
        <p:nvSpPr>
          <p:cNvPr id="55300" name="Slide Number Placeholder 3"/>
          <p:cNvSpPr>
            <a:spLocks noGrp="1"/>
          </p:cNvSpPr>
          <p:nvPr>
            <p:ph type="sldNum" sz="quarter" idx="5"/>
          </p:nvPr>
        </p:nvSpPr>
        <p:spPr>
          <a:noFill/>
        </p:spPr>
        <p:txBody>
          <a:bodyPr/>
          <a:lstStyle/>
          <a:p>
            <a:fld id="{DDD1EAD0-4576-4EDC-AD76-27A6F288A4C0}"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dirty="0" smtClean="0"/>
              <a:t>Typical joint changes may also develop in the feet, including </a:t>
            </a:r>
            <a:r>
              <a:rPr lang="en-US" dirty="0" err="1" smtClean="0"/>
              <a:t>eversion</a:t>
            </a:r>
            <a:r>
              <a:rPr lang="en-US" dirty="0" smtClean="0"/>
              <a:t> at the </a:t>
            </a:r>
            <a:r>
              <a:rPr lang="en-US" dirty="0" err="1" smtClean="0"/>
              <a:t>hindfoot</a:t>
            </a:r>
            <a:r>
              <a:rPr lang="en-US" dirty="0" smtClean="0"/>
              <a:t> (</a:t>
            </a:r>
            <a:r>
              <a:rPr lang="en-US" dirty="0" err="1" smtClean="0"/>
              <a:t>subtalar</a:t>
            </a:r>
            <a:r>
              <a:rPr lang="en-US" dirty="0" smtClean="0"/>
              <a:t> joint), plantar </a:t>
            </a:r>
            <a:r>
              <a:rPr lang="en-US" dirty="0" err="1" smtClean="0"/>
              <a:t>subluxation</a:t>
            </a:r>
            <a:r>
              <a:rPr lang="en-US" dirty="0" smtClean="0"/>
              <a:t> of the metatarsal heads, widening of the forefoot, </a:t>
            </a:r>
            <a:r>
              <a:rPr lang="en-US" dirty="0" err="1" smtClean="0"/>
              <a:t>hallux</a:t>
            </a:r>
            <a:r>
              <a:rPr lang="en-US" dirty="0" smtClean="0"/>
              <a:t> </a:t>
            </a:r>
            <a:r>
              <a:rPr lang="en-US" dirty="0" err="1" smtClean="0"/>
              <a:t>valgus</a:t>
            </a:r>
            <a:r>
              <a:rPr lang="en-US" dirty="0" smtClean="0"/>
              <a:t>, and lateral deviation and dorsal </a:t>
            </a:r>
            <a:r>
              <a:rPr lang="en-US" dirty="0" err="1" smtClean="0"/>
              <a:t>subluxation</a:t>
            </a:r>
            <a:r>
              <a:rPr lang="en-US" dirty="0" smtClean="0"/>
              <a:t> of the toes</a:t>
            </a:r>
          </a:p>
        </p:txBody>
      </p:sp>
      <p:sp>
        <p:nvSpPr>
          <p:cNvPr id="56324" name="Slide Number Placeholder 3"/>
          <p:cNvSpPr>
            <a:spLocks noGrp="1"/>
          </p:cNvSpPr>
          <p:nvPr>
            <p:ph type="sldNum" sz="quarter" idx="5"/>
          </p:nvPr>
        </p:nvSpPr>
        <p:spPr>
          <a:noFill/>
        </p:spPr>
        <p:txBody>
          <a:bodyPr/>
          <a:lstStyle/>
          <a:p>
            <a:fld id="{36AF2A65-F996-4DEC-9071-8E35C232029A}"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CA" smtClean="0"/>
          </a:p>
        </p:txBody>
      </p:sp>
      <p:sp>
        <p:nvSpPr>
          <p:cNvPr id="57348" name="Slide Number Placeholder 3"/>
          <p:cNvSpPr>
            <a:spLocks noGrp="1"/>
          </p:cNvSpPr>
          <p:nvPr>
            <p:ph type="sldNum" sz="quarter" idx="5"/>
          </p:nvPr>
        </p:nvSpPr>
        <p:spPr>
          <a:noFill/>
        </p:spPr>
        <p:txBody>
          <a:bodyPr/>
          <a:lstStyle/>
          <a:p>
            <a:fld id="{5871EB7C-301B-4B06-836C-A65E152538C1}"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r>
              <a:rPr lang="en-US" smtClean="0"/>
              <a:t>RA is a systemic disease with a variety of extraarticular manifestations. It is estimated that as many as 40% of patients may have extraarticular manifestations, and in ~15% these are severe. On occasion, extraarticular manifestations may be the major evidence of disease activity and source of morbidity. As a rule, these manifestations occur in individuals with high titers of autoantibodies . Although the frequency of patients with severe extraarticular manifestations appears to be declining, these patients have an increased mortality compared to other persons with RA or age-matched normal controls </a:t>
            </a:r>
            <a:endParaRPr lang="en-CA" smtClean="0"/>
          </a:p>
        </p:txBody>
      </p:sp>
      <p:sp>
        <p:nvSpPr>
          <p:cNvPr id="58372" name="Slide Number Placeholder 3"/>
          <p:cNvSpPr>
            <a:spLocks noGrp="1"/>
          </p:cNvSpPr>
          <p:nvPr>
            <p:ph type="sldNum" sz="quarter" idx="5"/>
          </p:nvPr>
        </p:nvSpPr>
        <p:spPr>
          <a:noFill/>
        </p:spPr>
        <p:txBody>
          <a:bodyPr/>
          <a:lstStyle/>
          <a:p>
            <a:fld id="{9757AD7C-9A27-4377-B4DE-A081190EB105}"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CA" smtClean="0"/>
          </a:p>
        </p:txBody>
      </p:sp>
      <p:sp>
        <p:nvSpPr>
          <p:cNvPr id="60420" name="Slide Number Placeholder 3"/>
          <p:cNvSpPr>
            <a:spLocks noGrp="1"/>
          </p:cNvSpPr>
          <p:nvPr>
            <p:ph type="sldNum" sz="quarter" idx="5"/>
          </p:nvPr>
        </p:nvSpPr>
        <p:spPr>
          <a:noFill/>
        </p:spPr>
        <p:txBody>
          <a:bodyPr/>
          <a:lstStyle/>
          <a:p>
            <a:fld id="{4764605A-66AD-4834-B317-EC2D363D4EAD}"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CA" smtClean="0"/>
          </a:p>
        </p:txBody>
      </p:sp>
      <p:sp>
        <p:nvSpPr>
          <p:cNvPr id="61444" name="Slide Number Placeholder 3"/>
          <p:cNvSpPr>
            <a:spLocks noGrp="1"/>
          </p:cNvSpPr>
          <p:nvPr>
            <p:ph type="sldNum" sz="quarter" idx="5"/>
          </p:nvPr>
        </p:nvSpPr>
        <p:spPr>
          <a:noFill/>
        </p:spPr>
        <p:txBody>
          <a:bodyPr/>
          <a:lstStyle/>
          <a:p>
            <a:fld id="{3D317CDE-ADE4-4CEC-92DB-6EE53E50F18A}"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14CB81-BF44-452C-A5B2-C2E5FFDAF8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pPr eaLnBrk="1" hangingPunct="1"/>
            <a:r>
              <a:rPr lang="en-US" smtClean="0"/>
              <a:t>Rheumatoid Arthritis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Xerostomia (Dry Mouth)</a:t>
            </a:r>
          </a:p>
        </p:txBody>
      </p:sp>
      <p:pic>
        <p:nvPicPr>
          <p:cNvPr id="16387" name="Picture 4" descr="xerostomia3"/>
          <p:cNvPicPr>
            <a:picLocks noGrp="1" noChangeAspect="1" noChangeArrowheads="1"/>
          </p:cNvPicPr>
          <p:nvPr>
            <p:ph sz="half" idx="1"/>
          </p:nvPr>
        </p:nvPicPr>
        <p:blipFill>
          <a:blip r:embed="rId3" cstate="print"/>
          <a:stretch>
            <a:fillRect/>
          </a:stretch>
        </p:blipFill>
        <p:spPr>
          <a:xfrm>
            <a:off x="869950" y="3172619"/>
            <a:ext cx="3213100" cy="19304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Raynaud’s Phenomenon</a:t>
            </a:r>
          </a:p>
        </p:txBody>
      </p:sp>
      <p:pic>
        <p:nvPicPr>
          <p:cNvPr id="17411" name="Picture 7" descr="RP"/>
          <p:cNvPicPr>
            <a:picLocks noGrp="1" noChangeAspect="1" noChangeArrowheads="1"/>
          </p:cNvPicPr>
          <p:nvPr>
            <p:ph idx="1"/>
          </p:nvPr>
        </p:nvPicPr>
        <p:blipFill>
          <a:blip r:embed="rId3" cstate="print"/>
          <a:srcRect/>
          <a:stretch>
            <a:fillRect/>
          </a:stretch>
        </p:blipFill>
        <p:spPr>
          <a:xfrm>
            <a:off x="714375" y="1590675"/>
            <a:ext cx="7659688" cy="51054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Carpal Tunnel Syndrome</a:t>
            </a:r>
          </a:p>
        </p:txBody>
      </p:sp>
      <p:pic>
        <p:nvPicPr>
          <p:cNvPr id="18435" name="Picture 4" descr="Carpal Tunnel"/>
          <p:cNvPicPr>
            <a:picLocks noGrp="1" noChangeAspect="1" noChangeArrowheads="1"/>
          </p:cNvPicPr>
          <p:nvPr>
            <p:ph sz="half" idx="1"/>
          </p:nvPr>
        </p:nvPicPr>
        <p:blipFill>
          <a:blip r:embed="rId3" cstate="print"/>
          <a:srcRect/>
          <a:stretch>
            <a:fillRect/>
          </a:stretch>
        </p:blipFill>
        <p:spPr>
          <a:xfrm>
            <a:off x="246063" y="1770063"/>
            <a:ext cx="6099175" cy="3960812"/>
          </a:xfrm>
          <a:noFill/>
        </p:spPr>
      </p:pic>
      <p:pic>
        <p:nvPicPr>
          <p:cNvPr id="18436" name="Picture 6" descr="median distribution"/>
          <p:cNvPicPr>
            <a:picLocks noGrp="1" noChangeAspect="1" noChangeArrowheads="1"/>
          </p:cNvPicPr>
          <p:nvPr>
            <p:ph sz="half" idx="2"/>
          </p:nvPr>
        </p:nvPicPr>
        <p:blipFill>
          <a:blip r:embed="rId4" cstate="print"/>
          <a:stretch>
            <a:fillRect/>
          </a:stretch>
        </p:blipFill>
        <p:spPr>
          <a:xfrm>
            <a:off x="5767387" y="2423319"/>
            <a:ext cx="1800225" cy="34290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990600"/>
          </a:xfrm>
        </p:spPr>
        <p:txBody>
          <a:bodyPr>
            <a:normAutofit/>
          </a:bodyPr>
          <a:lstStyle/>
          <a:p>
            <a:pPr eaLnBrk="1" hangingPunct="1"/>
            <a:r>
              <a:rPr lang="en-US" dirty="0" smtClean="0"/>
              <a:t>Pleural Effusion</a:t>
            </a:r>
          </a:p>
        </p:txBody>
      </p:sp>
      <p:pic>
        <p:nvPicPr>
          <p:cNvPr id="19459" name="Picture 4" descr="pleural effusion"/>
          <p:cNvPicPr>
            <a:picLocks noGrp="1" noChangeAspect="1" noChangeArrowheads="1"/>
          </p:cNvPicPr>
          <p:nvPr>
            <p:ph idx="1"/>
          </p:nvPr>
        </p:nvPicPr>
        <p:blipFill>
          <a:blip r:embed="rId3" cstate="print"/>
          <a:srcRect/>
          <a:stretch>
            <a:fillRect/>
          </a:stretch>
        </p:blipFill>
        <p:spPr>
          <a:xfrm>
            <a:off x="1539875" y="1450975"/>
            <a:ext cx="5340350" cy="5407025"/>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Rheumatoid Nodules</a:t>
            </a:r>
          </a:p>
        </p:txBody>
      </p:sp>
      <p:pic>
        <p:nvPicPr>
          <p:cNvPr id="20483" name="Picture 5" descr="rheumatoid nodules"/>
          <p:cNvPicPr>
            <a:picLocks noGrp="1" noChangeAspect="1" noChangeArrowheads="1"/>
          </p:cNvPicPr>
          <p:nvPr>
            <p:ph idx="1"/>
          </p:nvPr>
        </p:nvPicPr>
        <p:blipFill>
          <a:blip r:embed="rId3" cstate="print"/>
          <a:stretch>
            <a:fillRect/>
          </a:stretch>
        </p:blipFill>
        <p:spPr>
          <a:xfrm>
            <a:off x="2133600" y="2529681"/>
            <a:ext cx="4876800" cy="320040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p:txBody>
          <a:bodyPr/>
          <a:lstStyle/>
          <a:p>
            <a:pPr eaLnBrk="1" hangingPunct="1"/>
            <a:r>
              <a:rPr lang="en-US" smtClean="0"/>
              <a:t>Rheumatoid Vasculitis</a:t>
            </a:r>
          </a:p>
        </p:txBody>
      </p:sp>
      <p:pic>
        <p:nvPicPr>
          <p:cNvPr id="21507" name="Picture 4" descr="rheumatoid vasculitis"/>
          <p:cNvPicPr>
            <a:picLocks noGrp="1" noChangeAspect="1" noChangeArrowheads="1"/>
          </p:cNvPicPr>
          <p:nvPr>
            <p:ph idx="1"/>
          </p:nvPr>
        </p:nvPicPr>
        <p:blipFill>
          <a:blip r:embed="rId3" cstate="print"/>
          <a:stretch>
            <a:fillRect/>
          </a:stretch>
        </p:blipFill>
        <p:spPr>
          <a:xfrm>
            <a:off x="2667000" y="2863056"/>
            <a:ext cx="3810000" cy="2533650"/>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GB" smtClean="0"/>
              <a:t> American College Of Rheumatology Criteria </a:t>
            </a:r>
          </a:p>
        </p:txBody>
      </p:sp>
      <p:sp>
        <p:nvSpPr>
          <p:cNvPr id="3" name="Content Placeholder 2"/>
          <p:cNvSpPr>
            <a:spLocks noGrp="1"/>
          </p:cNvSpPr>
          <p:nvPr>
            <p:ph idx="1"/>
          </p:nvPr>
        </p:nvSpPr>
        <p:spPr/>
        <p:txBody>
          <a:bodyPr>
            <a:normAutofit/>
          </a:bodyPr>
          <a:lstStyle/>
          <a:p>
            <a:pPr>
              <a:buFont typeface="Wingdings" pitchFamily="2" charset="2"/>
              <a:buChar char="q"/>
              <a:defRPr/>
            </a:pPr>
            <a:r>
              <a:rPr lang="en-GB" dirty="0" smtClean="0"/>
              <a:t> Joint involvement                score</a:t>
            </a:r>
          </a:p>
          <a:p>
            <a:pPr>
              <a:buFontTx/>
              <a:buNone/>
              <a:defRPr/>
            </a:pPr>
            <a:r>
              <a:rPr lang="en-GB" dirty="0" smtClean="0"/>
              <a:t>   1 large joint (LJ)                      0</a:t>
            </a:r>
          </a:p>
          <a:p>
            <a:pPr>
              <a:buFontTx/>
              <a:buNone/>
              <a:defRPr/>
            </a:pPr>
            <a:r>
              <a:rPr lang="en-GB" dirty="0" smtClean="0"/>
              <a:t>   2-10 (LJ)                                  1</a:t>
            </a:r>
          </a:p>
          <a:p>
            <a:pPr>
              <a:buFontTx/>
              <a:buNone/>
              <a:defRPr/>
            </a:pPr>
            <a:r>
              <a:rPr lang="en-GB" dirty="0" smtClean="0"/>
              <a:t>   1-3 small joints(SJ)                  2</a:t>
            </a:r>
          </a:p>
          <a:p>
            <a:pPr>
              <a:buFontTx/>
              <a:buNone/>
              <a:defRPr/>
            </a:pPr>
            <a:r>
              <a:rPr lang="en-GB" dirty="0" smtClean="0"/>
              <a:t>   4-10(SJ)                                   3</a:t>
            </a:r>
          </a:p>
          <a:p>
            <a:pPr>
              <a:buFontTx/>
              <a:buNone/>
              <a:defRPr/>
            </a:pPr>
            <a:r>
              <a:rPr lang="en-GB" dirty="0" smtClean="0"/>
              <a:t>   &gt;10joints(</a:t>
            </a:r>
            <a:r>
              <a:rPr lang="en-GB" dirty="0" err="1" smtClean="0"/>
              <a:t>atleast</a:t>
            </a:r>
            <a:r>
              <a:rPr lang="en-GB" dirty="0" smtClean="0"/>
              <a:t> 1 SJ)             5 </a:t>
            </a:r>
          </a:p>
          <a:p>
            <a:pPr>
              <a:buFontTx/>
              <a:buNone/>
              <a:defRPr/>
            </a:pPr>
            <a:r>
              <a:rPr lang="en-GB" dirty="0" smtClean="0"/>
              <a:t>LJ=</a:t>
            </a:r>
            <a:r>
              <a:rPr lang="en-GB" dirty="0" err="1" smtClean="0"/>
              <a:t>shoulder,elbow,hip,knee,ankle;SJ</a:t>
            </a:r>
            <a:r>
              <a:rPr lang="en-GB" dirty="0" smtClean="0"/>
              <a:t>=</a:t>
            </a:r>
            <a:r>
              <a:rPr lang="en-GB" dirty="0" err="1" smtClean="0"/>
              <a:t>MCP,PIP,thumb</a:t>
            </a:r>
            <a:r>
              <a:rPr lang="en-GB" dirty="0" smtClean="0"/>
              <a:t> </a:t>
            </a:r>
            <a:r>
              <a:rPr lang="en-GB" dirty="0" err="1" smtClean="0"/>
              <a:t>IP,wrist</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smtClean="0"/>
              <a:t>       ACR Criteria </a:t>
            </a:r>
          </a:p>
        </p:txBody>
      </p:sp>
      <p:sp>
        <p:nvSpPr>
          <p:cNvPr id="23555" name="Content Placeholder 2"/>
          <p:cNvSpPr>
            <a:spLocks noGrp="1"/>
          </p:cNvSpPr>
          <p:nvPr>
            <p:ph idx="1"/>
          </p:nvPr>
        </p:nvSpPr>
        <p:spPr/>
        <p:txBody>
          <a:bodyPr/>
          <a:lstStyle/>
          <a:p>
            <a:pPr>
              <a:buFont typeface="Wingdings" pitchFamily="2" charset="2"/>
              <a:buChar char="q"/>
            </a:pPr>
            <a:r>
              <a:rPr lang="en-GB" smtClean="0"/>
              <a:t>Serology:</a:t>
            </a:r>
          </a:p>
          <a:p>
            <a:pPr>
              <a:buFontTx/>
              <a:buNone/>
            </a:pPr>
            <a:r>
              <a:rPr lang="en-GB" smtClean="0"/>
              <a:t>       negative RF and negative ACPA          0</a:t>
            </a:r>
          </a:p>
          <a:p>
            <a:pPr>
              <a:buFontTx/>
              <a:buNone/>
            </a:pPr>
            <a:r>
              <a:rPr lang="en-GB" smtClean="0"/>
              <a:t>       Low +RF and low +antiCCPab             2</a:t>
            </a:r>
          </a:p>
          <a:p>
            <a:pPr>
              <a:buFontTx/>
              <a:buNone/>
            </a:pPr>
            <a:r>
              <a:rPr lang="en-GB" smtClean="0"/>
              <a:t>         (&lt;3times UNL)</a:t>
            </a:r>
          </a:p>
          <a:p>
            <a:pPr>
              <a:buFontTx/>
              <a:buNone/>
            </a:pPr>
            <a:r>
              <a:rPr lang="en-GB" smtClean="0"/>
              <a:t>       High +RF and high +antiCCPab           3 </a:t>
            </a:r>
          </a:p>
          <a:p>
            <a:pPr>
              <a:buFontTx/>
              <a:buNone/>
            </a:pPr>
            <a:r>
              <a:rPr lang="en-GB" smtClean="0"/>
              <a:t>         (&gt;3times UNL)</a:t>
            </a:r>
          </a:p>
          <a:p>
            <a:pPr>
              <a:buFontTx/>
              <a:buNone/>
            </a:pPr>
            <a:r>
              <a:rPr lang="en-GB" smtClean="0"/>
              <a:t>    UNL-upper normal limit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mtClean="0"/>
              <a:t>           ACR Criteria </a:t>
            </a:r>
          </a:p>
        </p:txBody>
      </p:sp>
      <p:sp>
        <p:nvSpPr>
          <p:cNvPr id="24579" name="Content Placeholder 2"/>
          <p:cNvSpPr>
            <a:spLocks noGrp="1"/>
          </p:cNvSpPr>
          <p:nvPr>
            <p:ph idx="1"/>
          </p:nvPr>
        </p:nvSpPr>
        <p:spPr/>
        <p:txBody>
          <a:bodyPr/>
          <a:lstStyle/>
          <a:p>
            <a:pPr>
              <a:buFont typeface="Wingdings" pitchFamily="2" charset="2"/>
              <a:buChar char="q"/>
            </a:pPr>
            <a:r>
              <a:rPr lang="en-GB" smtClean="0"/>
              <a:t>Acute phase reactants:</a:t>
            </a:r>
          </a:p>
          <a:p>
            <a:pPr>
              <a:buFontTx/>
              <a:buNone/>
            </a:pPr>
            <a:r>
              <a:rPr lang="en-GB" smtClean="0"/>
              <a:t>        normal CRP and ESR                  0</a:t>
            </a:r>
          </a:p>
          <a:p>
            <a:pPr>
              <a:buFontTx/>
              <a:buNone/>
            </a:pPr>
            <a:r>
              <a:rPr lang="en-GB" smtClean="0"/>
              <a:t>        Abnormal CRP or ESR                 1</a:t>
            </a:r>
          </a:p>
          <a:p>
            <a:pPr>
              <a:buFont typeface="Wingdings" pitchFamily="2" charset="2"/>
              <a:buChar char="q"/>
            </a:pPr>
            <a:r>
              <a:rPr lang="en-GB" smtClean="0"/>
              <a:t>Duration of symptoms:</a:t>
            </a:r>
          </a:p>
          <a:p>
            <a:pPr>
              <a:buFontTx/>
              <a:buNone/>
            </a:pPr>
            <a:r>
              <a:rPr lang="en-GB" smtClean="0"/>
              <a:t>        &lt;6weeks                                       0</a:t>
            </a:r>
          </a:p>
          <a:p>
            <a:pPr>
              <a:buFontTx/>
              <a:buNone/>
            </a:pPr>
            <a:r>
              <a:rPr lang="en-GB" smtClean="0"/>
              <a:t>        &gt;6weeks                                       1</a:t>
            </a:r>
          </a:p>
          <a:p>
            <a:pPr>
              <a:buFontTx/>
              <a:buNone/>
            </a:pPr>
            <a:r>
              <a:rPr lang="en-GB" smtClean="0"/>
              <a:t>Definite RA if score&gt;or=6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50825" y="-171450"/>
            <a:ext cx="8642350" cy="7704138"/>
            <a:chOff x="158" y="-108"/>
            <a:chExt cx="5444" cy="4853"/>
          </a:xfrm>
        </p:grpSpPr>
        <p:sp>
          <p:nvSpPr>
            <p:cNvPr id="25614" name="Oval 3"/>
            <p:cNvSpPr>
              <a:spLocks noChangeArrowheads="1"/>
            </p:cNvSpPr>
            <p:nvPr/>
          </p:nvSpPr>
          <p:spPr bwMode="auto">
            <a:xfrm>
              <a:off x="158" y="-108"/>
              <a:ext cx="5444" cy="4853"/>
            </a:xfrm>
            <a:prstGeom prst="ellipse">
              <a:avLst/>
            </a:prstGeom>
            <a:solidFill>
              <a:srgbClr val="FF00FF"/>
            </a:solidFill>
            <a:ln w="9525">
              <a:solidFill>
                <a:schemeClr val="tx1"/>
              </a:solidFill>
              <a:round/>
              <a:headEnd/>
              <a:tailEnd/>
            </a:ln>
          </p:spPr>
          <p:txBody>
            <a:bodyPr wrap="none" anchor="ctr"/>
            <a:lstStyle/>
            <a:p>
              <a:endParaRPr lang="en-CA"/>
            </a:p>
          </p:txBody>
        </p:sp>
        <p:sp>
          <p:nvSpPr>
            <p:cNvPr id="25615" name="Text Box 4"/>
            <p:cNvSpPr txBox="1">
              <a:spLocks noChangeArrowheads="1"/>
            </p:cNvSpPr>
            <p:nvPr/>
          </p:nvSpPr>
          <p:spPr bwMode="auto">
            <a:xfrm>
              <a:off x="4740" y="2160"/>
              <a:ext cx="816" cy="231"/>
            </a:xfrm>
            <a:prstGeom prst="rect">
              <a:avLst/>
            </a:prstGeom>
            <a:noFill/>
            <a:ln w="9525">
              <a:noFill/>
              <a:miter lim="800000"/>
              <a:headEnd/>
              <a:tailEnd/>
            </a:ln>
          </p:spPr>
          <p:txBody>
            <a:bodyPr>
              <a:spAutoFit/>
            </a:bodyPr>
            <a:lstStyle/>
            <a:p>
              <a:pPr>
                <a:spcBef>
                  <a:spcPct val="50000"/>
                </a:spcBef>
              </a:pPr>
              <a:r>
                <a:rPr lang="en-US">
                  <a:solidFill>
                    <a:srgbClr val="000000"/>
                  </a:solidFill>
                </a:rPr>
                <a:t>Pleasure</a:t>
              </a:r>
            </a:p>
          </p:txBody>
        </p:sp>
      </p:grpSp>
      <p:grpSp>
        <p:nvGrpSpPr>
          <p:cNvPr id="3" name="Group 5"/>
          <p:cNvGrpSpPr>
            <a:grpSpLocks/>
          </p:cNvGrpSpPr>
          <p:nvPr/>
        </p:nvGrpSpPr>
        <p:grpSpPr bwMode="auto">
          <a:xfrm>
            <a:off x="971550" y="593725"/>
            <a:ext cx="6337300" cy="6264275"/>
            <a:chOff x="612" y="374"/>
            <a:chExt cx="3992" cy="3946"/>
          </a:xfrm>
        </p:grpSpPr>
        <p:sp>
          <p:nvSpPr>
            <p:cNvPr id="25612" name="Oval 6"/>
            <p:cNvSpPr>
              <a:spLocks noChangeArrowheads="1"/>
            </p:cNvSpPr>
            <p:nvPr/>
          </p:nvSpPr>
          <p:spPr bwMode="auto">
            <a:xfrm>
              <a:off x="612" y="374"/>
              <a:ext cx="3992" cy="3946"/>
            </a:xfrm>
            <a:prstGeom prst="ellipse">
              <a:avLst/>
            </a:prstGeom>
            <a:solidFill>
              <a:schemeClr val="accent1"/>
            </a:solidFill>
            <a:ln w="9525">
              <a:solidFill>
                <a:schemeClr val="tx1"/>
              </a:solidFill>
              <a:round/>
              <a:headEnd/>
              <a:tailEnd/>
            </a:ln>
          </p:spPr>
          <p:txBody>
            <a:bodyPr wrap="none" anchor="ctr"/>
            <a:lstStyle/>
            <a:p>
              <a:endParaRPr lang="en-CA"/>
            </a:p>
          </p:txBody>
        </p:sp>
        <p:sp>
          <p:nvSpPr>
            <p:cNvPr id="25613" name="Text Box 7"/>
            <p:cNvSpPr txBox="1">
              <a:spLocks noChangeArrowheads="1"/>
            </p:cNvSpPr>
            <p:nvPr/>
          </p:nvSpPr>
          <p:spPr bwMode="auto">
            <a:xfrm>
              <a:off x="2200" y="659"/>
              <a:ext cx="816" cy="231"/>
            </a:xfrm>
            <a:prstGeom prst="rect">
              <a:avLst/>
            </a:prstGeom>
            <a:noFill/>
            <a:ln w="9525">
              <a:noFill/>
              <a:miter lim="800000"/>
              <a:headEnd/>
              <a:tailEnd/>
            </a:ln>
          </p:spPr>
          <p:txBody>
            <a:bodyPr>
              <a:spAutoFit/>
            </a:bodyPr>
            <a:lstStyle/>
            <a:p>
              <a:pPr>
                <a:spcBef>
                  <a:spcPct val="50000"/>
                </a:spcBef>
              </a:pPr>
              <a:r>
                <a:rPr lang="en-US"/>
                <a:t>Work</a:t>
              </a:r>
            </a:p>
          </p:txBody>
        </p:sp>
      </p:grpSp>
      <p:grpSp>
        <p:nvGrpSpPr>
          <p:cNvPr id="4" name="Group 8"/>
          <p:cNvGrpSpPr>
            <a:grpSpLocks/>
          </p:cNvGrpSpPr>
          <p:nvPr/>
        </p:nvGrpSpPr>
        <p:grpSpPr bwMode="auto">
          <a:xfrm>
            <a:off x="2051050" y="1628775"/>
            <a:ext cx="4321175" cy="4176713"/>
            <a:chOff x="1292" y="1026"/>
            <a:chExt cx="2722" cy="2631"/>
          </a:xfrm>
        </p:grpSpPr>
        <p:sp>
          <p:nvSpPr>
            <p:cNvPr id="25608" name="Oval 9"/>
            <p:cNvSpPr>
              <a:spLocks noChangeArrowheads="1"/>
            </p:cNvSpPr>
            <p:nvPr/>
          </p:nvSpPr>
          <p:spPr bwMode="auto">
            <a:xfrm>
              <a:off x="1292" y="1026"/>
              <a:ext cx="2631" cy="2631"/>
            </a:xfrm>
            <a:prstGeom prst="ellipse">
              <a:avLst/>
            </a:prstGeom>
            <a:solidFill>
              <a:schemeClr val="tx2"/>
            </a:solidFill>
            <a:ln w="9525">
              <a:solidFill>
                <a:schemeClr val="tx1"/>
              </a:solidFill>
              <a:round/>
              <a:headEnd/>
              <a:tailEnd/>
            </a:ln>
          </p:spPr>
          <p:txBody>
            <a:bodyPr wrap="none" anchor="ctr"/>
            <a:lstStyle/>
            <a:p>
              <a:endParaRPr lang="en-CA"/>
            </a:p>
          </p:txBody>
        </p:sp>
        <p:sp>
          <p:nvSpPr>
            <p:cNvPr id="25609" name="Text Box 10"/>
            <p:cNvSpPr txBox="1">
              <a:spLocks noChangeArrowheads="1"/>
            </p:cNvSpPr>
            <p:nvPr/>
          </p:nvSpPr>
          <p:spPr bwMode="auto">
            <a:xfrm>
              <a:off x="2290" y="1344"/>
              <a:ext cx="1043" cy="231"/>
            </a:xfrm>
            <a:prstGeom prst="rect">
              <a:avLst/>
            </a:prstGeom>
            <a:noFill/>
            <a:ln w="9525">
              <a:noFill/>
              <a:miter lim="800000"/>
              <a:headEnd/>
              <a:tailEnd/>
            </a:ln>
          </p:spPr>
          <p:txBody>
            <a:bodyPr>
              <a:spAutoFit/>
            </a:bodyPr>
            <a:lstStyle/>
            <a:p>
              <a:pPr>
                <a:spcBef>
                  <a:spcPct val="50000"/>
                </a:spcBef>
              </a:pPr>
              <a:r>
                <a:rPr lang="en-US">
                  <a:solidFill>
                    <a:srgbClr val="000000"/>
                  </a:solidFill>
                </a:rPr>
                <a:t>Cooking</a:t>
              </a:r>
            </a:p>
          </p:txBody>
        </p:sp>
        <p:sp>
          <p:nvSpPr>
            <p:cNvPr id="25610" name="Text Box 11"/>
            <p:cNvSpPr txBox="1">
              <a:spLocks noChangeArrowheads="1"/>
            </p:cNvSpPr>
            <p:nvPr/>
          </p:nvSpPr>
          <p:spPr bwMode="auto">
            <a:xfrm>
              <a:off x="1338" y="2160"/>
              <a:ext cx="1043" cy="231"/>
            </a:xfrm>
            <a:prstGeom prst="rect">
              <a:avLst/>
            </a:prstGeom>
            <a:noFill/>
            <a:ln w="9525">
              <a:noFill/>
              <a:miter lim="800000"/>
              <a:headEnd/>
              <a:tailEnd/>
            </a:ln>
          </p:spPr>
          <p:txBody>
            <a:bodyPr>
              <a:spAutoFit/>
            </a:bodyPr>
            <a:lstStyle/>
            <a:p>
              <a:pPr>
                <a:spcBef>
                  <a:spcPct val="50000"/>
                </a:spcBef>
              </a:pPr>
              <a:r>
                <a:rPr lang="en-US">
                  <a:solidFill>
                    <a:srgbClr val="000000"/>
                  </a:solidFill>
                </a:rPr>
                <a:t>Cleaning</a:t>
              </a:r>
            </a:p>
          </p:txBody>
        </p:sp>
        <p:sp>
          <p:nvSpPr>
            <p:cNvPr id="25611" name="Text Box 12"/>
            <p:cNvSpPr txBox="1">
              <a:spLocks noChangeArrowheads="1"/>
            </p:cNvSpPr>
            <p:nvPr/>
          </p:nvSpPr>
          <p:spPr bwMode="auto">
            <a:xfrm>
              <a:off x="2971" y="2886"/>
              <a:ext cx="1043" cy="231"/>
            </a:xfrm>
            <a:prstGeom prst="rect">
              <a:avLst/>
            </a:prstGeom>
            <a:noFill/>
            <a:ln w="9525">
              <a:noFill/>
              <a:miter lim="800000"/>
              <a:headEnd/>
              <a:tailEnd/>
            </a:ln>
          </p:spPr>
          <p:txBody>
            <a:bodyPr>
              <a:spAutoFit/>
            </a:bodyPr>
            <a:lstStyle/>
            <a:p>
              <a:pPr>
                <a:spcBef>
                  <a:spcPct val="50000"/>
                </a:spcBef>
              </a:pPr>
              <a:r>
                <a:rPr lang="en-US">
                  <a:solidFill>
                    <a:srgbClr val="000000"/>
                  </a:solidFill>
                </a:rPr>
                <a:t>Shopping</a:t>
              </a:r>
            </a:p>
          </p:txBody>
        </p:sp>
      </p:grpSp>
      <p:grpSp>
        <p:nvGrpSpPr>
          <p:cNvPr id="5" name="Group 13"/>
          <p:cNvGrpSpPr>
            <a:grpSpLocks/>
          </p:cNvGrpSpPr>
          <p:nvPr/>
        </p:nvGrpSpPr>
        <p:grpSpPr bwMode="auto">
          <a:xfrm>
            <a:off x="3203575" y="2852738"/>
            <a:ext cx="2232025" cy="1800225"/>
            <a:chOff x="4059" y="2160"/>
            <a:chExt cx="1406" cy="1134"/>
          </a:xfrm>
        </p:grpSpPr>
        <p:sp>
          <p:nvSpPr>
            <p:cNvPr id="25606" name="Oval 14"/>
            <p:cNvSpPr>
              <a:spLocks noChangeArrowheads="1"/>
            </p:cNvSpPr>
            <p:nvPr/>
          </p:nvSpPr>
          <p:spPr bwMode="auto">
            <a:xfrm>
              <a:off x="4059" y="2160"/>
              <a:ext cx="1406" cy="1134"/>
            </a:xfrm>
            <a:prstGeom prst="ellipse">
              <a:avLst/>
            </a:prstGeom>
            <a:solidFill>
              <a:srgbClr val="FF0000"/>
            </a:solidFill>
            <a:ln w="9525">
              <a:solidFill>
                <a:schemeClr val="tx1"/>
              </a:solidFill>
              <a:round/>
              <a:headEnd/>
              <a:tailEnd/>
            </a:ln>
          </p:spPr>
          <p:txBody>
            <a:bodyPr wrap="none" anchor="ctr"/>
            <a:lstStyle/>
            <a:p>
              <a:endParaRPr lang="en-CA"/>
            </a:p>
          </p:txBody>
        </p:sp>
        <p:sp>
          <p:nvSpPr>
            <p:cNvPr id="25607" name="Text Box 15"/>
            <p:cNvSpPr txBox="1">
              <a:spLocks noChangeArrowheads="1"/>
            </p:cNvSpPr>
            <p:nvPr/>
          </p:nvSpPr>
          <p:spPr bwMode="auto">
            <a:xfrm>
              <a:off x="4332" y="2341"/>
              <a:ext cx="816" cy="751"/>
            </a:xfrm>
            <a:prstGeom prst="rect">
              <a:avLst/>
            </a:prstGeom>
            <a:noFill/>
            <a:ln w="9525">
              <a:noFill/>
              <a:miter lim="800000"/>
              <a:headEnd/>
              <a:tailEnd/>
            </a:ln>
          </p:spPr>
          <p:txBody>
            <a:bodyPr>
              <a:spAutoFit/>
            </a:bodyPr>
            <a:lstStyle/>
            <a:p>
              <a:pPr algn="ctr">
                <a:spcBef>
                  <a:spcPct val="50000"/>
                </a:spcBef>
              </a:pPr>
              <a:r>
                <a:rPr lang="en-US"/>
                <a:t>Dressing</a:t>
              </a:r>
            </a:p>
            <a:p>
              <a:pPr algn="ctr">
                <a:spcBef>
                  <a:spcPct val="50000"/>
                </a:spcBef>
              </a:pPr>
              <a:r>
                <a:rPr lang="en-US"/>
                <a:t>Bathing</a:t>
              </a:r>
            </a:p>
            <a:p>
              <a:pPr algn="ctr">
                <a:spcBef>
                  <a:spcPct val="50000"/>
                </a:spcBef>
              </a:pPr>
              <a:r>
                <a:rPr lang="en-US"/>
                <a:t>Grooming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5" presetClass="exit" presetSubtype="0" fill="hold" nodeType="clickEffect">
                                  <p:stCondLst>
                                    <p:cond delay="0"/>
                                  </p:stCondLst>
                                  <p:childTnLst>
                                    <p:anim calcmode="lin" valueType="num">
                                      <p:cBhvr>
                                        <p:cTn id="13" dur="1000"/>
                                        <p:tgtEl>
                                          <p:spTgt spid="3"/>
                                        </p:tgtEl>
                                        <p:attrNameLst>
                                          <p:attrName>ppt_w</p:attrName>
                                        </p:attrNameLst>
                                      </p:cBhvr>
                                      <p:tavLst>
                                        <p:tav tm="0">
                                          <p:val>
                                            <p:strVal val="ppt_w"/>
                                          </p:val>
                                        </p:tav>
                                        <p:tav tm="100000">
                                          <p:val>
                                            <p:strVal val="ppt_w*0.70"/>
                                          </p:val>
                                        </p:tav>
                                      </p:tavLst>
                                    </p:anim>
                                    <p:anim calcmode="lin" valueType="num">
                                      <p:cBhvr>
                                        <p:cTn id="14" dur="1000"/>
                                        <p:tgtEl>
                                          <p:spTgt spid="3"/>
                                        </p:tgtEl>
                                        <p:attrNameLst>
                                          <p:attrName>ppt_h</p:attrName>
                                        </p:attrNameLst>
                                      </p:cBhvr>
                                      <p:tavLst>
                                        <p:tav tm="0">
                                          <p:val>
                                            <p:strVal val="ppt_h"/>
                                          </p:val>
                                        </p:tav>
                                        <p:tav tm="100000">
                                          <p:val>
                                            <p:strVal val="ppt_h"/>
                                          </p:val>
                                        </p:tav>
                                      </p:tavLst>
                                    </p:anim>
                                    <p:animEffect transition="out" filter="fade">
                                      <p:cBhvr>
                                        <p:cTn id="15" dur="1000"/>
                                        <p:tgtEl>
                                          <p:spTgt spid="3"/>
                                        </p:tgtEl>
                                      </p:cBhvr>
                                    </p:animEffect>
                                    <p:set>
                                      <p:cBhvr>
                                        <p:cTn id="16" dur="1" fill="hold">
                                          <p:stCondLst>
                                            <p:cond delay="999"/>
                                          </p:stCondLst>
                                        </p:cTn>
                                        <p:tgtEl>
                                          <p:spTgt spid="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5" presetClass="exit" presetSubtype="0" fill="hold" nodeType="clickEffect">
                                  <p:stCondLst>
                                    <p:cond delay="0"/>
                                  </p:stCondLst>
                                  <p:childTnLst>
                                    <p:anim calcmode="lin" valueType="num">
                                      <p:cBhvr>
                                        <p:cTn id="20" dur="1000"/>
                                        <p:tgtEl>
                                          <p:spTgt spid="4"/>
                                        </p:tgtEl>
                                        <p:attrNameLst>
                                          <p:attrName>ppt_w</p:attrName>
                                        </p:attrNameLst>
                                      </p:cBhvr>
                                      <p:tavLst>
                                        <p:tav tm="0">
                                          <p:val>
                                            <p:strVal val="ppt_w"/>
                                          </p:val>
                                        </p:tav>
                                        <p:tav tm="100000">
                                          <p:val>
                                            <p:strVal val="ppt_w*0.70"/>
                                          </p:val>
                                        </p:tav>
                                      </p:tavLst>
                                    </p:anim>
                                    <p:anim calcmode="lin" valueType="num">
                                      <p:cBhvr>
                                        <p:cTn id="21" dur="1000"/>
                                        <p:tgtEl>
                                          <p:spTgt spid="4"/>
                                        </p:tgtEl>
                                        <p:attrNameLst>
                                          <p:attrName>ppt_h</p:attrName>
                                        </p:attrNameLst>
                                      </p:cBhvr>
                                      <p:tavLst>
                                        <p:tav tm="0">
                                          <p:val>
                                            <p:strVal val="ppt_h"/>
                                          </p:val>
                                        </p:tav>
                                        <p:tav tm="100000">
                                          <p:val>
                                            <p:strVal val="ppt_h"/>
                                          </p:val>
                                        </p:tav>
                                      </p:tavLst>
                                    </p:anim>
                                    <p:animEffect transition="out" filter="fade">
                                      <p:cBhvr>
                                        <p:cTn id="22" dur="1000"/>
                                        <p:tgtEl>
                                          <p:spTgt spid="4"/>
                                        </p:tgtEl>
                                      </p:cBhvr>
                                    </p:animEffect>
                                    <p:set>
                                      <p:cBhvr>
                                        <p:cTn id="23" dur="1" fill="hold">
                                          <p:stCondLst>
                                            <p:cond delay="999"/>
                                          </p:stCondLst>
                                        </p:cTn>
                                        <p:tgtEl>
                                          <p:spTgt spid="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5" presetClass="exit" presetSubtype="0" fill="hold" nodeType="clickEffect">
                                  <p:stCondLst>
                                    <p:cond delay="0"/>
                                  </p:stCondLst>
                                  <p:childTnLst>
                                    <p:anim calcmode="lin" valueType="num">
                                      <p:cBhvr>
                                        <p:cTn id="27" dur="1000"/>
                                        <p:tgtEl>
                                          <p:spTgt spid="5"/>
                                        </p:tgtEl>
                                        <p:attrNameLst>
                                          <p:attrName>ppt_w</p:attrName>
                                        </p:attrNameLst>
                                      </p:cBhvr>
                                      <p:tavLst>
                                        <p:tav tm="0">
                                          <p:val>
                                            <p:strVal val="ppt_w"/>
                                          </p:val>
                                        </p:tav>
                                        <p:tav tm="100000">
                                          <p:val>
                                            <p:strVal val="ppt_w*0.70"/>
                                          </p:val>
                                        </p:tav>
                                      </p:tavLst>
                                    </p:anim>
                                    <p:anim calcmode="lin" valueType="num">
                                      <p:cBhvr>
                                        <p:cTn id="28" dur="1000"/>
                                        <p:tgtEl>
                                          <p:spTgt spid="5"/>
                                        </p:tgtEl>
                                        <p:attrNameLst>
                                          <p:attrName>ppt_h</p:attrName>
                                        </p:attrNameLst>
                                      </p:cBhvr>
                                      <p:tavLst>
                                        <p:tav tm="0">
                                          <p:val>
                                            <p:strVal val="ppt_h"/>
                                          </p:val>
                                        </p:tav>
                                        <p:tav tm="100000">
                                          <p:val>
                                            <p:strVal val="ppt_h"/>
                                          </p:val>
                                        </p:tav>
                                      </p:tavLst>
                                    </p:anim>
                                    <p:animEffect transition="out" filter="fade">
                                      <p:cBhvr>
                                        <p:cTn id="29" dur="1000"/>
                                        <p:tgtEl>
                                          <p:spTgt spid="5"/>
                                        </p:tgtEl>
                                      </p:cBhvr>
                                    </p:animEffect>
                                    <p:set>
                                      <p:cBhvr>
                                        <p:cTn id="30"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itchFamily="34" charset="0"/>
                <a:cs typeface="Arial" pitchFamily="34" charset="0"/>
              </a:rPr>
              <a:t>DEFINITION:</a:t>
            </a:r>
            <a:br>
              <a:rPr lang="en-US" dirty="0" smtClean="0">
                <a:latin typeface="Arial Black" pitchFamily="34" charset="0"/>
                <a:cs typeface="Arial" pitchFamily="34" charset="0"/>
              </a:rPr>
            </a:br>
            <a:endParaRPr lang="en-US" dirty="0">
              <a:latin typeface="Arial Black" pitchFamily="34" charset="0"/>
              <a:cs typeface="Arial" pitchFamily="34" charset="0"/>
            </a:endParaRPr>
          </a:p>
        </p:txBody>
      </p:sp>
      <p:sp>
        <p:nvSpPr>
          <p:cNvPr id="6147" name="Content Placeholder 2"/>
          <p:cNvSpPr>
            <a:spLocks noGrp="1"/>
          </p:cNvSpPr>
          <p:nvPr>
            <p:ph idx="1"/>
          </p:nvPr>
        </p:nvSpPr>
        <p:spPr>
          <a:ln>
            <a:solidFill>
              <a:schemeClr val="accent1"/>
            </a:solidFill>
          </a:ln>
        </p:spPr>
        <p:txBody>
          <a:bodyPr/>
          <a:lstStyle/>
          <a:p>
            <a:pPr>
              <a:buFont typeface="Wingdings" pitchFamily="2" charset="2"/>
              <a:buChar char="q"/>
            </a:pPr>
            <a:r>
              <a:rPr lang="en-US" smtClean="0">
                <a:cs typeface="Arial" charset="0"/>
              </a:rPr>
              <a:t>A chronic inflammatory disease of unknown etiology marked by a symmetric,peripheral polyarthritis. </a:t>
            </a:r>
          </a:p>
          <a:p>
            <a:pPr>
              <a:buFontTx/>
              <a:buNone/>
            </a:pPr>
            <a:endParaRPr lang="en-US" smtClean="0">
              <a:cs typeface="Arial" charset="0"/>
            </a:endParaRPr>
          </a:p>
          <a:p>
            <a:pPr>
              <a:buFontTx/>
              <a:buNone/>
            </a:pPr>
            <a:r>
              <a:rPr lang="en-US" smtClean="0">
                <a:cs typeface="Arial" charset="0"/>
              </a:rPr>
              <a:t>   it’s a systemic autoimmune disease resulting in variety of articular and extraarticular manifestation</a:t>
            </a:r>
          </a:p>
          <a:p>
            <a:pPr>
              <a:buFontTx/>
              <a:buNone/>
            </a:pPr>
            <a:endParaRPr lang="en-US" smtClean="0">
              <a:cs typeface="Arial" charset="0"/>
            </a:endParaRPr>
          </a:p>
          <a:p>
            <a:pPr>
              <a:buFontTx/>
              <a:buNone/>
            </a:pPr>
            <a:endParaRPr lang="en-US" smtClean="0">
              <a:cs typeface="Arial" charset="0"/>
            </a:endParaRPr>
          </a:p>
          <a:p>
            <a:pPr>
              <a:buFont typeface="Wingdings" pitchFamily="2" charset="2"/>
              <a:buChar char="q"/>
            </a:pPr>
            <a:endParaRPr lang="en-US" smtClean="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smtClean="0"/>
              <a:t>Why is Early Treatment Important?</a:t>
            </a:r>
          </a:p>
        </p:txBody>
      </p:sp>
      <p:sp>
        <p:nvSpPr>
          <p:cNvPr id="385027" name="Rectangle 3"/>
          <p:cNvSpPr>
            <a:spLocks noGrp="1" noChangeArrowheads="1"/>
          </p:cNvSpPr>
          <p:nvPr>
            <p:ph idx="1"/>
          </p:nvPr>
        </p:nvSpPr>
        <p:spPr/>
        <p:txBody>
          <a:bodyPr>
            <a:normAutofit/>
          </a:bodyPr>
          <a:lstStyle/>
          <a:p>
            <a:pPr eaLnBrk="1" hangingPunct="1">
              <a:lnSpc>
                <a:spcPct val="90000"/>
              </a:lnSpc>
            </a:pPr>
            <a:r>
              <a:rPr lang="en-US" b="1" smtClean="0">
                <a:solidFill>
                  <a:srgbClr val="FF9900"/>
                </a:solidFill>
              </a:rPr>
              <a:t>Joint Damage Occurs EARLY</a:t>
            </a:r>
          </a:p>
          <a:p>
            <a:pPr lvl="1" eaLnBrk="1" hangingPunct="1">
              <a:lnSpc>
                <a:spcPct val="90000"/>
              </a:lnSpc>
            </a:pPr>
            <a:r>
              <a:rPr lang="en-US" smtClean="0"/>
              <a:t>93% of patients with less than 2 years of disease have radiographic abnormalities</a:t>
            </a:r>
          </a:p>
          <a:p>
            <a:pPr lvl="1" eaLnBrk="1" hangingPunct="1">
              <a:lnSpc>
                <a:spcPct val="90000"/>
              </a:lnSpc>
            </a:pPr>
            <a:r>
              <a:rPr lang="en-US" smtClean="0"/>
              <a:t>Rate of radiographic progression is higher in the first 2 years of disease</a:t>
            </a:r>
          </a:p>
          <a:p>
            <a:pPr eaLnBrk="1" hangingPunct="1">
              <a:lnSpc>
                <a:spcPct val="90000"/>
              </a:lnSpc>
            </a:pPr>
            <a:r>
              <a:rPr lang="en-US" b="1" smtClean="0">
                <a:solidFill>
                  <a:srgbClr val="FF9900"/>
                </a:solidFill>
              </a:rPr>
              <a:t>Disability Occurs EARLY</a:t>
            </a:r>
          </a:p>
          <a:p>
            <a:pPr lvl="1" eaLnBrk="1" hangingPunct="1">
              <a:lnSpc>
                <a:spcPct val="90000"/>
              </a:lnSpc>
            </a:pPr>
            <a:r>
              <a:rPr lang="en-US" smtClean="0"/>
              <a:t>50% out of work at 10 years</a:t>
            </a:r>
          </a:p>
          <a:p>
            <a:pPr eaLnBrk="1" hangingPunct="1">
              <a:lnSpc>
                <a:spcPct val="90000"/>
              </a:lnSpc>
            </a:pPr>
            <a:r>
              <a:rPr lang="en-US" b="1" smtClean="0">
                <a:solidFill>
                  <a:srgbClr val="FF9900"/>
                </a:solidFill>
              </a:rPr>
              <a:t>Increased MORTALITY</a:t>
            </a:r>
          </a:p>
          <a:p>
            <a:pPr lvl="1" eaLnBrk="1" hangingPunct="1">
              <a:lnSpc>
                <a:spcPct val="90000"/>
              </a:lnSpc>
            </a:pPr>
            <a:r>
              <a:rPr lang="en-US" smtClean="0"/>
              <a:t>With severe disease</a:t>
            </a:r>
          </a:p>
          <a:p>
            <a:pPr lvl="1" eaLnBrk="1" hangingPunct="1">
              <a:lnSpc>
                <a:spcPct val="90000"/>
              </a:lnSpc>
            </a:pPr>
            <a:r>
              <a:rPr lang="en-US" b="1" smtClean="0">
                <a:solidFill>
                  <a:srgbClr val="FF9900"/>
                </a:solidFill>
              </a:rPr>
              <a:t>EARLY Treatment has Long-Term Beneficial Effects</a:t>
            </a:r>
          </a:p>
          <a:p>
            <a:pPr lvl="1" eaLnBrk="1" hangingPunct="1">
              <a:lnSpc>
                <a:spcPct val="90000"/>
              </a:lnSpc>
            </a:pPr>
            <a:endParaRPr lang="en-US" smtClean="0"/>
          </a:p>
          <a:p>
            <a:pPr lvl="1"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5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50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50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50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502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8502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502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50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smtClean="0"/>
              <a:t>General Principles</a:t>
            </a:r>
            <a:br>
              <a:rPr lang="en-US" smtClean="0"/>
            </a:br>
            <a:endParaRPr lang="en-US" smtClean="0"/>
          </a:p>
        </p:txBody>
      </p:sp>
      <p:sp>
        <p:nvSpPr>
          <p:cNvPr id="27651" name="Content Placeholder 2"/>
          <p:cNvSpPr>
            <a:spLocks noGrp="1"/>
          </p:cNvSpPr>
          <p:nvPr>
            <p:ph idx="1"/>
          </p:nvPr>
        </p:nvSpPr>
        <p:spPr/>
        <p:txBody>
          <a:bodyPr/>
          <a:lstStyle/>
          <a:p>
            <a:r>
              <a:rPr lang="en-US" smtClean="0"/>
              <a:t>The goals of therapy of RA are </a:t>
            </a:r>
          </a:p>
          <a:p>
            <a:pPr lvl="1"/>
            <a:r>
              <a:rPr lang="en-US" smtClean="0"/>
              <a:t>(1) relief of pain, </a:t>
            </a:r>
          </a:p>
          <a:p>
            <a:pPr lvl="1"/>
            <a:r>
              <a:rPr lang="en-US" smtClean="0"/>
              <a:t>(2) reduction of inflammation, </a:t>
            </a:r>
          </a:p>
          <a:p>
            <a:pPr lvl="1"/>
            <a:r>
              <a:rPr lang="en-US" smtClean="0"/>
              <a:t>(3) protection of articular structures, </a:t>
            </a:r>
          </a:p>
          <a:p>
            <a:pPr lvl="1"/>
            <a:r>
              <a:rPr lang="en-US" smtClean="0"/>
              <a:t>(4) maintenance of function, and </a:t>
            </a:r>
          </a:p>
          <a:p>
            <a:pPr lvl="1"/>
            <a:r>
              <a:rPr lang="en-US" smtClean="0"/>
              <a:t>(5) control of systemic involvement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Management</a:t>
            </a:r>
          </a:p>
        </p:txBody>
      </p:sp>
      <p:sp>
        <p:nvSpPr>
          <p:cNvPr id="28675" name="Content Placeholder 2"/>
          <p:cNvSpPr>
            <a:spLocks noGrp="1"/>
          </p:cNvSpPr>
          <p:nvPr>
            <p:ph idx="1"/>
          </p:nvPr>
        </p:nvSpPr>
        <p:spPr/>
        <p:txBody>
          <a:bodyPr/>
          <a:lstStyle/>
          <a:p>
            <a:r>
              <a:rPr lang="en-US" smtClean="0"/>
              <a:t>interdisciplinary approach</a:t>
            </a:r>
          </a:p>
          <a:p>
            <a:r>
              <a:rPr lang="en-US" smtClean="0"/>
              <a:t>Rest</a:t>
            </a:r>
          </a:p>
          <a:p>
            <a:r>
              <a:rPr lang="en-US" smtClean="0"/>
              <a:t>Splinting</a:t>
            </a:r>
          </a:p>
          <a:p>
            <a:r>
              <a:rPr lang="en-US" smtClean="0"/>
              <a:t>Exercise</a:t>
            </a:r>
          </a:p>
          <a:p>
            <a:r>
              <a:rPr lang="en-US" smtClean="0"/>
              <a:t>orthotic and assistive devices</a:t>
            </a:r>
          </a:p>
          <a:p>
            <a:r>
              <a:rPr lang="en-US" smtClean="0"/>
              <a:t> Education of the patient and family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Pharmacologic Therapy</a:t>
            </a:r>
          </a:p>
        </p:txBody>
      </p:sp>
      <p:sp>
        <p:nvSpPr>
          <p:cNvPr id="29699" name="Rectangle 3"/>
          <p:cNvSpPr>
            <a:spLocks noGrp="1" noChangeArrowheads="1"/>
          </p:cNvSpPr>
          <p:nvPr>
            <p:ph idx="1"/>
          </p:nvPr>
        </p:nvSpPr>
        <p:spPr/>
        <p:txBody>
          <a:bodyPr/>
          <a:lstStyle/>
          <a:p>
            <a:pPr eaLnBrk="1" hangingPunct="1"/>
            <a:r>
              <a:rPr lang="en-US" dirty="0" smtClean="0"/>
              <a:t>Analgesics</a:t>
            </a:r>
          </a:p>
          <a:p>
            <a:pPr eaLnBrk="1" hangingPunct="1"/>
            <a:r>
              <a:rPr lang="en-US" dirty="0" smtClean="0"/>
              <a:t>NSAIDs</a:t>
            </a:r>
          </a:p>
          <a:p>
            <a:pPr eaLnBrk="1" hangingPunct="1"/>
            <a:r>
              <a:rPr lang="en-US" dirty="0" err="1" smtClean="0"/>
              <a:t>Glucocorticoids</a:t>
            </a:r>
            <a:endParaRPr lang="en-US" dirty="0" smtClean="0"/>
          </a:p>
          <a:p>
            <a:pPr eaLnBrk="1" hangingPunct="1"/>
            <a:r>
              <a:rPr lang="en-US" dirty="0" smtClean="0"/>
              <a:t>DMARDs</a:t>
            </a:r>
          </a:p>
          <a:p>
            <a:pPr eaLnBrk="1" hangingPunct="1"/>
            <a:r>
              <a:rPr lang="en-US" dirty="0" err="1" smtClean="0"/>
              <a:t>Anticytokine</a:t>
            </a:r>
            <a:r>
              <a:rPr lang="en-US" dirty="0" smtClean="0"/>
              <a:t> therapy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Analgesics</a:t>
            </a:r>
          </a:p>
        </p:txBody>
      </p:sp>
      <p:sp>
        <p:nvSpPr>
          <p:cNvPr id="30723" name="Rectangle 3"/>
          <p:cNvSpPr>
            <a:spLocks noGrp="1" noChangeArrowheads="1"/>
          </p:cNvSpPr>
          <p:nvPr>
            <p:ph sz="half" idx="1"/>
          </p:nvPr>
        </p:nvSpPr>
        <p:spPr/>
        <p:txBody>
          <a:bodyPr/>
          <a:lstStyle/>
          <a:p>
            <a:pPr eaLnBrk="1" hangingPunct="1"/>
            <a:r>
              <a:rPr lang="en-US" smtClean="0"/>
              <a:t>Topical</a:t>
            </a:r>
          </a:p>
          <a:p>
            <a:pPr lvl="1" eaLnBrk="1" hangingPunct="1"/>
            <a:r>
              <a:rPr lang="en-US" sz="2800" smtClean="0"/>
              <a:t>Capsaicin</a:t>
            </a:r>
          </a:p>
          <a:p>
            <a:pPr lvl="1" eaLnBrk="1" hangingPunct="1"/>
            <a:r>
              <a:rPr lang="en-US" sz="2800" smtClean="0"/>
              <a:t>Diclofenac</a:t>
            </a:r>
          </a:p>
        </p:txBody>
      </p:sp>
      <p:sp>
        <p:nvSpPr>
          <p:cNvPr id="30724" name="Rectangle 4"/>
          <p:cNvSpPr>
            <a:spLocks noGrp="1" noChangeArrowheads="1"/>
          </p:cNvSpPr>
          <p:nvPr>
            <p:ph sz="half" idx="2"/>
          </p:nvPr>
        </p:nvSpPr>
        <p:spPr/>
        <p:txBody>
          <a:bodyPr/>
          <a:lstStyle/>
          <a:p>
            <a:pPr eaLnBrk="1" hangingPunct="1"/>
            <a:r>
              <a:rPr lang="en-US" smtClean="0"/>
              <a:t>Oral</a:t>
            </a:r>
          </a:p>
          <a:p>
            <a:pPr lvl="1" eaLnBrk="1" hangingPunct="1"/>
            <a:r>
              <a:rPr lang="en-US" sz="2800" smtClean="0"/>
              <a:t>Tylenol</a:t>
            </a:r>
          </a:p>
          <a:p>
            <a:pPr lvl="1" eaLnBrk="1" hangingPunct="1"/>
            <a:r>
              <a:rPr lang="en-US" sz="2800" smtClean="0"/>
              <a:t>Opiods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NSAIDs</a:t>
            </a:r>
          </a:p>
        </p:txBody>
      </p:sp>
      <p:sp>
        <p:nvSpPr>
          <p:cNvPr id="112643" name="Rectangle 3"/>
          <p:cNvSpPr>
            <a:spLocks noGrp="1" noChangeArrowheads="1"/>
          </p:cNvSpPr>
          <p:nvPr>
            <p:ph sz="half" idx="1"/>
          </p:nvPr>
        </p:nvSpPr>
        <p:spPr>
          <a:xfrm>
            <a:off x="1066800" y="2819400"/>
            <a:ext cx="4267200" cy="3352800"/>
          </a:xfrm>
        </p:spPr>
        <p:txBody>
          <a:bodyPr/>
          <a:lstStyle/>
          <a:p>
            <a:pPr eaLnBrk="1" hangingPunct="1"/>
            <a:r>
              <a:rPr lang="en-US" sz="2400" smtClean="0"/>
              <a:t>Pros:</a:t>
            </a:r>
          </a:p>
          <a:p>
            <a:pPr lvl="1" eaLnBrk="1" hangingPunct="1"/>
            <a:r>
              <a:rPr lang="en-US" sz="2000" smtClean="0"/>
              <a:t>Analgesic, Antipyretic, Anti-inflammatory</a:t>
            </a:r>
          </a:p>
          <a:p>
            <a:pPr lvl="1" eaLnBrk="1" hangingPunct="1"/>
            <a:endParaRPr lang="en-US" sz="2000" smtClean="0"/>
          </a:p>
          <a:p>
            <a:pPr eaLnBrk="1" hangingPunct="1"/>
            <a:r>
              <a:rPr lang="en-US" sz="2400" smtClean="0"/>
              <a:t>Cons:</a:t>
            </a:r>
          </a:p>
          <a:p>
            <a:pPr lvl="1" eaLnBrk="1" hangingPunct="1"/>
            <a:r>
              <a:rPr lang="en-US" sz="1800" smtClean="0"/>
              <a:t>Don’t alter disease progression</a:t>
            </a:r>
          </a:p>
          <a:p>
            <a:pPr lvl="1" eaLnBrk="1" hangingPunct="1"/>
            <a:r>
              <a:rPr lang="en-US" sz="1800" smtClean="0"/>
              <a:t>Ineffective in Erosive disease</a:t>
            </a:r>
          </a:p>
        </p:txBody>
      </p:sp>
      <p:sp>
        <p:nvSpPr>
          <p:cNvPr id="31748" name="Rectangle 4"/>
          <p:cNvSpPr>
            <a:spLocks noGrp="1" noChangeArrowheads="1"/>
          </p:cNvSpPr>
          <p:nvPr>
            <p:ph sz="half" idx="2"/>
          </p:nvPr>
        </p:nvSpPr>
        <p:spPr>
          <a:xfrm>
            <a:off x="5143500" y="2819400"/>
            <a:ext cx="3467100" cy="3352800"/>
          </a:xfrm>
        </p:spPr>
        <p:txBody>
          <a:bodyPr/>
          <a:lstStyle/>
          <a:p>
            <a:pPr eaLnBrk="1" hangingPunct="1">
              <a:lnSpc>
                <a:spcPct val="90000"/>
              </a:lnSpc>
            </a:pPr>
            <a:endParaRPr lang="en-US" sz="2400" smtClean="0"/>
          </a:p>
          <a:p>
            <a:pPr eaLnBrk="1" hangingPunct="1">
              <a:lnSpc>
                <a:spcPct val="90000"/>
              </a:lnSpc>
            </a:pPr>
            <a:endParaRPr lang="en-US" sz="2400" smtClean="0"/>
          </a:p>
        </p:txBody>
      </p:sp>
      <p:sp>
        <p:nvSpPr>
          <p:cNvPr id="112645" name="Rectangle 5"/>
          <p:cNvSpPr>
            <a:spLocks noChangeArrowheads="1"/>
          </p:cNvSpPr>
          <p:nvPr/>
        </p:nvSpPr>
        <p:spPr bwMode="auto">
          <a:xfrm>
            <a:off x="5143500" y="2895600"/>
            <a:ext cx="3467100" cy="3352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75000"/>
              <a:buFont typeface="Wingdings" pitchFamily="2" charset="2"/>
              <a:buChar char="n"/>
            </a:pPr>
            <a:r>
              <a:rPr lang="en-US" sz="2000">
                <a:latin typeface="Tahoma" pitchFamily="34" charset="0"/>
              </a:rPr>
              <a:t>GI/Ulcers</a:t>
            </a:r>
          </a:p>
          <a:p>
            <a:pPr marL="342900" indent="-342900">
              <a:lnSpc>
                <a:spcPct val="90000"/>
              </a:lnSpc>
              <a:spcBef>
                <a:spcPct val="20000"/>
              </a:spcBef>
              <a:buClr>
                <a:schemeClr val="accent2"/>
              </a:buClr>
              <a:buSzPct val="75000"/>
              <a:buFont typeface="Wingdings" pitchFamily="2" charset="2"/>
              <a:buChar char="n"/>
            </a:pPr>
            <a:r>
              <a:rPr lang="en-US" sz="2000">
                <a:latin typeface="Tahoma" pitchFamily="34" charset="0"/>
              </a:rPr>
              <a:t>Hepatotoxicity</a:t>
            </a:r>
          </a:p>
          <a:p>
            <a:pPr marL="342900" indent="-342900">
              <a:lnSpc>
                <a:spcPct val="90000"/>
              </a:lnSpc>
              <a:spcBef>
                <a:spcPct val="20000"/>
              </a:spcBef>
              <a:buClr>
                <a:schemeClr val="accent2"/>
              </a:buClr>
              <a:buSzPct val="75000"/>
              <a:buFont typeface="Wingdings" pitchFamily="2" charset="2"/>
              <a:buChar char="n"/>
            </a:pPr>
            <a:r>
              <a:rPr lang="en-US" sz="2000">
                <a:latin typeface="Tahoma" pitchFamily="34" charset="0"/>
              </a:rPr>
              <a:t>Nephrotoxicity</a:t>
            </a:r>
          </a:p>
          <a:p>
            <a:pPr marL="342900" indent="-342900">
              <a:lnSpc>
                <a:spcPct val="90000"/>
              </a:lnSpc>
              <a:spcBef>
                <a:spcPct val="20000"/>
              </a:spcBef>
              <a:buClr>
                <a:schemeClr val="accent2"/>
              </a:buClr>
              <a:buSzPct val="75000"/>
              <a:buFont typeface="Wingdings" pitchFamily="2" charset="2"/>
              <a:buChar char="n"/>
            </a:pPr>
            <a:r>
              <a:rPr lang="en-US" sz="2000">
                <a:latin typeface="Tahoma" pitchFamily="34" charset="0"/>
              </a:rPr>
              <a:t>AIN</a:t>
            </a:r>
          </a:p>
          <a:p>
            <a:pPr marL="342900" indent="-342900">
              <a:lnSpc>
                <a:spcPct val="90000"/>
              </a:lnSpc>
              <a:spcBef>
                <a:spcPct val="20000"/>
              </a:spcBef>
              <a:buClr>
                <a:schemeClr val="accent2"/>
              </a:buClr>
              <a:buSzPct val="75000"/>
              <a:buFont typeface="Wingdings" pitchFamily="2" charset="2"/>
              <a:buChar char="n"/>
            </a:pPr>
            <a:r>
              <a:rPr lang="en-US" sz="2000">
                <a:latin typeface="Tahoma" pitchFamily="34" charset="0"/>
              </a:rPr>
              <a:t>Bleeding – antiplatelet</a:t>
            </a:r>
          </a:p>
          <a:p>
            <a:pPr marL="342900" indent="-342900">
              <a:lnSpc>
                <a:spcPct val="90000"/>
              </a:lnSpc>
              <a:spcBef>
                <a:spcPct val="20000"/>
              </a:spcBef>
              <a:buClr>
                <a:schemeClr val="accent2"/>
              </a:buClr>
              <a:buSzPct val="75000"/>
              <a:buFont typeface="Wingdings" pitchFamily="2" charset="2"/>
              <a:buChar char="n"/>
            </a:pPr>
            <a:r>
              <a:rPr lang="en-US" sz="2000">
                <a:latin typeface="Tahoma" pitchFamily="34" charset="0"/>
              </a:rPr>
              <a:t>Rash</a:t>
            </a:r>
          </a:p>
          <a:p>
            <a:pPr marL="342900" indent="-342900">
              <a:lnSpc>
                <a:spcPct val="90000"/>
              </a:lnSpc>
              <a:spcBef>
                <a:spcPct val="20000"/>
              </a:spcBef>
              <a:buClr>
                <a:schemeClr val="accent2"/>
              </a:buClr>
              <a:buSzPct val="75000"/>
              <a:buFont typeface="Wingdings" pitchFamily="2" charset="2"/>
              <a:buChar char="n"/>
            </a:pPr>
            <a:r>
              <a:rPr lang="en-US" sz="2000">
                <a:latin typeface="Tahoma" pitchFamily="34" charset="0"/>
              </a:rPr>
              <a:t>Aseptic meningitis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6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64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264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26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p:bldP spid="112645"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Corticosteroids</a:t>
            </a:r>
          </a:p>
        </p:txBody>
      </p:sp>
      <p:sp>
        <p:nvSpPr>
          <p:cNvPr id="33795" name="Rectangle 3"/>
          <p:cNvSpPr>
            <a:spLocks noGrp="1" noChangeArrowheads="1"/>
          </p:cNvSpPr>
          <p:nvPr>
            <p:ph sz="half" idx="1"/>
          </p:nvPr>
        </p:nvSpPr>
        <p:spPr/>
        <p:txBody>
          <a:bodyPr/>
          <a:lstStyle/>
          <a:p>
            <a:pPr eaLnBrk="1" hangingPunct="1">
              <a:lnSpc>
                <a:spcPct val="80000"/>
              </a:lnSpc>
            </a:pPr>
            <a:r>
              <a:rPr lang="en-US" sz="2000" smtClean="0"/>
              <a:t>Decrease cytokines</a:t>
            </a:r>
          </a:p>
          <a:p>
            <a:pPr lvl="1" eaLnBrk="1" hangingPunct="1">
              <a:lnSpc>
                <a:spcPct val="80000"/>
              </a:lnSpc>
            </a:pPr>
            <a:endParaRPr lang="en-US" sz="2000" smtClean="0"/>
          </a:p>
          <a:p>
            <a:pPr eaLnBrk="1" hangingPunct="1">
              <a:lnSpc>
                <a:spcPct val="80000"/>
              </a:lnSpc>
            </a:pPr>
            <a:r>
              <a:rPr lang="en-US" sz="2000" smtClean="0"/>
              <a:t>Slow Joint Inflammation</a:t>
            </a:r>
          </a:p>
          <a:p>
            <a:pPr eaLnBrk="1" hangingPunct="1">
              <a:lnSpc>
                <a:spcPct val="80000"/>
              </a:lnSpc>
            </a:pPr>
            <a:endParaRPr lang="en-US" sz="2000" smtClean="0"/>
          </a:p>
        </p:txBody>
      </p:sp>
      <p:sp>
        <p:nvSpPr>
          <p:cNvPr id="33796" name="Rectangle 4"/>
          <p:cNvSpPr>
            <a:spLocks noGrp="1" noChangeArrowheads="1"/>
          </p:cNvSpPr>
          <p:nvPr>
            <p:ph sz="half" idx="2"/>
          </p:nvPr>
        </p:nvSpPr>
        <p:spPr>
          <a:xfrm>
            <a:off x="4914900" y="2819400"/>
            <a:ext cx="4229100" cy="3352800"/>
          </a:xfrm>
        </p:spPr>
        <p:txBody>
          <a:bodyPr/>
          <a:lstStyle/>
          <a:p>
            <a:pPr eaLnBrk="1" hangingPunct="1">
              <a:lnSpc>
                <a:spcPct val="80000"/>
              </a:lnSpc>
            </a:pPr>
            <a:r>
              <a:rPr lang="en-US" sz="1600" smtClean="0"/>
              <a:t>Insomnia</a:t>
            </a:r>
          </a:p>
          <a:p>
            <a:pPr eaLnBrk="1" hangingPunct="1">
              <a:lnSpc>
                <a:spcPct val="80000"/>
              </a:lnSpc>
            </a:pPr>
            <a:r>
              <a:rPr lang="en-US" sz="1600" smtClean="0"/>
              <a:t>Emotional lability</a:t>
            </a:r>
          </a:p>
          <a:p>
            <a:pPr eaLnBrk="1" hangingPunct="1">
              <a:lnSpc>
                <a:spcPct val="80000"/>
              </a:lnSpc>
            </a:pPr>
            <a:r>
              <a:rPr lang="en-US" sz="1600" smtClean="0"/>
              <a:t>Fluid retention</a:t>
            </a:r>
          </a:p>
          <a:p>
            <a:pPr eaLnBrk="1" hangingPunct="1">
              <a:lnSpc>
                <a:spcPct val="80000"/>
              </a:lnSpc>
            </a:pPr>
            <a:r>
              <a:rPr lang="en-US" sz="1600" smtClean="0"/>
              <a:t>Weight gain</a:t>
            </a:r>
          </a:p>
          <a:p>
            <a:pPr eaLnBrk="1" hangingPunct="1">
              <a:lnSpc>
                <a:spcPct val="80000"/>
              </a:lnSpc>
            </a:pPr>
            <a:r>
              <a:rPr lang="en-US" sz="1600" smtClean="0"/>
              <a:t>HTN</a:t>
            </a:r>
          </a:p>
          <a:p>
            <a:pPr eaLnBrk="1" hangingPunct="1">
              <a:lnSpc>
                <a:spcPct val="80000"/>
              </a:lnSpc>
            </a:pPr>
            <a:r>
              <a:rPr lang="en-US" sz="1600" smtClean="0"/>
              <a:t>Hyperglycemia</a:t>
            </a:r>
          </a:p>
          <a:p>
            <a:pPr eaLnBrk="1" hangingPunct="1">
              <a:lnSpc>
                <a:spcPct val="80000"/>
              </a:lnSpc>
            </a:pPr>
            <a:r>
              <a:rPr lang="en-US" sz="1600" smtClean="0"/>
              <a:t>Osteoporosis</a:t>
            </a:r>
          </a:p>
          <a:p>
            <a:pPr lvl="1" eaLnBrk="1" hangingPunct="1">
              <a:lnSpc>
                <a:spcPct val="80000"/>
              </a:lnSpc>
            </a:pPr>
            <a:r>
              <a:rPr lang="en-US" sz="1400" smtClean="0"/>
              <a:t>Bisphosphonates: &gt;5mg/d for &gt;3months</a:t>
            </a:r>
          </a:p>
          <a:p>
            <a:pPr eaLnBrk="1" hangingPunct="1">
              <a:lnSpc>
                <a:spcPct val="80000"/>
              </a:lnSpc>
            </a:pPr>
            <a:r>
              <a:rPr lang="en-US" sz="1600" smtClean="0"/>
              <a:t>Cataracts</a:t>
            </a:r>
          </a:p>
          <a:p>
            <a:pPr eaLnBrk="1" hangingPunct="1">
              <a:lnSpc>
                <a:spcPct val="80000"/>
              </a:lnSpc>
            </a:pPr>
            <a:r>
              <a:rPr lang="en-US" sz="1600" smtClean="0"/>
              <a:t>Avascular necrosis</a:t>
            </a:r>
          </a:p>
          <a:p>
            <a:pPr eaLnBrk="1" hangingPunct="1">
              <a:lnSpc>
                <a:spcPct val="80000"/>
              </a:lnSpc>
            </a:pPr>
            <a:r>
              <a:rPr lang="en-US" sz="1600" smtClean="0"/>
              <a:t>Myopathy</a:t>
            </a:r>
          </a:p>
          <a:p>
            <a:pPr eaLnBrk="1" hangingPunct="1">
              <a:lnSpc>
                <a:spcPct val="80000"/>
              </a:lnSpc>
            </a:pPr>
            <a:r>
              <a:rPr lang="en-US" sz="1600" smtClean="0"/>
              <a:t>Psychosis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6">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6">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6">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79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796">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796">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796">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796">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79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3379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Systemic glucocorticoid therapy </a:t>
            </a:r>
          </a:p>
        </p:txBody>
      </p:sp>
      <p:sp>
        <p:nvSpPr>
          <p:cNvPr id="33795" name="Content Placeholder 2"/>
          <p:cNvSpPr>
            <a:spLocks noGrp="1"/>
          </p:cNvSpPr>
          <p:nvPr>
            <p:ph idx="1"/>
          </p:nvPr>
        </p:nvSpPr>
        <p:spPr/>
        <p:txBody>
          <a:bodyPr/>
          <a:lstStyle/>
          <a:p>
            <a:r>
              <a:rPr lang="en-US" smtClean="0"/>
              <a:t>Provide effective symptomatic therapy (7.5mg)</a:t>
            </a:r>
          </a:p>
          <a:p>
            <a:r>
              <a:rPr lang="en-US" smtClean="0"/>
              <a:t> Recent evidence suggests that low-dose glucocorticoid therapy may retard </a:t>
            </a:r>
          </a:p>
          <a:p>
            <a:pPr lvl="1"/>
            <a:r>
              <a:rPr lang="en-US" smtClean="0"/>
              <a:t>the progression of bone erosions </a:t>
            </a:r>
          </a:p>
          <a:p>
            <a:pPr lvl="1"/>
            <a:r>
              <a:rPr lang="en-US" smtClean="0"/>
              <a:t> have a long-term protective effect against bone damage.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DMARDs</a:t>
            </a:r>
          </a:p>
        </p:txBody>
      </p:sp>
      <p:sp>
        <p:nvSpPr>
          <p:cNvPr id="34819" name="Rectangle 3"/>
          <p:cNvSpPr>
            <a:spLocks noGrp="1" noChangeArrowheads="1"/>
          </p:cNvSpPr>
          <p:nvPr>
            <p:ph idx="1"/>
          </p:nvPr>
        </p:nvSpPr>
        <p:spPr/>
        <p:txBody>
          <a:bodyPr/>
          <a:lstStyle/>
          <a:p>
            <a:pPr eaLnBrk="1" hangingPunct="1"/>
            <a:r>
              <a:rPr lang="en-US" dirty="0" err="1" smtClean="0"/>
              <a:t>Methotrexate</a:t>
            </a:r>
            <a:endParaRPr lang="en-US" dirty="0" smtClean="0"/>
          </a:p>
          <a:p>
            <a:pPr eaLnBrk="1" hangingPunct="1"/>
            <a:r>
              <a:rPr lang="en-US" dirty="0" err="1" smtClean="0"/>
              <a:t>Sulfasalazine</a:t>
            </a:r>
            <a:endParaRPr lang="en-US" dirty="0" smtClean="0"/>
          </a:p>
          <a:p>
            <a:pPr eaLnBrk="1" hangingPunct="1"/>
            <a:r>
              <a:rPr lang="en-US" dirty="0" err="1" smtClean="0"/>
              <a:t>Hydroxychloroquine</a:t>
            </a:r>
            <a:r>
              <a:rPr lang="en-US" dirty="0" smtClean="0"/>
              <a:t> (</a:t>
            </a:r>
            <a:r>
              <a:rPr lang="en-US" dirty="0" err="1" smtClean="0"/>
              <a:t>Plaquenil</a:t>
            </a:r>
            <a:r>
              <a:rPr lang="en-US" dirty="0" smtClean="0"/>
              <a:t>)</a:t>
            </a:r>
          </a:p>
          <a:p>
            <a:pPr eaLnBrk="1" hangingPunct="1"/>
            <a:r>
              <a:rPr lang="en-US" dirty="0" err="1" smtClean="0"/>
              <a:t>Leflunomide</a:t>
            </a:r>
            <a:r>
              <a:rPr lang="en-US" dirty="0" smtClean="0"/>
              <a:t> (</a:t>
            </a:r>
            <a:r>
              <a:rPr lang="en-US" dirty="0" err="1" smtClean="0"/>
              <a:t>Arava</a:t>
            </a:r>
            <a:r>
              <a:rPr lang="en-US" dirty="0" smtClean="0"/>
              <a:t>)</a:t>
            </a:r>
          </a:p>
          <a:p>
            <a:pPr eaLnBrk="1" hangingPunct="1"/>
            <a:r>
              <a:rPr lang="en-US" dirty="0" smtClean="0"/>
              <a:t>Gold</a:t>
            </a:r>
          </a:p>
          <a:p>
            <a:pPr eaLnBrk="1" hangingPunct="1"/>
            <a:r>
              <a:rPr lang="en-US" dirty="0" err="1" smtClean="0"/>
              <a:t>Azathioprine</a:t>
            </a:r>
            <a:r>
              <a:rPr lang="en-US" dirty="0" smtClean="0"/>
              <a:t> (</a:t>
            </a:r>
            <a:r>
              <a:rPr lang="en-US" dirty="0" err="1" smtClean="0"/>
              <a:t>Imuran</a:t>
            </a:r>
            <a:r>
              <a:rPr lang="en-US" dirty="0" smtClean="0"/>
              <a:t>)</a:t>
            </a:r>
          </a:p>
          <a:p>
            <a:pPr eaLnBrk="1" hangingPunct="1"/>
            <a:r>
              <a:rPr lang="en-US" dirty="0" err="1" smtClean="0"/>
              <a:t>Cyclosporin</a:t>
            </a:r>
            <a:endParaRPr lang="en-US" dirty="0" smtClean="0"/>
          </a:p>
          <a:p>
            <a:pPr eaLnBrk="1" hangingPunct="1"/>
            <a:r>
              <a:rPr lang="en-US" dirty="0" err="1" smtClean="0"/>
              <a:t>cyclophosphamide</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Combining DMARDs</a:t>
            </a:r>
          </a:p>
        </p:txBody>
      </p:sp>
      <p:sp>
        <p:nvSpPr>
          <p:cNvPr id="35843" name="Rectangle 3"/>
          <p:cNvSpPr>
            <a:spLocks noGrp="1" noChangeArrowheads="1"/>
          </p:cNvSpPr>
          <p:nvPr>
            <p:ph type="body" sz="half" idx="1"/>
          </p:nvPr>
        </p:nvSpPr>
        <p:spPr>
          <a:xfrm>
            <a:off x="457200" y="1600200"/>
            <a:ext cx="8147050" cy="4525963"/>
          </a:xfrm>
        </p:spPr>
        <p:txBody>
          <a:bodyPr/>
          <a:lstStyle/>
          <a:p>
            <a:pPr eaLnBrk="1" hangingPunct="1"/>
            <a:r>
              <a:rPr lang="en-US" sz="2800" smtClean="0"/>
              <a:t>DMARDs all work slightly differently</a:t>
            </a:r>
          </a:p>
          <a:p>
            <a:pPr eaLnBrk="1" hangingPunct="1"/>
            <a:r>
              <a:rPr lang="en-US" sz="2800" smtClean="0"/>
              <a:t>Never truly know how a patient will respond to an individual DMARD</a:t>
            </a:r>
          </a:p>
          <a:p>
            <a:pPr eaLnBrk="1" hangingPunct="1"/>
            <a:r>
              <a:rPr lang="en-US" sz="2800" smtClean="0"/>
              <a:t>Most clinicians now agree that combinations of DMARDs are more effective than single agents</a:t>
            </a:r>
          </a:p>
          <a:p>
            <a:pPr eaLnBrk="1" hangingPunct="1"/>
            <a:r>
              <a:rPr lang="en-US" sz="2800" smtClean="0"/>
              <a:t>This is now supported by some research</a:t>
            </a:r>
          </a:p>
          <a:p>
            <a:pPr eaLnBrk="1" hangingPunct="1">
              <a:buFontTx/>
              <a:buNone/>
            </a:pPr>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US" dirty="0" smtClean="0"/>
              <a:t>Symptoms:</a:t>
            </a:r>
          </a:p>
          <a:p>
            <a:r>
              <a:rPr lang="en-US" dirty="0" smtClean="0"/>
              <a:t>        Difficulty in performing ADL.</a:t>
            </a:r>
          </a:p>
          <a:p>
            <a:r>
              <a:rPr lang="en-US" dirty="0" smtClean="0"/>
              <a:t>        Constitutional symptoms</a:t>
            </a:r>
          </a:p>
          <a:p>
            <a:r>
              <a:rPr lang="en-US" dirty="0" smtClean="0"/>
              <a:t>Signs:</a:t>
            </a:r>
          </a:p>
          <a:p>
            <a:r>
              <a:rPr lang="en-US" dirty="0" smtClean="0"/>
              <a:t>        Morning </a:t>
            </a:r>
            <a:r>
              <a:rPr lang="en-US" dirty="0" err="1" smtClean="0"/>
              <a:t>Stiffness,tenderness,pain</a:t>
            </a:r>
            <a:r>
              <a:rPr lang="en-US" dirty="0" smtClean="0"/>
              <a:t> on </a:t>
            </a:r>
            <a:r>
              <a:rPr lang="en-US" dirty="0" err="1" smtClean="0"/>
              <a:t>motion,limitation</a:t>
            </a:r>
            <a:r>
              <a:rPr lang="en-US" dirty="0" smtClean="0"/>
              <a:t> of </a:t>
            </a:r>
            <a:r>
              <a:rPr lang="en-US" dirty="0" err="1" smtClean="0"/>
              <a:t>motion,extra-articular</a:t>
            </a:r>
            <a:r>
              <a:rPr lang="en-US" dirty="0" smtClean="0"/>
              <a:t> </a:t>
            </a:r>
            <a:r>
              <a:rPr lang="en-US" dirty="0" err="1" smtClean="0"/>
              <a:t>manifestations,deformity</a:t>
            </a:r>
            <a:r>
              <a:rPr lang="en-US"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468313" y="1773238"/>
            <a:ext cx="8424862" cy="3168650"/>
          </a:xfrm>
          <a:solidFill>
            <a:srgbClr val="FFCC00"/>
          </a:solidFill>
          <a:ln w="57150">
            <a:solidFill>
              <a:srgbClr val="FF6600"/>
            </a:solidFill>
          </a:ln>
        </p:spPr>
        <p:txBody>
          <a:bodyPr/>
          <a:lstStyle/>
          <a:p>
            <a:pPr algn="ctr" eaLnBrk="1" hangingPunct="1"/>
            <a:r>
              <a:rPr lang="en-US" sz="4000" smtClean="0">
                <a:solidFill>
                  <a:srgbClr val="000000"/>
                </a:solidFill>
              </a:rPr>
              <a:t>Combination therapy (using 2 to 3) DMARDs at a time works better than using a single DMARD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Methotrexate</a:t>
            </a:r>
          </a:p>
        </p:txBody>
      </p:sp>
      <p:sp>
        <p:nvSpPr>
          <p:cNvPr id="35843" name="Rectangle 3"/>
          <p:cNvSpPr>
            <a:spLocks noGrp="1" noChangeArrowheads="1"/>
          </p:cNvSpPr>
          <p:nvPr>
            <p:ph sz="half" idx="1"/>
          </p:nvPr>
        </p:nvSpPr>
        <p:spPr>
          <a:xfrm>
            <a:off x="1295400" y="2819400"/>
            <a:ext cx="3505200" cy="3352800"/>
          </a:xfrm>
        </p:spPr>
        <p:txBody>
          <a:bodyPr/>
          <a:lstStyle/>
          <a:p>
            <a:pPr eaLnBrk="1" hangingPunct="1">
              <a:lnSpc>
                <a:spcPct val="80000"/>
              </a:lnSpc>
            </a:pPr>
            <a:r>
              <a:rPr lang="en-US" sz="1800" smtClean="0"/>
              <a:t>Dihydrofolate reductase inhibitor</a:t>
            </a:r>
          </a:p>
          <a:p>
            <a:pPr lvl="1" eaLnBrk="1" hangingPunct="1">
              <a:lnSpc>
                <a:spcPct val="80000"/>
              </a:lnSpc>
            </a:pPr>
            <a:r>
              <a:rPr lang="en-US" sz="1600" smtClean="0"/>
              <a:t>Well tolerated, Mono/Combo</a:t>
            </a:r>
          </a:p>
          <a:p>
            <a:pPr lvl="1" eaLnBrk="1" hangingPunct="1">
              <a:lnSpc>
                <a:spcPct val="80000"/>
              </a:lnSpc>
            </a:pPr>
            <a:r>
              <a:rPr lang="en-US" sz="1600" smtClean="0"/>
              <a:t>Onset: 6-12 weeks</a:t>
            </a:r>
          </a:p>
          <a:p>
            <a:pPr eaLnBrk="1" hangingPunct="1">
              <a:lnSpc>
                <a:spcPct val="80000"/>
              </a:lnSpc>
            </a:pPr>
            <a:endParaRPr lang="en-US" sz="1800" smtClean="0"/>
          </a:p>
          <a:p>
            <a:pPr eaLnBrk="1" hangingPunct="1">
              <a:lnSpc>
                <a:spcPct val="80000"/>
              </a:lnSpc>
            </a:pPr>
            <a:r>
              <a:rPr lang="en-US" sz="1800" smtClean="0"/>
              <a:t>Metabolism: Liver</a:t>
            </a:r>
          </a:p>
          <a:p>
            <a:pPr eaLnBrk="1" hangingPunct="1">
              <a:lnSpc>
                <a:spcPct val="80000"/>
              </a:lnSpc>
              <a:buFont typeface="Wingdings" pitchFamily="2" charset="2"/>
              <a:buNone/>
            </a:pPr>
            <a:r>
              <a:rPr lang="en-US" sz="1800" smtClean="0"/>
              <a:t>	Clearance: Kidneys</a:t>
            </a:r>
          </a:p>
          <a:p>
            <a:pPr eaLnBrk="1" hangingPunct="1">
              <a:lnSpc>
                <a:spcPct val="80000"/>
              </a:lnSpc>
            </a:pPr>
            <a:endParaRPr lang="en-US" sz="1800" smtClean="0"/>
          </a:p>
          <a:p>
            <a:pPr eaLnBrk="1" hangingPunct="1">
              <a:lnSpc>
                <a:spcPct val="80000"/>
              </a:lnSpc>
            </a:pPr>
            <a:r>
              <a:rPr lang="en-US" sz="1800" smtClean="0"/>
              <a:t>Monitoring:</a:t>
            </a:r>
          </a:p>
          <a:p>
            <a:pPr lvl="1" eaLnBrk="1" hangingPunct="1">
              <a:lnSpc>
                <a:spcPct val="80000"/>
              </a:lnSpc>
            </a:pPr>
            <a:r>
              <a:rPr lang="en-US" sz="1600" smtClean="0"/>
              <a:t>Baseline:CXR, PFTs, HIV, HBV/HCV</a:t>
            </a:r>
          </a:p>
          <a:p>
            <a:pPr lvl="1" eaLnBrk="1" hangingPunct="1">
              <a:lnSpc>
                <a:spcPct val="80000"/>
              </a:lnSpc>
            </a:pPr>
            <a:r>
              <a:rPr lang="en-US" sz="1600" smtClean="0"/>
              <a:t>CBC, LFTs Q4-8 weeks</a:t>
            </a:r>
          </a:p>
          <a:p>
            <a:pPr lvl="1" eaLnBrk="1" hangingPunct="1">
              <a:lnSpc>
                <a:spcPct val="80000"/>
              </a:lnSpc>
            </a:pPr>
            <a:r>
              <a:rPr lang="en-US" sz="1600" smtClean="0"/>
              <a:t>Caution with CRI</a:t>
            </a:r>
          </a:p>
        </p:txBody>
      </p:sp>
      <p:sp>
        <p:nvSpPr>
          <p:cNvPr id="35844" name="Rectangle 4"/>
          <p:cNvSpPr>
            <a:spLocks noGrp="1" noChangeArrowheads="1"/>
          </p:cNvSpPr>
          <p:nvPr>
            <p:ph sz="half" idx="2"/>
          </p:nvPr>
        </p:nvSpPr>
        <p:spPr>
          <a:xfrm>
            <a:off x="4914900" y="2819400"/>
            <a:ext cx="4076700" cy="3352800"/>
          </a:xfrm>
        </p:spPr>
        <p:txBody>
          <a:bodyPr/>
          <a:lstStyle/>
          <a:p>
            <a:pPr eaLnBrk="1" hangingPunct="1">
              <a:lnSpc>
                <a:spcPct val="80000"/>
              </a:lnSpc>
            </a:pPr>
            <a:r>
              <a:rPr lang="en-US" sz="1600" smtClean="0"/>
              <a:t>Nausea</a:t>
            </a:r>
          </a:p>
          <a:p>
            <a:pPr eaLnBrk="1" hangingPunct="1">
              <a:lnSpc>
                <a:spcPct val="80000"/>
              </a:lnSpc>
            </a:pPr>
            <a:r>
              <a:rPr lang="en-US" sz="1600" smtClean="0"/>
              <a:t>Mucosal ulcerations</a:t>
            </a:r>
          </a:p>
          <a:p>
            <a:pPr eaLnBrk="1" hangingPunct="1">
              <a:lnSpc>
                <a:spcPct val="80000"/>
              </a:lnSpc>
            </a:pPr>
            <a:r>
              <a:rPr lang="en-US" sz="1600" smtClean="0"/>
              <a:t>Fatigue &amp; Flu-like symptoms</a:t>
            </a:r>
          </a:p>
          <a:p>
            <a:pPr eaLnBrk="1" hangingPunct="1">
              <a:lnSpc>
                <a:spcPct val="80000"/>
              </a:lnSpc>
            </a:pPr>
            <a:r>
              <a:rPr lang="en-US" sz="1600" smtClean="0"/>
              <a:t>BM Toxicity</a:t>
            </a:r>
          </a:p>
          <a:p>
            <a:pPr eaLnBrk="1" hangingPunct="1">
              <a:lnSpc>
                <a:spcPct val="80000"/>
              </a:lnSpc>
            </a:pPr>
            <a:r>
              <a:rPr lang="en-US" sz="1600" smtClean="0"/>
              <a:t>Hepatotoxicity</a:t>
            </a:r>
          </a:p>
          <a:p>
            <a:pPr eaLnBrk="1" hangingPunct="1">
              <a:lnSpc>
                <a:spcPct val="80000"/>
              </a:lnSpc>
            </a:pPr>
            <a:endParaRPr lang="en-US" sz="1600" smtClean="0"/>
          </a:p>
          <a:p>
            <a:pPr eaLnBrk="1" hangingPunct="1">
              <a:lnSpc>
                <a:spcPct val="80000"/>
              </a:lnSpc>
            </a:pPr>
            <a:r>
              <a:rPr lang="en-US" sz="1600" smtClean="0"/>
              <a:t>Treat with Folic acid, 1 mg/d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subTnLst>
                                    <p:animClr>
                                      <p:cBhvr override="childStyle">
                                        <p:cTn dur="1" fill="hold" display="0" masterRel="nextClick" afterEffect="1"/>
                                        <p:tgtEl>
                                          <p:spTgt spid="3584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subTnLst>
                                    <p:animClr>
                                      <p:cBhvr override="childStyle">
                                        <p:cTn dur="1" fill="hold" display="0" masterRel="nextClick" afterEffect="1"/>
                                        <p:tgtEl>
                                          <p:spTgt spid="3584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subTnLst>
                                    <p:animClr>
                                      <p:cBhvr override="childStyle">
                                        <p:cTn dur="1" fill="hold" display="0" masterRel="nextClick" afterEffect="1"/>
                                        <p:tgtEl>
                                          <p:spTgt spid="35843">
                                            <p:txEl>
                                              <p:pRg st="2" end="2"/>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subTnLst>
                                    <p:animClr>
                                      <p:cBhvr override="childStyle">
                                        <p:cTn dur="1" fill="hold" display="0" masterRel="nextClick" afterEffect="1"/>
                                        <p:tgtEl>
                                          <p:spTgt spid="35843">
                                            <p:txEl>
                                              <p:pRg st="4" end="4"/>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35843">
                                            <p:txEl>
                                              <p:pRg st="5" end="5"/>
                                            </p:txEl>
                                          </p:spTgt>
                                        </p:tgtEl>
                                        <p:attrNameLst>
                                          <p:attrName>style.visibility</p:attrName>
                                        </p:attrNameLst>
                                      </p:cBhvr>
                                      <p:to>
                                        <p:strVal val="visible"/>
                                      </p:to>
                                    </p:set>
                                  </p:childTnLst>
                                  <p:subTnLst>
                                    <p:animClr>
                                      <p:cBhvr override="childStyle">
                                        <p:cTn dur="1" fill="hold" display="0" masterRel="nextClick" afterEffect="1"/>
                                        <p:tgtEl>
                                          <p:spTgt spid="35843">
                                            <p:txEl>
                                              <p:pRg st="5" end="5"/>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843">
                                            <p:txEl>
                                              <p:pRg st="7" end="7"/>
                                            </p:txEl>
                                          </p:spTgt>
                                        </p:tgtEl>
                                        <p:attrNameLst>
                                          <p:attrName>style.visibility</p:attrName>
                                        </p:attrNameLst>
                                      </p:cBhvr>
                                      <p:to>
                                        <p:strVal val="visible"/>
                                      </p:to>
                                    </p:set>
                                  </p:childTnLst>
                                  <p:subTnLst>
                                    <p:animClr>
                                      <p:cBhvr override="childStyle">
                                        <p:cTn dur="1" fill="hold" display="0" masterRel="nextClick" afterEffect="1"/>
                                        <p:tgtEl>
                                          <p:spTgt spid="35843">
                                            <p:txEl>
                                              <p:pRg st="7" end="7"/>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subTnLst>
                                    <p:animClr>
                                      <p:cBhvr override="childStyle">
                                        <p:cTn dur="1" fill="hold" display="0" masterRel="nextClick" afterEffect="1"/>
                                        <p:tgtEl>
                                          <p:spTgt spid="35843">
                                            <p:txEl>
                                              <p:pRg st="8" end="8"/>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35843">
                                            <p:txEl>
                                              <p:pRg st="9" end="9"/>
                                            </p:txEl>
                                          </p:spTgt>
                                        </p:tgtEl>
                                        <p:attrNameLst>
                                          <p:attrName>style.visibility</p:attrName>
                                        </p:attrNameLst>
                                      </p:cBhvr>
                                      <p:to>
                                        <p:strVal val="visible"/>
                                      </p:to>
                                    </p:set>
                                  </p:childTnLst>
                                  <p:subTnLst>
                                    <p:animClr>
                                      <p:cBhvr override="childStyle">
                                        <p:cTn dur="1" fill="hold" display="0" masterRel="nextClick" afterEffect="1"/>
                                        <p:tgtEl>
                                          <p:spTgt spid="35843">
                                            <p:txEl>
                                              <p:pRg st="9" end="9"/>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0"/>
                                          </p:stCondLst>
                                        </p:cTn>
                                        <p:tgtEl>
                                          <p:spTgt spid="35843">
                                            <p:txEl>
                                              <p:pRg st="10" end="10"/>
                                            </p:txEl>
                                          </p:spTgt>
                                        </p:tgtEl>
                                        <p:attrNameLst>
                                          <p:attrName>style.visibility</p:attrName>
                                        </p:attrNameLst>
                                      </p:cBhvr>
                                      <p:to>
                                        <p:strVal val="visible"/>
                                      </p:to>
                                    </p:set>
                                  </p:childTnLst>
                                  <p:subTnLst>
                                    <p:animClr>
                                      <p:cBhvr override="childStyle">
                                        <p:cTn dur="1" fill="hold" display="0" masterRel="nextClick" afterEffect="1"/>
                                        <p:tgtEl>
                                          <p:spTgt spid="35843">
                                            <p:txEl>
                                              <p:pRg st="10" end="10"/>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844">
                                            <p:txEl>
                                              <p:pRg st="0" end="0"/>
                                            </p:txEl>
                                          </p:spTgt>
                                        </p:tgtEl>
                                        <p:attrNameLst>
                                          <p:attrName>style.visibility</p:attrName>
                                        </p:attrNameLst>
                                      </p:cBhvr>
                                      <p:to>
                                        <p:strVal val="visible"/>
                                      </p:to>
                                    </p:set>
                                  </p:childTnLst>
                                  <p:subTnLst>
                                    <p:animClr>
                                      <p:cBhvr override="childStyle">
                                        <p:cTn dur="1" fill="hold" display="0" masterRel="nextClick" afterEffect="1"/>
                                        <p:tgtEl>
                                          <p:spTgt spid="35844">
                                            <p:txEl>
                                              <p:pRg st="0" end="0"/>
                                            </p:txEl>
                                          </p:spTgt>
                                        </p:tgtEl>
                                        <p:attrNameLst>
                                          <p:attrName>ppt_c</p:attrName>
                                        </p:attrNameLst>
                                      </p:cBhvr>
                                      <p:to>
                                        <a:schemeClr val="bg2"/>
                                      </p:to>
                                    </p:animClr>
                                  </p:subTnLst>
                                </p:cTn>
                              </p:par>
                              <p:par>
                                <p:cTn id="31" presetID="1" presetClass="entr" presetSubtype="0" fill="hold" grpId="0" nodeType="withEffect">
                                  <p:stCondLst>
                                    <p:cond delay="0"/>
                                  </p:stCondLst>
                                  <p:childTnLst>
                                    <p:set>
                                      <p:cBhvr>
                                        <p:cTn id="32" dur="1" fill="hold">
                                          <p:stCondLst>
                                            <p:cond delay="0"/>
                                          </p:stCondLst>
                                        </p:cTn>
                                        <p:tgtEl>
                                          <p:spTgt spid="35844">
                                            <p:txEl>
                                              <p:pRg st="1" end="1"/>
                                            </p:txEl>
                                          </p:spTgt>
                                        </p:tgtEl>
                                        <p:attrNameLst>
                                          <p:attrName>style.visibility</p:attrName>
                                        </p:attrNameLst>
                                      </p:cBhvr>
                                      <p:to>
                                        <p:strVal val="visible"/>
                                      </p:to>
                                    </p:set>
                                  </p:childTnLst>
                                  <p:subTnLst>
                                    <p:animClr>
                                      <p:cBhvr override="childStyle">
                                        <p:cTn dur="1" fill="hold" display="0" masterRel="nextClick" afterEffect="1"/>
                                        <p:tgtEl>
                                          <p:spTgt spid="35844">
                                            <p:txEl>
                                              <p:pRg st="1" end="1"/>
                                            </p:txEl>
                                          </p:spTgt>
                                        </p:tgtEl>
                                        <p:attrNameLst>
                                          <p:attrName>ppt_c</p:attrName>
                                        </p:attrNameLst>
                                      </p:cBhvr>
                                      <p:to>
                                        <a:schemeClr val="bg2"/>
                                      </p:to>
                                    </p:animClr>
                                  </p:subTnLst>
                                </p:cTn>
                              </p:par>
                              <p:par>
                                <p:cTn id="33" presetID="1" presetClass="entr" presetSubtype="0" fill="hold" grpId="0" nodeType="withEffect">
                                  <p:stCondLst>
                                    <p:cond delay="0"/>
                                  </p:stCondLst>
                                  <p:childTnLst>
                                    <p:set>
                                      <p:cBhvr>
                                        <p:cTn id="34" dur="1" fill="hold">
                                          <p:stCondLst>
                                            <p:cond delay="0"/>
                                          </p:stCondLst>
                                        </p:cTn>
                                        <p:tgtEl>
                                          <p:spTgt spid="35844">
                                            <p:txEl>
                                              <p:pRg st="2" end="2"/>
                                            </p:txEl>
                                          </p:spTgt>
                                        </p:tgtEl>
                                        <p:attrNameLst>
                                          <p:attrName>style.visibility</p:attrName>
                                        </p:attrNameLst>
                                      </p:cBhvr>
                                      <p:to>
                                        <p:strVal val="visible"/>
                                      </p:to>
                                    </p:set>
                                  </p:childTnLst>
                                  <p:subTnLst>
                                    <p:animClr>
                                      <p:cBhvr override="childStyle">
                                        <p:cTn dur="1" fill="hold" display="0" masterRel="nextClick" afterEffect="1"/>
                                        <p:tgtEl>
                                          <p:spTgt spid="35844">
                                            <p:txEl>
                                              <p:pRg st="2" end="2"/>
                                            </p:txEl>
                                          </p:spTgt>
                                        </p:tgtEl>
                                        <p:attrNameLst>
                                          <p:attrName>ppt_c</p:attrName>
                                        </p:attrNameLst>
                                      </p:cBhvr>
                                      <p:to>
                                        <a:schemeClr val="bg2"/>
                                      </p:to>
                                    </p:animClr>
                                  </p:subTnLst>
                                </p:cTn>
                              </p:par>
                              <p:par>
                                <p:cTn id="35" presetID="1" presetClass="entr" presetSubtype="0" fill="hold" grpId="0" nodeType="withEffect">
                                  <p:stCondLst>
                                    <p:cond delay="0"/>
                                  </p:stCondLst>
                                  <p:childTnLst>
                                    <p:set>
                                      <p:cBhvr>
                                        <p:cTn id="36" dur="1" fill="hold">
                                          <p:stCondLst>
                                            <p:cond delay="0"/>
                                          </p:stCondLst>
                                        </p:cTn>
                                        <p:tgtEl>
                                          <p:spTgt spid="35844">
                                            <p:txEl>
                                              <p:pRg st="3" end="3"/>
                                            </p:txEl>
                                          </p:spTgt>
                                        </p:tgtEl>
                                        <p:attrNameLst>
                                          <p:attrName>style.visibility</p:attrName>
                                        </p:attrNameLst>
                                      </p:cBhvr>
                                      <p:to>
                                        <p:strVal val="visible"/>
                                      </p:to>
                                    </p:set>
                                  </p:childTnLst>
                                  <p:subTnLst>
                                    <p:animClr>
                                      <p:cBhvr override="childStyle">
                                        <p:cTn dur="1" fill="hold" display="0" masterRel="nextClick" afterEffect="1"/>
                                        <p:tgtEl>
                                          <p:spTgt spid="35844">
                                            <p:txEl>
                                              <p:pRg st="3" end="3"/>
                                            </p:txEl>
                                          </p:spTgt>
                                        </p:tgtEl>
                                        <p:attrNameLst>
                                          <p:attrName>ppt_c</p:attrName>
                                        </p:attrNameLst>
                                      </p:cBhvr>
                                      <p:to>
                                        <a:schemeClr val="bg2"/>
                                      </p:to>
                                    </p:animClr>
                                  </p:subTnLst>
                                </p:cTn>
                              </p:par>
                              <p:par>
                                <p:cTn id="37" presetID="1" presetClass="entr" presetSubtype="0" fill="hold" grpId="0" nodeType="withEffect">
                                  <p:stCondLst>
                                    <p:cond delay="0"/>
                                  </p:stCondLst>
                                  <p:childTnLst>
                                    <p:set>
                                      <p:cBhvr>
                                        <p:cTn id="38" dur="1" fill="hold">
                                          <p:stCondLst>
                                            <p:cond delay="0"/>
                                          </p:stCondLst>
                                        </p:cTn>
                                        <p:tgtEl>
                                          <p:spTgt spid="35844">
                                            <p:txEl>
                                              <p:pRg st="4" end="4"/>
                                            </p:txEl>
                                          </p:spTgt>
                                        </p:tgtEl>
                                        <p:attrNameLst>
                                          <p:attrName>style.visibility</p:attrName>
                                        </p:attrNameLst>
                                      </p:cBhvr>
                                      <p:to>
                                        <p:strVal val="visible"/>
                                      </p:to>
                                    </p:set>
                                  </p:childTnLst>
                                  <p:subTnLst>
                                    <p:animClr>
                                      <p:cBhvr override="childStyle">
                                        <p:cTn dur="1" fill="hold" display="0" masterRel="nextClick" afterEffect="1"/>
                                        <p:tgtEl>
                                          <p:spTgt spid="35844">
                                            <p:txEl>
                                              <p:pRg st="4" end="4"/>
                                            </p:txEl>
                                          </p:spTgt>
                                        </p:tgtEl>
                                        <p:attrNameLst>
                                          <p:attrName>ppt_c</p:attrName>
                                        </p:attrNameLst>
                                      </p:cBhvr>
                                      <p:to>
                                        <a:schemeClr val="bg2"/>
                                      </p:to>
                                    </p:animClr>
                                  </p:subTnLst>
                                </p:cTn>
                              </p:par>
                              <p:par>
                                <p:cTn id="39" presetID="1" presetClass="entr" presetSubtype="0" fill="hold" grpId="0" nodeType="withEffect">
                                  <p:stCondLst>
                                    <p:cond delay="0"/>
                                  </p:stCondLst>
                                  <p:childTnLst>
                                    <p:set>
                                      <p:cBhvr>
                                        <p:cTn id="40" dur="1" fill="hold">
                                          <p:stCondLst>
                                            <p:cond delay="0"/>
                                          </p:stCondLst>
                                        </p:cTn>
                                        <p:tgtEl>
                                          <p:spTgt spid="35844">
                                            <p:txEl>
                                              <p:pRg st="6" end="6"/>
                                            </p:txEl>
                                          </p:spTgt>
                                        </p:tgtEl>
                                        <p:attrNameLst>
                                          <p:attrName>style.visibility</p:attrName>
                                        </p:attrNameLst>
                                      </p:cBhvr>
                                      <p:to>
                                        <p:strVal val="visible"/>
                                      </p:to>
                                    </p:set>
                                  </p:childTnLst>
                                  <p:subTnLst>
                                    <p:animClr>
                                      <p:cBhvr override="childStyle">
                                        <p:cTn dur="1" fill="hold" display="0" masterRel="nextClick" afterEffect="1"/>
                                        <p:tgtEl>
                                          <p:spTgt spid="35844">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35844"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Leflunomide</a:t>
            </a:r>
          </a:p>
        </p:txBody>
      </p:sp>
      <p:sp>
        <p:nvSpPr>
          <p:cNvPr id="39939" name="Rectangle 3"/>
          <p:cNvSpPr>
            <a:spLocks noGrp="1" noChangeArrowheads="1"/>
          </p:cNvSpPr>
          <p:nvPr>
            <p:ph sz="half" idx="1"/>
          </p:nvPr>
        </p:nvSpPr>
        <p:spPr>
          <a:xfrm>
            <a:off x="1295400" y="2819400"/>
            <a:ext cx="3657600" cy="3352800"/>
          </a:xfrm>
        </p:spPr>
        <p:txBody>
          <a:bodyPr/>
          <a:lstStyle/>
          <a:p>
            <a:pPr eaLnBrk="1" hangingPunct="1"/>
            <a:r>
              <a:rPr lang="en-US" sz="2000" smtClean="0"/>
              <a:t>Inhibits dihydrooratate dehydrogenase</a:t>
            </a:r>
          </a:p>
          <a:p>
            <a:pPr lvl="1" eaLnBrk="1" hangingPunct="1"/>
            <a:r>
              <a:rPr lang="en-US" sz="2000" smtClean="0"/>
              <a:t>Dec. activated T-cells </a:t>
            </a:r>
          </a:p>
          <a:p>
            <a:pPr lvl="1" eaLnBrk="1" hangingPunct="1"/>
            <a:r>
              <a:rPr lang="en-US" sz="2000" smtClean="0"/>
              <a:t>Onset: rapid</a:t>
            </a:r>
          </a:p>
          <a:p>
            <a:pPr lvl="1" eaLnBrk="1" hangingPunct="1">
              <a:buFont typeface="Wingdings" pitchFamily="2" charset="2"/>
              <a:buNone/>
            </a:pPr>
            <a:r>
              <a:rPr lang="en-US" sz="2000" smtClean="0"/>
              <a:t>	Efficacy: ≤6 weeks</a:t>
            </a:r>
          </a:p>
          <a:p>
            <a:pPr eaLnBrk="1" hangingPunct="1"/>
            <a:endParaRPr lang="en-US" sz="2400" smtClean="0"/>
          </a:p>
          <a:p>
            <a:pPr eaLnBrk="1" hangingPunct="1"/>
            <a:r>
              <a:rPr lang="en-US" sz="2400" smtClean="0"/>
              <a:t>Monitoring:</a:t>
            </a:r>
          </a:p>
          <a:p>
            <a:pPr lvl="1" eaLnBrk="1" hangingPunct="1"/>
            <a:r>
              <a:rPr lang="en-US" sz="2000" smtClean="0"/>
              <a:t>CBC, LFTs</a:t>
            </a:r>
          </a:p>
        </p:txBody>
      </p:sp>
      <p:sp>
        <p:nvSpPr>
          <p:cNvPr id="39940" name="Rectangle 4"/>
          <p:cNvSpPr>
            <a:spLocks noGrp="1" noChangeArrowheads="1"/>
          </p:cNvSpPr>
          <p:nvPr>
            <p:ph sz="half" idx="2"/>
          </p:nvPr>
        </p:nvSpPr>
        <p:spPr/>
        <p:txBody>
          <a:bodyPr/>
          <a:lstStyle/>
          <a:p>
            <a:pPr eaLnBrk="1" hangingPunct="1"/>
            <a:r>
              <a:rPr lang="en-US" sz="2000" smtClean="0"/>
              <a:t>Derm - rash, alopecia</a:t>
            </a:r>
          </a:p>
          <a:p>
            <a:pPr eaLnBrk="1" hangingPunct="1"/>
            <a:r>
              <a:rPr lang="en-US" sz="2000" smtClean="0"/>
              <a:t>Diarrhea</a:t>
            </a:r>
          </a:p>
          <a:p>
            <a:pPr eaLnBrk="1" hangingPunct="1"/>
            <a:r>
              <a:rPr lang="en-US" sz="2000" smtClean="0"/>
              <a:t>BM toxicity</a:t>
            </a:r>
          </a:p>
          <a:p>
            <a:pPr eaLnBrk="1" hangingPunct="1"/>
            <a:r>
              <a:rPr lang="en-US" sz="2000" smtClean="0"/>
              <a:t>Hepatotoxicity</a:t>
            </a:r>
          </a:p>
          <a:p>
            <a:pPr eaLnBrk="1" hangingPunct="1"/>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subTnLst>
                                    <p:animClr>
                                      <p:cBhvr override="childStyle">
                                        <p:cTn dur="1" fill="hold" display="0" masterRel="nextClick" afterEffect="1"/>
                                        <p:tgtEl>
                                          <p:spTgt spid="39939">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39939">
                                            <p:txEl>
                                              <p:pRg st="1" end="1"/>
                                            </p:txEl>
                                          </p:spTgt>
                                        </p:tgtEl>
                                        <p:attrNameLst>
                                          <p:attrName>style.visibility</p:attrName>
                                        </p:attrNameLst>
                                      </p:cBhvr>
                                      <p:to>
                                        <p:strVal val="visible"/>
                                      </p:to>
                                    </p:set>
                                  </p:childTnLst>
                                  <p:subTnLst>
                                    <p:animClr>
                                      <p:cBhvr override="childStyle">
                                        <p:cTn dur="1" fill="hold" display="0" masterRel="nextClick" afterEffect="1"/>
                                        <p:tgtEl>
                                          <p:spTgt spid="39939">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subTnLst>
                                    <p:animClr>
                                      <p:cBhvr override="childStyle">
                                        <p:cTn dur="1" fill="hold" display="0" masterRel="nextClick" afterEffect="1"/>
                                        <p:tgtEl>
                                          <p:spTgt spid="39939">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subTnLst>
                                    <p:animClr>
                                      <p:cBhvr override="childStyle">
                                        <p:cTn dur="1" fill="hold" display="0" masterRel="nextClick" afterEffect="1"/>
                                        <p:tgtEl>
                                          <p:spTgt spid="39939">
                                            <p:txEl>
                                              <p:pRg st="3" end="3"/>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939">
                                            <p:txEl>
                                              <p:pRg st="5" end="5"/>
                                            </p:txEl>
                                          </p:spTgt>
                                        </p:tgtEl>
                                        <p:attrNameLst>
                                          <p:attrName>style.visibility</p:attrName>
                                        </p:attrNameLst>
                                      </p:cBhvr>
                                      <p:to>
                                        <p:strVal val="visible"/>
                                      </p:to>
                                    </p:set>
                                  </p:childTnLst>
                                  <p:subTnLst>
                                    <p:animClr>
                                      <p:cBhvr override="childStyle">
                                        <p:cTn dur="1" fill="hold" display="0" masterRel="nextClick" afterEffect="1"/>
                                        <p:tgtEl>
                                          <p:spTgt spid="39939">
                                            <p:txEl>
                                              <p:pRg st="5" end="5"/>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39939">
                                            <p:txEl>
                                              <p:pRg st="6" end="6"/>
                                            </p:txEl>
                                          </p:spTgt>
                                        </p:tgtEl>
                                        <p:attrNameLst>
                                          <p:attrName>style.visibility</p:attrName>
                                        </p:attrNameLst>
                                      </p:cBhvr>
                                      <p:to>
                                        <p:strVal val="visible"/>
                                      </p:to>
                                    </p:set>
                                  </p:childTnLst>
                                  <p:subTnLst>
                                    <p:animClr>
                                      <p:cBhvr override="childStyle">
                                        <p:cTn dur="1" fill="hold" display="0" masterRel="nextClick" afterEffect="1"/>
                                        <p:tgtEl>
                                          <p:spTgt spid="39939">
                                            <p:txEl>
                                              <p:pRg st="6" end="6"/>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40">
                                            <p:txEl>
                                              <p:pRg st="0" end="0"/>
                                            </p:txEl>
                                          </p:spTgt>
                                        </p:tgtEl>
                                        <p:attrNameLst>
                                          <p:attrName>style.visibility</p:attrName>
                                        </p:attrNameLst>
                                      </p:cBhvr>
                                      <p:to>
                                        <p:strVal val="visible"/>
                                      </p:to>
                                    </p:set>
                                  </p:childTnLst>
                                  <p:subTnLst>
                                    <p:animClr>
                                      <p:cBhvr override="childStyle">
                                        <p:cTn dur="1" fill="hold" display="0" masterRel="nextClick" afterEffect="1"/>
                                        <p:tgtEl>
                                          <p:spTgt spid="39940">
                                            <p:txEl>
                                              <p:pRg st="0" end="0"/>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39940">
                                            <p:txEl>
                                              <p:pRg st="1" end="1"/>
                                            </p:txEl>
                                          </p:spTgt>
                                        </p:tgtEl>
                                        <p:attrNameLst>
                                          <p:attrName>style.visibility</p:attrName>
                                        </p:attrNameLst>
                                      </p:cBhvr>
                                      <p:to>
                                        <p:strVal val="visible"/>
                                      </p:to>
                                    </p:set>
                                  </p:childTnLst>
                                  <p:subTnLst>
                                    <p:animClr>
                                      <p:cBhvr override="childStyle">
                                        <p:cTn dur="1" fill="hold" display="0" masterRel="nextClick" afterEffect="1"/>
                                        <p:tgtEl>
                                          <p:spTgt spid="39940">
                                            <p:txEl>
                                              <p:pRg st="1" end="1"/>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0"/>
                                          </p:stCondLst>
                                        </p:cTn>
                                        <p:tgtEl>
                                          <p:spTgt spid="39940">
                                            <p:txEl>
                                              <p:pRg st="2" end="2"/>
                                            </p:txEl>
                                          </p:spTgt>
                                        </p:tgtEl>
                                        <p:attrNameLst>
                                          <p:attrName>style.visibility</p:attrName>
                                        </p:attrNameLst>
                                      </p:cBhvr>
                                      <p:to>
                                        <p:strVal val="visible"/>
                                      </p:to>
                                    </p:set>
                                  </p:childTnLst>
                                  <p:subTnLst>
                                    <p:animClr>
                                      <p:cBhvr override="childStyle">
                                        <p:cTn dur="1" fill="hold" display="0" masterRel="nextClick" afterEffect="1"/>
                                        <p:tgtEl>
                                          <p:spTgt spid="39940">
                                            <p:txEl>
                                              <p:pRg st="2" end="2"/>
                                            </p:txEl>
                                          </p:spTgt>
                                        </p:tgtEl>
                                        <p:attrNameLst>
                                          <p:attrName>ppt_c</p:attrName>
                                        </p:attrNameLst>
                                      </p:cBhvr>
                                      <p:to>
                                        <a:schemeClr val="bg2"/>
                                      </p:to>
                                    </p:animClr>
                                  </p:subTnLst>
                                </p:cTn>
                              </p:par>
                              <p:par>
                                <p:cTn id="27" presetID="1" presetClass="entr" presetSubtype="0" fill="hold" grpId="0" nodeType="withEffect">
                                  <p:stCondLst>
                                    <p:cond delay="0"/>
                                  </p:stCondLst>
                                  <p:childTnLst>
                                    <p:set>
                                      <p:cBhvr>
                                        <p:cTn id="28" dur="1" fill="hold">
                                          <p:stCondLst>
                                            <p:cond delay="0"/>
                                          </p:stCondLst>
                                        </p:cTn>
                                        <p:tgtEl>
                                          <p:spTgt spid="39940">
                                            <p:txEl>
                                              <p:pRg st="3" end="3"/>
                                            </p:txEl>
                                          </p:spTgt>
                                        </p:tgtEl>
                                        <p:attrNameLst>
                                          <p:attrName>style.visibility</p:attrName>
                                        </p:attrNameLst>
                                      </p:cBhvr>
                                      <p:to>
                                        <p:strVal val="visible"/>
                                      </p:to>
                                    </p:set>
                                  </p:childTnLst>
                                  <p:subTnLst>
                                    <p:animClr>
                                      <p:cBhvr override="childStyle">
                                        <p:cTn dur="1" fill="hold" display="0" masterRel="nextClick" afterEffect="1"/>
                                        <p:tgtEl>
                                          <p:spTgt spid="39940">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P spid="39940"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Azathioprine</a:t>
            </a:r>
          </a:p>
        </p:txBody>
      </p:sp>
      <p:sp>
        <p:nvSpPr>
          <p:cNvPr id="41987" name="Rectangle 3"/>
          <p:cNvSpPr>
            <a:spLocks noGrp="1" noChangeArrowheads="1"/>
          </p:cNvSpPr>
          <p:nvPr>
            <p:ph sz="half" idx="1"/>
          </p:nvPr>
        </p:nvSpPr>
        <p:spPr/>
        <p:txBody>
          <a:bodyPr/>
          <a:lstStyle/>
          <a:p>
            <a:pPr eaLnBrk="1" hangingPunct="1"/>
            <a:r>
              <a:rPr lang="en-US" sz="2400" smtClean="0"/>
              <a:t>Corticosteroid-sparing</a:t>
            </a:r>
          </a:p>
          <a:p>
            <a:pPr eaLnBrk="1" hangingPunct="1"/>
            <a:endParaRPr lang="en-US" sz="2400" smtClean="0"/>
          </a:p>
          <a:p>
            <a:pPr eaLnBrk="1" hangingPunct="1"/>
            <a:r>
              <a:rPr lang="en-US" sz="2400" smtClean="0"/>
              <a:t>Monitoring:</a:t>
            </a:r>
          </a:p>
          <a:p>
            <a:pPr lvl="1" eaLnBrk="1" hangingPunct="1"/>
            <a:r>
              <a:rPr lang="en-US" sz="2000" smtClean="0"/>
              <a:t>CBC Q1-2 months</a:t>
            </a:r>
          </a:p>
          <a:p>
            <a:pPr lvl="1" eaLnBrk="1" hangingPunct="1"/>
            <a:r>
              <a:rPr lang="en-US" sz="2000" smtClean="0"/>
              <a:t>AST/ALT</a:t>
            </a:r>
          </a:p>
        </p:txBody>
      </p:sp>
      <p:sp>
        <p:nvSpPr>
          <p:cNvPr id="41988" name="Rectangle 4"/>
          <p:cNvSpPr>
            <a:spLocks noGrp="1" noChangeArrowheads="1"/>
          </p:cNvSpPr>
          <p:nvPr>
            <p:ph sz="half" idx="2"/>
          </p:nvPr>
        </p:nvSpPr>
        <p:spPr/>
        <p:txBody>
          <a:bodyPr/>
          <a:lstStyle/>
          <a:p>
            <a:pPr eaLnBrk="1" hangingPunct="1"/>
            <a:r>
              <a:rPr lang="en-US" sz="2400" smtClean="0"/>
              <a:t>Infection </a:t>
            </a:r>
          </a:p>
          <a:p>
            <a:pPr eaLnBrk="1" hangingPunct="1"/>
            <a:r>
              <a:rPr lang="en-US" sz="2400" smtClean="0"/>
              <a:t>BM Toxicity</a:t>
            </a:r>
          </a:p>
          <a:p>
            <a:pPr eaLnBrk="1" hangingPunct="1"/>
            <a:r>
              <a:rPr lang="en-US" sz="2400" smtClean="0"/>
              <a:t>Hepatitis</a:t>
            </a:r>
          </a:p>
          <a:p>
            <a:pPr eaLnBrk="1" hangingPunct="1"/>
            <a:r>
              <a:rPr lang="en-US" sz="2400" smtClean="0"/>
              <a:t>Malignancy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subTnLst>
                                    <p:animClr>
                                      <p:cBhvr override="childStyle">
                                        <p:cTn dur="1" fill="hold" display="0" masterRel="nextClick" afterEffect="1"/>
                                        <p:tgtEl>
                                          <p:spTgt spid="41987">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subTnLst>
                                    <p:animClr>
                                      <p:cBhvr override="childStyle">
                                        <p:cTn dur="1" fill="hold" display="0" masterRel="nextClick" afterEffect="1"/>
                                        <p:tgtEl>
                                          <p:spTgt spid="41987">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childTnLst>
                                  <p:subTnLst>
                                    <p:animClr>
                                      <p:cBhvr override="childStyle">
                                        <p:cTn dur="1" fill="hold" display="0" masterRel="nextClick" afterEffect="1"/>
                                        <p:tgtEl>
                                          <p:spTgt spid="41987">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41987">
                                            <p:txEl>
                                              <p:pRg st="4" end="4"/>
                                            </p:txEl>
                                          </p:spTgt>
                                        </p:tgtEl>
                                        <p:attrNameLst>
                                          <p:attrName>style.visibility</p:attrName>
                                        </p:attrNameLst>
                                      </p:cBhvr>
                                      <p:to>
                                        <p:strVal val="visible"/>
                                      </p:to>
                                    </p:set>
                                  </p:childTnLst>
                                  <p:subTnLst>
                                    <p:animClr>
                                      <p:cBhvr override="childStyle">
                                        <p:cTn dur="1" fill="hold" display="0" masterRel="nextClick" afterEffect="1"/>
                                        <p:tgtEl>
                                          <p:spTgt spid="41987">
                                            <p:txEl>
                                              <p:pRg st="4" end="4"/>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8">
                                            <p:txEl>
                                              <p:pRg st="0" end="0"/>
                                            </p:txEl>
                                          </p:spTgt>
                                        </p:tgtEl>
                                        <p:attrNameLst>
                                          <p:attrName>style.visibility</p:attrName>
                                        </p:attrNameLst>
                                      </p:cBhvr>
                                      <p:to>
                                        <p:strVal val="visible"/>
                                      </p:to>
                                    </p:set>
                                  </p:childTnLst>
                                  <p:subTnLst>
                                    <p:animClr>
                                      <p:cBhvr override="childStyle">
                                        <p:cTn dur="1" fill="hold" display="0" masterRel="nextClick" afterEffect="1"/>
                                        <p:tgtEl>
                                          <p:spTgt spid="41988">
                                            <p:txEl>
                                              <p:pRg st="0" end="0"/>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41988">
                                            <p:txEl>
                                              <p:pRg st="1" end="1"/>
                                            </p:txEl>
                                          </p:spTgt>
                                        </p:tgtEl>
                                        <p:attrNameLst>
                                          <p:attrName>style.visibility</p:attrName>
                                        </p:attrNameLst>
                                      </p:cBhvr>
                                      <p:to>
                                        <p:strVal val="visible"/>
                                      </p:to>
                                    </p:set>
                                  </p:childTnLst>
                                  <p:subTnLst>
                                    <p:animClr>
                                      <p:cBhvr override="childStyle">
                                        <p:cTn dur="1" fill="hold" display="0" masterRel="nextClick" afterEffect="1"/>
                                        <p:tgtEl>
                                          <p:spTgt spid="41988">
                                            <p:txEl>
                                              <p:pRg st="1" end="1"/>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41988">
                                            <p:txEl>
                                              <p:pRg st="2" end="2"/>
                                            </p:txEl>
                                          </p:spTgt>
                                        </p:tgtEl>
                                        <p:attrNameLst>
                                          <p:attrName>style.visibility</p:attrName>
                                        </p:attrNameLst>
                                      </p:cBhvr>
                                      <p:to>
                                        <p:strVal val="visible"/>
                                      </p:to>
                                    </p:set>
                                  </p:childTnLst>
                                  <p:subTnLst>
                                    <p:animClr>
                                      <p:cBhvr override="childStyle">
                                        <p:cTn dur="1" fill="hold" display="0" masterRel="nextClick" afterEffect="1"/>
                                        <p:tgtEl>
                                          <p:spTgt spid="41988">
                                            <p:txEl>
                                              <p:pRg st="2" end="2"/>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41988">
                                            <p:txEl>
                                              <p:pRg st="3" end="3"/>
                                            </p:txEl>
                                          </p:spTgt>
                                        </p:tgtEl>
                                        <p:attrNameLst>
                                          <p:attrName>style.visibility</p:attrName>
                                        </p:attrNameLst>
                                      </p:cBhvr>
                                      <p:to>
                                        <p:strVal val="visible"/>
                                      </p:to>
                                    </p:set>
                                  </p:childTnLst>
                                  <p:subTnLst>
                                    <p:animClr>
                                      <p:cBhvr override="childStyle">
                                        <p:cTn dur="1" fill="hold" display="0" masterRel="nextClick" afterEffect="1"/>
                                        <p:tgtEl>
                                          <p:spTgt spid="41988">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P spid="41988"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Cyclophosphamide</a:t>
            </a:r>
          </a:p>
        </p:txBody>
      </p:sp>
      <p:sp>
        <p:nvSpPr>
          <p:cNvPr id="44035" name="Rectangle 3"/>
          <p:cNvSpPr>
            <a:spLocks noGrp="1" noChangeArrowheads="1"/>
          </p:cNvSpPr>
          <p:nvPr>
            <p:ph sz="half" idx="1"/>
          </p:nvPr>
        </p:nvSpPr>
        <p:spPr/>
        <p:txBody>
          <a:bodyPr/>
          <a:lstStyle/>
          <a:p>
            <a:pPr eaLnBrk="1" hangingPunct="1">
              <a:lnSpc>
                <a:spcPct val="80000"/>
              </a:lnSpc>
            </a:pPr>
            <a:r>
              <a:rPr lang="en-US" sz="2000" smtClean="0"/>
              <a:t>Alkylating agent</a:t>
            </a:r>
          </a:p>
          <a:p>
            <a:pPr eaLnBrk="1" hangingPunct="1">
              <a:lnSpc>
                <a:spcPct val="80000"/>
              </a:lnSpc>
            </a:pPr>
            <a:endParaRPr lang="en-US" sz="1800" smtClean="0"/>
          </a:p>
          <a:p>
            <a:pPr eaLnBrk="1" hangingPunct="1">
              <a:lnSpc>
                <a:spcPct val="80000"/>
              </a:lnSpc>
            </a:pPr>
            <a:r>
              <a:rPr lang="en-US" sz="1800" smtClean="0"/>
              <a:t>Monitoring:</a:t>
            </a:r>
          </a:p>
          <a:p>
            <a:pPr lvl="1" eaLnBrk="1" hangingPunct="1">
              <a:lnSpc>
                <a:spcPct val="80000"/>
              </a:lnSpc>
            </a:pPr>
            <a:r>
              <a:rPr lang="en-US" sz="1600" smtClean="0"/>
              <a:t>CBC, UA monthly</a:t>
            </a:r>
          </a:p>
          <a:p>
            <a:pPr lvl="1" eaLnBrk="1" hangingPunct="1">
              <a:lnSpc>
                <a:spcPct val="80000"/>
              </a:lnSpc>
            </a:pPr>
            <a:r>
              <a:rPr lang="en-US" sz="1600" smtClean="0"/>
              <a:t>Yearly UA +/- Cytology</a:t>
            </a:r>
          </a:p>
          <a:p>
            <a:pPr lvl="1" eaLnBrk="1" hangingPunct="1">
              <a:lnSpc>
                <a:spcPct val="80000"/>
              </a:lnSpc>
            </a:pPr>
            <a:endParaRPr lang="en-US" sz="1600" smtClean="0"/>
          </a:p>
        </p:txBody>
      </p:sp>
      <p:sp>
        <p:nvSpPr>
          <p:cNvPr id="44036" name="Rectangle 4"/>
          <p:cNvSpPr>
            <a:spLocks noGrp="1" noChangeArrowheads="1"/>
          </p:cNvSpPr>
          <p:nvPr>
            <p:ph sz="half" idx="2"/>
          </p:nvPr>
        </p:nvSpPr>
        <p:spPr>
          <a:xfrm>
            <a:off x="4914900" y="2819400"/>
            <a:ext cx="4229100" cy="3352800"/>
          </a:xfrm>
        </p:spPr>
        <p:txBody>
          <a:bodyPr/>
          <a:lstStyle/>
          <a:p>
            <a:pPr eaLnBrk="1" hangingPunct="1">
              <a:lnSpc>
                <a:spcPct val="80000"/>
              </a:lnSpc>
            </a:pPr>
            <a:r>
              <a:rPr lang="en-US" sz="2000" smtClean="0"/>
              <a:t>Alopecia</a:t>
            </a:r>
          </a:p>
          <a:p>
            <a:pPr eaLnBrk="1" hangingPunct="1">
              <a:lnSpc>
                <a:spcPct val="80000"/>
              </a:lnSpc>
            </a:pPr>
            <a:r>
              <a:rPr lang="en-US" sz="2000" smtClean="0"/>
              <a:t>Nausea</a:t>
            </a:r>
          </a:p>
          <a:p>
            <a:pPr eaLnBrk="1" hangingPunct="1">
              <a:lnSpc>
                <a:spcPct val="80000"/>
              </a:lnSpc>
            </a:pPr>
            <a:r>
              <a:rPr lang="en-US" sz="2000" smtClean="0"/>
              <a:t>Infection</a:t>
            </a:r>
          </a:p>
          <a:p>
            <a:pPr eaLnBrk="1" hangingPunct="1">
              <a:lnSpc>
                <a:spcPct val="80000"/>
              </a:lnSpc>
            </a:pPr>
            <a:r>
              <a:rPr lang="en-US" sz="2000" smtClean="0"/>
              <a:t>BM suppression </a:t>
            </a:r>
            <a:r>
              <a:rPr lang="en-US" sz="2000" smtClean="0">
                <a:sym typeface="Wingdings" pitchFamily="2" charset="2"/>
              </a:rPr>
              <a:t> </a:t>
            </a:r>
            <a:r>
              <a:rPr lang="en-US" sz="2000" smtClean="0"/>
              <a:t>pancytopenia</a:t>
            </a:r>
          </a:p>
          <a:p>
            <a:pPr eaLnBrk="1" hangingPunct="1">
              <a:lnSpc>
                <a:spcPct val="80000"/>
              </a:lnSpc>
            </a:pPr>
            <a:r>
              <a:rPr lang="en-US" sz="2000" smtClean="0"/>
              <a:t>Infertility – pretreat women with Leuprolide</a:t>
            </a:r>
          </a:p>
          <a:p>
            <a:pPr eaLnBrk="1" hangingPunct="1">
              <a:lnSpc>
                <a:spcPct val="80000"/>
              </a:lnSpc>
            </a:pPr>
            <a:r>
              <a:rPr lang="en-US" sz="2000" smtClean="0"/>
              <a:t>Renal: hemorrhagic cystitis, bladder malignancy – treat with acrolein</a:t>
            </a:r>
          </a:p>
          <a:p>
            <a:pPr eaLnBrk="1" hangingPunct="1">
              <a:lnSpc>
                <a:spcPct val="80000"/>
              </a:lnSpc>
            </a:pPr>
            <a:endParaRPr lang="en-US" sz="2000" smtClean="0"/>
          </a:p>
          <a:p>
            <a:pPr eaLnBrk="1" hangingPunct="1">
              <a:lnSpc>
                <a:spcPct val="80000"/>
              </a:lnSpc>
            </a:pPr>
            <a:r>
              <a:rPr lang="en-US" sz="2000" smtClean="0"/>
              <a:t>Oral more toxic than IV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subTnLst>
                                    <p:animClr>
                                      <p:cBhvr override="childStyle">
                                        <p:cTn dur="1" fill="hold" display="0" masterRel="nextClick" afterEffect="1"/>
                                        <p:tgtEl>
                                          <p:spTgt spid="4403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subTnLst>
                                    <p:animClr>
                                      <p:cBhvr override="childStyle">
                                        <p:cTn dur="1" fill="hold" display="0" masterRel="nextClick" afterEffect="1"/>
                                        <p:tgtEl>
                                          <p:spTgt spid="44035">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44035">
                                            <p:txEl>
                                              <p:pRg st="3" end="3"/>
                                            </p:txEl>
                                          </p:spTgt>
                                        </p:tgtEl>
                                        <p:attrNameLst>
                                          <p:attrName>style.visibility</p:attrName>
                                        </p:attrNameLst>
                                      </p:cBhvr>
                                      <p:to>
                                        <p:strVal val="visible"/>
                                      </p:to>
                                    </p:set>
                                  </p:childTnLst>
                                  <p:subTnLst>
                                    <p:animClr>
                                      <p:cBhvr override="childStyle">
                                        <p:cTn dur="1" fill="hold" display="0" masterRel="nextClick" afterEffect="1"/>
                                        <p:tgtEl>
                                          <p:spTgt spid="44035">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44035">
                                            <p:txEl>
                                              <p:pRg st="4" end="4"/>
                                            </p:txEl>
                                          </p:spTgt>
                                        </p:tgtEl>
                                        <p:attrNameLst>
                                          <p:attrName>style.visibility</p:attrName>
                                        </p:attrNameLst>
                                      </p:cBhvr>
                                      <p:to>
                                        <p:strVal val="visible"/>
                                      </p:to>
                                    </p:set>
                                  </p:childTnLst>
                                  <p:subTnLst>
                                    <p:animClr>
                                      <p:cBhvr override="childStyle">
                                        <p:cTn dur="1" fill="hold" display="0" masterRel="nextClick" afterEffect="1"/>
                                        <p:tgtEl>
                                          <p:spTgt spid="44035">
                                            <p:txEl>
                                              <p:pRg st="4" end="4"/>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6">
                                            <p:txEl>
                                              <p:pRg st="0" end="0"/>
                                            </p:txEl>
                                          </p:spTgt>
                                        </p:tgtEl>
                                        <p:attrNameLst>
                                          <p:attrName>style.visibility</p:attrName>
                                        </p:attrNameLst>
                                      </p:cBhvr>
                                      <p:to>
                                        <p:strVal val="visible"/>
                                      </p:to>
                                    </p:set>
                                  </p:childTnLst>
                                  <p:subTnLst>
                                    <p:animClr>
                                      <p:cBhvr override="childStyle">
                                        <p:cTn dur="1" fill="hold" display="0" masterRel="nextClick" afterEffect="1"/>
                                        <p:tgtEl>
                                          <p:spTgt spid="44036">
                                            <p:txEl>
                                              <p:pRg st="0" end="0"/>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44036">
                                            <p:txEl>
                                              <p:pRg st="1" end="1"/>
                                            </p:txEl>
                                          </p:spTgt>
                                        </p:tgtEl>
                                        <p:attrNameLst>
                                          <p:attrName>style.visibility</p:attrName>
                                        </p:attrNameLst>
                                      </p:cBhvr>
                                      <p:to>
                                        <p:strVal val="visible"/>
                                      </p:to>
                                    </p:set>
                                  </p:childTnLst>
                                  <p:subTnLst>
                                    <p:animClr>
                                      <p:cBhvr override="childStyle">
                                        <p:cTn dur="1" fill="hold" display="0" masterRel="nextClick" afterEffect="1"/>
                                        <p:tgtEl>
                                          <p:spTgt spid="44036">
                                            <p:txEl>
                                              <p:pRg st="1" end="1"/>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44036">
                                            <p:txEl>
                                              <p:pRg st="2" end="2"/>
                                            </p:txEl>
                                          </p:spTgt>
                                        </p:tgtEl>
                                        <p:attrNameLst>
                                          <p:attrName>style.visibility</p:attrName>
                                        </p:attrNameLst>
                                      </p:cBhvr>
                                      <p:to>
                                        <p:strVal val="visible"/>
                                      </p:to>
                                    </p:set>
                                  </p:childTnLst>
                                  <p:subTnLst>
                                    <p:animClr>
                                      <p:cBhvr override="childStyle">
                                        <p:cTn dur="1" fill="hold" display="0" masterRel="nextClick" afterEffect="1"/>
                                        <p:tgtEl>
                                          <p:spTgt spid="44036">
                                            <p:txEl>
                                              <p:pRg st="2" end="2"/>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44036">
                                            <p:txEl>
                                              <p:pRg st="3" end="3"/>
                                            </p:txEl>
                                          </p:spTgt>
                                        </p:tgtEl>
                                        <p:attrNameLst>
                                          <p:attrName>style.visibility</p:attrName>
                                        </p:attrNameLst>
                                      </p:cBhvr>
                                      <p:to>
                                        <p:strVal val="visible"/>
                                      </p:to>
                                    </p:set>
                                  </p:childTnLst>
                                  <p:subTnLst>
                                    <p:animClr>
                                      <p:cBhvr override="childStyle">
                                        <p:cTn dur="1" fill="hold" display="0" masterRel="nextClick" afterEffect="1"/>
                                        <p:tgtEl>
                                          <p:spTgt spid="44036">
                                            <p:txEl>
                                              <p:pRg st="3" end="3"/>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0"/>
                                          </p:stCondLst>
                                        </p:cTn>
                                        <p:tgtEl>
                                          <p:spTgt spid="44036">
                                            <p:txEl>
                                              <p:pRg st="4" end="4"/>
                                            </p:txEl>
                                          </p:spTgt>
                                        </p:tgtEl>
                                        <p:attrNameLst>
                                          <p:attrName>style.visibility</p:attrName>
                                        </p:attrNameLst>
                                      </p:cBhvr>
                                      <p:to>
                                        <p:strVal val="visible"/>
                                      </p:to>
                                    </p:set>
                                  </p:childTnLst>
                                  <p:subTnLst>
                                    <p:animClr>
                                      <p:cBhvr override="childStyle">
                                        <p:cTn dur="1" fill="hold" display="0" masterRel="nextClick" afterEffect="1"/>
                                        <p:tgtEl>
                                          <p:spTgt spid="44036">
                                            <p:txEl>
                                              <p:pRg st="4" end="4"/>
                                            </p:txEl>
                                          </p:spTgt>
                                        </p:tgtEl>
                                        <p:attrNameLst>
                                          <p:attrName>ppt_c</p:attrName>
                                        </p:attrNameLst>
                                      </p:cBhvr>
                                      <p:to>
                                        <a:schemeClr val="bg2"/>
                                      </p:to>
                                    </p:animClr>
                                  </p:subTnLst>
                                </p:cTn>
                              </p:par>
                              <p:par>
                                <p:cTn id="27" presetID="1" presetClass="entr" presetSubtype="0" fill="hold" grpId="0" nodeType="withEffect">
                                  <p:stCondLst>
                                    <p:cond delay="0"/>
                                  </p:stCondLst>
                                  <p:childTnLst>
                                    <p:set>
                                      <p:cBhvr>
                                        <p:cTn id="28" dur="1" fill="hold">
                                          <p:stCondLst>
                                            <p:cond delay="0"/>
                                          </p:stCondLst>
                                        </p:cTn>
                                        <p:tgtEl>
                                          <p:spTgt spid="44036">
                                            <p:txEl>
                                              <p:pRg st="5" end="5"/>
                                            </p:txEl>
                                          </p:spTgt>
                                        </p:tgtEl>
                                        <p:attrNameLst>
                                          <p:attrName>style.visibility</p:attrName>
                                        </p:attrNameLst>
                                      </p:cBhvr>
                                      <p:to>
                                        <p:strVal val="visible"/>
                                      </p:to>
                                    </p:set>
                                  </p:childTnLst>
                                  <p:subTnLst>
                                    <p:animClr>
                                      <p:cBhvr override="childStyle">
                                        <p:cTn dur="1" fill="hold" display="0" masterRel="nextClick" afterEffect="1"/>
                                        <p:tgtEl>
                                          <p:spTgt spid="44036">
                                            <p:txEl>
                                              <p:pRg st="5" end="5"/>
                                            </p:txEl>
                                          </p:spTgt>
                                        </p:tgtEl>
                                        <p:attrNameLst>
                                          <p:attrName>ppt_c</p:attrName>
                                        </p:attrNameLst>
                                      </p:cBhvr>
                                      <p:to>
                                        <a:schemeClr val="bg2"/>
                                      </p:to>
                                    </p:animClr>
                                  </p:subTnLst>
                                </p:cTn>
                              </p:par>
                              <p:par>
                                <p:cTn id="29" presetID="1" presetClass="entr" presetSubtype="0" fill="hold" grpId="0" nodeType="withEffect">
                                  <p:stCondLst>
                                    <p:cond delay="0"/>
                                  </p:stCondLst>
                                  <p:childTnLst>
                                    <p:set>
                                      <p:cBhvr>
                                        <p:cTn id="30" dur="1" fill="hold">
                                          <p:stCondLst>
                                            <p:cond delay="0"/>
                                          </p:stCondLst>
                                        </p:cTn>
                                        <p:tgtEl>
                                          <p:spTgt spid="44036">
                                            <p:txEl>
                                              <p:pRg st="7" end="7"/>
                                            </p:txEl>
                                          </p:spTgt>
                                        </p:tgtEl>
                                        <p:attrNameLst>
                                          <p:attrName>style.visibility</p:attrName>
                                        </p:attrNameLst>
                                      </p:cBhvr>
                                      <p:to>
                                        <p:strVal val="visible"/>
                                      </p:to>
                                    </p:set>
                                  </p:childTnLst>
                                  <p:subTnLst>
                                    <p:animClr>
                                      <p:cBhvr override="childStyle">
                                        <p:cTn dur="1" fill="hold" display="0" masterRel="nextClick" afterEffect="1"/>
                                        <p:tgtEl>
                                          <p:spTgt spid="44036">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36"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Anticytokine therapy</a:t>
            </a:r>
          </a:p>
        </p:txBody>
      </p:sp>
      <p:sp>
        <p:nvSpPr>
          <p:cNvPr id="114691" name="Rectangle 3"/>
          <p:cNvSpPr>
            <a:spLocks noGrp="1" noChangeArrowheads="1"/>
          </p:cNvSpPr>
          <p:nvPr>
            <p:ph idx="1"/>
          </p:nvPr>
        </p:nvSpPr>
        <p:spPr/>
        <p:txBody>
          <a:bodyPr/>
          <a:lstStyle/>
          <a:p>
            <a:pPr eaLnBrk="1" hangingPunct="1"/>
            <a:r>
              <a:rPr lang="en-US" dirty="0" smtClean="0"/>
              <a:t>Anti-TNF alpha agents</a:t>
            </a:r>
          </a:p>
          <a:p>
            <a:pPr lvl="1" eaLnBrk="1" hangingPunct="1"/>
            <a:r>
              <a:rPr lang="en-US" dirty="0" err="1" smtClean="0"/>
              <a:t>Etanercept</a:t>
            </a:r>
            <a:endParaRPr lang="en-US" dirty="0" smtClean="0"/>
          </a:p>
          <a:p>
            <a:pPr lvl="1" eaLnBrk="1" hangingPunct="1"/>
            <a:r>
              <a:rPr lang="en-US" dirty="0" err="1" smtClean="0"/>
              <a:t>Infliximab</a:t>
            </a:r>
            <a:endParaRPr lang="en-US" dirty="0" smtClean="0"/>
          </a:p>
          <a:p>
            <a:pPr lvl="1" eaLnBrk="1" hangingPunct="1"/>
            <a:r>
              <a:rPr lang="en-US" dirty="0" err="1" smtClean="0"/>
              <a:t>Adalimumab</a:t>
            </a:r>
            <a:endParaRPr lang="en-US" dirty="0" smtClean="0"/>
          </a:p>
          <a:p>
            <a:pPr lvl="1" eaLnBrk="1" hangingPunct="1"/>
            <a:r>
              <a:rPr lang="en-US" dirty="0" smtClean="0"/>
              <a:t>IL-1 receptor antagonist (</a:t>
            </a:r>
            <a:r>
              <a:rPr lang="en-US" dirty="0" err="1" smtClean="0"/>
              <a:t>Anakinra</a:t>
            </a:r>
            <a:r>
              <a:rPr lang="en-US" dirty="0" smtClean="0"/>
              <a:t>)</a:t>
            </a:r>
          </a:p>
          <a:p>
            <a:pPr lvl="1">
              <a:buNone/>
            </a:pPr>
            <a:r>
              <a:rPr lang="en-US" smtClean="0"/>
              <a:t>Non TNFiIL-6 </a:t>
            </a:r>
            <a:r>
              <a:rPr lang="en-US" dirty="0" smtClean="0"/>
              <a:t>receptor antagonist (</a:t>
            </a:r>
            <a:r>
              <a:rPr lang="en-US" dirty="0" err="1" smtClean="0"/>
              <a:t>toclizumab</a:t>
            </a:r>
            <a:r>
              <a:rPr lang="en-US" dirty="0" smtClean="0"/>
              <a:t>)</a:t>
            </a:r>
          </a:p>
          <a:p>
            <a:pPr lvl="1">
              <a:buNone/>
            </a:pPr>
            <a:r>
              <a:rPr lang="en-US" dirty="0" smtClean="0"/>
              <a:t>*T-cell </a:t>
            </a:r>
            <a:r>
              <a:rPr lang="en-US" dirty="0" err="1" smtClean="0"/>
              <a:t>costimulation</a:t>
            </a:r>
            <a:r>
              <a:rPr lang="en-US" dirty="0" smtClean="0"/>
              <a:t> blocker (</a:t>
            </a:r>
            <a:r>
              <a:rPr lang="en-US" dirty="0" err="1" smtClean="0"/>
              <a:t>abatacept</a:t>
            </a:r>
            <a:r>
              <a:rPr lang="en-US" dirty="0" smtClean="0"/>
              <a:t>)</a:t>
            </a:r>
          </a:p>
          <a:p>
            <a:pPr lvl="1">
              <a:buNone/>
            </a:pPr>
            <a:r>
              <a:rPr lang="en-US" dirty="0" smtClean="0"/>
              <a:t>*anti-CD-20 </a:t>
            </a:r>
            <a:r>
              <a:rPr lang="en-US" dirty="0" err="1" smtClean="0"/>
              <a:t>Ab</a:t>
            </a:r>
            <a:r>
              <a:rPr lang="en-US" dirty="0" smtClean="0"/>
              <a:t>(</a:t>
            </a:r>
            <a:r>
              <a:rPr lang="en-US" dirty="0" err="1" smtClean="0"/>
              <a:t>rituximab</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46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46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46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469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469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469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46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TNF-a Inhibitors</a:t>
            </a:r>
          </a:p>
        </p:txBody>
      </p:sp>
      <p:sp>
        <p:nvSpPr>
          <p:cNvPr id="46083" name="Rectangle 3"/>
          <p:cNvSpPr>
            <a:spLocks noGrp="1" noChangeArrowheads="1"/>
          </p:cNvSpPr>
          <p:nvPr>
            <p:ph sz="half" idx="1"/>
          </p:nvPr>
        </p:nvSpPr>
        <p:spPr>
          <a:xfrm>
            <a:off x="1295400" y="2819400"/>
            <a:ext cx="3657600" cy="3352800"/>
          </a:xfrm>
        </p:spPr>
        <p:txBody>
          <a:bodyPr/>
          <a:lstStyle/>
          <a:p>
            <a:pPr eaLnBrk="1" hangingPunct="1"/>
            <a:r>
              <a:rPr lang="en-US" sz="2000" smtClean="0"/>
              <a:t>Anti-inflammatory</a:t>
            </a:r>
          </a:p>
          <a:p>
            <a:pPr eaLnBrk="1" hangingPunct="1"/>
            <a:r>
              <a:rPr lang="en-US" sz="2000" smtClean="0"/>
              <a:t>Block TNF-α (proinflammatory cytokine)</a:t>
            </a:r>
          </a:p>
          <a:p>
            <a:pPr eaLnBrk="1" hangingPunct="1"/>
            <a:r>
              <a:rPr lang="en-US" sz="2000" smtClean="0"/>
              <a:t>Etanercept, Adalimumab (SQ), Infliximab (IV)</a:t>
            </a:r>
          </a:p>
          <a:p>
            <a:pPr lvl="1" eaLnBrk="1" hangingPunct="1"/>
            <a:r>
              <a:rPr lang="en-US" sz="1800" smtClean="0"/>
              <a:t>Very expensive: </a:t>
            </a:r>
          </a:p>
          <a:p>
            <a:pPr lvl="1" eaLnBrk="1" hangingPunct="1">
              <a:buFont typeface="Wingdings" pitchFamily="2" charset="2"/>
              <a:buNone/>
            </a:pPr>
            <a:r>
              <a:rPr lang="en-US" sz="1800" smtClean="0"/>
              <a:t>	&gt; $15,000/patient</a:t>
            </a:r>
          </a:p>
          <a:p>
            <a:pPr eaLnBrk="1" hangingPunct="1"/>
            <a:r>
              <a:rPr lang="en-US" sz="2000" smtClean="0"/>
              <a:t>Combo therapy with MTX</a:t>
            </a:r>
          </a:p>
        </p:txBody>
      </p:sp>
      <p:sp>
        <p:nvSpPr>
          <p:cNvPr id="46084" name="Rectangle 4"/>
          <p:cNvSpPr>
            <a:spLocks noGrp="1" noChangeArrowheads="1"/>
          </p:cNvSpPr>
          <p:nvPr>
            <p:ph sz="half" idx="2"/>
          </p:nvPr>
        </p:nvSpPr>
        <p:spPr>
          <a:xfrm>
            <a:off x="4991100" y="2819400"/>
            <a:ext cx="3467100" cy="3352800"/>
          </a:xfrm>
        </p:spPr>
        <p:txBody>
          <a:bodyPr/>
          <a:lstStyle/>
          <a:p>
            <a:pPr eaLnBrk="1" hangingPunct="1"/>
            <a:r>
              <a:rPr lang="en-US" sz="2000" smtClean="0"/>
              <a:t>Injection site reaction</a:t>
            </a:r>
          </a:p>
          <a:p>
            <a:pPr eaLnBrk="1" hangingPunct="1"/>
            <a:r>
              <a:rPr lang="en-US" sz="2000" smtClean="0"/>
              <a:t>Infection</a:t>
            </a:r>
          </a:p>
          <a:p>
            <a:pPr eaLnBrk="1" hangingPunct="1"/>
            <a:r>
              <a:rPr lang="en-US" sz="2000" smtClean="0"/>
              <a:t>Reactivated TB</a:t>
            </a:r>
          </a:p>
          <a:p>
            <a:pPr eaLnBrk="1" hangingPunct="1"/>
            <a:r>
              <a:rPr lang="en-US" sz="2000" smtClean="0"/>
              <a:t>Infliximab</a:t>
            </a:r>
          </a:p>
          <a:p>
            <a:pPr lvl="2" eaLnBrk="1" hangingPunct="1"/>
            <a:r>
              <a:rPr lang="en-US" sz="1600" smtClean="0"/>
              <a:t>infusion reaction</a:t>
            </a:r>
          </a:p>
          <a:p>
            <a:pPr eaLnBrk="1" hangingPunct="1"/>
            <a:r>
              <a:rPr lang="en-US" sz="2000" smtClean="0"/>
              <a:t>Pancytopenia</a:t>
            </a:r>
          </a:p>
          <a:p>
            <a:pPr eaLnBrk="1" hangingPunct="1"/>
            <a:r>
              <a:rPr lang="en-US" sz="2000" smtClean="0"/>
              <a:t>Autoantibody/SLE-like</a:t>
            </a:r>
          </a:p>
          <a:p>
            <a:pPr eaLnBrk="1" hangingPunct="1"/>
            <a:r>
              <a:rPr lang="en-US" sz="2000" smtClean="0"/>
              <a:t>Exacerbate CHF</a:t>
            </a:r>
          </a:p>
          <a:p>
            <a:pPr eaLnBrk="1" hangingPunct="1"/>
            <a:r>
              <a:rPr lang="en-US" sz="2000" smtClean="0"/>
              <a:t>Malignancy – lymphoma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subTnLst>
                                    <p:animClr>
                                      <p:cBhvr override="childStyle">
                                        <p:cTn dur="1" fill="hold" display="0" masterRel="nextClick" afterEffect="1"/>
                                        <p:tgtEl>
                                          <p:spTgt spid="4608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subTnLst>
                                    <p:animClr>
                                      <p:cBhvr override="childStyle">
                                        <p:cTn dur="1" fill="hold" display="0" masterRel="nextClick" afterEffect="1"/>
                                        <p:tgtEl>
                                          <p:spTgt spid="4608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subTnLst>
                                    <p:animClr>
                                      <p:cBhvr override="childStyle">
                                        <p:cTn dur="1" fill="hold" display="0" masterRel="nextClick" afterEffect="1"/>
                                        <p:tgtEl>
                                          <p:spTgt spid="46083">
                                            <p:txEl>
                                              <p:pRg st="2" end="2"/>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46083">
                                            <p:txEl>
                                              <p:pRg st="3" end="3"/>
                                            </p:txEl>
                                          </p:spTgt>
                                        </p:tgtEl>
                                        <p:attrNameLst>
                                          <p:attrName>style.visibility</p:attrName>
                                        </p:attrNameLst>
                                      </p:cBhvr>
                                      <p:to>
                                        <p:strVal val="visible"/>
                                      </p:to>
                                    </p:set>
                                  </p:childTnLst>
                                  <p:subTnLst>
                                    <p:animClr>
                                      <p:cBhvr override="childStyle">
                                        <p:cTn dur="1" fill="hold" display="0" masterRel="nextClick" afterEffect="1"/>
                                        <p:tgtEl>
                                          <p:spTgt spid="46083">
                                            <p:txEl>
                                              <p:pRg st="3" end="3"/>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46083">
                                            <p:txEl>
                                              <p:pRg st="4" end="4"/>
                                            </p:txEl>
                                          </p:spTgt>
                                        </p:tgtEl>
                                        <p:attrNameLst>
                                          <p:attrName>style.visibility</p:attrName>
                                        </p:attrNameLst>
                                      </p:cBhvr>
                                      <p:to>
                                        <p:strVal val="visible"/>
                                      </p:to>
                                    </p:set>
                                  </p:childTnLst>
                                  <p:subTnLst>
                                    <p:animClr>
                                      <p:cBhvr override="childStyle">
                                        <p:cTn dur="1" fill="hold" display="0" masterRel="nextClick" afterEffect="1"/>
                                        <p:tgtEl>
                                          <p:spTgt spid="46083">
                                            <p:txEl>
                                              <p:pRg st="4" end="4"/>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5" end="5"/>
                                            </p:txEl>
                                          </p:spTgt>
                                        </p:tgtEl>
                                        <p:attrNameLst>
                                          <p:attrName>style.visibility</p:attrName>
                                        </p:attrNameLst>
                                      </p:cBhvr>
                                      <p:to>
                                        <p:strVal val="visible"/>
                                      </p:to>
                                    </p:set>
                                  </p:childTnLst>
                                  <p:subTnLst>
                                    <p:animClr>
                                      <p:cBhvr override="childStyle">
                                        <p:cTn dur="1" fill="hold" display="0" masterRel="nextClick" afterEffect="1"/>
                                        <p:tgtEl>
                                          <p:spTgt spid="46083">
                                            <p:txEl>
                                              <p:pRg st="5" end="5"/>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4">
                                            <p:txEl>
                                              <p:pRg st="0" end="0"/>
                                            </p:txEl>
                                          </p:spTgt>
                                        </p:tgtEl>
                                        <p:attrNameLst>
                                          <p:attrName>style.visibility</p:attrName>
                                        </p:attrNameLst>
                                      </p:cBhvr>
                                      <p:to>
                                        <p:strVal val="visible"/>
                                      </p:to>
                                    </p:set>
                                  </p:childTnLst>
                                  <p:subTnLst>
                                    <p:animClr>
                                      <p:cBhvr override="childStyle">
                                        <p:cTn dur="1" fill="hold" display="0" masterRel="nextClick" afterEffect="1"/>
                                        <p:tgtEl>
                                          <p:spTgt spid="46084">
                                            <p:txEl>
                                              <p:pRg st="0" end="0"/>
                                            </p:txEl>
                                          </p:spTgt>
                                        </p:tgtEl>
                                        <p:attrNameLst>
                                          <p:attrName>ppt_c</p:attrName>
                                        </p:attrNameLst>
                                      </p:cBhvr>
                                      <p:to>
                                        <a:schemeClr val="bg2"/>
                                      </p:to>
                                    </p:animClr>
                                  </p:subTnLst>
                                </p:cTn>
                              </p:par>
                              <p:par>
                                <p:cTn id="27" presetID="1" presetClass="entr" presetSubtype="0" fill="hold" grpId="0" nodeType="withEffect">
                                  <p:stCondLst>
                                    <p:cond delay="0"/>
                                  </p:stCondLst>
                                  <p:childTnLst>
                                    <p:set>
                                      <p:cBhvr>
                                        <p:cTn id="28" dur="1" fill="hold">
                                          <p:stCondLst>
                                            <p:cond delay="0"/>
                                          </p:stCondLst>
                                        </p:cTn>
                                        <p:tgtEl>
                                          <p:spTgt spid="46084">
                                            <p:txEl>
                                              <p:pRg st="1" end="1"/>
                                            </p:txEl>
                                          </p:spTgt>
                                        </p:tgtEl>
                                        <p:attrNameLst>
                                          <p:attrName>style.visibility</p:attrName>
                                        </p:attrNameLst>
                                      </p:cBhvr>
                                      <p:to>
                                        <p:strVal val="visible"/>
                                      </p:to>
                                    </p:set>
                                  </p:childTnLst>
                                  <p:subTnLst>
                                    <p:animClr>
                                      <p:cBhvr override="childStyle">
                                        <p:cTn dur="1" fill="hold" display="0" masterRel="nextClick" afterEffect="1"/>
                                        <p:tgtEl>
                                          <p:spTgt spid="46084">
                                            <p:txEl>
                                              <p:pRg st="1" end="1"/>
                                            </p:txEl>
                                          </p:spTgt>
                                        </p:tgtEl>
                                        <p:attrNameLst>
                                          <p:attrName>ppt_c</p:attrName>
                                        </p:attrNameLst>
                                      </p:cBhvr>
                                      <p:to>
                                        <a:schemeClr val="bg2"/>
                                      </p:to>
                                    </p:animClr>
                                  </p:subTnLst>
                                </p:cTn>
                              </p:par>
                              <p:par>
                                <p:cTn id="29" presetID="1" presetClass="entr" presetSubtype="0" fill="hold" grpId="0" nodeType="withEffect">
                                  <p:stCondLst>
                                    <p:cond delay="0"/>
                                  </p:stCondLst>
                                  <p:childTnLst>
                                    <p:set>
                                      <p:cBhvr>
                                        <p:cTn id="30" dur="1" fill="hold">
                                          <p:stCondLst>
                                            <p:cond delay="0"/>
                                          </p:stCondLst>
                                        </p:cTn>
                                        <p:tgtEl>
                                          <p:spTgt spid="46084">
                                            <p:txEl>
                                              <p:pRg st="2" end="2"/>
                                            </p:txEl>
                                          </p:spTgt>
                                        </p:tgtEl>
                                        <p:attrNameLst>
                                          <p:attrName>style.visibility</p:attrName>
                                        </p:attrNameLst>
                                      </p:cBhvr>
                                      <p:to>
                                        <p:strVal val="visible"/>
                                      </p:to>
                                    </p:set>
                                  </p:childTnLst>
                                  <p:subTnLst>
                                    <p:animClr>
                                      <p:cBhvr override="childStyle">
                                        <p:cTn dur="1" fill="hold" display="0" masterRel="nextClick" afterEffect="1"/>
                                        <p:tgtEl>
                                          <p:spTgt spid="46084">
                                            <p:txEl>
                                              <p:pRg st="2" end="2"/>
                                            </p:txEl>
                                          </p:spTgt>
                                        </p:tgtEl>
                                        <p:attrNameLst>
                                          <p:attrName>ppt_c</p:attrName>
                                        </p:attrNameLst>
                                      </p:cBhvr>
                                      <p:to>
                                        <a:schemeClr val="bg2"/>
                                      </p:to>
                                    </p:animClr>
                                  </p:subTnLst>
                                </p:cTn>
                              </p:par>
                              <p:par>
                                <p:cTn id="31" presetID="1" presetClass="entr" presetSubtype="0" fill="hold" grpId="0" nodeType="withEffect">
                                  <p:stCondLst>
                                    <p:cond delay="0"/>
                                  </p:stCondLst>
                                  <p:childTnLst>
                                    <p:set>
                                      <p:cBhvr>
                                        <p:cTn id="32" dur="1" fill="hold">
                                          <p:stCondLst>
                                            <p:cond delay="0"/>
                                          </p:stCondLst>
                                        </p:cTn>
                                        <p:tgtEl>
                                          <p:spTgt spid="46084">
                                            <p:txEl>
                                              <p:pRg st="3" end="3"/>
                                            </p:txEl>
                                          </p:spTgt>
                                        </p:tgtEl>
                                        <p:attrNameLst>
                                          <p:attrName>style.visibility</p:attrName>
                                        </p:attrNameLst>
                                      </p:cBhvr>
                                      <p:to>
                                        <p:strVal val="visible"/>
                                      </p:to>
                                    </p:set>
                                  </p:childTnLst>
                                  <p:subTnLst>
                                    <p:animClr>
                                      <p:cBhvr override="childStyle">
                                        <p:cTn dur="1" fill="hold" display="0" masterRel="nextClick" afterEffect="1"/>
                                        <p:tgtEl>
                                          <p:spTgt spid="46084">
                                            <p:txEl>
                                              <p:pRg st="3" end="3"/>
                                            </p:txEl>
                                          </p:spTgt>
                                        </p:tgtEl>
                                        <p:attrNameLst>
                                          <p:attrName>ppt_c</p:attrName>
                                        </p:attrNameLst>
                                      </p:cBhvr>
                                      <p:to>
                                        <a:schemeClr val="bg2"/>
                                      </p:to>
                                    </p:animClr>
                                  </p:subTnLst>
                                </p:cTn>
                              </p:par>
                              <p:par>
                                <p:cTn id="33" presetID="1" presetClass="entr" presetSubtype="0" fill="hold" grpId="0" nodeType="withEffect">
                                  <p:stCondLst>
                                    <p:cond delay="0"/>
                                  </p:stCondLst>
                                  <p:childTnLst>
                                    <p:set>
                                      <p:cBhvr>
                                        <p:cTn id="34" dur="1" fill="hold">
                                          <p:stCondLst>
                                            <p:cond delay="0"/>
                                          </p:stCondLst>
                                        </p:cTn>
                                        <p:tgtEl>
                                          <p:spTgt spid="46084">
                                            <p:txEl>
                                              <p:pRg st="4" end="4"/>
                                            </p:txEl>
                                          </p:spTgt>
                                        </p:tgtEl>
                                        <p:attrNameLst>
                                          <p:attrName>style.visibility</p:attrName>
                                        </p:attrNameLst>
                                      </p:cBhvr>
                                      <p:to>
                                        <p:strVal val="visible"/>
                                      </p:to>
                                    </p:set>
                                  </p:childTnLst>
                                  <p:subTnLst>
                                    <p:animClr>
                                      <p:cBhvr override="childStyle">
                                        <p:cTn dur="1" fill="hold" display="0" masterRel="nextClick" afterEffect="1"/>
                                        <p:tgtEl>
                                          <p:spTgt spid="46084">
                                            <p:txEl>
                                              <p:pRg st="4" end="4"/>
                                            </p:txEl>
                                          </p:spTgt>
                                        </p:tgtEl>
                                        <p:attrNameLst>
                                          <p:attrName>ppt_c</p:attrName>
                                        </p:attrNameLst>
                                      </p:cBhvr>
                                      <p:to>
                                        <a:schemeClr val="bg2"/>
                                      </p:to>
                                    </p:animClr>
                                  </p:subTnLst>
                                </p:cTn>
                              </p:par>
                              <p:par>
                                <p:cTn id="35" presetID="1" presetClass="entr" presetSubtype="0" fill="hold" grpId="0" nodeType="withEffect">
                                  <p:stCondLst>
                                    <p:cond delay="0"/>
                                  </p:stCondLst>
                                  <p:childTnLst>
                                    <p:set>
                                      <p:cBhvr>
                                        <p:cTn id="36" dur="1" fill="hold">
                                          <p:stCondLst>
                                            <p:cond delay="0"/>
                                          </p:stCondLst>
                                        </p:cTn>
                                        <p:tgtEl>
                                          <p:spTgt spid="46084">
                                            <p:txEl>
                                              <p:pRg st="5" end="5"/>
                                            </p:txEl>
                                          </p:spTgt>
                                        </p:tgtEl>
                                        <p:attrNameLst>
                                          <p:attrName>style.visibility</p:attrName>
                                        </p:attrNameLst>
                                      </p:cBhvr>
                                      <p:to>
                                        <p:strVal val="visible"/>
                                      </p:to>
                                    </p:set>
                                  </p:childTnLst>
                                  <p:subTnLst>
                                    <p:animClr>
                                      <p:cBhvr override="childStyle">
                                        <p:cTn dur="1" fill="hold" display="0" masterRel="nextClick" afterEffect="1"/>
                                        <p:tgtEl>
                                          <p:spTgt spid="46084">
                                            <p:txEl>
                                              <p:pRg st="5" end="5"/>
                                            </p:txEl>
                                          </p:spTgt>
                                        </p:tgtEl>
                                        <p:attrNameLst>
                                          <p:attrName>ppt_c</p:attrName>
                                        </p:attrNameLst>
                                      </p:cBhvr>
                                      <p:to>
                                        <a:schemeClr val="bg2"/>
                                      </p:to>
                                    </p:animClr>
                                  </p:subTnLst>
                                </p:cTn>
                              </p:par>
                              <p:par>
                                <p:cTn id="37" presetID="1" presetClass="entr" presetSubtype="0" fill="hold" grpId="0" nodeType="withEffect">
                                  <p:stCondLst>
                                    <p:cond delay="0"/>
                                  </p:stCondLst>
                                  <p:childTnLst>
                                    <p:set>
                                      <p:cBhvr>
                                        <p:cTn id="38" dur="1" fill="hold">
                                          <p:stCondLst>
                                            <p:cond delay="0"/>
                                          </p:stCondLst>
                                        </p:cTn>
                                        <p:tgtEl>
                                          <p:spTgt spid="46084">
                                            <p:txEl>
                                              <p:pRg st="6" end="6"/>
                                            </p:txEl>
                                          </p:spTgt>
                                        </p:tgtEl>
                                        <p:attrNameLst>
                                          <p:attrName>style.visibility</p:attrName>
                                        </p:attrNameLst>
                                      </p:cBhvr>
                                      <p:to>
                                        <p:strVal val="visible"/>
                                      </p:to>
                                    </p:set>
                                  </p:childTnLst>
                                  <p:subTnLst>
                                    <p:animClr>
                                      <p:cBhvr override="childStyle">
                                        <p:cTn dur="1" fill="hold" display="0" masterRel="nextClick" afterEffect="1"/>
                                        <p:tgtEl>
                                          <p:spTgt spid="46084">
                                            <p:txEl>
                                              <p:pRg st="6" end="6"/>
                                            </p:txEl>
                                          </p:spTgt>
                                        </p:tgtEl>
                                        <p:attrNameLst>
                                          <p:attrName>ppt_c</p:attrName>
                                        </p:attrNameLst>
                                      </p:cBhvr>
                                      <p:to>
                                        <a:schemeClr val="bg2"/>
                                      </p:to>
                                    </p:animClr>
                                  </p:subTnLst>
                                </p:cTn>
                              </p:par>
                              <p:par>
                                <p:cTn id="39" presetID="1" presetClass="entr" presetSubtype="0" fill="hold" grpId="0" nodeType="withEffect">
                                  <p:stCondLst>
                                    <p:cond delay="0"/>
                                  </p:stCondLst>
                                  <p:childTnLst>
                                    <p:set>
                                      <p:cBhvr>
                                        <p:cTn id="40" dur="1" fill="hold">
                                          <p:stCondLst>
                                            <p:cond delay="0"/>
                                          </p:stCondLst>
                                        </p:cTn>
                                        <p:tgtEl>
                                          <p:spTgt spid="46084">
                                            <p:txEl>
                                              <p:pRg st="7" end="7"/>
                                            </p:txEl>
                                          </p:spTgt>
                                        </p:tgtEl>
                                        <p:attrNameLst>
                                          <p:attrName>style.visibility</p:attrName>
                                        </p:attrNameLst>
                                      </p:cBhvr>
                                      <p:to>
                                        <p:strVal val="visible"/>
                                      </p:to>
                                    </p:set>
                                  </p:childTnLst>
                                  <p:subTnLst>
                                    <p:animClr>
                                      <p:cBhvr override="childStyle">
                                        <p:cTn dur="1" fill="hold" display="0" masterRel="nextClick" afterEffect="1"/>
                                        <p:tgtEl>
                                          <p:spTgt spid="46084">
                                            <p:txEl>
                                              <p:pRg st="7" end="7"/>
                                            </p:txEl>
                                          </p:spTgt>
                                        </p:tgtEl>
                                        <p:attrNameLst>
                                          <p:attrName>ppt_c</p:attrName>
                                        </p:attrNameLst>
                                      </p:cBhvr>
                                      <p:to>
                                        <a:schemeClr val="bg2"/>
                                      </p:to>
                                    </p:animClr>
                                  </p:subTnLst>
                                </p:cTn>
                              </p:par>
                              <p:par>
                                <p:cTn id="41" presetID="1" presetClass="entr" presetSubtype="0" fill="hold" grpId="0" nodeType="withEffect">
                                  <p:stCondLst>
                                    <p:cond delay="0"/>
                                  </p:stCondLst>
                                  <p:childTnLst>
                                    <p:set>
                                      <p:cBhvr>
                                        <p:cTn id="42" dur="1" fill="hold">
                                          <p:stCondLst>
                                            <p:cond delay="0"/>
                                          </p:stCondLst>
                                        </p:cTn>
                                        <p:tgtEl>
                                          <p:spTgt spid="46084">
                                            <p:txEl>
                                              <p:pRg st="8" end="8"/>
                                            </p:txEl>
                                          </p:spTgt>
                                        </p:tgtEl>
                                        <p:attrNameLst>
                                          <p:attrName>style.visibility</p:attrName>
                                        </p:attrNameLst>
                                      </p:cBhvr>
                                      <p:to>
                                        <p:strVal val="visible"/>
                                      </p:to>
                                    </p:set>
                                  </p:childTnLst>
                                  <p:subTnLst>
                                    <p:animClr>
                                      <p:cBhvr override="childStyle">
                                        <p:cTn dur="1" fill="hold" display="0" masterRel="nextClick" afterEffect="1"/>
                                        <p:tgtEl>
                                          <p:spTgt spid="46084">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608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 in pregnancy either</a:t>
            </a:r>
          </a:p>
          <a:p>
            <a:pPr>
              <a:buNone/>
            </a:pPr>
            <a:r>
              <a:rPr lang="en-US" dirty="0" smtClean="0"/>
              <a:t>                 improves(50-60%)</a:t>
            </a:r>
          </a:p>
          <a:p>
            <a:pPr>
              <a:buNone/>
            </a:pPr>
            <a:r>
              <a:rPr lang="en-US" dirty="0" smtClean="0"/>
              <a:t>                 flares up or </a:t>
            </a:r>
          </a:p>
          <a:p>
            <a:pPr>
              <a:buNone/>
            </a:pPr>
            <a:r>
              <a:rPr lang="en-US" dirty="0" smtClean="0"/>
              <a:t>                 remains active</a:t>
            </a:r>
          </a:p>
          <a:p>
            <a:r>
              <a:rPr lang="en-US" dirty="0" smtClean="0"/>
              <a:t>Treatment has to be modified to not only make patient comfortable but also avoiding risk to the fetus.</a:t>
            </a:r>
          </a:p>
          <a:p>
            <a:r>
              <a:rPr lang="en-US" dirty="0" smtClean="0"/>
              <a:t>Drugs to be avoided are </a:t>
            </a:r>
          </a:p>
          <a:p>
            <a:pPr>
              <a:buNone/>
            </a:pPr>
            <a:r>
              <a:rPr lang="en-US" dirty="0" smtClean="0"/>
              <a:t>                 </a:t>
            </a:r>
            <a:r>
              <a:rPr lang="en-US" dirty="0" err="1" smtClean="0"/>
              <a:t>methotrexate</a:t>
            </a:r>
            <a:endParaRPr lang="en-US" dirty="0" smtClean="0"/>
          </a:p>
          <a:p>
            <a:pPr>
              <a:buNone/>
            </a:pPr>
            <a:endParaRPr lang="en-US" dirty="0" smtClean="0"/>
          </a:p>
        </p:txBody>
      </p:sp>
      <p:sp>
        <p:nvSpPr>
          <p:cNvPr id="3" name="Title 2"/>
          <p:cNvSpPr>
            <a:spLocks noGrp="1"/>
          </p:cNvSpPr>
          <p:nvPr>
            <p:ph type="title"/>
          </p:nvPr>
        </p:nvSpPr>
        <p:spPr/>
        <p:txBody>
          <a:bodyPr>
            <a:normAutofit fontScale="90000"/>
          </a:bodyPr>
          <a:lstStyle/>
          <a:p>
            <a:r>
              <a:rPr lang="en-US" dirty="0" smtClean="0"/>
              <a:t>RHEUMATOID ARTHRITIS AND PREGNANCY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dirty="0" err="1" smtClean="0"/>
              <a:t>leflunomide</a:t>
            </a:r>
            <a:endParaRPr lang="en-US" dirty="0" smtClean="0"/>
          </a:p>
          <a:p>
            <a:pPr>
              <a:buNone/>
            </a:pPr>
            <a:r>
              <a:rPr lang="en-US" dirty="0" smtClean="0"/>
              <a:t>           *NSAIDS and aspirin</a:t>
            </a:r>
          </a:p>
          <a:p>
            <a:pPr>
              <a:buNone/>
            </a:pPr>
            <a:r>
              <a:rPr lang="en-US" dirty="0" smtClean="0"/>
              <a:t>           *steroids</a:t>
            </a:r>
          </a:p>
          <a:p>
            <a:pPr marL="624078" indent="-514350"/>
            <a:r>
              <a:rPr lang="en-US" dirty="0" smtClean="0"/>
              <a:t>Biological </a:t>
            </a:r>
            <a:r>
              <a:rPr lang="en-US" dirty="0" err="1" smtClean="0"/>
              <a:t>DMARDs:safest</a:t>
            </a:r>
            <a:r>
              <a:rPr lang="en-US" dirty="0" smtClean="0"/>
              <a:t> HCQ</a:t>
            </a:r>
          </a:p>
          <a:p>
            <a:pPr marL="624078" indent="-514350"/>
            <a:r>
              <a:rPr lang="en-US" dirty="0" smtClean="0"/>
              <a:t>Pregnancy outcome</a:t>
            </a:r>
          </a:p>
          <a:p>
            <a:pPr marL="624078" indent="-514350"/>
            <a:r>
              <a:rPr lang="en-US" dirty="0" smtClean="0"/>
              <a:t>Medication and breastfeeding</a:t>
            </a:r>
            <a:endParaRPr lang="en-US" dirty="0"/>
          </a:p>
        </p:txBody>
      </p:sp>
      <p:sp>
        <p:nvSpPr>
          <p:cNvPr id="3" name="Title 2"/>
          <p:cNvSpPr>
            <a:spLocks noGrp="1"/>
          </p:cNvSpPr>
          <p:nvPr>
            <p:ph type="title"/>
          </p:nvPr>
        </p:nvSpPr>
        <p:spPr/>
        <p:txBody>
          <a:bodyPr/>
          <a:lstStyle/>
          <a:p>
            <a:r>
              <a:rPr lang="en-US" dirty="0" smtClean="0"/>
              <a:t>RA &amp; Pregnancy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"Z" deformity</a:t>
            </a:r>
          </a:p>
        </p:txBody>
      </p:sp>
      <p:pic>
        <p:nvPicPr>
          <p:cNvPr id="9219" name="Content Placeholder 7" descr="2.jpg"/>
          <p:cNvPicPr>
            <a:picLocks noGrp="1" noChangeAspect="1"/>
          </p:cNvPicPr>
          <p:nvPr>
            <p:ph idx="1"/>
          </p:nvPr>
        </p:nvPicPr>
        <p:blipFill>
          <a:blip r:embed="rId3" cstate="print"/>
          <a:stretch>
            <a:fillRect/>
          </a:stretch>
        </p:blipFill>
        <p:spPr>
          <a:xfrm>
            <a:off x="3143250" y="3182144"/>
            <a:ext cx="2857500" cy="189547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swan-neck deformity</a:t>
            </a:r>
          </a:p>
        </p:txBody>
      </p:sp>
      <p:pic>
        <p:nvPicPr>
          <p:cNvPr id="10243" name="Content Placeholder 3" descr="3.jpg"/>
          <p:cNvPicPr>
            <a:picLocks noGrp="1" noChangeAspect="1"/>
          </p:cNvPicPr>
          <p:nvPr>
            <p:ph idx="1"/>
          </p:nvPr>
        </p:nvPicPr>
        <p:blipFill>
          <a:blip r:embed="rId3" cstate="print"/>
          <a:stretch>
            <a:fillRect/>
          </a:stretch>
        </p:blipFill>
        <p:spPr>
          <a:xfrm>
            <a:off x="3143250" y="3153569"/>
            <a:ext cx="2857500" cy="19526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boutonnière deformity</a:t>
            </a:r>
          </a:p>
        </p:txBody>
      </p:sp>
      <p:pic>
        <p:nvPicPr>
          <p:cNvPr id="11267" name="Content Placeholder 3" descr="4.jpg"/>
          <p:cNvPicPr>
            <a:picLocks noGrp="1" noChangeAspect="1"/>
          </p:cNvPicPr>
          <p:nvPr>
            <p:ph idx="1"/>
          </p:nvPr>
        </p:nvPicPr>
        <p:blipFill>
          <a:blip r:embed="rId3" cstate="print"/>
          <a:stretch>
            <a:fillRect/>
          </a:stretch>
        </p:blipFill>
        <p:spPr>
          <a:xfrm>
            <a:off x="3143250" y="3134519"/>
            <a:ext cx="2857500" cy="19907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err="1" smtClean="0"/>
              <a:t>Eversion</a:t>
            </a:r>
            <a:r>
              <a:rPr lang="en-US" dirty="0" smtClean="0"/>
              <a:t> at </a:t>
            </a:r>
            <a:r>
              <a:rPr lang="en-US" dirty="0" err="1" smtClean="0"/>
              <a:t>Subtalar</a:t>
            </a:r>
            <a:r>
              <a:rPr lang="en-US" dirty="0" smtClean="0"/>
              <a:t> Joint</a:t>
            </a:r>
          </a:p>
        </p:txBody>
      </p:sp>
      <p:pic>
        <p:nvPicPr>
          <p:cNvPr id="12291" name="Content Placeholder 3" descr="5.jpg"/>
          <p:cNvPicPr>
            <a:picLocks noGrp="1" noChangeAspect="1"/>
          </p:cNvPicPr>
          <p:nvPr>
            <p:ph idx="1"/>
          </p:nvPr>
        </p:nvPicPr>
        <p:blipFill>
          <a:blip r:embed="rId3" cstate="print"/>
          <a:stretch>
            <a:fillRect/>
          </a:stretch>
        </p:blipFill>
        <p:spPr>
          <a:xfrm>
            <a:off x="3143250" y="3139281"/>
            <a:ext cx="2857500" cy="19812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Doesn’t just affect the joints</a:t>
            </a:r>
          </a:p>
        </p:txBody>
      </p:sp>
      <p:sp>
        <p:nvSpPr>
          <p:cNvPr id="13315" name="Rectangle 3"/>
          <p:cNvSpPr>
            <a:spLocks noGrp="1" noChangeArrowheads="1"/>
          </p:cNvSpPr>
          <p:nvPr>
            <p:ph idx="1"/>
          </p:nvPr>
        </p:nvSpPr>
        <p:spPr/>
        <p:txBody>
          <a:bodyPr/>
          <a:lstStyle/>
          <a:p>
            <a:pPr algn="ctr" eaLnBrk="1" hangingPunct="1">
              <a:buFontTx/>
              <a:buNone/>
            </a:pPr>
            <a:r>
              <a:rPr lang="en-US" sz="5400" smtClean="0"/>
              <a:t>EXTRA-ARTICULAR</a:t>
            </a:r>
          </a:p>
          <a:p>
            <a:pPr algn="ctr" eaLnBrk="1" hangingPunct="1">
              <a:buFontTx/>
              <a:buNone/>
            </a:pPr>
            <a:r>
              <a:rPr lang="en-US" sz="5400" smtClean="0"/>
              <a:t>MANIFESTATIONS</a:t>
            </a:r>
          </a:p>
          <a:p>
            <a:pPr eaLnBrk="1" hangingPunct="1">
              <a:buFontTx/>
              <a:buNone/>
            </a:pPr>
            <a:endParaRPr lang="en-US" sz="5400" smtClean="0"/>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Extra-Articular Manifestations</a:t>
            </a:r>
          </a:p>
        </p:txBody>
      </p:sp>
      <p:sp>
        <p:nvSpPr>
          <p:cNvPr id="14339" name="Rectangle 3"/>
          <p:cNvSpPr>
            <a:spLocks noGrp="1" noChangeArrowheads="1"/>
          </p:cNvSpPr>
          <p:nvPr>
            <p:ph idx="1"/>
          </p:nvPr>
        </p:nvSpPr>
        <p:spPr/>
        <p:txBody>
          <a:bodyPr/>
          <a:lstStyle/>
          <a:p>
            <a:pPr eaLnBrk="1" hangingPunct="1"/>
            <a:r>
              <a:rPr lang="en-US" smtClean="0"/>
              <a:t>Sicca Features: Xerostomia &amp; Xerophthalmia</a:t>
            </a:r>
          </a:p>
          <a:p>
            <a:pPr eaLnBrk="1" hangingPunct="1"/>
            <a:r>
              <a:rPr lang="en-US" smtClean="0"/>
              <a:t>Raynaud’s Phenomenon</a:t>
            </a:r>
          </a:p>
          <a:p>
            <a:pPr eaLnBrk="1" hangingPunct="1"/>
            <a:r>
              <a:rPr lang="en-US" smtClean="0"/>
              <a:t>Neuropathy: Carpal Tunnel Syndrome</a:t>
            </a:r>
          </a:p>
          <a:p>
            <a:pPr eaLnBrk="1" hangingPunct="1"/>
            <a:r>
              <a:rPr lang="en-US" smtClean="0"/>
              <a:t>Rheumatoid Nodules</a:t>
            </a:r>
          </a:p>
          <a:p>
            <a:pPr eaLnBrk="1" hangingPunct="1"/>
            <a:r>
              <a:rPr lang="en-US" smtClean="0"/>
              <a:t>Pleural Effusions</a:t>
            </a:r>
          </a:p>
          <a:p>
            <a:pPr eaLnBrk="1" hangingPunct="1"/>
            <a:r>
              <a:rPr lang="en-US" smtClean="0"/>
              <a:t>Rheumatoid Vasculitis</a:t>
            </a:r>
          </a:p>
          <a:p>
            <a:pPr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TotalTime>
  <Words>1994</Words>
  <Application>Microsoft Office PowerPoint</Application>
  <PresentationFormat>On-screen Show (4:3)</PresentationFormat>
  <Paragraphs>322</Paragraphs>
  <Slides>38</Slides>
  <Notes>26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Rheumatoid Arthritis</vt:lpstr>
      <vt:lpstr>DEFINITION: </vt:lpstr>
      <vt:lpstr>CLINICAL FEATURES</vt:lpstr>
      <vt:lpstr>"Z" deformity</vt:lpstr>
      <vt:lpstr>swan-neck deformity</vt:lpstr>
      <vt:lpstr>boutonnière deformity</vt:lpstr>
      <vt:lpstr>Eversion at Subtalar Joint</vt:lpstr>
      <vt:lpstr>Doesn’t just affect the joints</vt:lpstr>
      <vt:lpstr>Extra-Articular Manifestations</vt:lpstr>
      <vt:lpstr>Xerostomia (Dry Mouth)</vt:lpstr>
      <vt:lpstr>Raynaud’s Phenomenon</vt:lpstr>
      <vt:lpstr>Carpal Tunnel Syndrome</vt:lpstr>
      <vt:lpstr>Pleural Effusion</vt:lpstr>
      <vt:lpstr>Rheumatoid Nodules</vt:lpstr>
      <vt:lpstr>Rheumatoid Vasculitis</vt:lpstr>
      <vt:lpstr> American College Of Rheumatology Criteria </vt:lpstr>
      <vt:lpstr>       ACR Criteria </vt:lpstr>
      <vt:lpstr>           ACR Criteria </vt:lpstr>
      <vt:lpstr>Slide 19</vt:lpstr>
      <vt:lpstr>Why is Early Treatment Important?</vt:lpstr>
      <vt:lpstr>General Principles </vt:lpstr>
      <vt:lpstr>Management</vt:lpstr>
      <vt:lpstr>Pharmacologic Therapy</vt:lpstr>
      <vt:lpstr>Analgesics</vt:lpstr>
      <vt:lpstr>NSAIDs</vt:lpstr>
      <vt:lpstr>Corticosteroids</vt:lpstr>
      <vt:lpstr>Systemic glucocorticoid therapy </vt:lpstr>
      <vt:lpstr>DMARDs</vt:lpstr>
      <vt:lpstr>Combining DMARDs</vt:lpstr>
      <vt:lpstr>Combination therapy (using 2 to 3) DMARDs at a time works better than using a single DMARD</vt:lpstr>
      <vt:lpstr>Methotrexate</vt:lpstr>
      <vt:lpstr>Leflunomide</vt:lpstr>
      <vt:lpstr>Azathioprine</vt:lpstr>
      <vt:lpstr>Cyclophosphamide</vt:lpstr>
      <vt:lpstr>Anticytokine therapy</vt:lpstr>
      <vt:lpstr>TNF-a Inhibitors</vt:lpstr>
      <vt:lpstr>RHEUMATOID ARTHRITIS AND PREGNANCY </vt:lpstr>
      <vt:lpstr>RA &amp; Pregnancy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Rheumatoid Arthritis</dc:title>
  <dc:creator/>
  <cp:lastModifiedBy>DELL</cp:lastModifiedBy>
  <cp:revision>44</cp:revision>
  <dcterms:created xsi:type="dcterms:W3CDTF">2006-08-16T00:00:00Z</dcterms:created>
  <dcterms:modified xsi:type="dcterms:W3CDTF">2018-02-21T10:51:36Z</dcterms:modified>
</cp:coreProperties>
</file>