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40"/>
  </p:notesMasterIdLst>
  <p:sldIdLst>
    <p:sldId id="256" r:id="rId2"/>
    <p:sldId id="261" r:id="rId3"/>
    <p:sldId id="298"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4" r:id="rId36"/>
    <p:sldId id="295" r:id="rId37"/>
    <p:sldId id="296" r:id="rId38"/>
    <p:sldId id="297"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76703" autoAdjust="0"/>
  </p:normalViewPr>
  <p:slideViewPr>
    <p:cSldViewPr>
      <p:cViewPr varScale="1">
        <p:scale>
          <a:sx n="55" d="100"/>
          <a:sy n="55" d="100"/>
        </p:scale>
        <p:origin x="-180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B2B448-6B6B-4586-AB14-1B90D518993F}" type="datetimeFigureOut">
              <a:rPr lang="en-US" smtClean="0"/>
              <a:pPr/>
              <a:t>2/21/2018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CCBDA2-A2CC-4897-817E-53B46113F17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r>
              <a:rPr lang="en-US" dirty="0" smtClean="0"/>
              <a:t>Rheumatoid arthritis (RA) is a chronic multisystem disease of unknown cause. Although there are a variety of systemic manifestations, the characteristic feature of established RA is persistent inflammatory </a:t>
            </a:r>
            <a:r>
              <a:rPr lang="en-US" dirty="0" err="1" smtClean="0"/>
              <a:t>synovitis</a:t>
            </a:r>
            <a:r>
              <a:rPr lang="en-US" dirty="0" smtClean="0"/>
              <a:t>, usually involving peripheral joints in a symmetric distribution. The potential of the synovial inflammation to cause cartilage damage and bone erosions and subsequent changes in joint integrity is the hallmark of the disease. Despite its destructive potential, the course of RA can be quite variable. Some patients may experience only a mild </a:t>
            </a:r>
            <a:r>
              <a:rPr lang="en-US" dirty="0" err="1" smtClean="0"/>
              <a:t>oligoarticular</a:t>
            </a:r>
            <a:r>
              <a:rPr lang="en-US" dirty="0" smtClean="0"/>
              <a:t> illness of brief duration with minimal joint damage, but most will have progressive </a:t>
            </a:r>
            <a:r>
              <a:rPr lang="en-US" dirty="0" err="1" smtClean="0"/>
              <a:t>polyarthritis</a:t>
            </a:r>
            <a:r>
              <a:rPr lang="en-US" dirty="0" smtClean="0"/>
              <a:t> with marked functional impairment</a:t>
            </a:r>
          </a:p>
        </p:txBody>
      </p:sp>
      <p:sp>
        <p:nvSpPr>
          <p:cNvPr id="50180" name="Slide Number Placeholder 3"/>
          <p:cNvSpPr>
            <a:spLocks noGrp="1"/>
          </p:cNvSpPr>
          <p:nvPr>
            <p:ph type="sldNum" sz="quarter" idx="5"/>
          </p:nvPr>
        </p:nvSpPr>
        <p:spPr>
          <a:noFill/>
        </p:spPr>
        <p:txBody>
          <a:bodyPr/>
          <a:lstStyle/>
          <a:p>
            <a:fld id="{2CFF047F-F604-40DE-816C-B3E81173BDE9}" type="slidenum">
              <a:rPr lang="en-US" smtClean="0"/>
              <a:pPr/>
              <a:t>2</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pPr eaLnBrk="1" hangingPunct="1"/>
            <a:endParaRPr lang="en-CA" dirty="0" smtClean="0"/>
          </a:p>
        </p:txBody>
      </p:sp>
      <p:sp>
        <p:nvSpPr>
          <p:cNvPr id="62468" name="Slide Number Placeholder 3"/>
          <p:cNvSpPr>
            <a:spLocks noGrp="1"/>
          </p:cNvSpPr>
          <p:nvPr>
            <p:ph type="sldNum" sz="quarter" idx="5"/>
          </p:nvPr>
        </p:nvSpPr>
        <p:spPr>
          <a:noFill/>
        </p:spPr>
        <p:txBody>
          <a:bodyPr/>
          <a:lstStyle/>
          <a:p>
            <a:fld id="{2C634ADA-8609-41AB-818D-1F65DE0CAE44}" type="slidenum">
              <a:rPr lang="en-US" smtClean="0"/>
              <a:pPr/>
              <a:t>12</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pPr eaLnBrk="1" hangingPunct="1"/>
            <a:r>
              <a:rPr lang="en-US" i="1" smtClean="0"/>
              <a:t>Pleuropulmonary manifestations</a:t>
            </a:r>
            <a:r>
              <a:rPr lang="en-US" smtClean="0"/>
              <a:t>, which are more commonly observed in men, include pleural disease, interstitial fibrosis, pleuropulmonary nodules, pneumonitis, and arteritis</a:t>
            </a:r>
            <a:endParaRPr lang="en-CA" smtClean="0"/>
          </a:p>
        </p:txBody>
      </p:sp>
      <p:sp>
        <p:nvSpPr>
          <p:cNvPr id="63492" name="Slide Number Placeholder 3"/>
          <p:cNvSpPr>
            <a:spLocks noGrp="1"/>
          </p:cNvSpPr>
          <p:nvPr>
            <p:ph type="sldNum" sz="quarter" idx="5"/>
          </p:nvPr>
        </p:nvSpPr>
        <p:spPr>
          <a:noFill/>
        </p:spPr>
        <p:txBody>
          <a:bodyPr/>
          <a:lstStyle/>
          <a:p>
            <a:fld id="{04295099-0793-4F60-BC4C-24DE70B5DEE3}" type="slidenum">
              <a:rPr lang="en-US" smtClean="0"/>
              <a:pPr/>
              <a:t>13</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pPr eaLnBrk="1" hangingPunct="1"/>
            <a:r>
              <a:rPr lang="en-US" i="1" dirty="0" smtClean="0"/>
              <a:t>Rheumatoid nodules</a:t>
            </a:r>
            <a:r>
              <a:rPr lang="en-US" dirty="0" smtClean="0"/>
              <a:t> may develop in 20–30% of persons with RA. They are usually found on </a:t>
            </a:r>
            <a:r>
              <a:rPr lang="en-US" dirty="0" err="1" smtClean="0"/>
              <a:t>periarticular</a:t>
            </a:r>
            <a:r>
              <a:rPr lang="en-US" dirty="0" smtClean="0"/>
              <a:t> structures, extensor surfaces, or other areas subjected to mechanical pressure, but they can develop elsewhere, including the pleura and </a:t>
            </a:r>
            <a:r>
              <a:rPr lang="en-US" dirty="0" err="1" smtClean="0"/>
              <a:t>meninges</a:t>
            </a:r>
            <a:r>
              <a:rPr lang="en-US" dirty="0" smtClean="0"/>
              <a:t>. Common locations include the </a:t>
            </a:r>
            <a:r>
              <a:rPr lang="en-US" dirty="0" err="1" smtClean="0"/>
              <a:t>olecranon</a:t>
            </a:r>
            <a:r>
              <a:rPr lang="en-US" dirty="0" smtClean="0"/>
              <a:t> bursa, the proximal ulna, the Achilles tendon, and the </a:t>
            </a:r>
            <a:r>
              <a:rPr lang="en-US" dirty="0" err="1" smtClean="0"/>
              <a:t>occiput</a:t>
            </a:r>
            <a:endParaRPr lang="en-CA" dirty="0" smtClean="0"/>
          </a:p>
        </p:txBody>
      </p:sp>
      <p:sp>
        <p:nvSpPr>
          <p:cNvPr id="64516" name="Slide Number Placeholder 3"/>
          <p:cNvSpPr>
            <a:spLocks noGrp="1"/>
          </p:cNvSpPr>
          <p:nvPr>
            <p:ph type="sldNum" sz="quarter" idx="5"/>
          </p:nvPr>
        </p:nvSpPr>
        <p:spPr>
          <a:noFill/>
        </p:spPr>
        <p:txBody>
          <a:bodyPr/>
          <a:lstStyle/>
          <a:p>
            <a:fld id="{4B4983A9-E8C4-40D2-8A70-461AE7ED70FA}" type="slidenum">
              <a:rPr lang="en-US" smtClean="0"/>
              <a:pPr/>
              <a:t>14</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pPr eaLnBrk="1" hangingPunct="1"/>
            <a:r>
              <a:rPr lang="en-US" i="1" smtClean="0"/>
              <a:t>Rheumatoid vasculitis </a:t>
            </a:r>
            <a:r>
              <a:rPr lang="en-US" smtClean="0"/>
              <a:t>, which can affect nearly any organ system, is seen in patients with severe RA . rheumatoid vasculitis can cause polyneuropathy and mononeuritis multiplex, cutaneous ulceration and dermal necrosis, digital gangrene, and visceral infarction. </a:t>
            </a:r>
            <a:endParaRPr lang="en-CA" smtClean="0"/>
          </a:p>
        </p:txBody>
      </p:sp>
      <p:sp>
        <p:nvSpPr>
          <p:cNvPr id="65540" name="Slide Number Placeholder 3"/>
          <p:cNvSpPr>
            <a:spLocks noGrp="1"/>
          </p:cNvSpPr>
          <p:nvPr>
            <p:ph type="sldNum" sz="quarter" idx="5"/>
          </p:nvPr>
        </p:nvSpPr>
        <p:spPr>
          <a:noFill/>
        </p:spPr>
        <p:txBody>
          <a:bodyPr/>
          <a:lstStyle/>
          <a:p>
            <a:fld id="{7F3F1B4C-CAE7-433F-8AE5-1FA33720DBC0}" type="slidenum">
              <a:rPr lang="en-US" smtClean="0"/>
              <a:pPr/>
              <a:t>15</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pPr eaLnBrk="1" hangingPunct="1"/>
            <a:r>
              <a:rPr lang="en-US" sz="2800" dirty="0" smtClean="0"/>
              <a:t>Functional status</a:t>
            </a:r>
          </a:p>
          <a:p>
            <a:pPr eaLnBrk="1" hangingPunct="1"/>
            <a:r>
              <a:rPr lang="en-US" sz="2800" dirty="0" smtClean="0"/>
              <a:t>In the Rheumatology Clinic we use a Health Assessment Questionnaire (HAQ)</a:t>
            </a:r>
          </a:p>
          <a:p>
            <a:pPr lvl="1" eaLnBrk="1" hangingPunct="1"/>
            <a:r>
              <a:rPr lang="en-US" sz="2400" dirty="0" smtClean="0"/>
              <a:t>Dressing, Bathing, Grooming</a:t>
            </a:r>
          </a:p>
          <a:p>
            <a:pPr lvl="1" eaLnBrk="1" hangingPunct="1"/>
            <a:r>
              <a:rPr lang="en-US" sz="2400" dirty="0" smtClean="0"/>
              <a:t>Cooking, Cleaning, Shopping</a:t>
            </a:r>
          </a:p>
          <a:p>
            <a:pPr lvl="1" eaLnBrk="1" hangingPunct="1"/>
            <a:r>
              <a:rPr lang="en-US" sz="2400" dirty="0" smtClean="0"/>
              <a:t>Mobility – Walking and Standing</a:t>
            </a:r>
          </a:p>
          <a:p>
            <a:pPr lvl="1" eaLnBrk="1" hangingPunct="1"/>
            <a:r>
              <a:rPr lang="en-US" sz="2400" dirty="0" smtClean="0"/>
              <a:t>Working</a:t>
            </a:r>
          </a:p>
          <a:p>
            <a:pPr lvl="1" eaLnBrk="1" hangingPunct="1"/>
            <a:r>
              <a:rPr lang="en-US" sz="2400" dirty="0" smtClean="0"/>
              <a:t>Social Activities &amp; Sports</a:t>
            </a:r>
          </a:p>
          <a:p>
            <a:pPr eaLnBrk="1" hangingPunct="1"/>
            <a:r>
              <a:rPr lang="en-US" sz="2800" b="1" u="sng" dirty="0" smtClean="0">
                <a:solidFill>
                  <a:schemeClr val="folHlink"/>
                </a:solidFill>
              </a:rPr>
              <a:t>Rank the Functional Status (IMPORTANT)</a:t>
            </a:r>
          </a:p>
          <a:p>
            <a:pPr lvl="1" eaLnBrk="1" hangingPunct="1"/>
            <a:r>
              <a:rPr lang="en-US" sz="2400" dirty="0" smtClean="0"/>
              <a:t>Mild, Moderate, or Severe</a:t>
            </a:r>
          </a:p>
          <a:p>
            <a:pPr eaLnBrk="1" hangingPunct="1"/>
            <a:endParaRPr lang="en-CA" dirty="0" smtClean="0"/>
          </a:p>
        </p:txBody>
      </p:sp>
      <p:sp>
        <p:nvSpPr>
          <p:cNvPr id="66564" name="Slide Number Placeholder 3"/>
          <p:cNvSpPr>
            <a:spLocks noGrp="1"/>
          </p:cNvSpPr>
          <p:nvPr>
            <p:ph type="sldNum" sz="quarter" idx="5"/>
          </p:nvPr>
        </p:nvSpPr>
        <p:spPr>
          <a:noFill/>
        </p:spPr>
        <p:txBody>
          <a:bodyPr/>
          <a:lstStyle/>
          <a:p>
            <a:fld id="{AD049BE6-74D2-4665-AF2A-5E8EE65C7923}" type="slidenum">
              <a:rPr lang="en-US" smtClean="0"/>
              <a:pPr/>
              <a:t>19</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pPr eaLnBrk="1" hangingPunct="1"/>
            <a:endParaRPr lang="en-CA" dirty="0" smtClean="0"/>
          </a:p>
        </p:txBody>
      </p:sp>
      <p:sp>
        <p:nvSpPr>
          <p:cNvPr id="67588" name="Slide Number Placeholder 3"/>
          <p:cNvSpPr>
            <a:spLocks noGrp="1"/>
          </p:cNvSpPr>
          <p:nvPr>
            <p:ph type="sldNum" sz="quarter" idx="5"/>
          </p:nvPr>
        </p:nvSpPr>
        <p:spPr>
          <a:noFill/>
        </p:spPr>
        <p:txBody>
          <a:bodyPr/>
          <a:lstStyle/>
          <a:p>
            <a:fld id="{94E1D943-2E6B-41DF-83BD-DC0ECFF57C4B}" type="slidenum">
              <a:rPr lang="en-US" smtClean="0"/>
              <a:pPr/>
              <a:t>20</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r>
              <a:rPr lang="en-US" smtClean="0"/>
              <a:t>The goals of therapy of RA are (1) relief of pain, (2) reduction of inflammation, (3) protection of articular structures, (4) maintenance of function, and (5) control of systemic involvement. </a:t>
            </a:r>
          </a:p>
          <a:p>
            <a:r>
              <a:rPr lang="en-US" smtClean="0"/>
              <a:t>Since the etiology of RA is unknown, the pathogenesis is not completely understood, and the mechanisms of action of some of the therapeutic agents employed are uncertain, therapy remains somewhat empirical. None of the therapeutic interventions is curative, and therefore all must be viewed as palliative, aimed at relieving the signs and symptoms of the disease. </a:t>
            </a:r>
          </a:p>
        </p:txBody>
      </p:sp>
      <p:sp>
        <p:nvSpPr>
          <p:cNvPr id="68612" name="Slide Number Placeholder 3"/>
          <p:cNvSpPr>
            <a:spLocks noGrp="1"/>
          </p:cNvSpPr>
          <p:nvPr>
            <p:ph type="sldNum" sz="quarter" idx="5"/>
          </p:nvPr>
        </p:nvSpPr>
        <p:spPr>
          <a:noFill/>
        </p:spPr>
        <p:txBody>
          <a:bodyPr/>
          <a:lstStyle/>
          <a:p>
            <a:fld id="{1A1222DE-F87E-4B3F-B244-40B39361548C}" type="slidenum">
              <a:rPr lang="en-US" smtClean="0"/>
              <a:pPr/>
              <a:t>21</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lnSpcReduction="10000"/>
          </a:bodyPr>
          <a:lstStyle/>
          <a:p>
            <a:pPr>
              <a:defRPr/>
            </a:pPr>
            <a:r>
              <a:rPr lang="en-US" dirty="0" smtClean="0"/>
              <a:t>Management of patients with RA involves an interdisciplinary approach, which attempts to deal with the various problems that these individuals encounter with functional as well as psychosocial interactions. A variety of physical therapy modalities may be useful in decreasing the symptoms of RA. </a:t>
            </a:r>
          </a:p>
          <a:p>
            <a:pPr>
              <a:defRPr/>
            </a:pPr>
            <a:r>
              <a:rPr lang="en-US" dirty="0" smtClean="0"/>
              <a:t>Rest ameliorates symptoms and can be an important component of the total therapeutic program. </a:t>
            </a:r>
          </a:p>
          <a:p>
            <a:pPr>
              <a:defRPr/>
            </a:pPr>
            <a:endParaRPr lang="en-US" dirty="0" smtClean="0"/>
          </a:p>
          <a:p>
            <a:pPr>
              <a:defRPr/>
            </a:pPr>
            <a:r>
              <a:rPr lang="en-US" dirty="0" smtClean="0"/>
              <a:t>In addition, splinting to reduce unwanted motion of inflamed joints may be useful. </a:t>
            </a:r>
          </a:p>
          <a:p>
            <a:pPr>
              <a:defRPr/>
            </a:pPr>
            <a:endParaRPr lang="en-US" dirty="0" smtClean="0"/>
          </a:p>
          <a:p>
            <a:pPr>
              <a:defRPr/>
            </a:pPr>
            <a:r>
              <a:rPr lang="en-US" dirty="0" smtClean="0"/>
              <a:t>Exercise directed at maintaining muscle strength and joint mobility is also an important aspect of the therapeutic regimen. </a:t>
            </a:r>
          </a:p>
          <a:p>
            <a:pPr>
              <a:defRPr/>
            </a:pPr>
            <a:endParaRPr lang="en-US" dirty="0" smtClean="0"/>
          </a:p>
          <a:p>
            <a:pPr>
              <a:defRPr/>
            </a:pPr>
            <a:r>
              <a:rPr lang="en-US" dirty="0" smtClean="0"/>
              <a:t>A variety of orthotic and assistive devices can be helpful in supporting and aligning deformed joints to reduce pain and improve function. </a:t>
            </a:r>
          </a:p>
          <a:p>
            <a:pPr>
              <a:defRPr/>
            </a:pPr>
            <a:endParaRPr lang="en-US" dirty="0" smtClean="0"/>
          </a:p>
          <a:p>
            <a:pPr>
              <a:defRPr/>
            </a:pPr>
            <a:r>
              <a:rPr lang="en-US" dirty="0" smtClean="0"/>
              <a:t>Education of the patient and family is an important component of the therapeutic plan to help those involved become aware of the potential impact of the disease and make appropriate accommodations in lifestyle to maximize satisfaction and minimize stress on joints</a:t>
            </a:r>
            <a:endParaRPr lang="en-US" dirty="0"/>
          </a:p>
        </p:txBody>
      </p:sp>
      <p:sp>
        <p:nvSpPr>
          <p:cNvPr id="69636" name="Slide Number Placeholder 3"/>
          <p:cNvSpPr>
            <a:spLocks noGrp="1"/>
          </p:cNvSpPr>
          <p:nvPr>
            <p:ph type="sldNum" sz="quarter" idx="5"/>
          </p:nvPr>
        </p:nvSpPr>
        <p:spPr>
          <a:noFill/>
        </p:spPr>
        <p:txBody>
          <a:bodyPr/>
          <a:lstStyle/>
          <a:p>
            <a:fld id="{3F6A868C-E872-4B55-9CEF-2AB9DB4A1CC4}" type="slidenum">
              <a:rPr lang="en-US" smtClean="0"/>
              <a:pPr/>
              <a:t>22</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r>
              <a:rPr lang="en-US" smtClean="0"/>
              <a:t>Medical management of RA involves five general approaches. The first is the use of nonsteroidal anti-inflammatory drugs (NSAIDs) and simple analgesics to control the symptoms and signs of the local inflammatory process</a:t>
            </a:r>
          </a:p>
        </p:txBody>
      </p:sp>
      <p:sp>
        <p:nvSpPr>
          <p:cNvPr id="70660" name="Slide Number Placeholder 3"/>
          <p:cNvSpPr>
            <a:spLocks noGrp="1"/>
          </p:cNvSpPr>
          <p:nvPr>
            <p:ph type="sldNum" sz="quarter" idx="5"/>
          </p:nvPr>
        </p:nvSpPr>
        <p:spPr>
          <a:noFill/>
        </p:spPr>
        <p:txBody>
          <a:bodyPr/>
          <a:lstStyle/>
          <a:p>
            <a:fld id="{41218081-5322-4ABC-85F8-7CC353357254}" type="slidenum">
              <a:rPr lang="en-US" smtClean="0"/>
              <a:pPr/>
              <a:t>23</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9E42A133-1B7B-44BD-9C82-1B658CBA5170}" type="slidenum">
              <a:rPr lang="en-US" smtClean="0"/>
              <a:pPr/>
              <a:t>24</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r>
              <a:rPr lang="en-US" dirty="0" smtClean="0"/>
              <a:t>With persistent inflammation, a variety of characteristic joint changes develop. These can be attributed to a number of pathologic events, including laxity of supporting soft tissue structures; damage or weakening of ligaments, tendons, and the joint capsule; cartilage degradation; muscle imbalance; and unopposed physical forces associated with the use of affected joints. Characteristic changes of the hand include </a:t>
            </a:r>
          </a:p>
          <a:p>
            <a:r>
              <a:rPr lang="en-US" dirty="0" smtClean="0"/>
              <a:t>          ‘  hyperextension of the first </a:t>
            </a:r>
            <a:r>
              <a:rPr lang="en-US" dirty="0" err="1" smtClean="0"/>
              <a:t>interphalangeal</a:t>
            </a:r>
            <a:r>
              <a:rPr lang="en-US" dirty="0" smtClean="0"/>
              <a:t> joint and flexion of the first </a:t>
            </a:r>
            <a:r>
              <a:rPr lang="en-US" dirty="0" err="1" smtClean="0"/>
              <a:t>metacarpophalangeal</a:t>
            </a:r>
            <a:r>
              <a:rPr lang="en-US" dirty="0" smtClean="0"/>
              <a:t> joint with a consequent loss of thumb mobility and pinch. ‘</a:t>
            </a:r>
          </a:p>
          <a:p>
            <a:r>
              <a:rPr lang="en-US" dirty="0" smtClean="0"/>
              <a:t>             </a:t>
            </a:r>
          </a:p>
        </p:txBody>
      </p:sp>
      <p:sp>
        <p:nvSpPr>
          <p:cNvPr id="53252" name="Slide Number Placeholder 3"/>
          <p:cNvSpPr>
            <a:spLocks noGrp="1"/>
          </p:cNvSpPr>
          <p:nvPr>
            <p:ph type="sldNum" sz="quarter" idx="5"/>
          </p:nvPr>
        </p:nvSpPr>
        <p:spPr>
          <a:noFill/>
        </p:spPr>
        <p:txBody>
          <a:bodyPr/>
          <a:lstStyle/>
          <a:p>
            <a:fld id="{368A39B7-D857-4FBF-B21C-F485468A9838}" type="slidenum">
              <a:rPr lang="en-US" smtClean="0"/>
              <a:pPr/>
              <a:t>4</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6920B21C-70E8-4755-8BE0-DC2133A89392}" type="slidenum">
              <a:rPr lang="en-US" smtClean="0"/>
              <a:pPr/>
              <a:t>25</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r>
              <a:rPr lang="en-US" dirty="0" smtClean="0"/>
              <a:t>Systemic </a:t>
            </a:r>
            <a:r>
              <a:rPr lang="en-US" dirty="0" err="1" smtClean="0"/>
              <a:t>glucocorticoid</a:t>
            </a:r>
            <a:r>
              <a:rPr lang="en-US" dirty="0" smtClean="0"/>
              <a:t> therapy can provide effective symptomatic therapy in patients with RA. Low-dose (&lt;7.5 mg/d) prednisone is a useful additive therapy to control symptoms. Moreover, recent evidence suggests that low-dose </a:t>
            </a:r>
            <a:r>
              <a:rPr lang="en-US" dirty="0" err="1" smtClean="0"/>
              <a:t>glucocorticoid</a:t>
            </a:r>
            <a:r>
              <a:rPr lang="en-US" dirty="0" smtClean="0"/>
              <a:t> therapy may retard the progression of bone erosions and that an initial course of low-dose </a:t>
            </a:r>
            <a:r>
              <a:rPr lang="en-US" dirty="0" err="1" smtClean="0"/>
              <a:t>glucocorticoids</a:t>
            </a:r>
            <a:r>
              <a:rPr lang="en-US" dirty="0" smtClean="0"/>
              <a:t> may have a long-term protective effect against bone damage. Monthly pulses with high-dose </a:t>
            </a:r>
            <a:r>
              <a:rPr lang="en-US" dirty="0" err="1" smtClean="0"/>
              <a:t>glucocorticoids</a:t>
            </a:r>
            <a:r>
              <a:rPr lang="en-US" dirty="0" smtClean="0"/>
              <a:t> may be useful in some patients and may hasten the response when therapy with a DMARD is initiated. Finally, a course of low-dose oral </a:t>
            </a:r>
            <a:r>
              <a:rPr lang="en-US" dirty="0" err="1" smtClean="0"/>
              <a:t>glucocorticoids</a:t>
            </a:r>
            <a:r>
              <a:rPr lang="en-US" dirty="0" smtClean="0"/>
              <a:t> combined with DMARD therapy can be beneficial in controlling signs and symptoms rapidly and affording long-term retardation of bone erosion.</a:t>
            </a:r>
          </a:p>
        </p:txBody>
      </p:sp>
      <p:sp>
        <p:nvSpPr>
          <p:cNvPr id="73732" name="Slide Number Placeholder 3"/>
          <p:cNvSpPr>
            <a:spLocks noGrp="1"/>
          </p:cNvSpPr>
          <p:nvPr>
            <p:ph type="sldNum" sz="quarter" idx="5"/>
          </p:nvPr>
        </p:nvSpPr>
        <p:spPr>
          <a:noFill/>
        </p:spPr>
        <p:txBody>
          <a:bodyPr/>
          <a:lstStyle/>
          <a:p>
            <a:fld id="{D90D3CF9-9C4B-4C06-9B68-1D0756E2AD60}" type="slidenum">
              <a:rPr lang="en-US" smtClean="0"/>
              <a:pPr/>
              <a:t>27</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r>
              <a:rPr lang="en-US" dirty="0" smtClean="0"/>
              <a:t>¶ </a:t>
            </a:r>
            <a:r>
              <a:rPr lang="en-US" dirty="0" err="1" smtClean="0"/>
              <a:t>Azathioprine</a:t>
            </a:r>
            <a:r>
              <a:rPr lang="en-US" dirty="0" smtClean="0"/>
              <a:t>, cyclosporine, </a:t>
            </a:r>
            <a:r>
              <a:rPr lang="en-US" dirty="0" err="1" smtClean="0"/>
              <a:t>minocycline</a:t>
            </a:r>
            <a:r>
              <a:rPr lang="en-US" dirty="0" smtClean="0"/>
              <a:t> and gold were considered but not included in these guidelines due to their infrequent use in RA and/</a:t>
            </a:r>
          </a:p>
          <a:p>
            <a:r>
              <a:rPr lang="en-US" dirty="0" smtClean="0"/>
              <a:t>or lack of new data since 2012.</a:t>
            </a:r>
          </a:p>
          <a:p>
            <a:pPr eaLnBrk="1" hangingPunct="1"/>
            <a:endParaRPr lang="en-CA" dirty="0" smtClean="0"/>
          </a:p>
        </p:txBody>
      </p:sp>
      <p:sp>
        <p:nvSpPr>
          <p:cNvPr id="74756" name="Slide Number Placeholder 3"/>
          <p:cNvSpPr>
            <a:spLocks noGrp="1"/>
          </p:cNvSpPr>
          <p:nvPr>
            <p:ph type="sldNum" sz="quarter" idx="5"/>
          </p:nvPr>
        </p:nvSpPr>
        <p:spPr>
          <a:noFill/>
        </p:spPr>
        <p:txBody>
          <a:bodyPr/>
          <a:lstStyle/>
          <a:p>
            <a:fld id="{DE64312A-9D3C-4312-8272-A136D1C03694}" type="slidenum">
              <a:rPr lang="en-US" smtClean="0"/>
              <a:pPr/>
              <a:t>28</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pPr eaLnBrk="1" hangingPunct="1"/>
            <a:endParaRPr lang="en-CA" smtClean="0"/>
          </a:p>
        </p:txBody>
      </p:sp>
      <p:sp>
        <p:nvSpPr>
          <p:cNvPr id="75780" name="Slide Number Placeholder 3"/>
          <p:cNvSpPr>
            <a:spLocks noGrp="1"/>
          </p:cNvSpPr>
          <p:nvPr>
            <p:ph type="sldNum" sz="quarter" idx="5"/>
          </p:nvPr>
        </p:nvSpPr>
        <p:spPr>
          <a:noFill/>
        </p:spPr>
        <p:txBody>
          <a:bodyPr/>
          <a:lstStyle/>
          <a:p>
            <a:fld id="{ED90ABF5-4172-4D78-86A9-C98E26691DCA}" type="slidenum">
              <a:rPr lang="en-US" smtClean="0"/>
              <a:pPr/>
              <a:t>29</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p:spPr>
        <p:txBody>
          <a:bodyPr/>
          <a:lstStyle/>
          <a:p>
            <a:pPr eaLnBrk="1" hangingPunct="1"/>
            <a:endParaRPr lang="en-CA" smtClean="0"/>
          </a:p>
        </p:txBody>
      </p:sp>
      <p:sp>
        <p:nvSpPr>
          <p:cNvPr id="76804" name="Slide Number Placeholder 3"/>
          <p:cNvSpPr>
            <a:spLocks noGrp="1"/>
          </p:cNvSpPr>
          <p:nvPr>
            <p:ph type="sldNum" sz="quarter" idx="5"/>
          </p:nvPr>
        </p:nvSpPr>
        <p:spPr>
          <a:noFill/>
        </p:spPr>
        <p:txBody>
          <a:bodyPr/>
          <a:lstStyle/>
          <a:p>
            <a:fld id="{D7D8E661-FB9B-44B9-8073-8025C43EB1CB}" type="slidenum">
              <a:rPr lang="en-US" smtClean="0"/>
              <a:pPr/>
              <a:t>30</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smtClean="0"/>
              <a:t>Recommendations for optimal </a:t>
            </a:r>
            <a:r>
              <a:rPr lang="en-US" dirty="0" err="1" smtClean="0"/>
              <a:t>followup</a:t>
            </a:r>
            <a:r>
              <a:rPr lang="en-US" dirty="0" smtClean="0"/>
              <a:t> laboratory monitoring intervals </a:t>
            </a:r>
            <a:r>
              <a:rPr lang="en-US" dirty="0" err="1" smtClean="0"/>
              <a:t>forcomplete</a:t>
            </a:r>
            <a:r>
              <a:rPr lang="en-US" dirty="0" smtClean="0"/>
              <a:t> blood count, liver </a:t>
            </a:r>
            <a:r>
              <a:rPr lang="en-US" dirty="0" err="1" smtClean="0"/>
              <a:t>transaminase</a:t>
            </a:r>
            <a:r>
              <a:rPr lang="en-US" dirty="0" smtClean="0"/>
              <a:t> levels, and serum </a:t>
            </a:r>
            <a:r>
              <a:rPr lang="en-US" dirty="0" err="1" smtClean="0"/>
              <a:t>creatinine</a:t>
            </a:r>
            <a:r>
              <a:rPr lang="en-US" dirty="0" smtClean="0"/>
              <a:t> levels for patients</a:t>
            </a:r>
            <a:r>
              <a:rPr lang="en-US" baseline="0" dirty="0" smtClean="0"/>
              <a:t> </a:t>
            </a:r>
            <a:r>
              <a:rPr lang="en-US" dirty="0" smtClean="0"/>
              <a:t>with rheumatoid arthritis receiving disease-modifying </a:t>
            </a:r>
            <a:r>
              <a:rPr lang="en-US" dirty="0" err="1" smtClean="0"/>
              <a:t>antirheumatic</a:t>
            </a:r>
            <a:r>
              <a:rPr lang="en-US" dirty="0" smtClean="0"/>
              <a:t> drugs*</a:t>
            </a:r>
          </a:p>
          <a:p>
            <a:r>
              <a:rPr lang="en-US" dirty="0" smtClean="0"/>
              <a:t>                                                          &lt;3 months                   3–6 months</a:t>
            </a:r>
            <a:r>
              <a:rPr lang="en-US" baseline="0" dirty="0" smtClean="0"/>
              <a:t>                       </a:t>
            </a:r>
            <a:r>
              <a:rPr lang="en-US" dirty="0" smtClean="0"/>
              <a:t>&gt;6 months</a:t>
            </a:r>
          </a:p>
          <a:p>
            <a:r>
              <a:rPr lang="en-US" dirty="0" err="1" smtClean="0"/>
              <a:t>Hydroxychloroquine</a:t>
            </a:r>
            <a:r>
              <a:rPr lang="en-US" dirty="0" smtClean="0"/>
              <a:t>                      None after baseline§</a:t>
            </a:r>
            <a:r>
              <a:rPr lang="en-US" baseline="0" dirty="0" smtClean="0"/>
              <a:t>                  </a:t>
            </a:r>
            <a:r>
              <a:rPr lang="en-US" dirty="0" smtClean="0"/>
              <a:t>None</a:t>
            </a:r>
            <a:r>
              <a:rPr lang="en-US" baseline="0" dirty="0" smtClean="0"/>
              <a:t>                                  </a:t>
            </a:r>
            <a:r>
              <a:rPr lang="en-US" dirty="0" err="1" smtClean="0"/>
              <a:t>None</a:t>
            </a:r>
            <a:endParaRPr lang="en-US" dirty="0" smtClean="0"/>
          </a:p>
          <a:p>
            <a:r>
              <a:rPr lang="en-US" dirty="0" err="1" smtClean="0"/>
              <a:t>Leflunomide</a:t>
            </a:r>
            <a:r>
              <a:rPr lang="en-US" baseline="0" dirty="0" smtClean="0"/>
              <a:t>                                           </a:t>
            </a:r>
            <a:r>
              <a:rPr lang="en-US" dirty="0" smtClean="0"/>
              <a:t>2–4 weeks</a:t>
            </a:r>
            <a:r>
              <a:rPr lang="en-US" baseline="0" dirty="0" smtClean="0"/>
              <a:t>                  </a:t>
            </a:r>
            <a:r>
              <a:rPr lang="en-US" dirty="0" smtClean="0"/>
              <a:t>8–12 weeks</a:t>
            </a:r>
            <a:r>
              <a:rPr lang="en-US" baseline="0" dirty="0" smtClean="0"/>
              <a:t>                         </a:t>
            </a:r>
            <a:r>
              <a:rPr lang="en-US" dirty="0" smtClean="0"/>
              <a:t>12 weeks</a:t>
            </a:r>
          </a:p>
          <a:p>
            <a:r>
              <a:rPr lang="en-US" dirty="0" err="1" smtClean="0"/>
              <a:t>Methotrexate</a:t>
            </a:r>
            <a:r>
              <a:rPr lang="en-US" baseline="0" dirty="0" smtClean="0"/>
              <a:t>                                          </a:t>
            </a:r>
            <a:r>
              <a:rPr lang="en-US" dirty="0" smtClean="0"/>
              <a:t>2–4 weeks</a:t>
            </a:r>
            <a:r>
              <a:rPr lang="en-US" baseline="0" dirty="0" smtClean="0"/>
              <a:t>                  </a:t>
            </a:r>
            <a:r>
              <a:rPr lang="en-US" dirty="0" smtClean="0"/>
              <a:t>8–12 weeks</a:t>
            </a:r>
            <a:r>
              <a:rPr lang="en-US" baseline="0" dirty="0" smtClean="0"/>
              <a:t>                         </a:t>
            </a:r>
            <a:r>
              <a:rPr lang="en-US" dirty="0" smtClean="0"/>
              <a:t>12 weeks</a:t>
            </a:r>
          </a:p>
          <a:p>
            <a:r>
              <a:rPr lang="en-US" dirty="0" err="1" smtClean="0"/>
              <a:t>Sulfasalazine</a:t>
            </a:r>
            <a:r>
              <a:rPr lang="en-US" baseline="0" dirty="0" smtClean="0"/>
              <a:t>                                           </a:t>
            </a:r>
            <a:r>
              <a:rPr lang="en-US" dirty="0" smtClean="0"/>
              <a:t>2–4 weeks</a:t>
            </a:r>
            <a:r>
              <a:rPr lang="en-US" baseline="0" dirty="0" smtClean="0"/>
              <a:t>                 </a:t>
            </a:r>
            <a:r>
              <a:rPr lang="en-US" dirty="0" smtClean="0"/>
              <a:t>8–12 weeks</a:t>
            </a:r>
            <a:r>
              <a:rPr lang="en-US" baseline="0" dirty="0" smtClean="0"/>
              <a:t>                          </a:t>
            </a:r>
            <a:r>
              <a:rPr lang="en-US" dirty="0" smtClean="0"/>
              <a:t>12 weeks</a:t>
            </a:r>
          </a:p>
          <a:p>
            <a:r>
              <a:rPr lang="en-US" dirty="0" smtClean="0"/>
              <a:t>* More frequent monitoring is recommended within the first 3 months of therapy or after increasing</a:t>
            </a:r>
          </a:p>
          <a:p>
            <a:r>
              <a:rPr lang="en-US" dirty="0" smtClean="0"/>
              <a:t>the dose, and the outer bound of the monitoring interval is recommended beyond 6 months of therapy.</a:t>
            </a:r>
            <a:endParaRPr lang="en-US" dirty="0"/>
          </a:p>
        </p:txBody>
      </p:sp>
      <p:sp>
        <p:nvSpPr>
          <p:cNvPr id="4" name="Slide Number Placeholder 3"/>
          <p:cNvSpPr>
            <a:spLocks noGrp="1"/>
          </p:cNvSpPr>
          <p:nvPr>
            <p:ph type="sldNum" sz="quarter" idx="10"/>
          </p:nvPr>
        </p:nvSpPr>
        <p:spPr/>
        <p:txBody>
          <a:bodyPr/>
          <a:lstStyle/>
          <a:p>
            <a:fld id="{44CCBDA2-A2CC-4897-817E-53B46113F17A}" type="slidenum">
              <a:rPr lang="en-US" smtClean="0"/>
              <a:pPr/>
              <a:t>32</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Biologics</a:t>
            </a:r>
          </a:p>
          <a:p>
            <a:r>
              <a:rPr lang="en-US" dirty="0" smtClean="0"/>
              <a:t>*</a:t>
            </a:r>
            <a:r>
              <a:rPr lang="en-US" dirty="0" err="1" smtClean="0"/>
              <a:t>TNFi</a:t>
            </a:r>
            <a:r>
              <a:rPr lang="en-US" dirty="0" smtClean="0"/>
              <a:t> biologic or non-TNF biologic (excludes </a:t>
            </a:r>
            <a:r>
              <a:rPr lang="en-US" dirty="0" err="1" smtClean="0"/>
              <a:t>anakinra</a:t>
            </a:r>
            <a:r>
              <a:rPr lang="en-US" dirty="0" smtClean="0"/>
              <a:t>).§</a:t>
            </a:r>
          </a:p>
          <a:p>
            <a:r>
              <a:rPr lang="en-US" dirty="0" smtClean="0"/>
              <a:t>*</a:t>
            </a:r>
            <a:r>
              <a:rPr lang="en-US" dirty="0" err="1" smtClean="0"/>
              <a:t>TNFi</a:t>
            </a:r>
            <a:r>
              <a:rPr lang="en-US" dirty="0" smtClean="0"/>
              <a:t> biologics</a:t>
            </a:r>
          </a:p>
          <a:p>
            <a:pPr>
              <a:buNone/>
            </a:pPr>
            <a:r>
              <a:rPr lang="en-US" dirty="0" smtClean="0"/>
              <a:t>         </a:t>
            </a:r>
            <a:r>
              <a:rPr lang="en-US" dirty="0" err="1" smtClean="0"/>
              <a:t>Adalimumab</a:t>
            </a:r>
            <a:r>
              <a:rPr lang="en-US" dirty="0" smtClean="0"/>
              <a:t>, </a:t>
            </a:r>
            <a:r>
              <a:rPr lang="en-US" dirty="0" err="1" smtClean="0"/>
              <a:t>certolizumab</a:t>
            </a:r>
            <a:r>
              <a:rPr lang="en-US" dirty="0" smtClean="0"/>
              <a:t> </a:t>
            </a:r>
            <a:r>
              <a:rPr lang="en-US" dirty="0" err="1" smtClean="0"/>
              <a:t>pegol</a:t>
            </a:r>
            <a:r>
              <a:rPr lang="en-US" dirty="0" smtClean="0"/>
              <a:t>, </a:t>
            </a:r>
            <a:r>
              <a:rPr lang="en-US" dirty="0" err="1" smtClean="0"/>
              <a:t>etanercept</a:t>
            </a:r>
            <a:r>
              <a:rPr lang="en-US" dirty="0" smtClean="0"/>
              <a:t>,     </a:t>
            </a:r>
            <a:r>
              <a:rPr lang="en-US" dirty="0" err="1" smtClean="0"/>
              <a:t>golimumab</a:t>
            </a:r>
            <a:r>
              <a:rPr lang="en-US" dirty="0" smtClean="0"/>
              <a:t>, or </a:t>
            </a:r>
            <a:r>
              <a:rPr lang="en-US" dirty="0" err="1" smtClean="0"/>
              <a:t>infliximab</a:t>
            </a:r>
            <a:r>
              <a:rPr lang="en-US" dirty="0" smtClean="0"/>
              <a:t>.</a:t>
            </a:r>
          </a:p>
          <a:p>
            <a:r>
              <a:rPr lang="en-US" dirty="0" smtClean="0"/>
              <a:t>*Non-TNF biologics</a:t>
            </a:r>
          </a:p>
          <a:p>
            <a:pPr>
              <a:buNone/>
            </a:pPr>
            <a:r>
              <a:rPr lang="en-US" dirty="0" smtClean="0"/>
              <a:t>        </a:t>
            </a:r>
            <a:r>
              <a:rPr lang="en-US" dirty="0" err="1" smtClean="0"/>
              <a:t>Abatacept</a:t>
            </a:r>
            <a:r>
              <a:rPr lang="en-US" dirty="0" smtClean="0"/>
              <a:t>, </a:t>
            </a:r>
            <a:r>
              <a:rPr lang="en-US" dirty="0" err="1" smtClean="0"/>
              <a:t>rituximab</a:t>
            </a:r>
            <a:r>
              <a:rPr lang="en-US" dirty="0" smtClean="0"/>
              <a:t>, or </a:t>
            </a:r>
            <a:r>
              <a:rPr lang="en-US" dirty="0" err="1" smtClean="0"/>
              <a:t>tocilizumab</a:t>
            </a:r>
            <a:r>
              <a:rPr lang="en-US" dirty="0" smtClean="0"/>
              <a:t> (excludes </a:t>
            </a:r>
            <a:r>
              <a:rPr lang="en-US" dirty="0" err="1" smtClean="0"/>
              <a:t>anakinra</a:t>
            </a:r>
            <a:r>
              <a:rPr lang="en-US" dirty="0" smtClean="0"/>
              <a:t>).§</a:t>
            </a:r>
          </a:p>
          <a:p>
            <a:r>
              <a:rPr lang="en-US" dirty="0" smtClean="0"/>
              <a:t>* </a:t>
            </a:r>
            <a:r>
              <a:rPr lang="en-US" dirty="0" err="1" smtClean="0"/>
              <a:t>Anakinra</a:t>
            </a:r>
            <a:r>
              <a:rPr lang="en-US" dirty="0" smtClean="0"/>
              <a:t> was considered but not included in these guidelines due to its infrequent use in RA and lack of new data since 2012.</a:t>
            </a:r>
          </a:p>
          <a:p>
            <a:endParaRPr lang="en-US" dirty="0"/>
          </a:p>
        </p:txBody>
      </p:sp>
      <p:sp>
        <p:nvSpPr>
          <p:cNvPr id="4" name="Slide Number Placeholder 3"/>
          <p:cNvSpPr>
            <a:spLocks noGrp="1"/>
          </p:cNvSpPr>
          <p:nvPr>
            <p:ph type="sldNum" sz="quarter" idx="10"/>
          </p:nvPr>
        </p:nvSpPr>
        <p:spPr/>
        <p:txBody>
          <a:bodyPr/>
          <a:lstStyle/>
          <a:p>
            <a:fld id="{44CCBDA2-A2CC-4897-817E-53B46113F17A}" type="slidenum">
              <a:rPr lang="en-US" smtClean="0"/>
              <a:pPr/>
              <a:t>35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r>
              <a:rPr lang="en-US" smtClean="0"/>
              <a:t>hyperextension of the proximal interphalangeal joints, with compensatory flexion of the distal interphalangeal joints (swan-neck deformity); </a:t>
            </a:r>
          </a:p>
        </p:txBody>
      </p:sp>
      <p:sp>
        <p:nvSpPr>
          <p:cNvPr id="54276" name="Slide Number Placeholder 3"/>
          <p:cNvSpPr>
            <a:spLocks noGrp="1"/>
          </p:cNvSpPr>
          <p:nvPr>
            <p:ph type="sldNum" sz="quarter" idx="5"/>
          </p:nvPr>
        </p:nvSpPr>
        <p:spPr>
          <a:noFill/>
        </p:spPr>
        <p:txBody>
          <a:bodyPr/>
          <a:lstStyle/>
          <a:p>
            <a:fld id="{8D083BB0-8277-4ED8-B0F9-6A87A6478CD4}" type="slidenum">
              <a:rPr lang="en-US" smtClean="0"/>
              <a:pPr/>
              <a:t>5</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r>
              <a:rPr lang="en-US" smtClean="0"/>
              <a:t>flexion contracture of the proximal interphalangeal joints and extension of the distal interphalangeal joints (boutonnière deformity); and (</a:t>
            </a:r>
          </a:p>
        </p:txBody>
      </p:sp>
      <p:sp>
        <p:nvSpPr>
          <p:cNvPr id="55300" name="Slide Number Placeholder 3"/>
          <p:cNvSpPr>
            <a:spLocks noGrp="1"/>
          </p:cNvSpPr>
          <p:nvPr>
            <p:ph type="sldNum" sz="quarter" idx="5"/>
          </p:nvPr>
        </p:nvSpPr>
        <p:spPr>
          <a:noFill/>
        </p:spPr>
        <p:txBody>
          <a:bodyPr/>
          <a:lstStyle/>
          <a:p>
            <a:fld id="{DDD1EAD0-4576-4EDC-AD76-27A6F288A4C0}" type="slidenum">
              <a:rPr lang="en-US" smtClean="0"/>
              <a:pPr/>
              <a:t>6</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r>
              <a:rPr lang="en-US" dirty="0" smtClean="0"/>
              <a:t>Typical joint changes may also develop in the feet, including </a:t>
            </a:r>
            <a:r>
              <a:rPr lang="en-US" dirty="0" err="1" smtClean="0"/>
              <a:t>eversion</a:t>
            </a:r>
            <a:r>
              <a:rPr lang="en-US" dirty="0" smtClean="0"/>
              <a:t> at the </a:t>
            </a:r>
            <a:r>
              <a:rPr lang="en-US" dirty="0" err="1" smtClean="0"/>
              <a:t>hindfoot</a:t>
            </a:r>
            <a:r>
              <a:rPr lang="en-US" dirty="0" smtClean="0"/>
              <a:t> (</a:t>
            </a:r>
            <a:r>
              <a:rPr lang="en-US" dirty="0" err="1" smtClean="0"/>
              <a:t>subtalar</a:t>
            </a:r>
            <a:r>
              <a:rPr lang="en-US" dirty="0" smtClean="0"/>
              <a:t> joint), plantar </a:t>
            </a:r>
            <a:r>
              <a:rPr lang="en-US" dirty="0" err="1" smtClean="0"/>
              <a:t>subluxation</a:t>
            </a:r>
            <a:r>
              <a:rPr lang="en-US" dirty="0" smtClean="0"/>
              <a:t> of the metatarsal heads, widening of the forefoot, </a:t>
            </a:r>
            <a:r>
              <a:rPr lang="en-US" dirty="0" err="1" smtClean="0"/>
              <a:t>hallux</a:t>
            </a:r>
            <a:r>
              <a:rPr lang="en-US" dirty="0" smtClean="0"/>
              <a:t> </a:t>
            </a:r>
            <a:r>
              <a:rPr lang="en-US" dirty="0" err="1" smtClean="0"/>
              <a:t>valgus</a:t>
            </a:r>
            <a:r>
              <a:rPr lang="en-US" dirty="0" smtClean="0"/>
              <a:t>, and lateral deviation and dorsal </a:t>
            </a:r>
            <a:r>
              <a:rPr lang="en-US" dirty="0" err="1" smtClean="0"/>
              <a:t>subluxation</a:t>
            </a:r>
            <a:r>
              <a:rPr lang="en-US" dirty="0" smtClean="0"/>
              <a:t> of the toes</a:t>
            </a:r>
          </a:p>
        </p:txBody>
      </p:sp>
      <p:sp>
        <p:nvSpPr>
          <p:cNvPr id="56324" name="Slide Number Placeholder 3"/>
          <p:cNvSpPr>
            <a:spLocks noGrp="1"/>
          </p:cNvSpPr>
          <p:nvPr>
            <p:ph type="sldNum" sz="quarter" idx="5"/>
          </p:nvPr>
        </p:nvSpPr>
        <p:spPr>
          <a:noFill/>
        </p:spPr>
        <p:txBody>
          <a:bodyPr/>
          <a:lstStyle/>
          <a:p>
            <a:fld id="{36AF2A65-F996-4DEC-9071-8E35C232029A}" type="slidenum">
              <a:rPr lang="en-US" smtClean="0"/>
              <a:pPr/>
              <a:t>7</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pPr eaLnBrk="1" hangingPunct="1"/>
            <a:endParaRPr lang="en-CA" smtClean="0"/>
          </a:p>
        </p:txBody>
      </p:sp>
      <p:sp>
        <p:nvSpPr>
          <p:cNvPr id="57348" name="Slide Number Placeholder 3"/>
          <p:cNvSpPr>
            <a:spLocks noGrp="1"/>
          </p:cNvSpPr>
          <p:nvPr>
            <p:ph type="sldNum" sz="quarter" idx="5"/>
          </p:nvPr>
        </p:nvSpPr>
        <p:spPr>
          <a:noFill/>
        </p:spPr>
        <p:txBody>
          <a:bodyPr/>
          <a:lstStyle/>
          <a:p>
            <a:fld id="{5871EB7C-301B-4B06-836C-A65E152538C1}" type="slidenum">
              <a:rPr lang="en-US" smtClean="0"/>
              <a:pPr/>
              <a:t>8</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pPr eaLnBrk="1" hangingPunct="1"/>
            <a:r>
              <a:rPr lang="en-US" smtClean="0"/>
              <a:t>RA is a systemic disease with a variety of extraarticular manifestations. It is estimated that as many as 40% of patients may have extraarticular manifestations, and in ~15% these are severe. On occasion, extraarticular manifestations may be the major evidence of disease activity and source of morbidity. As a rule, these manifestations occur in individuals with high titers of autoantibodies . Although the frequency of patients with severe extraarticular manifestations appears to be declining, these patients have an increased mortality compared to other persons with RA or age-matched normal controls </a:t>
            </a:r>
            <a:endParaRPr lang="en-CA" smtClean="0"/>
          </a:p>
        </p:txBody>
      </p:sp>
      <p:sp>
        <p:nvSpPr>
          <p:cNvPr id="58372" name="Slide Number Placeholder 3"/>
          <p:cNvSpPr>
            <a:spLocks noGrp="1"/>
          </p:cNvSpPr>
          <p:nvPr>
            <p:ph type="sldNum" sz="quarter" idx="5"/>
          </p:nvPr>
        </p:nvSpPr>
        <p:spPr>
          <a:noFill/>
        </p:spPr>
        <p:txBody>
          <a:bodyPr/>
          <a:lstStyle/>
          <a:p>
            <a:fld id="{9757AD7C-9A27-4377-B4DE-A081190EB105}" type="slidenum">
              <a:rPr lang="en-US" smtClean="0"/>
              <a:pPr/>
              <a:t>9</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pPr eaLnBrk="1" hangingPunct="1"/>
            <a:endParaRPr lang="en-CA" smtClean="0"/>
          </a:p>
        </p:txBody>
      </p:sp>
      <p:sp>
        <p:nvSpPr>
          <p:cNvPr id="60420" name="Slide Number Placeholder 3"/>
          <p:cNvSpPr>
            <a:spLocks noGrp="1"/>
          </p:cNvSpPr>
          <p:nvPr>
            <p:ph type="sldNum" sz="quarter" idx="5"/>
          </p:nvPr>
        </p:nvSpPr>
        <p:spPr>
          <a:noFill/>
        </p:spPr>
        <p:txBody>
          <a:bodyPr/>
          <a:lstStyle/>
          <a:p>
            <a:fld id="{4764605A-66AD-4834-B317-EC2D363D4EAD}" type="slidenum">
              <a:rPr lang="en-US" smtClean="0"/>
              <a:pPr/>
              <a:t>10</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pPr eaLnBrk="1" hangingPunct="1"/>
            <a:endParaRPr lang="en-CA" smtClean="0"/>
          </a:p>
        </p:txBody>
      </p:sp>
      <p:sp>
        <p:nvSpPr>
          <p:cNvPr id="61444" name="Slide Number Placeholder 3"/>
          <p:cNvSpPr>
            <a:spLocks noGrp="1"/>
          </p:cNvSpPr>
          <p:nvPr>
            <p:ph type="sldNum" sz="quarter" idx="5"/>
          </p:nvPr>
        </p:nvSpPr>
        <p:spPr>
          <a:noFill/>
        </p:spPr>
        <p:txBody>
          <a:bodyPr/>
          <a:lstStyle/>
          <a:p>
            <a:fld id="{3D317CDE-ADE4-4CEC-92DB-6EE53E50F18A}" type="slidenum">
              <a:rPr lang="en-US" smtClean="0"/>
              <a:pPr/>
              <a:t>11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2/21/2018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F14CB81-BF44-452C-A5B2-C2E5FFDAF8B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2/21/2018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2/21/2018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2/21/2018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p:txBody>
          <a:bodyPr/>
          <a:lstStyle/>
          <a:p>
            <a:pPr eaLnBrk="1" hangingPunct="1"/>
            <a:r>
              <a:rPr lang="en-US" smtClean="0"/>
              <a:t>Rheumatoid Arthritis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Xerostomia (Dry Mouth)</a:t>
            </a:r>
          </a:p>
        </p:txBody>
      </p:sp>
      <p:pic>
        <p:nvPicPr>
          <p:cNvPr id="16387" name="Picture 4" descr="xerostomia3"/>
          <p:cNvPicPr>
            <a:picLocks noGrp="1" noChangeAspect="1" noChangeArrowheads="1"/>
          </p:cNvPicPr>
          <p:nvPr>
            <p:ph sz="half" idx="1"/>
          </p:nvPr>
        </p:nvPicPr>
        <p:blipFill>
          <a:blip r:embed="rId3" cstate="print"/>
          <a:stretch>
            <a:fillRect/>
          </a:stretch>
        </p:blipFill>
        <p:spPr>
          <a:xfrm>
            <a:off x="869950" y="3172619"/>
            <a:ext cx="3213100" cy="1930400"/>
          </a:xfr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Raynaud’s Phenomenon</a:t>
            </a:r>
          </a:p>
        </p:txBody>
      </p:sp>
      <p:pic>
        <p:nvPicPr>
          <p:cNvPr id="17411" name="Picture 7" descr="RP"/>
          <p:cNvPicPr>
            <a:picLocks noGrp="1" noChangeAspect="1" noChangeArrowheads="1"/>
          </p:cNvPicPr>
          <p:nvPr>
            <p:ph idx="1"/>
          </p:nvPr>
        </p:nvPicPr>
        <p:blipFill>
          <a:blip r:embed="rId3" cstate="print"/>
          <a:srcRect/>
          <a:stretch>
            <a:fillRect/>
          </a:stretch>
        </p:blipFill>
        <p:spPr>
          <a:xfrm>
            <a:off x="714375" y="1590675"/>
            <a:ext cx="7659688" cy="5105400"/>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Carpal Tunnel Syndrome</a:t>
            </a:r>
          </a:p>
        </p:txBody>
      </p:sp>
      <p:pic>
        <p:nvPicPr>
          <p:cNvPr id="18435" name="Picture 4" descr="Carpal Tunnel"/>
          <p:cNvPicPr>
            <a:picLocks noGrp="1" noChangeAspect="1" noChangeArrowheads="1"/>
          </p:cNvPicPr>
          <p:nvPr>
            <p:ph sz="half" idx="1"/>
          </p:nvPr>
        </p:nvPicPr>
        <p:blipFill>
          <a:blip r:embed="rId3" cstate="print"/>
          <a:srcRect/>
          <a:stretch>
            <a:fillRect/>
          </a:stretch>
        </p:blipFill>
        <p:spPr>
          <a:xfrm>
            <a:off x="246063" y="1770063"/>
            <a:ext cx="6099175" cy="3960812"/>
          </a:xfrm>
          <a:noFill/>
        </p:spPr>
      </p:pic>
      <p:pic>
        <p:nvPicPr>
          <p:cNvPr id="18436" name="Picture 6" descr="median distribution"/>
          <p:cNvPicPr>
            <a:picLocks noGrp="1" noChangeAspect="1" noChangeArrowheads="1"/>
          </p:cNvPicPr>
          <p:nvPr>
            <p:ph sz="half" idx="2"/>
          </p:nvPr>
        </p:nvPicPr>
        <p:blipFill>
          <a:blip r:embed="rId4" cstate="print"/>
          <a:stretch>
            <a:fillRect/>
          </a:stretch>
        </p:blipFill>
        <p:spPr>
          <a:xfrm>
            <a:off x="5767387" y="2423319"/>
            <a:ext cx="1800225" cy="3429000"/>
          </a:xfr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304800"/>
            <a:ext cx="8229600" cy="990600"/>
          </a:xfrm>
        </p:spPr>
        <p:txBody>
          <a:bodyPr>
            <a:normAutofit/>
          </a:bodyPr>
          <a:lstStyle/>
          <a:p>
            <a:pPr eaLnBrk="1" hangingPunct="1"/>
            <a:r>
              <a:rPr lang="en-US" dirty="0" smtClean="0"/>
              <a:t>Pleural Effusion</a:t>
            </a:r>
          </a:p>
        </p:txBody>
      </p:sp>
      <p:pic>
        <p:nvPicPr>
          <p:cNvPr id="19459" name="Picture 4" descr="pleural effusion"/>
          <p:cNvPicPr>
            <a:picLocks noGrp="1" noChangeAspect="1" noChangeArrowheads="1"/>
          </p:cNvPicPr>
          <p:nvPr>
            <p:ph idx="1"/>
          </p:nvPr>
        </p:nvPicPr>
        <p:blipFill>
          <a:blip r:embed="rId3" cstate="print"/>
          <a:srcRect/>
          <a:stretch>
            <a:fillRect/>
          </a:stretch>
        </p:blipFill>
        <p:spPr>
          <a:xfrm>
            <a:off x="1539875" y="1450975"/>
            <a:ext cx="5340350" cy="5407025"/>
          </a:xfr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t>Rheumatoid Nodules</a:t>
            </a:r>
          </a:p>
        </p:txBody>
      </p:sp>
      <p:pic>
        <p:nvPicPr>
          <p:cNvPr id="20483" name="Picture 5" descr="rheumatoid nodules"/>
          <p:cNvPicPr>
            <a:picLocks noGrp="1" noChangeAspect="1" noChangeArrowheads="1"/>
          </p:cNvPicPr>
          <p:nvPr>
            <p:ph idx="1"/>
          </p:nvPr>
        </p:nvPicPr>
        <p:blipFill>
          <a:blip r:embed="rId3" cstate="print"/>
          <a:stretch>
            <a:fillRect/>
          </a:stretch>
        </p:blipFill>
        <p:spPr>
          <a:xfrm>
            <a:off x="2133600" y="2529681"/>
            <a:ext cx="4876800" cy="3200400"/>
          </a:xfr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5"/>
          <p:cNvSpPr>
            <a:spLocks noGrp="1" noChangeArrowheads="1"/>
          </p:cNvSpPr>
          <p:nvPr>
            <p:ph type="title"/>
          </p:nvPr>
        </p:nvSpPr>
        <p:spPr/>
        <p:txBody>
          <a:bodyPr/>
          <a:lstStyle/>
          <a:p>
            <a:pPr eaLnBrk="1" hangingPunct="1"/>
            <a:r>
              <a:rPr lang="en-US" smtClean="0"/>
              <a:t>Rheumatoid Vasculitis</a:t>
            </a:r>
          </a:p>
        </p:txBody>
      </p:sp>
      <p:pic>
        <p:nvPicPr>
          <p:cNvPr id="21507" name="Picture 4" descr="rheumatoid vasculitis"/>
          <p:cNvPicPr>
            <a:picLocks noGrp="1" noChangeAspect="1" noChangeArrowheads="1"/>
          </p:cNvPicPr>
          <p:nvPr>
            <p:ph idx="1"/>
          </p:nvPr>
        </p:nvPicPr>
        <p:blipFill>
          <a:blip r:embed="rId3" cstate="print"/>
          <a:stretch>
            <a:fillRect/>
          </a:stretch>
        </p:blipFill>
        <p:spPr>
          <a:xfrm>
            <a:off x="2667000" y="2863056"/>
            <a:ext cx="3810000" cy="2533650"/>
          </a:xfr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normAutofit fontScale="90000"/>
          </a:bodyPr>
          <a:lstStyle/>
          <a:p>
            <a:r>
              <a:rPr lang="en-GB" smtClean="0"/>
              <a:t> American College Of Rheumatology Criteria </a:t>
            </a:r>
          </a:p>
        </p:txBody>
      </p:sp>
      <p:sp>
        <p:nvSpPr>
          <p:cNvPr id="3" name="Content Placeholder 2"/>
          <p:cNvSpPr>
            <a:spLocks noGrp="1"/>
          </p:cNvSpPr>
          <p:nvPr>
            <p:ph idx="1"/>
          </p:nvPr>
        </p:nvSpPr>
        <p:spPr/>
        <p:txBody>
          <a:bodyPr>
            <a:normAutofit/>
          </a:bodyPr>
          <a:lstStyle/>
          <a:p>
            <a:pPr>
              <a:buFont typeface="Wingdings" pitchFamily="2" charset="2"/>
              <a:buChar char="q"/>
              <a:defRPr/>
            </a:pPr>
            <a:r>
              <a:rPr lang="en-GB" dirty="0" smtClean="0"/>
              <a:t> Joint involvement                score</a:t>
            </a:r>
          </a:p>
          <a:p>
            <a:pPr>
              <a:buFontTx/>
              <a:buNone/>
              <a:defRPr/>
            </a:pPr>
            <a:r>
              <a:rPr lang="en-GB" dirty="0" smtClean="0"/>
              <a:t>   1 large joint (LJ)                      0</a:t>
            </a:r>
          </a:p>
          <a:p>
            <a:pPr>
              <a:buFontTx/>
              <a:buNone/>
              <a:defRPr/>
            </a:pPr>
            <a:r>
              <a:rPr lang="en-GB" dirty="0" smtClean="0"/>
              <a:t>   2-10 (LJ)                                  1</a:t>
            </a:r>
          </a:p>
          <a:p>
            <a:pPr>
              <a:buFontTx/>
              <a:buNone/>
              <a:defRPr/>
            </a:pPr>
            <a:r>
              <a:rPr lang="en-GB" dirty="0" smtClean="0"/>
              <a:t>   1-3 small joints(SJ)                  2</a:t>
            </a:r>
          </a:p>
          <a:p>
            <a:pPr>
              <a:buFontTx/>
              <a:buNone/>
              <a:defRPr/>
            </a:pPr>
            <a:r>
              <a:rPr lang="en-GB" dirty="0" smtClean="0"/>
              <a:t>   4-10(SJ)                                   3</a:t>
            </a:r>
          </a:p>
          <a:p>
            <a:pPr>
              <a:buFontTx/>
              <a:buNone/>
              <a:defRPr/>
            </a:pPr>
            <a:r>
              <a:rPr lang="en-GB" dirty="0" smtClean="0"/>
              <a:t>   &gt;10joints(</a:t>
            </a:r>
            <a:r>
              <a:rPr lang="en-GB" dirty="0" err="1" smtClean="0"/>
              <a:t>atleast</a:t>
            </a:r>
            <a:r>
              <a:rPr lang="en-GB" dirty="0" smtClean="0"/>
              <a:t> 1 SJ)             5 </a:t>
            </a:r>
          </a:p>
          <a:p>
            <a:pPr>
              <a:buFontTx/>
              <a:buNone/>
              <a:defRPr/>
            </a:pPr>
            <a:r>
              <a:rPr lang="en-GB" dirty="0" smtClean="0"/>
              <a:t>LJ=</a:t>
            </a:r>
            <a:r>
              <a:rPr lang="en-GB" dirty="0" err="1" smtClean="0"/>
              <a:t>shoulder,elbow,hip,knee,ankle;SJ</a:t>
            </a:r>
            <a:r>
              <a:rPr lang="en-GB" dirty="0" smtClean="0"/>
              <a:t>=</a:t>
            </a:r>
            <a:r>
              <a:rPr lang="en-GB" dirty="0" err="1" smtClean="0"/>
              <a:t>MCP,PIP,thumb</a:t>
            </a:r>
            <a:r>
              <a:rPr lang="en-GB" dirty="0" smtClean="0"/>
              <a:t> </a:t>
            </a:r>
            <a:r>
              <a:rPr lang="en-GB" dirty="0" err="1" smtClean="0"/>
              <a:t>IP,wrist</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GB" smtClean="0"/>
              <a:t>       ACR Criteria </a:t>
            </a:r>
          </a:p>
        </p:txBody>
      </p:sp>
      <p:sp>
        <p:nvSpPr>
          <p:cNvPr id="23555" name="Content Placeholder 2"/>
          <p:cNvSpPr>
            <a:spLocks noGrp="1"/>
          </p:cNvSpPr>
          <p:nvPr>
            <p:ph idx="1"/>
          </p:nvPr>
        </p:nvSpPr>
        <p:spPr/>
        <p:txBody>
          <a:bodyPr/>
          <a:lstStyle/>
          <a:p>
            <a:pPr>
              <a:buFont typeface="Wingdings" pitchFamily="2" charset="2"/>
              <a:buChar char="q"/>
            </a:pPr>
            <a:r>
              <a:rPr lang="en-GB" smtClean="0"/>
              <a:t>Serology:</a:t>
            </a:r>
          </a:p>
          <a:p>
            <a:pPr>
              <a:buFontTx/>
              <a:buNone/>
            </a:pPr>
            <a:r>
              <a:rPr lang="en-GB" smtClean="0"/>
              <a:t>       negative RF and negative ACPA          0</a:t>
            </a:r>
          </a:p>
          <a:p>
            <a:pPr>
              <a:buFontTx/>
              <a:buNone/>
            </a:pPr>
            <a:r>
              <a:rPr lang="en-GB" smtClean="0"/>
              <a:t>       Low +RF and low +antiCCPab             2</a:t>
            </a:r>
          </a:p>
          <a:p>
            <a:pPr>
              <a:buFontTx/>
              <a:buNone/>
            </a:pPr>
            <a:r>
              <a:rPr lang="en-GB" smtClean="0"/>
              <a:t>         (&lt;3times UNL)</a:t>
            </a:r>
          </a:p>
          <a:p>
            <a:pPr>
              <a:buFontTx/>
              <a:buNone/>
            </a:pPr>
            <a:r>
              <a:rPr lang="en-GB" smtClean="0"/>
              <a:t>       High +RF and high +antiCCPab           3 </a:t>
            </a:r>
          </a:p>
          <a:p>
            <a:pPr>
              <a:buFontTx/>
              <a:buNone/>
            </a:pPr>
            <a:r>
              <a:rPr lang="en-GB" smtClean="0"/>
              <a:t>         (&gt;3times UNL)</a:t>
            </a:r>
          </a:p>
          <a:p>
            <a:pPr>
              <a:buFontTx/>
              <a:buNone/>
            </a:pPr>
            <a:r>
              <a:rPr lang="en-GB" smtClean="0"/>
              <a:t>    UNL-upper normal limit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GB" smtClean="0"/>
              <a:t>           ACR Criteria </a:t>
            </a:r>
          </a:p>
        </p:txBody>
      </p:sp>
      <p:sp>
        <p:nvSpPr>
          <p:cNvPr id="24579" name="Content Placeholder 2"/>
          <p:cNvSpPr>
            <a:spLocks noGrp="1"/>
          </p:cNvSpPr>
          <p:nvPr>
            <p:ph idx="1"/>
          </p:nvPr>
        </p:nvSpPr>
        <p:spPr/>
        <p:txBody>
          <a:bodyPr/>
          <a:lstStyle/>
          <a:p>
            <a:pPr>
              <a:buFont typeface="Wingdings" pitchFamily="2" charset="2"/>
              <a:buChar char="q"/>
            </a:pPr>
            <a:r>
              <a:rPr lang="en-GB" smtClean="0"/>
              <a:t>Acute phase reactants:</a:t>
            </a:r>
          </a:p>
          <a:p>
            <a:pPr>
              <a:buFontTx/>
              <a:buNone/>
            </a:pPr>
            <a:r>
              <a:rPr lang="en-GB" smtClean="0"/>
              <a:t>        normal CRP and ESR                  0</a:t>
            </a:r>
          </a:p>
          <a:p>
            <a:pPr>
              <a:buFontTx/>
              <a:buNone/>
            </a:pPr>
            <a:r>
              <a:rPr lang="en-GB" smtClean="0"/>
              <a:t>        Abnormal CRP or ESR                 1</a:t>
            </a:r>
          </a:p>
          <a:p>
            <a:pPr>
              <a:buFont typeface="Wingdings" pitchFamily="2" charset="2"/>
              <a:buChar char="q"/>
            </a:pPr>
            <a:r>
              <a:rPr lang="en-GB" smtClean="0"/>
              <a:t>Duration of symptoms:</a:t>
            </a:r>
          </a:p>
          <a:p>
            <a:pPr>
              <a:buFontTx/>
              <a:buNone/>
            </a:pPr>
            <a:r>
              <a:rPr lang="en-GB" smtClean="0"/>
              <a:t>        &lt;6weeks                                       0</a:t>
            </a:r>
          </a:p>
          <a:p>
            <a:pPr>
              <a:buFontTx/>
              <a:buNone/>
            </a:pPr>
            <a:r>
              <a:rPr lang="en-GB" smtClean="0"/>
              <a:t>        &gt;6weeks                                       1</a:t>
            </a:r>
          </a:p>
          <a:p>
            <a:pPr>
              <a:buFontTx/>
              <a:buNone/>
            </a:pPr>
            <a:r>
              <a:rPr lang="en-GB" smtClean="0"/>
              <a:t>Definite RA if score&gt;or=6</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50825" y="-171450"/>
            <a:ext cx="8642350" cy="7704138"/>
            <a:chOff x="158" y="-108"/>
            <a:chExt cx="5444" cy="4853"/>
          </a:xfrm>
        </p:grpSpPr>
        <p:sp>
          <p:nvSpPr>
            <p:cNvPr id="25614" name="Oval 3"/>
            <p:cNvSpPr>
              <a:spLocks noChangeArrowheads="1"/>
            </p:cNvSpPr>
            <p:nvPr/>
          </p:nvSpPr>
          <p:spPr bwMode="auto">
            <a:xfrm>
              <a:off x="158" y="-108"/>
              <a:ext cx="5444" cy="4853"/>
            </a:xfrm>
            <a:prstGeom prst="ellipse">
              <a:avLst/>
            </a:prstGeom>
            <a:solidFill>
              <a:srgbClr val="FF00FF"/>
            </a:solidFill>
            <a:ln w="9525">
              <a:solidFill>
                <a:schemeClr val="tx1"/>
              </a:solidFill>
              <a:round/>
              <a:headEnd/>
              <a:tailEnd/>
            </a:ln>
          </p:spPr>
          <p:txBody>
            <a:bodyPr wrap="none" anchor="ctr"/>
            <a:lstStyle/>
            <a:p>
              <a:endParaRPr lang="en-CA"/>
            </a:p>
          </p:txBody>
        </p:sp>
        <p:sp>
          <p:nvSpPr>
            <p:cNvPr id="25615" name="Text Box 4"/>
            <p:cNvSpPr txBox="1">
              <a:spLocks noChangeArrowheads="1"/>
            </p:cNvSpPr>
            <p:nvPr/>
          </p:nvSpPr>
          <p:spPr bwMode="auto">
            <a:xfrm>
              <a:off x="4740" y="2160"/>
              <a:ext cx="816" cy="231"/>
            </a:xfrm>
            <a:prstGeom prst="rect">
              <a:avLst/>
            </a:prstGeom>
            <a:noFill/>
            <a:ln w="9525">
              <a:noFill/>
              <a:miter lim="800000"/>
              <a:headEnd/>
              <a:tailEnd/>
            </a:ln>
          </p:spPr>
          <p:txBody>
            <a:bodyPr>
              <a:spAutoFit/>
            </a:bodyPr>
            <a:lstStyle/>
            <a:p>
              <a:pPr>
                <a:spcBef>
                  <a:spcPct val="50000"/>
                </a:spcBef>
              </a:pPr>
              <a:r>
                <a:rPr lang="en-US">
                  <a:solidFill>
                    <a:srgbClr val="000000"/>
                  </a:solidFill>
                </a:rPr>
                <a:t>Pleasure</a:t>
              </a:r>
            </a:p>
          </p:txBody>
        </p:sp>
      </p:grpSp>
      <p:grpSp>
        <p:nvGrpSpPr>
          <p:cNvPr id="3" name="Group 5"/>
          <p:cNvGrpSpPr>
            <a:grpSpLocks/>
          </p:cNvGrpSpPr>
          <p:nvPr/>
        </p:nvGrpSpPr>
        <p:grpSpPr bwMode="auto">
          <a:xfrm>
            <a:off x="971550" y="593725"/>
            <a:ext cx="6337300" cy="6264275"/>
            <a:chOff x="612" y="374"/>
            <a:chExt cx="3992" cy="3946"/>
          </a:xfrm>
        </p:grpSpPr>
        <p:sp>
          <p:nvSpPr>
            <p:cNvPr id="25612" name="Oval 6"/>
            <p:cNvSpPr>
              <a:spLocks noChangeArrowheads="1"/>
            </p:cNvSpPr>
            <p:nvPr/>
          </p:nvSpPr>
          <p:spPr bwMode="auto">
            <a:xfrm>
              <a:off x="612" y="374"/>
              <a:ext cx="3992" cy="3946"/>
            </a:xfrm>
            <a:prstGeom prst="ellipse">
              <a:avLst/>
            </a:prstGeom>
            <a:solidFill>
              <a:schemeClr val="accent1"/>
            </a:solidFill>
            <a:ln w="9525">
              <a:solidFill>
                <a:schemeClr val="tx1"/>
              </a:solidFill>
              <a:round/>
              <a:headEnd/>
              <a:tailEnd/>
            </a:ln>
          </p:spPr>
          <p:txBody>
            <a:bodyPr wrap="none" anchor="ctr"/>
            <a:lstStyle/>
            <a:p>
              <a:endParaRPr lang="en-CA"/>
            </a:p>
          </p:txBody>
        </p:sp>
        <p:sp>
          <p:nvSpPr>
            <p:cNvPr id="25613" name="Text Box 7"/>
            <p:cNvSpPr txBox="1">
              <a:spLocks noChangeArrowheads="1"/>
            </p:cNvSpPr>
            <p:nvPr/>
          </p:nvSpPr>
          <p:spPr bwMode="auto">
            <a:xfrm>
              <a:off x="2200" y="659"/>
              <a:ext cx="816" cy="231"/>
            </a:xfrm>
            <a:prstGeom prst="rect">
              <a:avLst/>
            </a:prstGeom>
            <a:noFill/>
            <a:ln w="9525">
              <a:noFill/>
              <a:miter lim="800000"/>
              <a:headEnd/>
              <a:tailEnd/>
            </a:ln>
          </p:spPr>
          <p:txBody>
            <a:bodyPr>
              <a:spAutoFit/>
            </a:bodyPr>
            <a:lstStyle/>
            <a:p>
              <a:pPr>
                <a:spcBef>
                  <a:spcPct val="50000"/>
                </a:spcBef>
              </a:pPr>
              <a:r>
                <a:rPr lang="en-US"/>
                <a:t>Work</a:t>
              </a:r>
            </a:p>
          </p:txBody>
        </p:sp>
      </p:grpSp>
      <p:grpSp>
        <p:nvGrpSpPr>
          <p:cNvPr id="4" name="Group 8"/>
          <p:cNvGrpSpPr>
            <a:grpSpLocks/>
          </p:cNvGrpSpPr>
          <p:nvPr/>
        </p:nvGrpSpPr>
        <p:grpSpPr bwMode="auto">
          <a:xfrm>
            <a:off x="2051050" y="1628775"/>
            <a:ext cx="4321175" cy="4176713"/>
            <a:chOff x="1292" y="1026"/>
            <a:chExt cx="2722" cy="2631"/>
          </a:xfrm>
        </p:grpSpPr>
        <p:sp>
          <p:nvSpPr>
            <p:cNvPr id="25608" name="Oval 9"/>
            <p:cNvSpPr>
              <a:spLocks noChangeArrowheads="1"/>
            </p:cNvSpPr>
            <p:nvPr/>
          </p:nvSpPr>
          <p:spPr bwMode="auto">
            <a:xfrm>
              <a:off x="1292" y="1026"/>
              <a:ext cx="2631" cy="2631"/>
            </a:xfrm>
            <a:prstGeom prst="ellipse">
              <a:avLst/>
            </a:prstGeom>
            <a:solidFill>
              <a:schemeClr val="tx2"/>
            </a:solidFill>
            <a:ln w="9525">
              <a:solidFill>
                <a:schemeClr val="tx1"/>
              </a:solidFill>
              <a:round/>
              <a:headEnd/>
              <a:tailEnd/>
            </a:ln>
          </p:spPr>
          <p:txBody>
            <a:bodyPr wrap="none" anchor="ctr"/>
            <a:lstStyle/>
            <a:p>
              <a:endParaRPr lang="en-CA"/>
            </a:p>
          </p:txBody>
        </p:sp>
        <p:sp>
          <p:nvSpPr>
            <p:cNvPr id="25609" name="Text Box 10"/>
            <p:cNvSpPr txBox="1">
              <a:spLocks noChangeArrowheads="1"/>
            </p:cNvSpPr>
            <p:nvPr/>
          </p:nvSpPr>
          <p:spPr bwMode="auto">
            <a:xfrm>
              <a:off x="2290" y="1344"/>
              <a:ext cx="1043" cy="231"/>
            </a:xfrm>
            <a:prstGeom prst="rect">
              <a:avLst/>
            </a:prstGeom>
            <a:noFill/>
            <a:ln w="9525">
              <a:noFill/>
              <a:miter lim="800000"/>
              <a:headEnd/>
              <a:tailEnd/>
            </a:ln>
          </p:spPr>
          <p:txBody>
            <a:bodyPr>
              <a:spAutoFit/>
            </a:bodyPr>
            <a:lstStyle/>
            <a:p>
              <a:pPr>
                <a:spcBef>
                  <a:spcPct val="50000"/>
                </a:spcBef>
              </a:pPr>
              <a:r>
                <a:rPr lang="en-US">
                  <a:solidFill>
                    <a:srgbClr val="000000"/>
                  </a:solidFill>
                </a:rPr>
                <a:t>Cooking</a:t>
              </a:r>
            </a:p>
          </p:txBody>
        </p:sp>
        <p:sp>
          <p:nvSpPr>
            <p:cNvPr id="25610" name="Text Box 11"/>
            <p:cNvSpPr txBox="1">
              <a:spLocks noChangeArrowheads="1"/>
            </p:cNvSpPr>
            <p:nvPr/>
          </p:nvSpPr>
          <p:spPr bwMode="auto">
            <a:xfrm>
              <a:off x="1338" y="2160"/>
              <a:ext cx="1043" cy="231"/>
            </a:xfrm>
            <a:prstGeom prst="rect">
              <a:avLst/>
            </a:prstGeom>
            <a:noFill/>
            <a:ln w="9525">
              <a:noFill/>
              <a:miter lim="800000"/>
              <a:headEnd/>
              <a:tailEnd/>
            </a:ln>
          </p:spPr>
          <p:txBody>
            <a:bodyPr>
              <a:spAutoFit/>
            </a:bodyPr>
            <a:lstStyle/>
            <a:p>
              <a:pPr>
                <a:spcBef>
                  <a:spcPct val="50000"/>
                </a:spcBef>
              </a:pPr>
              <a:r>
                <a:rPr lang="en-US">
                  <a:solidFill>
                    <a:srgbClr val="000000"/>
                  </a:solidFill>
                </a:rPr>
                <a:t>Cleaning</a:t>
              </a:r>
            </a:p>
          </p:txBody>
        </p:sp>
        <p:sp>
          <p:nvSpPr>
            <p:cNvPr id="25611" name="Text Box 12"/>
            <p:cNvSpPr txBox="1">
              <a:spLocks noChangeArrowheads="1"/>
            </p:cNvSpPr>
            <p:nvPr/>
          </p:nvSpPr>
          <p:spPr bwMode="auto">
            <a:xfrm>
              <a:off x="2971" y="2886"/>
              <a:ext cx="1043" cy="231"/>
            </a:xfrm>
            <a:prstGeom prst="rect">
              <a:avLst/>
            </a:prstGeom>
            <a:noFill/>
            <a:ln w="9525">
              <a:noFill/>
              <a:miter lim="800000"/>
              <a:headEnd/>
              <a:tailEnd/>
            </a:ln>
          </p:spPr>
          <p:txBody>
            <a:bodyPr>
              <a:spAutoFit/>
            </a:bodyPr>
            <a:lstStyle/>
            <a:p>
              <a:pPr>
                <a:spcBef>
                  <a:spcPct val="50000"/>
                </a:spcBef>
              </a:pPr>
              <a:r>
                <a:rPr lang="en-US">
                  <a:solidFill>
                    <a:srgbClr val="000000"/>
                  </a:solidFill>
                </a:rPr>
                <a:t>Shopping</a:t>
              </a:r>
            </a:p>
          </p:txBody>
        </p:sp>
      </p:grpSp>
      <p:grpSp>
        <p:nvGrpSpPr>
          <p:cNvPr id="5" name="Group 13"/>
          <p:cNvGrpSpPr>
            <a:grpSpLocks/>
          </p:cNvGrpSpPr>
          <p:nvPr/>
        </p:nvGrpSpPr>
        <p:grpSpPr bwMode="auto">
          <a:xfrm>
            <a:off x="3203575" y="2852738"/>
            <a:ext cx="2232025" cy="1800225"/>
            <a:chOff x="4059" y="2160"/>
            <a:chExt cx="1406" cy="1134"/>
          </a:xfrm>
        </p:grpSpPr>
        <p:sp>
          <p:nvSpPr>
            <p:cNvPr id="25606" name="Oval 14"/>
            <p:cNvSpPr>
              <a:spLocks noChangeArrowheads="1"/>
            </p:cNvSpPr>
            <p:nvPr/>
          </p:nvSpPr>
          <p:spPr bwMode="auto">
            <a:xfrm>
              <a:off x="4059" y="2160"/>
              <a:ext cx="1406" cy="1134"/>
            </a:xfrm>
            <a:prstGeom prst="ellipse">
              <a:avLst/>
            </a:prstGeom>
            <a:solidFill>
              <a:srgbClr val="FF0000"/>
            </a:solidFill>
            <a:ln w="9525">
              <a:solidFill>
                <a:schemeClr val="tx1"/>
              </a:solidFill>
              <a:round/>
              <a:headEnd/>
              <a:tailEnd/>
            </a:ln>
          </p:spPr>
          <p:txBody>
            <a:bodyPr wrap="none" anchor="ctr"/>
            <a:lstStyle/>
            <a:p>
              <a:endParaRPr lang="en-CA"/>
            </a:p>
          </p:txBody>
        </p:sp>
        <p:sp>
          <p:nvSpPr>
            <p:cNvPr id="25607" name="Text Box 15"/>
            <p:cNvSpPr txBox="1">
              <a:spLocks noChangeArrowheads="1"/>
            </p:cNvSpPr>
            <p:nvPr/>
          </p:nvSpPr>
          <p:spPr bwMode="auto">
            <a:xfrm>
              <a:off x="4332" y="2341"/>
              <a:ext cx="816" cy="751"/>
            </a:xfrm>
            <a:prstGeom prst="rect">
              <a:avLst/>
            </a:prstGeom>
            <a:noFill/>
            <a:ln w="9525">
              <a:noFill/>
              <a:miter lim="800000"/>
              <a:headEnd/>
              <a:tailEnd/>
            </a:ln>
          </p:spPr>
          <p:txBody>
            <a:bodyPr>
              <a:spAutoFit/>
            </a:bodyPr>
            <a:lstStyle/>
            <a:p>
              <a:pPr algn="ctr">
                <a:spcBef>
                  <a:spcPct val="50000"/>
                </a:spcBef>
              </a:pPr>
              <a:r>
                <a:rPr lang="en-US"/>
                <a:t>Dressing</a:t>
              </a:r>
            </a:p>
            <a:p>
              <a:pPr algn="ctr">
                <a:spcBef>
                  <a:spcPct val="50000"/>
                </a:spcBef>
              </a:pPr>
              <a:r>
                <a:rPr lang="en-US"/>
                <a:t>Bathing</a:t>
              </a:r>
            </a:p>
            <a:p>
              <a:pPr algn="ctr">
                <a:spcBef>
                  <a:spcPct val="50000"/>
                </a:spcBef>
              </a:pPr>
              <a:r>
                <a:rPr lang="en-US"/>
                <a:t>Grooming</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xit" presetSubtype="0" fill="hold" nodeType="clickEffect">
                                  <p:stCondLst>
                                    <p:cond delay="0"/>
                                  </p:stCondLst>
                                  <p:childTnLst>
                                    <p:anim calcmode="lin" valueType="num">
                                      <p:cBhvr>
                                        <p:cTn id="6" dur="1000"/>
                                        <p:tgtEl>
                                          <p:spTgt spid="2"/>
                                        </p:tgtEl>
                                        <p:attrNameLst>
                                          <p:attrName>ppt_w</p:attrName>
                                        </p:attrNameLst>
                                      </p:cBhvr>
                                      <p:tavLst>
                                        <p:tav tm="0">
                                          <p:val>
                                            <p:strVal val="ppt_w"/>
                                          </p:val>
                                        </p:tav>
                                        <p:tav tm="100000">
                                          <p:val>
                                            <p:strVal val="ppt_w*0.70"/>
                                          </p:val>
                                        </p:tav>
                                      </p:tavLst>
                                    </p:anim>
                                    <p:anim calcmode="lin" valueType="num">
                                      <p:cBhvr>
                                        <p:cTn id="7" dur="1000"/>
                                        <p:tgtEl>
                                          <p:spTgt spid="2"/>
                                        </p:tgtEl>
                                        <p:attrNameLst>
                                          <p:attrName>ppt_h</p:attrName>
                                        </p:attrNameLst>
                                      </p:cBhvr>
                                      <p:tavLst>
                                        <p:tav tm="0">
                                          <p:val>
                                            <p:strVal val="ppt_h"/>
                                          </p:val>
                                        </p:tav>
                                        <p:tav tm="100000">
                                          <p:val>
                                            <p:strVal val="ppt_h"/>
                                          </p:val>
                                        </p:tav>
                                      </p:tavLst>
                                    </p:anim>
                                    <p:animEffect transition="out" filter="fade">
                                      <p:cBhvr>
                                        <p:cTn id="8" dur="1000"/>
                                        <p:tgtEl>
                                          <p:spTgt spid="2"/>
                                        </p:tgtEl>
                                      </p:cBhvr>
                                    </p:animEffect>
                                    <p:set>
                                      <p:cBhvr>
                                        <p:cTn id="9" dur="1" fill="hold">
                                          <p:stCondLst>
                                            <p:cond delay="999"/>
                                          </p:stCondLst>
                                        </p:cTn>
                                        <p:tgtEl>
                                          <p:spTgt spid="2"/>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55" presetClass="exit" presetSubtype="0" fill="hold" nodeType="clickEffect">
                                  <p:stCondLst>
                                    <p:cond delay="0"/>
                                  </p:stCondLst>
                                  <p:childTnLst>
                                    <p:anim calcmode="lin" valueType="num">
                                      <p:cBhvr>
                                        <p:cTn id="13" dur="1000"/>
                                        <p:tgtEl>
                                          <p:spTgt spid="3"/>
                                        </p:tgtEl>
                                        <p:attrNameLst>
                                          <p:attrName>ppt_w</p:attrName>
                                        </p:attrNameLst>
                                      </p:cBhvr>
                                      <p:tavLst>
                                        <p:tav tm="0">
                                          <p:val>
                                            <p:strVal val="ppt_w"/>
                                          </p:val>
                                        </p:tav>
                                        <p:tav tm="100000">
                                          <p:val>
                                            <p:strVal val="ppt_w*0.70"/>
                                          </p:val>
                                        </p:tav>
                                      </p:tavLst>
                                    </p:anim>
                                    <p:anim calcmode="lin" valueType="num">
                                      <p:cBhvr>
                                        <p:cTn id="14" dur="1000"/>
                                        <p:tgtEl>
                                          <p:spTgt spid="3"/>
                                        </p:tgtEl>
                                        <p:attrNameLst>
                                          <p:attrName>ppt_h</p:attrName>
                                        </p:attrNameLst>
                                      </p:cBhvr>
                                      <p:tavLst>
                                        <p:tav tm="0">
                                          <p:val>
                                            <p:strVal val="ppt_h"/>
                                          </p:val>
                                        </p:tav>
                                        <p:tav tm="100000">
                                          <p:val>
                                            <p:strVal val="ppt_h"/>
                                          </p:val>
                                        </p:tav>
                                      </p:tavLst>
                                    </p:anim>
                                    <p:animEffect transition="out" filter="fade">
                                      <p:cBhvr>
                                        <p:cTn id="15" dur="1000"/>
                                        <p:tgtEl>
                                          <p:spTgt spid="3"/>
                                        </p:tgtEl>
                                      </p:cBhvr>
                                    </p:animEffect>
                                    <p:set>
                                      <p:cBhvr>
                                        <p:cTn id="16" dur="1" fill="hold">
                                          <p:stCondLst>
                                            <p:cond delay="999"/>
                                          </p:stCondLst>
                                        </p:cTn>
                                        <p:tgtEl>
                                          <p:spTgt spid="3"/>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55" presetClass="exit" presetSubtype="0" fill="hold" nodeType="clickEffect">
                                  <p:stCondLst>
                                    <p:cond delay="0"/>
                                  </p:stCondLst>
                                  <p:childTnLst>
                                    <p:anim calcmode="lin" valueType="num">
                                      <p:cBhvr>
                                        <p:cTn id="20" dur="1000"/>
                                        <p:tgtEl>
                                          <p:spTgt spid="4"/>
                                        </p:tgtEl>
                                        <p:attrNameLst>
                                          <p:attrName>ppt_w</p:attrName>
                                        </p:attrNameLst>
                                      </p:cBhvr>
                                      <p:tavLst>
                                        <p:tav tm="0">
                                          <p:val>
                                            <p:strVal val="ppt_w"/>
                                          </p:val>
                                        </p:tav>
                                        <p:tav tm="100000">
                                          <p:val>
                                            <p:strVal val="ppt_w*0.70"/>
                                          </p:val>
                                        </p:tav>
                                      </p:tavLst>
                                    </p:anim>
                                    <p:anim calcmode="lin" valueType="num">
                                      <p:cBhvr>
                                        <p:cTn id="21" dur="1000"/>
                                        <p:tgtEl>
                                          <p:spTgt spid="4"/>
                                        </p:tgtEl>
                                        <p:attrNameLst>
                                          <p:attrName>ppt_h</p:attrName>
                                        </p:attrNameLst>
                                      </p:cBhvr>
                                      <p:tavLst>
                                        <p:tav tm="0">
                                          <p:val>
                                            <p:strVal val="ppt_h"/>
                                          </p:val>
                                        </p:tav>
                                        <p:tav tm="100000">
                                          <p:val>
                                            <p:strVal val="ppt_h"/>
                                          </p:val>
                                        </p:tav>
                                      </p:tavLst>
                                    </p:anim>
                                    <p:animEffect transition="out" filter="fade">
                                      <p:cBhvr>
                                        <p:cTn id="22" dur="1000"/>
                                        <p:tgtEl>
                                          <p:spTgt spid="4"/>
                                        </p:tgtEl>
                                      </p:cBhvr>
                                    </p:animEffect>
                                    <p:set>
                                      <p:cBhvr>
                                        <p:cTn id="23" dur="1" fill="hold">
                                          <p:stCondLst>
                                            <p:cond delay="999"/>
                                          </p:stCondLst>
                                        </p:cTn>
                                        <p:tgtEl>
                                          <p:spTgt spid="4"/>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55" presetClass="exit" presetSubtype="0" fill="hold" nodeType="clickEffect">
                                  <p:stCondLst>
                                    <p:cond delay="0"/>
                                  </p:stCondLst>
                                  <p:childTnLst>
                                    <p:anim calcmode="lin" valueType="num">
                                      <p:cBhvr>
                                        <p:cTn id="27" dur="1000"/>
                                        <p:tgtEl>
                                          <p:spTgt spid="5"/>
                                        </p:tgtEl>
                                        <p:attrNameLst>
                                          <p:attrName>ppt_w</p:attrName>
                                        </p:attrNameLst>
                                      </p:cBhvr>
                                      <p:tavLst>
                                        <p:tav tm="0">
                                          <p:val>
                                            <p:strVal val="ppt_w"/>
                                          </p:val>
                                        </p:tav>
                                        <p:tav tm="100000">
                                          <p:val>
                                            <p:strVal val="ppt_w*0.70"/>
                                          </p:val>
                                        </p:tav>
                                      </p:tavLst>
                                    </p:anim>
                                    <p:anim calcmode="lin" valueType="num">
                                      <p:cBhvr>
                                        <p:cTn id="28" dur="1000"/>
                                        <p:tgtEl>
                                          <p:spTgt spid="5"/>
                                        </p:tgtEl>
                                        <p:attrNameLst>
                                          <p:attrName>ppt_h</p:attrName>
                                        </p:attrNameLst>
                                      </p:cBhvr>
                                      <p:tavLst>
                                        <p:tav tm="0">
                                          <p:val>
                                            <p:strVal val="ppt_h"/>
                                          </p:val>
                                        </p:tav>
                                        <p:tav tm="100000">
                                          <p:val>
                                            <p:strVal val="ppt_h"/>
                                          </p:val>
                                        </p:tav>
                                      </p:tavLst>
                                    </p:anim>
                                    <p:animEffect transition="out" filter="fade">
                                      <p:cBhvr>
                                        <p:cTn id="29" dur="1000"/>
                                        <p:tgtEl>
                                          <p:spTgt spid="5"/>
                                        </p:tgtEl>
                                      </p:cBhvr>
                                    </p:animEffect>
                                    <p:set>
                                      <p:cBhvr>
                                        <p:cTn id="30" dur="1" fill="hold">
                                          <p:stCondLst>
                                            <p:cond delay="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latin typeface="Arial Black" pitchFamily="34" charset="0"/>
                <a:cs typeface="Arial" pitchFamily="34" charset="0"/>
              </a:rPr>
              <a:t>DEFINITION:</a:t>
            </a:r>
            <a:br>
              <a:rPr lang="en-US" dirty="0" smtClean="0">
                <a:latin typeface="Arial Black" pitchFamily="34" charset="0"/>
                <a:cs typeface="Arial" pitchFamily="34" charset="0"/>
              </a:rPr>
            </a:br>
            <a:endParaRPr lang="en-US" dirty="0">
              <a:latin typeface="Arial Black" pitchFamily="34" charset="0"/>
              <a:cs typeface="Arial" pitchFamily="34" charset="0"/>
            </a:endParaRPr>
          </a:p>
        </p:txBody>
      </p:sp>
      <p:sp>
        <p:nvSpPr>
          <p:cNvPr id="6147" name="Content Placeholder 2"/>
          <p:cNvSpPr>
            <a:spLocks noGrp="1"/>
          </p:cNvSpPr>
          <p:nvPr>
            <p:ph idx="1"/>
          </p:nvPr>
        </p:nvSpPr>
        <p:spPr>
          <a:ln>
            <a:solidFill>
              <a:schemeClr val="accent1"/>
            </a:solidFill>
          </a:ln>
        </p:spPr>
        <p:txBody>
          <a:bodyPr/>
          <a:lstStyle/>
          <a:p>
            <a:pPr>
              <a:buFont typeface="Wingdings" pitchFamily="2" charset="2"/>
              <a:buChar char="q"/>
            </a:pPr>
            <a:r>
              <a:rPr lang="en-US" smtClean="0">
                <a:cs typeface="Arial" charset="0"/>
              </a:rPr>
              <a:t>A chronic inflammatory disease of unknown etiology marked by a symmetric,peripheral polyarthritis. </a:t>
            </a:r>
          </a:p>
          <a:p>
            <a:pPr>
              <a:buFontTx/>
              <a:buNone/>
            </a:pPr>
            <a:endParaRPr lang="en-US" smtClean="0">
              <a:cs typeface="Arial" charset="0"/>
            </a:endParaRPr>
          </a:p>
          <a:p>
            <a:pPr>
              <a:buFontTx/>
              <a:buNone/>
            </a:pPr>
            <a:r>
              <a:rPr lang="en-US" smtClean="0">
                <a:cs typeface="Arial" charset="0"/>
              </a:rPr>
              <a:t>   it’s a systemic autoimmune disease resulting in variety of articular and extraarticular manifestation</a:t>
            </a:r>
          </a:p>
          <a:p>
            <a:pPr>
              <a:buFontTx/>
              <a:buNone/>
            </a:pPr>
            <a:endParaRPr lang="en-US" smtClean="0">
              <a:cs typeface="Arial" charset="0"/>
            </a:endParaRPr>
          </a:p>
          <a:p>
            <a:pPr>
              <a:buFontTx/>
              <a:buNone/>
            </a:pPr>
            <a:endParaRPr lang="en-US" smtClean="0">
              <a:cs typeface="Arial" charset="0"/>
            </a:endParaRPr>
          </a:p>
          <a:p>
            <a:pPr>
              <a:buFont typeface="Wingdings" pitchFamily="2" charset="2"/>
              <a:buChar char="q"/>
            </a:pPr>
            <a:endParaRPr lang="en-US" smtClean="0">
              <a:cs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z="4000" smtClean="0"/>
              <a:t>Why is Early Treatment Important?</a:t>
            </a:r>
          </a:p>
        </p:txBody>
      </p:sp>
      <p:sp>
        <p:nvSpPr>
          <p:cNvPr id="385027" name="Rectangle 3"/>
          <p:cNvSpPr>
            <a:spLocks noGrp="1" noChangeArrowheads="1"/>
          </p:cNvSpPr>
          <p:nvPr>
            <p:ph idx="1"/>
          </p:nvPr>
        </p:nvSpPr>
        <p:spPr/>
        <p:txBody>
          <a:bodyPr>
            <a:normAutofit/>
          </a:bodyPr>
          <a:lstStyle/>
          <a:p>
            <a:pPr eaLnBrk="1" hangingPunct="1">
              <a:lnSpc>
                <a:spcPct val="90000"/>
              </a:lnSpc>
            </a:pPr>
            <a:r>
              <a:rPr lang="en-US" b="1" smtClean="0">
                <a:solidFill>
                  <a:srgbClr val="FF9900"/>
                </a:solidFill>
              </a:rPr>
              <a:t>Joint Damage Occurs EARLY</a:t>
            </a:r>
          </a:p>
          <a:p>
            <a:pPr lvl="1" eaLnBrk="1" hangingPunct="1">
              <a:lnSpc>
                <a:spcPct val="90000"/>
              </a:lnSpc>
            </a:pPr>
            <a:r>
              <a:rPr lang="en-US" smtClean="0"/>
              <a:t>93% of patients with less than 2 years of disease have radiographic abnormalities</a:t>
            </a:r>
          </a:p>
          <a:p>
            <a:pPr lvl="1" eaLnBrk="1" hangingPunct="1">
              <a:lnSpc>
                <a:spcPct val="90000"/>
              </a:lnSpc>
            </a:pPr>
            <a:r>
              <a:rPr lang="en-US" smtClean="0"/>
              <a:t>Rate of radiographic progression is higher in the first 2 years of disease</a:t>
            </a:r>
          </a:p>
          <a:p>
            <a:pPr eaLnBrk="1" hangingPunct="1">
              <a:lnSpc>
                <a:spcPct val="90000"/>
              </a:lnSpc>
            </a:pPr>
            <a:r>
              <a:rPr lang="en-US" b="1" smtClean="0">
                <a:solidFill>
                  <a:srgbClr val="FF9900"/>
                </a:solidFill>
              </a:rPr>
              <a:t>Disability Occurs EARLY</a:t>
            </a:r>
          </a:p>
          <a:p>
            <a:pPr lvl="1" eaLnBrk="1" hangingPunct="1">
              <a:lnSpc>
                <a:spcPct val="90000"/>
              </a:lnSpc>
            </a:pPr>
            <a:r>
              <a:rPr lang="en-US" smtClean="0"/>
              <a:t>50% out of work at 10 years</a:t>
            </a:r>
          </a:p>
          <a:p>
            <a:pPr eaLnBrk="1" hangingPunct="1">
              <a:lnSpc>
                <a:spcPct val="90000"/>
              </a:lnSpc>
            </a:pPr>
            <a:r>
              <a:rPr lang="en-US" b="1" smtClean="0">
                <a:solidFill>
                  <a:srgbClr val="FF9900"/>
                </a:solidFill>
              </a:rPr>
              <a:t>Increased MORTALITY</a:t>
            </a:r>
          </a:p>
          <a:p>
            <a:pPr lvl="1" eaLnBrk="1" hangingPunct="1">
              <a:lnSpc>
                <a:spcPct val="90000"/>
              </a:lnSpc>
            </a:pPr>
            <a:r>
              <a:rPr lang="en-US" smtClean="0"/>
              <a:t>With severe disease</a:t>
            </a:r>
          </a:p>
          <a:p>
            <a:pPr lvl="1" eaLnBrk="1" hangingPunct="1">
              <a:lnSpc>
                <a:spcPct val="90000"/>
              </a:lnSpc>
            </a:pPr>
            <a:r>
              <a:rPr lang="en-US" b="1" smtClean="0">
                <a:solidFill>
                  <a:srgbClr val="FF9900"/>
                </a:solidFill>
              </a:rPr>
              <a:t>EARLY Treatment has Long-Term Beneficial Effects</a:t>
            </a:r>
          </a:p>
          <a:p>
            <a:pPr lvl="1" eaLnBrk="1" hangingPunct="1">
              <a:lnSpc>
                <a:spcPct val="90000"/>
              </a:lnSpc>
            </a:pPr>
            <a:endParaRPr lang="en-US" smtClean="0"/>
          </a:p>
          <a:p>
            <a:pPr lvl="1" eaLnBrk="1" hangingPunct="1">
              <a:lnSpc>
                <a:spcPct val="90000"/>
              </a:lnSpc>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50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502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8502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85027">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85027">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85027">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85027">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8502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5027"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normAutofit fontScale="90000"/>
          </a:bodyPr>
          <a:lstStyle/>
          <a:p>
            <a:r>
              <a:rPr lang="en-US" smtClean="0"/>
              <a:t>General Principles</a:t>
            </a:r>
            <a:br>
              <a:rPr lang="en-US" smtClean="0"/>
            </a:br>
            <a:endParaRPr lang="en-US" smtClean="0"/>
          </a:p>
        </p:txBody>
      </p:sp>
      <p:sp>
        <p:nvSpPr>
          <p:cNvPr id="27651" name="Content Placeholder 2"/>
          <p:cNvSpPr>
            <a:spLocks noGrp="1"/>
          </p:cNvSpPr>
          <p:nvPr>
            <p:ph idx="1"/>
          </p:nvPr>
        </p:nvSpPr>
        <p:spPr/>
        <p:txBody>
          <a:bodyPr/>
          <a:lstStyle/>
          <a:p>
            <a:r>
              <a:rPr lang="en-US" smtClean="0"/>
              <a:t>The goals of therapy of RA are </a:t>
            </a:r>
          </a:p>
          <a:p>
            <a:pPr lvl="1"/>
            <a:r>
              <a:rPr lang="en-US" smtClean="0"/>
              <a:t>(1) relief of pain, </a:t>
            </a:r>
          </a:p>
          <a:p>
            <a:pPr lvl="1"/>
            <a:r>
              <a:rPr lang="en-US" smtClean="0"/>
              <a:t>(2) reduction of inflammation, </a:t>
            </a:r>
          </a:p>
          <a:p>
            <a:pPr lvl="1"/>
            <a:r>
              <a:rPr lang="en-US" smtClean="0"/>
              <a:t>(3) protection of articular structures, </a:t>
            </a:r>
          </a:p>
          <a:p>
            <a:pPr lvl="1"/>
            <a:r>
              <a:rPr lang="en-US" smtClean="0"/>
              <a:t>(4) maintenance of function, and </a:t>
            </a:r>
          </a:p>
          <a:p>
            <a:pPr lvl="1"/>
            <a:r>
              <a:rPr lang="en-US" smtClean="0"/>
              <a:t>(5) control of systemic involvement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smtClean="0"/>
              <a:t>Management</a:t>
            </a:r>
          </a:p>
        </p:txBody>
      </p:sp>
      <p:sp>
        <p:nvSpPr>
          <p:cNvPr id="28675" name="Content Placeholder 2"/>
          <p:cNvSpPr>
            <a:spLocks noGrp="1"/>
          </p:cNvSpPr>
          <p:nvPr>
            <p:ph idx="1"/>
          </p:nvPr>
        </p:nvSpPr>
        <p:spPr/>
        <p:txBody>
          <a:bodyPr/>
          <a:lstStyle/>
          <a:p>
            <a:r>
              <a:rPr lang="en-US" smtClean="0"/>
              <a:t>interdisciplinary approach</a:t>
            </a:r>
          </a:p>
          <a:p>
            <a:r>
              <a:rPr lang="en-US" smtClean="0"/>
              <a:t>Rest</a:t>
            </a:r>
          </a:p>
          <a:p>
            <a:r>
              <a:rPr lang="en-US" smtClean="0"/>
              <a:t>Splinting</a:t>
            </a:r>
          </a:p>
          <a:p>
            <a:r>
              <a:rPr lang="en-US" smtClean="0"/>
              <a:t>Exercise</a:t>
            </a:r>
          </a:p>
          <a:p>
            <a:r>
              <a:rPr lang="en-US" smtClean="0"/>
              <a:t>orthotic and assistive devices</a:t>
            </a:r>
          </a:p>
          <a:p>
            <a:r>
              <a:rPr lang="en-US" smtClean="0"/>
              <a:t> Education of the patient and family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dirty="0" smtClean="0"/>
              <a:t>Pharmacologic Therapy</a:t>
            </a:r>
          </a:p>
        </p:txBody>
      </p:sp>
      <p:sp>
        <p:nvSpPr>
          <p:cNvPr id="29699" name="Rectangle 3"/>
          <p:cNvSpPr>
            <a:spLocks noGrp="1" noChangeArrowheads="1"/>
          </p:cNvSpPr>
          <p:nvPr>
            <p:ph idx="1"/>
          </p:nvPr>
        </p:nvSpPr>
        <p:spPr/>
        <p:txBody>
          <a:bodyPr/>
          <a:lstStyle/>
          <a:p>
            <a:pPr eaLnBrk="1" hangingPunct="1"/>
            <a:r>
              <a:rPr lang="en-US" dirty="0" smtClean="0"/>
              <a:t>Analgesics</a:t>
            </a:r>
          </a:p>
          <a:p>
            <a:pPr eaLnBrk="1" hangingPunct="1"/>
            <a:r>
              <a:rPr lang="en-US" dirty="0" smtClean="0"/>
              <a:t>NSAIDs</a:t>
            </a:r>
          </a:p>
          <a:p>
            <a:pPr eaLnBrk="1" hangingPunct="1"/>
            <a:r>
              <a:rPr lang="en-US" dirty="0" err="1" smtClean="0"/>
              <a:t>Glucocorticoids</a:t>
            </a:r>
            <a:endParaRPr lang="en-US" dirty="0" smtClean="0"/>
          </a:p>
          <a:p>
            <a:pPr eaLnBrk="1" hangingPunct="1"/>
            <a:r>
              <a:rPr lang="en-US" dirty="0" smtClean="0"/>
              <a:t>DMARDs</a:t>
            </a:r>
          </a:p>
          <a:p>
            <a:pPr eaLnBrk="1" hangingPunct="1"/>
            <a:r>
              <a:rPr lang="en-US" dirty="0" err="1" smtClean="0"/>
              <a:t>Anticytokine</a:t>
            </a:r>
            <a:r>
              <a:rPr lang="en-US" dirty="0" smtClean="0"/>
              <a:t> therapy</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mtClean="0"/>
              <a:t>Analgesics</a:t>
            </a:r>
          </a:p>
        </p:txBody>
      </p:sp>
      <p:sp>
        <p:nvSpPr>
          <p:cNvPr id="30723" name="Rectangle 3"/>
          <p:cNvSpPr>
            <a:spLocks noGrp="1" noChangeArrowheads="1"/>
          </p:cNvSpPr>
          <p:nvPr>
            <p:ph sz="half" idx="1"/>
          </p:nvPr>
        </p:nvSpPr>
        <p:spPr/>
        <p:txBody>
          <a:bodyPr/>
          <a:lstStyle/>
          <a:p>
            <a:pPr eaLnBrk="1" hangingPunct="1"/>
            <a:r>
              <a:rPr lang="en-US" smtClean="0"/>
              <a:t>Topical</a:t>
            </a:r>
          </a:p>
          <a:p>
            <a:pPr lvl="1" eaLnBrk="1" hangingPunct="1"/>
            <a:r>
              <a:rPr lang="en-US" sz="2800" smtClean="0"/>
              <a:t>Capsaicin</a:t>
            </a:r>
          </a:p>
          <a:p>
            <a:pPr lvl="1" eaLnBrk="1" hangingPunct="1"/>
            <a:r>
              <a:rPr lang="en-US" sz="2800" smtClean="0"/>
              <a:t>Diclofenac</a:t>
            </a:r>
          </a:p>
        </p:txBody>
      </p:sp>
      <p:sp>
        <p:nvSpPr>
          <p:cNvPr id="30724" name="Rectangle 4"/>
          <p:cNvSpPr>
            <a:spLocks noGrp="1" noChangeArrowheads="1"/>
          </p:cNvSpPr>
          <p:nvPr>
            <p:ph sz="half" idx="2"/>
          </p:nvPr>
        </p:nvSpPr>
        <p:spPr/>
        <p:txBody>
          <a:bodyPr/>
          <a:lstStyle/>
          <a:p>
            <a:pPr eaLnBrk="1" hangingPunct="1"/>
            <a:r>
              <a:rPr lang="en-US" smtClean="0"/>
              <a:t>Oral</a:t>
            </a:r>
          </a:p>
          <a:p>
            <a:pPr lvl="1" eaLnBrk="1" hangingPunct="1"/>
            <a:r>
              <a:rPr lang="en-US" sz="2800" smtClean="0"/>
              <a:t>Tylenol</a:t>
            </a:r>
          </a:p>
          <a:p>
            <a:pPr lvl="1" eaLnBrk="1" hangingPunct="1"/>
            <a:r>
              <a:rPr lang="en-US" sz="2800" smtClean="0"/>
              <a:t>Opiods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mtClean="0"/>
              <a:t>NSAIDs</a:t>
            </a:r>
          </a:p>
        </p:txBody>
      </p:sp>
      <p:sp>
        <p:nvSpPr>
          <p:cNvPr id="112643" name="Rectangle 3"/>
          <p:cNvSpPr>
            <a:spLocks noGrp="1" noChangeArrowheads="1"/>
          </p:cNvSpPr>
          <p:nvPr>
            <p:ph sz="half" idx="1"/>
          </p:nvPr>
        </p:nvSpPr>
        <p:spPr>
          <a:xfrm>
            <a:off x="1066800" y="2819400"/>
            <a:ext cx="4267200" cy="3352800"/>
          </a:xfrm>
        </p:spPr>
        <p:txBody>
          <a:bodyPr/>
          <a:lstStyle/>
          <a:p>
            <a:pPr eaLnBrk="1" hangingPunct="1"/>
            <a:r>
              <a:rPr lang="en-US" sz="2400" smtClean="0"/>
              <a:t>Pros:</a:t>
            </a:r>
          </a:p>
          <a:p>
            <a:pPr lvl="1" eaLnBrk="1" hangingPunct="1"/>
            <a:r>
              <a:rPr lang="en-US" sz="2000" smtClean="0"/>
              <a:t>Analgesic, Antipyretic, Anti-inflammatory</a:t>
            </a:r>
          </a:p>
          <a:p>
            <a:pPr lvl="1" eaLnBrk="1" hangingPunct="1"/>
            <a:endParaRPr lang="en-US" sz="2000" smtClean="0"/>
          </a:p>
          <a:p>
            <a:pPr eaLnBrk="1" hangingPunct="1"/>
            <a:r>
              <a:rPr lang="en-US" sz="2400" smtClean="0"/>
              <a:t>Cons:</a:t>
            </a:r>
          </a:p>
          <a:p>
            <a:pPr lvl="1" eaLnBrk="1" hangingPunct="1"/>
            <a:r>
              <a:rPr lang="en-US" sz="1800" smtClean="0"/>
              <a:t>Don’t alter disease progression</a:t>
            </a:r>
          </a:p>
          <a:p>
            <a:pPr lvl="1" eaLnBrk="1" hangingPunct="1"/>
            <a:r>
              <a:rPr lang="en-US" sz="1800" smtClean="0"/>
              <a:t>Ineffective in Erosive disease</a:t>
            </a:r>
          </a:p>
        </p:txBody>
      </p:sp>
      <p:sp>
        <p:nvSpPr>
          <p:cNvPr id="31748" name="Rectangle 4"/>
          <p:cNvSpPr>
            <a:spLocks noGrp="1" noChangeArrowheads="1"/>
          </p:cNvSpPr>
          <p:nvPr>
            <p:ph sz="half" idx="2"/>
          </p:nvPr>
        </p:nvSpPr>
        <p:spPr>
          <a:xfrm>
            <a:off x="5143500" y="2819400"/>
            <a:ext cx="3467100" cy="3352800"/>
          </a:xfrm>
        </p:spPr>
        <p:txBody>
          <a:bodyPr/>
          <a:lstStyle/>
          <a:p>
            <a:pPr eaLnBrk="1" hangingPunct="1">
              <a:lnSpc>
                <a:spcPct val="90000"/>
              </a:lnSpc>
            </a:pPr>
            <a:endParaRPr lang="en-US" sz="2400" smtClean="0"/>
          </a:p>
          <a:p>
            <a:pPr eaLnBrk="1" hangingPunct="1">
              <a:lnSpc>
                <a:spcPct val="90000"/>
              </a:lnSpc>
            </a:pPr>
            <a:endParaRPr lang="en-US" sz="2400" smtClean="0"/>
          </a:p>
        </p:txBody>
      </p:sp>
      <p:sp>
        <p:nvSpPr>
          <p:cNvPr id="112645" name="Rectangle 5"/>
          <p:cNvSpPr>
            <a:spLocks noChangeArrowheads="1"/>
          </p:cNvSpPr>
          <p:nvPr/>
        </p:nvSpPr>
        <p:spPr bwMode="auto">
          <a:xfrm>
            <a:off x="5143500" y="2895600"/>
            <a:ext cx="3467100" cy="3352800"/>
          </a:xfrm>
          <a:prstGeom prst="rect">
            <a:avLst/>
          </a:prstGeom>
          <a:noFill/>
          <a:ln w="9525">
            <a:noFill/>
            <a:miter lim="800000"/>
            <a:headEnd/>
            <a:tailEnd/>
          </a:ln>
        </p:spPr>
        <p:txBody>
          <a:bodyPr/>
          <a:lstStyle/>
          <a:p>
            <a:pPr marL="342900" indent="-342900">
              <a:lnSpc>
                <a:spcPct val="90000"/>
              </a:lnSpc>
              <a:spcBef>
                <a:spcPct val="20000"/>
              </a:spcBef>
              <a:buClr>
                <a:schemeClr val="accent2"/>
              </a:buClr>
              <a:buSzPct val="75000"/>
              <a:buFont typeface="Wingdings" pitchFamily="2" charset="2"/>
              <a:buChar char="n"/>
            </a:pPr>
            <a:r>
              <a:rPr lang="en-US" sz="2000">
                <a:latin typeface="Tahoma" pitchFamily="34" charset="0"/>
              </a:rPr>
              <a:t>GI/Ulcers</a:t>
            </a:r>
          </a:p>
          <a:p>
            <a:pPr marL="342900" indent="-342900">
              <a:lnSpc>
                <a:spcPct val="90000"/>
              </a:lnSpc>
              <a:spcBef>
                <a:spcPct val="20000"/>
              </a:spcBef>
              <a:buClr>
                <a:schemeClr val="accent2"/>
              </a:buClr>
              <a:buSzPct val="75000"/>
              <a:buFont typeface="Wingdings" pitchFamily="2" charset="2"/>
              <a:buChar char="n"/>
            </a:pPr>
            <a:r>
              <a:rPr lang="en-US" sz="2000">
                <a:latin typeface="Tahoma" pitchFamily="34" charset="0"/>
              </a:rPr>
              <a:t>Hepatotoxicity</a:t>
            </a:r>
          </a:p>
          <a:p>
            <a:pPr marL="342900" indent="-342900">
              <a:lnSpc>
                <a:spcPct val="90000"/>
              </a:lnSpc>
              <a:spcBef>
                <a:spcPct val="20000"/>
              </a:spcBef>
              <a:buClr>
                <a:schemeClr val="accent2"/>
              </a:buClr>
              <a:buSzPct val="75000"/>
              <a:buFont typeface="Wingdings" pitchFamily="2" charset="2"/>
              <a:buChar char="n"/>
            </a:pPr>
            <a:r>
              <a:rPr lang="en-US" sz="2000">
                <a:latin typeface="Tahoma" pitchFamily="34" charset="0"/>
              </a:rPr>
              <a:t>Nephrotoxicity</a:t>
            </a:r>
          </a:p>
          <a:p>
            <a:pPr marL="342900" indent="-342900">
              <a:lnSpc>
                <a:spcPct val="90000"/>
              </a:lnSpc>
              <a:spcBef>
                <a:spcPct val="20000"/>
              </a:spcBef>
              <a:buClr>
                <a:schemeClr val="accent2"/>
              </a:buClr>
              <a:buSzPct val="75000"/>
              <a:buFont typeface="Wingdings" pitchFamily="2" charset="2"/>
              <a:buChar char="n"/>
            </a:pPr>
            <a:r>
              <a:rPr lang="en-US" sz="2000">
                <a:latin typeface="Tahoma" pitchFamily="34" charset="0"/>
              </a:rPr>
              <a:t>AIN</a:t>
            </a:r>
          </a:p>
          <a:p>
            <a:pPr marL="342900" indent="-342900">
              <a:lnSpc>
                <a:spcPct val="90000"/>
              </a:lnSpc>
              <a:spcBef>
                <a:spcPct val="20000"/>
              </a:spcBef>
              <a:buClr>
                <a:schemeClr val="accent2"/>
              </a:buClr>
              <a:buSzPct val="75000"/>
              <a:buFont typeface="Wingdings" pitchFamily="2" charset="2"/>
              <a:buChar char="n"/>
            </a:pPr>
            <a:r>
              <a:rPr lang="en-US" sz="2000">
                <a:latin typeface="Tahoma" pitchFamily="34" charset="0"/>
              </a:rPr>
              <a:t>Bleeding – antiplatelet</a:t>
            </a:r>
          </a:p>
          <a:p>
            <a:pPr marL="342900" indent="-342900">
              <a:lnSpc>
                <a:spcPct val="90000"/>
              </a:lnSpc>
              <a:spcBef>
                <a:spcPct val="20000"/>
              </a:spcBef>
              <a:buClr>
                <a:schemeClr val="accent2"/>
              </a:buClr>
              <a:buSzPct val="75000"/>
              <a:buFont typeface="Wingdings" pitchFamily="2" charset="2"/>
              <a:buChar char="n"/>
            </a:pPr>
            <a:r>
              <a:rPr lang="en-US" sz="2000">
                <a:latin typeface="Tahoma" pitchFamily="34" charset="0"/>
              </a:rPr>
              <a:t>Rash</a:t>
            </a:r>
          </a:p>
          <a:p>
            <a:pPr marL="342900" indent="-342900">
              <a:lnSpc>
                <a:spcPct val="90000"/>
              </a:lnSpc>
              <a:spcBef>
                <a:spcPct val="20000"/>
              </a:spcBef>
              <a:buClr>
                <a:schemeClr val="accent2"/>
              </a:buClr>
              <a:buSzPct val="75000"/>
              <a:buFont typeface="Wingdings" pitchFamily="2" charset="2"/>
              <a:buChar char="n"/>
            </a:pPr>
            <a:r>
              <a:rPr lang="en-US" sz="2000">
                <a:latin typeface="Tahoma" pitchFamily="34" charset="0"/>
              </a:rPr>
              <a:t>Aseptic meningitis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4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264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264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264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264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26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3" grpId="0" build="p"/>
      <p:bldP spid="112645" grpId="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mtClean="0"/>
              <a:t>Corticosteroids</a:t>
            </a:r>
          </a:p>
        </p:txBody>
      </p:sp>
      <p:sp>
        <p:nvSpPr>
          <p:cNvPr id="33795" name="Rectangle 3"/>
          <p:cNvSpPr>
            <a:spLocks noGrp="1" noChangeArrowheads="1"/>
          </p:cNvSpPr>
          <p:nvPr>
            <p:ph sz="half" idx="1"/>
          </p:nvPr>
        </p:nvSpPr>
        <p:spPr/>
        <p:txBody>
          <a:bodyPr/>
          <a:lstStyle/>
          <a:p>
            <a:pPr eaLnBrk="1" hangingPunct="1">
              <a:lnSpc>
                <a:spcPct val="80000"/>
              </a:lnSpc>
            </a:pPr>
            <a:r>
              <a:rPr lang="en-US" sz="2000" smtClean="0"/>
              <a:t>Decrease cytokines</a:t>
            </a:r>
          </a:p>
          <a:p>
            <a:pPr lvl="1" eaLnBrk="1" hangingPunct="1">
              <a:lnSpc>
                <a:spcPct val="80000"/>
              </a:lnSpc>
            </a:pPr>
            <a:endParaRPr lang="en-US" sz="2000" smtClean="0"/>
          </a:p>
          <a:p>
            <a:pPr eaLnBrk="1" hangingPunct="1">
              <a:lnSpc>
                <a:spcPct val="80000"/>
              </a:lnSpc>
            </a:pPr>
            <a:r>
              <a:rPr lang="en-US" sz="2000" smtClean="0"/>
              <a:t>Slow Joint Inflammation</a:t>
            </a:r>
          </a:p>
          <a:p>
            <a:pPr eaLnBrk="1" hangingPunct="1">
              <a:lnSpc>
                <a:spcPct val="80000"/>
              </a:lnSpc>
            </a:pPr>
            <a:endParaRPr lang="en-US" sz="2000" smtClean="0"/>
          </a:p>
        </p:txBody>
      </p:sp>
      <p:sp>
        <p:nvSpPr>
          <p:cNvPr id="33796" name="Rectangle 4"/>
          <p:cNvSpPr>
            <a:spLocks noGrp="1" noChangeArrowheads="1"/>
          </p:cNvSpPr>
          <p:nvPr>
            <p:ph sz="half" idx="2"/>
          </p:nvPr>
        </p:nvSpPr>
        <p:spPr>
          <a:xfrm>
            <a:off x="4914900" y="2819400"/>
            <a:ext cx="4229100" cy="3352800"/>
          </a:xfrm>
        </p:spPr>
        <p:txBody>
          <a:bodyPr/>
          <a:lstStyle/>
          <a:p>
            <a:pPr eaLnBrk="1" hangingPunct="1">
              <a:lnSpc>
                <a:spcPct val="80000"/>
              </a:lnSpc>
            </a:pPr>
            <a:r>
              <a:rPr lang="en-US" sz="1600" smtClean="0"/>
              <a:t>Insomnia</a:t>
            </a:r>
          </a:p>
          <a:p>
            <a:pPr eaLnBrk="1" hangingPunct="1">
              <a:lnSpc>
                <a:spcPct val="80000"/>
              </a:lnSpc>
            </a:pPr>
            <a:r>
              <a:rPr lang="en-US" sz="1600" smtClean="0"/>
              <a:t>Emotional lability</a:t>
            </a:r>
          </a:p>
          <a:p>
            <a:pPr eaLnBrk="1" hangingPunct="1">
              <a:lnSpc>
                <a:spcPct val="80000"/>
              </a:lnSpc>
            </a:pPr>
            <a:r>
              <a:rPr lang="en-US" sz="1600" smtClean="0"/>
              <a:t>Fluid retention</a:t>
            </a:r>
          </a:p>
          <a:p>
            <a:pPr eaLnBrk="1" hangingPunct="1">
              <a:lnSpc>
                <a:spcPct val="80000"/>
              </a:lnSpc>
            </a:pPr>
            <a:r>
              <a:rPr lang="en-US" sz="1600" smtClean="0"/>
              <a:t>Weight gain</a:t>
            </a:r>
          </a:p>
          <a:p>
            <a:pPr eaLnBrk="1" hangingPunct="1">
              <a:lnSpc>
                <a:spcPct val="80000"/>
              </a:lnSpc>
            </a:pPr>
            <a:r>
              <a:rPr lang="en-US" sz="1600" smtClean="0"/>
              <a:t>HTN</a:t>
            </a:r>
          </a:p>
          <a:p>
            <a:pPr eaLnBrk="1" hangingPunct="1">
              <a:lnSpc>
                <a:spcPct val="80000"/>
              </a:lnSpc>
            </a:pPr>
            <a:r>
              <a:rPr lang="en-US" sz="1600" smtClean="0"/>
              <a:t>Hyperglycemia</a:t>
            </a:r>
          </a:p>
          <a:p>
            <a:pPr eaLnBrk="1" hangingPunct="1">
              <a:lnSpc>
                <a:spcPct val="80000"/>
              </a:lnSpc>
            </a:pPr>
            <a:r>
              <a:rPr lang="en-US" sz="1600" smtClean="0"/>
              <a:t>Osteoporosis</a:t>
            </a:r>
          </a:p>
          <a:p>
            <a:pPr lvl="1" eaLnBrk="1" hangingPunct="1">
              <a:lnSpc>
                <a:spcPct val="80000"/>
              </a:lnSpc>
            </a:pPr>
            <a:r>
              <a:rPr lang="en-US" sz="1400" smtClean="0"/>
              <a:t>Bisphosphonates: &gt;5mg/d for &gt;3months</a:t>
            </a:r>
          </a:p>
          <a:p>
            <a:pPr eaLnBrk="1" hangingPunct="1">
              <a:lnSpc>
                <a:spcPct val="80000"/>
              </a:lnSpc>
            </a:pPr>
            <a:r>
              <a:rPr lang="en-US" sz="1600" smtClean="0"/>
              <a:t>Cataracts</a:t>
            </a:r>
          </a:p>
          <a:p>
            <a:pPr eaLnBrk="1" hangingPunct="1">
              <a:lnSpc>
                <a:spcPct val="80000"/>
              </a:lnSpc>
            </a:pPr>
            <a:r>
              <a:rPr lang="en-US" sz="1600" smtClean="0"/>
              <a:t>Avascular necrosis</a:t>
            </a:r>
          </a:p>
          <a:p>
            <a:pPr eaLnBrk="1" hangingPunct="1">
              <a:lnSpc>
                <a:spcPct val="80000"/>
              </a:lnSpc>
            </a:pPr>
            <a:r>
              <a:rPr lang="en-US" sz="1600" smtClean="0"/>
              <a:t>Myopathy</a:t>
            </a:r>
          </a:p>
          <a:p>
            <a:pPr eaLnBrk="1" hangingPunct="1">
              <a:lnSpc>
                <a:spcPct val="80000"/>
              </a:lnSpc>
            </a:pPr>
            <a:r>
              <a:rPr lang="en-US" sz="1600" smtClean="0"/>
              <a:t>Psychosis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79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796">
                                            <p:txEl>
                                              <p:pRg st="0" end="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3796">
                                            <p:txEl>
                                              <p:pRg st="1" end="1"/>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3796">
                                            <p:txEl>
                                              <p:pRg st="2" end="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3796">
                                            <p:txEl>
                                              <p:pRg st="3" end="3"/>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3796">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3796">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3796">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3796">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3796">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3796">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3796">
                                            <p:txEl>
                                              <p:pRg st="10" end="1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379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P spid="3379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smtClean="0"/>
              <a:t>Systemic glucocorticoid therapy </a:t>
            </a:r>
          </a:p>
        </p:txBody>
      </p:sp>
      <p:sp>
        <p:nvSpPr>
          <p:cNvPr id="33795" name="Content Placeholder 2"/>
          <p:cNvSpPr>
            <a:spLocks noGrp="1"/>
          </p:cNvSpPr>
          <p:nvPr>
            <p:ph idx="1"/>
          </p:nvPr>
        </p:nvSpPr>
        <p:spPr/>
        <p:txBody>
          <a:bodyPr/>
          <a:lstStyle/>
          <a:p>
            <a:r>
              <a:rPr lang="en-US" smtClean="0"/>
              <a:t>Provide effective symptomatic therapy (7.5mg)</a:t>
            </a:r>
          </a:p>
          <a:p>
            <a:r>
              <a:rPr lang="en-US" smtClean="0"/>
              <a:t> Recent evidence suggests that low-dose glucocorticoid therapy may retard </a:t>
            </a:r>
          </a:p>
          <a:p>
            <a:pPr lvl="1"/>
            <a:r>
              <a:rPr lang="en-US" smtClean="0"/>
              <a:t>the progression of bone erosions </a:t>
            </a:r>
          </a:p>
          <a:p>
            <a:pPr lvl="1"/>
            <a:r>
              <a:rPr lang="en-US" smtClean="0"/>
              <a:t> have a long-term protective effect against bone damage.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mtClean="0"/>
              <a:t>DMARDs</a:t>
            </a:r>
          </a:p>
        </p:txBody>
      </p:sp>
      <p:sp>
        <p:nvSpPr>
          <p:cNvPr id="34819" name="Rectangle 3"/>
          <p:cNvSpPr>
            <a:spLocks noGrp="1" noChangeArrowheads="1"/>
          </p:cNvSpPr>
          <p:nvPr>
            <p:ph idx="1"/>
          </p:nvPr>
        </p:nvSpPr>
        <p:spPr/>
        <p:txBody>
          <a:bodyPr/>
          <a:lstStyle/>
          <a:p>
            <a:pPr eaLnBrk="1" hangingPunct="1"/>
            <a:r>
              <a:rPr lang="en-US" dirty="0" err="1" smtClean="0"/>
              <a:t>Methotrexate</a:t>
            </a:r>
            <a:endParaRPr lang="en-US" dirty="0" smtClean="0"/>
          </a:p>
          <a:p>
            <a:pPr eaLnBrk="1" hangingPunct="1"/>
            <a:r>
              <a:rPr lang="en-US" dirty="0" err="1" smtClean="0"/>
              <a:t>Sulfasalazine</a:t>
            </a:r>
            <a:endParaRPr lang="en-US" dirty="0" smtClean="0"/>
          </a:p>
          <a:p>
            <a:pPr eaLnBrk="1" hangingPunct="1"/>
            <a:r>
              <a:rPr lang="en-US" dirty="0" err="1" smtClean="0"/>
              <a:t>Hydroxychloroquine</a:t>
            </a:r>
            <a:r>
              <a:rPr lang="en-US" dirty="0" smtClean="0"/>
              <a:t> (</a:t>
            </a:r>
            <a:r>
              <a:rPr lang="en-US" dirty="0" err="1" smtClean="0"/>
              <a:t>Plaquenil</a:t>
            </a:r>
            <a:r>
              <a:rPr lang="en-US" dirty="0" smtClean="0"/>
              <a:t>)</a:t>
            </a:r>
          </a:p>
          <a:p>
            <a:pPr eaLnBrk="1" hangingPunct="1"/>
            <a:r>
              <a:rPr lang="en-US" dirty="0" err="1" smtClean="0"/>
              <a:t>Leflunomide</a:t>
            </a:r>
            <a:r>
              <a:rPr lang="en-US" dirty="0" smtClean="0"/>
              <a:t> (</a:t>
            </a:r>
            <a:r>
              <a:rPr lang="en-US" dirty="0" err="1" smtClean="0"/>
              <a:t>Arava</a:t>
            </a:r>
            <a:r>
              <a:rPr lang="en-US" dirty="0" smtClean="0"/>
              <a:t>)</a:t>
            </a:r>
          </a:p>
          <a:p>
            <a:pPr eaLnBrk="1" hangingPunct="1"/>
            <a:r>
              <a:rPr lang="en-US" dirty="0" smtClean="0"/>
              <a:t>Gold</a:t>
            </a:r>
          </a:p>
          <a:p>
            <a:pPr eaLnBrk="1" hangingPunct="1"/>
            <a:r>
              <a:rPr lang="en-US" dirty="0" err="1" smtClean="0"/>
              <a:t>Azathioprine</a:t>
            </a:r>
            <a:r>
              <a:rPr lang="en-US" dirty="0" smtClean="0"/>
              <a:t> (</a:t>
            </a:r>
            <a:r>
              <a:rPr lang="en-US" dirty="0" err="1" smtClean="0"/>
              <a:t>Imuran</a:t>
            </a:r>
            <a:r>
              <a:rPr lang="en-US" dirty="0" smtClean="0"/>
              <a:t>)</a:t>
            </a:r>
          </a:p>
          <a:p>
            <a:pPr eaLnBrk="1" hangingPunct="1"/>
            <a:r>
              <a:rPr lang="en-US" dirty="0" err="1" smtClean="0"/>
              <a:t>Cyclosporin</a:t>
            </a:r>
            <a:endParaRPr lang="en-US" dirty="0" smtClean="0"/>
          </a:p>
          <a:p>
            <a:pPr eaLnBrk="1" hangingPunct="1"/>
            <a:r>
              <a:rPr lang="en-US" dirty="0" err="1" smtClean="0"/>
              <a:t>cyclophosphamide</a:t>
            </a:r>
            <a:endParaRPr 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smtClean="0"/>
              <a:t>Combining DMARDs</a:t>
            </a:r>
          </a:p>
        </p:txBody>
      </p:sp>
      <p:sp>
        <p:nvSpPr>
          <p:cNvPr id="35843" name="Rectangle 3"/>
          <p:cNvSpPr>
            <a:spLocks noGrp="1" noChangeArrowheads="1"/>
          </p:cNvSpPr>
          <p:nvPr>
            <p:ph type="body" sz="half" idx="1"/>
          </p:nvPr>
        </p:nvSpPr>
        <p:spPr>
          <a:xfrm>
            <a:off x="457200" y="1600200"/>
            <a:ext cx="8147050" cy="4525963"/>
          </a:xfrm>
        </p:spPr>
        <p:txBody>
          <a:bodyPr/>
          <a:lstStyle/>
          <a:p>
            <a:pPr eaLnBrk="1" hangingPunct="1"/>
            <a:r>
              <a:rPr lang="en-US" sz="2800" smtClean="0"/>
              <a:t>DMARDs all work slightly differently</a:t>
            </a:r>
          </a:p>
          <a:p>
            <a:pPr eaLnBrk="1" hangingPunct="1"/>
            <a:r>
              <a:rPr lang="en-US" sz="2800" smtClean="0"/>
              <a:t>Never truly know how a patient will respond to an individual DMARD</a:t>
            </a:r>
          </a:p>
          <a:p>
            <a:pPr eaLnBrk="1" hangingPunct="1"/>
            <a:r>
              <a:rPr lang="en-US" sz="2800" smtClean="0"/>
              <a:t>Most clinicians now agree that combinations of DMARDs are more effective than single agents</a:t>
            </a:r>
          </a:p>
          <a:p>
            <a:pPr eaLnBrk="1" hangingPunct="1"/>
            <a:r>
              <a:rPr lang="en-US" sz="2800" smtClean="0"/>
              <a:t>This is now supported by some research</a:t>
            </a:r>
          </a:p>
          <a:p>
            <a:pPr eaLnBrk="1" hangingPunct="1">
              <a:buFontTx/>
              <a:buNone/>
            </a:pPr>
            <a:endParaRPr lang="en-US" sz="28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lstStyle/>
          <a:p>
            <a:r>
              <a:rPr lang="en-US" dirty="0" smtClean="0"/>
              <a:t>Symptoms:</a:t>
            </a:r>
          </a:p>
          <a:p>
            <a:r>
              <a:rPr lang="en-US" dirty="0" smtClean="0"/>
              <a:t>        Difficulty in performing ADL.</a:t>
            </a:r>
          </a:p>
          <a:p>
            <a:r>
              <a:rPr lang="en-US" dirty="0" smtClean="0"/>
              <a:t>        Constitutional symptoms</a:t>
            </a:r>
          </a:p>
          <a:p>
            <a:r>
              <a:rPr lang="en-US" dirty="0" smtClean="0"/>
              <a:t>Signs:</a:t>
            </a:r>
          </a:p>
          <a:p>
            <a:r>
              <a:rPr lang="en-US" dirty="0" smtClean="0"/>
              <a:t>        Morning </a:t>
            </a:r>
            <a:r>
              <a:rPr lang="en-US" dirty="0" err="1" smtClean="0"/>
              <a:t>Stiffness,tenderness,pain</a:t>
            </a:r>
            <a:r>
              <a:rPr lang="en-US" dirty="0" smtClean="0"/>
              <a:t> on </a:t>
            </a:r>
            <a:r>
              <a:rPr lang="en-US" dirty="0" err="1" smtClean="0"/>
              <a:t>motion,limitation</a:t>
            </a:r>
            <a:r>
              <a:rPr lang="en-US" dirty="0" smtClean="0"/>
              <a:t> of </a:t>
            </a:r>
            <a:r>
              <a:rPr lang="en-US" dirty="0" err="1" smtClean="0"/>
              <a:t>motion,extra-articular</a:t>
            </a:r>
            <a:r>
              <a:rPr lang="en-US" dirty="0" smtClean="0"/>
              <a:t> </a:t>
            </a:r>
            <a:r>
              <a:rPr lang="en-US" dirty="0" err="1" smtClean="0"/>
              <a:t>manifestations,deformity</a:t>
            </a:r>
            <a:r>
              <a:rPr lang="en-US" dirty="0" smtClean="0"/>
              <a:t>.</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a:xfrm>
            <a:off x="468313" y="1773238"/>
            <a:ext cx="8424862" cy="3168650"/>
          </a:xfrm>
          <a:solidFill>
            <a:srgbClr val="FFCC00"/>
          </a:solidFill>
          <a:ln w="57150">
            <a:solidFill>
              <a:srgbClr val="FF6600"/>
            </a:solidFill>
          </a:ln>
        </p:spPr>
        <p:txBody>
          <a:bodyPr/>
          <a:lstStyle/>
          <a:p>
            <a:pPr algn="ctr" eaLnBrk="1" hangingPunct="1"/>
            <a:r>
              <a:rPr lang="en-US" sz="4000" smtClean="0">
                <a:solidFill>
                  <a:srgbClr val="000000"/>
                </a:solidFill>
              </a:rPr>
              <a:t>Combination therapy (using 2 to 3) DMARDs at a time works better than using a single DMARD</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mtClean="0"/>
              <a:t>Methotrexate</a:t>
            </a:r>
          </a:p>
        </p:txBody>
      </p:sp>
      <p:sp>
        <p:nvSpPr>
          <p:cNvPr id="35843" name="Rectangle 3"/>
          <p:cNvSpPr>
            <a:spLocks noGrp="1" noChangeArrowheads="1"/>
          </p:cNvSpPr>
          <p:nvPr>
            <p:ph sz="half" idx="1"/>
          </p:nvPr>
        </p:nvSpPr>
        <p:spPr>
          <a:xfrm>
            <a:off x="1295400" y="2819400"/>
            <a:ext cx="3505200" cy="3352800"/>
          </a:xfrm>
        </p:spPr>
        <p:txBody>
          <a:bodyPr/>
          <a:lstStyle/>
          <a:p>
            <a:pPr eaLnBrk="1" hangingPunct="1">
              <a:lnSpc>
                <a:spcPct val="80000"/>
              </a:lnSpc>
            </a:pPr>
            <a:r>
              <a:rPr lang="en-US" sz="1800" smtClean="0"/>
              <a:t>Dihydrofolate reductase inhibitor</a:t>
            </a:r>
          </a:p>
          <a:p>
            <a:pPr lvl="1" eaLnBrk="1" hangingPunct="1">
              <a:lnSpc>
                <a:spcPct val="80000"/>
              </a:lnSpc>
            </a:pPr>
            <a:r>
              <a:rPr lang="en-US" sz="1600" smtClean="0"/>
              <a:t>Well tolerated, Mono/Combo</a:t>
            </a:r>
          </a:p>
          <a:p>
            <a:pPr lvl="1" eaLnBrk="1" hangingPunct="1">
              <a:lnSpc>
                <a:spcPct val="80000"/>
              </a:lnSpc>
            </a:pPr>
            <a:r>
              <a:rPr lang="en-US" sz="1600" smtClean="0"/>
              <a:t>Onset: 6-12 weeks</a:t>
            </a:r>
          </a:p>
          <a:p>
            <a:pPr eaLnBrk="1" hangingPunct="1">
              <a:lnSpc>
                <a:spcPct val="80000"/>
              </a:lnSpc>
            </a:pPr>
            <a:endParaRPr lang="en-US" sz="1800" smtClean="0"/>
          </a:p>
          <a:p>
            <a:pPr eaLnBrk="1" hangingPunct="1">
              <a:lnSpc>
                <a:spcPct val="80000"/>
              </a:lnSpc>
            </a:pPr>
            <a:r>
              <a:rPr lang="en-US" sz="1800" smtClean="0"/>
              <a:t>Metabolism: Liver</a:t>
            </a:r>
          </a:p>
          <a:p>
            <a:pPr eaLnBrk="1" hangingPunct="1">
              <a:lnSpc>
                <a:spcPct val="80000"/>
              </a:lnSpc>
              <a:buFont typeface="Wingdings" pitchFamily="2" charset="2"/>
              <a:buNone/>
            </a:pPr>
            <a:r>
              <a:rPr lang="en-US" sz="1800" smtClean="0"/>
              <a:t>	Clearance: Kidneys</a:t>
            </a:r>
          </a:p>
          <a:p>
            <a:pPr eaLnBrk="1" hangingPunct="1">
              <a:lnSpc>
                <a:spcPct val="80000"/>
              </a:lnSpc>
            </a:pPr>
            <a:endParaRPr lang="en-US" sz="1800" smtClean="0"/>
          </a:p>
          <a:p>
            <a:pPr eaLnBrk="1" hangingPunct="1">
              <a:lnSpc>
                <a:spcPct val="80000"/>
              </a:lnSpc>
            </a:pPr>
            <a:r>
              <a:rPr lang="en-US" sz="1800" smtClean="0"/>
              <a:t>Monitoring:</a:t>
            </a:r>
          </a:p>
          <a:p>
            <a:pPr lvl="1" eaLnBrk="1" hangingPunct="1">
              <a:lnSpc>
                <a:spcPct val="80000"/>
              </a:lnSpc>
            </a:pPr>
            <a:r>
              <a:rPr lang="en-US" sz="1600" smtClean="0"/>
              <a:t>Baseline:CXR, PFTs, HIV, HBV/HCV</a:t>
            </a:r>
          </a:p>
          <a:p>
            <a:pPr lvl="1" eaLnBrk="1" hangingPunct="1">
              <a:lnSpc>
                <a:spcPct val="80000"/>
              </a:lnSpc>
            </a:pPr>
            <a:r>
              <a:rPr lang="en-US" sz="1600" smtClean="0"/>
              <a:t>CBC, LFTs Q4-8 weeks</a:t>
            </a:r>
          </a:p>
          <a:p>
            <a:pPr lvl="1" eaLnBrk="1" hangingPunct="1">
              <a:lnSpc>
                <a:spcPct val="80000"/>
              </a:lnSpc>
            </a:pPr>
            <a:r>
              <a:rPr lang="en-US" sz="1600" smtClean="0"/>
              <a:t>Caution with CRI</a:t>
            </a:r>
          </a:p>
        </p:txBody>
      </p:sp>
      <p:sp>
        <p:nvSpPr>
          <p:cNvPr id="35844" name="Rectangle 4"/>
          <p:cNvSpPr>
            <a:spLocks noGrp="1" noChangeArrowheads="1"/>
          </p:cNvSpPr>
          <p:nvPr>
            <p:ph sz="half" idx="2"/>
          </p:nvPr>
        </p:nvSpPr>
        <p:spPr>
          <a:xfrm>
            <a:off x="4914900" y="2819400"/>
            <a:ext cx="4076700" cy="3352800"/>
          </a:xfrm>
        </p:spPr>
        <p:txBody>
          <a:bodyPr/>
          <a:lstStyle/>
          <a:p>
            <a:pPr eaLnBrk="1" hangingPunct="1">
              <a:lnSpc>
                <a:spcPct val="80000"/>
              </a:lnSpc>
            </a:pPr>
            <a:r>
              <a:rPr lang="en-US" sz="1600" smtClean="0"/>
              <a:t>Nausea</a:t>
            </a:r>
          </a:p>
          <a:p>
            <a:pPr eaLnBrk="1" hangingPunct="1">
              <a:lnSpc>
                <a:spcPct val="80000"/>
              </a:lnSpc>
            </a:pPr>
            <a:r>
              <a:rPr lang="en-US" sz="1600" smtClean="0"/>
              <a:t>Mucosal ulcerations</a:t>
            </a:r>
          </a:p>
          <a:p>
            <a:pPr eaLnBrk="1" hangingPunct="1">
              <a:lnSpc>
                <a:spcPct val="80000"/>
              </a:lnSpc>
            </a:pPr>
            <a:r>
              <a:rPr lang="en-US" sz="1600" smtClean="0"/>
              <a:t>Fatigue &amp; Flu-like symptoms</a:t>
            </a:r>
          </a:p>
          <a:p>
            <a:pPr eaLnBrk="1" hangingPunct="1">
              <a:lnSpc>
                <a:spcPct val="80000"/>
              </a:lnSpc>
            </a:pPr>
            <a:r>
              <a:rPr lang="en-US" sz="1600" smtClean="0"/>
              <a:t>BM Toxicity</a:t>
            </a:r>
          </a:p>
          <a:p>
            <a:pPr eaLnBrk="1" hangingPunct="1">
              <a:lnSpc>
                <a:spcPct val="80000"/>
              </a:lnSpc>
            </a:pPr>
            <a:r>
              <a:rPr lang="en-US" sz="1600" smtClean="0"/>
              <a:t>Hepatotoxicity</a:t>
            </a:r>
          </a:p>
          <a:p>
            <a:pPr eaLnBrk="1" hangingPunct="1">
              <a:lnSpc>
                <a:spcPct val="80000"/>
              </a:lnSpc>
            </a:pPr>
            <a:endParaRPr lang="en-US" sz="1600" smtClean="0"/>
          </a:p>
          <a:p>
            <a:pPr eaLnBrk="1" hangingPunct="1">
              <a:lnSpc>
                <a:spcPct val="80000"/>
              </a:lnSpc>
            </a:pPr>
            <a:r>
              <a:rPr lang="en-US" sz="1600" smtClean="0"/>
              <a:t>Treat with Folic acid, 1 mg/d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childTnLst>
                                  <p:subTnLst>
                                    <p:animClr>
                                      <p:cBhvr override="childStyle">
                                        <p:cTn dur="1" fill="hold" display="0" masterRel="nextClick" afterEffect="1"/>
                                        <p:tgtEl>
                                          <p:spTgt spid="35843">
                                            <p:txEl>
                                              <p:pRg st="0" end="0"/>
                                            </p:txEl>
                                          </p:spTgt>
                                        </p:tgtEl>
                                        <p:attrNameLst>
                                          <p:attrName>ppt_c</p:attrName>
                                        </p:attrNameLst>
                                      </p:cBhvr>
                                      <p:to>
                                        <a:schemeClr val="bg2"/>
                                      </p:to>
                                    </p:animClr>
                                  </p:subTnLst>
                                </p:cTn>
                              </p:par>
                              <p:par>
                                <p:cTn id="7" presetID="1" presetClass="entr" presetSubtype="0" fill="hold" grpId="0" nodeType="withEffect">
                                  <p:stCondLst>
                                    <p:cond delay="0"/>
                                  </p:stCondLst>
                                  <p:childTnLst>
                                    <p:set>
                                      <p:cBhvr>
                                        <p:cTn id="8" dur="1" fill="hold">
                                          <p:stCondLst>
                                            <p:cond delay="0"/>
                                          </p:stCondLst>
                                        </p:cTn>
                                        <p:tgtEl>
                                          <p:spTgt spid="35843">
                                            <p:txEl>
                                              <p:pRg st="1" end="1"/>
                                            </p:txEl>
                                          </p:spTgt>
                                        </p:tgtEl>
                                        <p:attrNameLst>
                                          <p:attrName>style.visibility</p:attrName>
                                        </p:attrNameLst>
                                      </p:cBhvr>
                                      <p:to>
                                        <p:strVal val="visible"/>
                                      </p:to>
                                    </p:set>
                                  </p:childTnLst>
                                  <p:subTnLst>
                                    <p:animClr>
                                      <p:cBhvr override="childStyle">
                                        <p:cTn dur="1" fill="hold" display="0" masterRel="nextClick" afterEffect="1"/>
                                        <p:tgtEl>
                                          <p:spTgt spid="35843">
                                            <p:txEl>
                                              <p:pRg st="1" end="1"/>
                                            </p:txEl>
                                          </p:spTgt>
                                        </p:tgtEl>
                                        <p:attrNameLst>
                                          <p:attrName>ppt_c</p:attrName>
                                        </p:attrNameLst>
                                      </p:cBhvr>
                                      <p:to>
                                        <a:schemeClr val="bg2"/>
                                      </p:to>
                                    </p:animClr>
                                  </p:subTnLst>
                                </p:cTn>
                              </p:par>
                              <p:par>
                                <p:cTn id="9" presetID="1" presetClass="entr" presetSubtype="0" fill="hold" grpId="0" nodeType="withEffect">
                                  <p:stCondLst>
                                    <p:cond delay="0"/>
                                  </p:stCondLst>
                                  <p:childTnLst>
                                    <p:set>
                                      <p:cBhvr>
                                        <p:cTn id="10" dur="1" fill="hold">
                                          <p:stCondLst>
                                            <p:cond delay="0"/>
                                          </p:stCondLst>
                                        </p:cTn>
                                        <p:tgtEl>
                                          <p:spTgt spid="35843">
                                            <p:txEl>
                                              <p:pRg st="2" end="2"/>
                                            </p:txEl>
                                          </p:spTgt>
                                        </p:tgtEl>
                                        <p:attrNameLst>
                                          <p:attrName>style.visibility</p:attrName>
                                        </p:attrNameLst>
                                      </p:cBhvr>
                                      <p:to>
                                        <p:strVal val="visible"/>
                                      </p:to>
                                    </p:set>
                                  </p:childTnLst>
                                  <p:subTnLst>
                                    <p:animClr>
                                      <p:cBhvr override="childStyle">
                                        <p:cTn dur="1" fill="hold" display="0" masterRel="nextClick" afterEffect="1"/>
                                        <p:tgtEl>
                                          <p:spTgt spid="35843">
                                            <p:txEl>
                                              <p:pRg st="2" end="2"/>
                                            </p:txEl>
                                          </p:spTgt>
                                        </p:tgtEl>
                                        <p:attrNameLst>
                                          <p:attrName>ppt_c</p:attrName>
                                        </p:attrNameLst>
                                      </p:cBhvr>
                                      <p:to>
                                        <a:schemeClr val="bg2"/>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843">
                                            <p:txEl>
                                              <p:pRg st="4" end="4"/>
                                            </p:txEl>
                                          </p:spTgt>
                                        </p:tgtEl>
                                        <p:attrNameLst>
                                          <p:attrName>style.visibility</p:attrName>
                                        </p:attrNameLst>
                                      </p:cBhvr>
                                      <p:to>
                                        <p:strVal val="visible"/>
                                      </p:to>
                                    </p:set>
                                  </p:childTnLst>
                                  <p:subTnLst>
                                    <p:animClr>
                                      <p:cBhvr override="childStyle">
                                        <p:cTn dur="1" fill="hold" display="0" masterRel="nextClick" afterEffect="1"/>
                                        <p:tgtEl>
                                          <p:spTgt spid="35843">
                                            <p:txEl>
                                              <p:pRg st="4" end="4"/>
                                            </p:txEl>
                                          </p:spTgt>
                                        </p:tgtEl>
                                        <p:attrNameLst>
                                          <p:attrName>ppt_c</p:attrName>
                                        </p:attrNameLst>
                                      </p:cBhvr>
                                      <p:to>
                                        <a:schemeClr val="bg2"/>
                                      </p:to>
                                    </p:animClr>
                                  </p:subTnLst>
                                </p:cTn>
                              </p:par>
                              <p:par>
                                <p:cTn id="15" presetID="1" presetClass="entr" presetSubtype="0" fill="hold" grpId="0" nodeType="withEffect">
                                  <p:stCondLst>
                                    <p:cond delay="0"/>
                                  </p:stCondLst>
                                  <p:childTnLst>
                                    <p:set>
                                      <p:cBhvr>
                                        <p:cTn id="16" dur="1" fill="hold">
                                          <p:stCondLst>
                                            <p:cond delay="0"/>
                                          </p:stCondLst>
                                        </p:cTn>
                                        <p:tgtEl>
                                          <p:spTgt spid="35843">
                                            <p:txEl>
                                              <p:pRg st="5" end="5"/>
                                            </p:txEl>
                                          </p:spTgt>
                                        </p:tgtEl>
                                        <p:attrNameLst>
                                          <p:attrName>style.visibility</p:attrName>
                                        </p:attrNameLst>
                                      </p:cBhvr>
                                      <p:to>
                                        <p:strVal val="visible"/>
                                      </p:to>
                                    </p:set>
                                  </p:childTnLst>
                                  <p:subTnLst>
                                    <p:animClr>
                                      <p:cBhvr override="childStyle">
                                        <p:cTn dur="1" fill="hold" display="0" masterRel="nextClick" afterEffect="1"/>
                                        <p:tgtEl>
                                          <p:spTgt spid="35843">
                                            <p:txEl>
                                              <p:pRg st="5" end="5"/>
                                            </p:txEl>
                                          </p:spTgt>
                                        </p:tgtEl>
                                        <p:attrNameLst>
                                          <p:attrName>ppt_c</p:attrName>
                                        </p:attrNameLst>
                                      </p:cBhvr>
                                      <p:to>
                                        <a:schemeClr val="bg2"/>
                                      </p:to>
                                    </p:animClr>
                                  </p:sub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5843">
                                            <p:txEl>
                                              <p:pRg st="7" end="7"/>
                                            </p:txEl>
                                          </p:spTgt>
                                        </p:tgtEl>
                                        <p:attrNameLst>
                                          <p:attrName>style.visibility</p:attrName>
                                        </p:attrNameLst>
                                      </p:cBhvr>
                                      <p:to>
                                        <p:strVal val="visible"/>
                                      </p:to>
                                    </p:set>
                                  </p:childTnLst>
                                  <p:subTnLst>
                                    <p:animClr>
                                      <p:cBhvr override="childStyle">
                                        <p:cTn dur="1" fill="hold" display="0" masterRel="nextClick" afterEffect="1"/>
                                        <p:tgtEl>
                                          <p:spTgt spid="35843">
                                            <p:txEl>
                                              <p:pRg st="7" end="7"/>
                                            </p:txEl>
                                          </p:spTgt>
                                        </p:tgtEl>
                                        <p:attrNameLst>
                                          <p:attrName>ppt_c</p:attrName>
                                        </p:attrNameLst>
                                      </p:cBhvr>
                                      <p:to>
                                        <a:schemeClr val="bg2"/>
                                      </p:to>
                                    </p:animClr>
                                  </p:subTnLst>
                                </p:cTn>
                              </p:par>
                              <p:par>
                                <p:cTn id="21" presetID="1" presetClass="entr" presetSubtype="0" fill="hold" grpId="0" nodeType="withEffect">
                                  <p:stCondLst>
                                    <p:cond delay="0"/>
                                  </p:stCondLst>
                                  <p:childTnLst>
                                    <p:set>
                                      <p:cBhvr>
                                        <p:cTn id="22" dur="1" fill="hold">
                                          <p:stCondLst>
                                            <p:cond delay="0"/>
                                          </p:stCondLst>
                                        </p:cTn>
                                        <p:tgtEl>
                                          <p:spTgt spid="35843">
                                            <p:txEl>
                                              <p:pRg st="8" end="8"/>
                                            </p:txEl>
                                          </p:spTgt>
                                        </p:tgtEl>
                                        <p:attrNameLst>
                                          <p:attrName>style.visibility</p:attrName>
                                        </p:attrNameLst>
                                      </p:cBhvr>
                                      <p:to>
                                        <p:strVal val="visible"/>
                                      </p:to>
                                    </p:set>
                                  </p:childTnLst>
                                  <p:subTnLst>
                                    <p:animClr>
                                      <p:cBhvr override="childStyle">
                                        <p:cTn dur="1" fill="hold" display="0" masterRel="nextClick" afterEffect="1"/>
                                        <p:tgtEl>
                                          <p:spTgt spid="35843">
                                            <p:txEl>
                                              <p:pRg st="8" end="8"/>
                                            </p:txEl>
                                          </p:spTgt>
                                        </p:tgtEl>
                                        <p:attrNameLst>
                                          <p:attrName>ppt_c</p:attrName>
                                        </p:attrNameLst>
                                      </p:cBhvr>
                                      <p:to>
                                        <a:schemeClr val="bg2"/>
                                      </p:to>
                                    </p:animClr>
                                  </p:subTnLst>
                                </p:cTn>
                              </p:par>
                              <p:par>
                                <p:cTn id="23" presetID="1" presetClass="entr" presetSubtype="0" fill="hold" grpId="0" nodeType="withEffect">
                                  <p:stCondLst>
                                    <p:cond delay="0"/>
                                  </p:stCondLst>
                                  <p:childTnLst>
                                    <p:set>
                                      <p:cBhvr>
                                        <p:cTn id="24" dur="1" fill="hold">
                                          <p:stCondLst>
                                            <p:cond delay="0"/>
                                          </p:stCondLst>
                                        </p:cTn>
                                        <p:tgtEl>
                                          <p:spTgt spid="35843">
                                            <p:txEl>
                                              <p:pRg st="9" end="9"/>
                                            </p:txEl>
                                          </p:spTgt>
                                        </p:tgtEl>
                                        <p:attrNameLst>
                                          <p:attrName>style.visibility</p:attrName>
                                        </p:attrNameLst>
                                      </p:cBhvr>
                                      <p:to>
                                        <p:strVal val="visible"/>
                                      </p:to>
                                    </p:set>
                                  </p:childTnLst>
                                  <p:subTnLst>
                                    <p:animClr>
                                      <p:cBhvr override="childStyle">
                                        <p:cTn dur="1" fill="hold" display="0" masterRel="nextClick" afterEffect="1"/>
                                        <p:tgtEl>
                                          <p:spTgt spid="35843">
                                            <p:txEl>
                                              <p:pRg st="9" end="9"/>
                                            </p:txEl>
                                          </p:spTgt>
                                        </p:tgtEl>
                                        <p:attrNameLst>
                                          <p:attrName>ppt_c</p:attrName>
                                        </p:attrNameLst>
                                      </p:cBhvr>
                                      <p:to>
                                        <a:schemeClr val="bg2"/>
                                      </p:to>
                                    </p:animClr>
                                  </p:subTnLst>
                                </p:cTn>
                              </p:par>
                              <p:par>
                                <p:cTn id="25" presetID="1" presetClass="entr" presetSubtype="0" fill="hold" grpId="0" nodeType="withEffect">
                                  <p:stCondLst>
                                    <p:cond delay="0"/>
                                  </p:stCondLst>
                                  <p:childTnLst>
                                    <p:set>
                                      <p:cBhvr>
                                        <p:cTn id="26" dur="1" fill="hold">
                                          <p:stCondLst>
                                            <p:cond delay="0"/>
                                          </p:stCondLst>
                                        </p:cTn>
                                        <p:tgtEl>
                                          <p:spTgt spid="35843">
                                            <p:txEl>
                                              <p:pRg st="10" end="10"/>
                                            </p:txEl>
                                          </p:spTgt>
                                        </p:tgtEl>
                                        <p:attrNameLst>
                                          <p:attrName>style.visibility</p:attrName>
                                        </p:attrNameLst>
                                      </p:cBhvr>
                                      <p:to>
                                        <p:strVal val="visible"/>
                                      </p:to>
                                    </p:set>
                                  </p:childTnLst>
                                  <p:subTnLst>
                                    <p:animClr>
                                      <p:cBhvr override="childStyle">
                                        <p:cTn dur="1" fill="hold" display="0" masterRel="nextClick" afterEffect="1"/>
                                        <p:tgtEl>
                                          <p:spTgt spid="35843">
                                            <p:txEl>
                                              <p:pRg st="10" end="10"/>
                                            </p:txEl>
                                          </p:spTgt>
                                        </p:tgtEl>
                                        <p:attrNameLst>
                                          <p:attrName>ppt_c</p:attrName>
                                        </p:attrNameLst>
                                      </p:cBhvr>
                                      <p:to>
                                        <a:schemeClr val="bg2"/>
                                      </p:to>
                                    </p:animClr>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5844">
                                            <p:txEl>
                                              <p:pRg st="0" end="0"/>
                                            </p:txEl>
                                          </p:spTgt>
                                        </p:tgtEl>
                                        <p:attrNameLst>
                                          <p:attrName>style.visibility</p:attrName>
                                        </p:attrNameLst>
                                      </p:cBhvr>
                                      <p:to>
                                        <p:strVal val="visible"/>
                                      </p:to>
                                    </p:set>
                                  </p:childTnLst>
                                  <p:subTnLst>
                                    <p:animClr>
                                      <p:cBhvr override="childStyle">
                                        <p:cTn dur="1" fill="hold" display="0" masterRel="nextClick" afterEffect="1"/>
                                        <p:tgtEl>
                                          <p:spTgt spid="35844">
                                            <p:txEl>
                                              <p:pRg st="0" end="0"/>
                                            </p:txEl>
                                          </p:spTgt>
                                        </p:tgtEl>
                                        <p:attrNameLst>
                                          <p:attrName>ppt_c</p:attrName>
                                        </p:attrNameLst>
                                      </p:cBhvr>
                                      <p:to>
                                        <a:schemeClr val="bg2"/>
                                      </p:to>
                                    </p:animClr>
                                  </p:subTnLst>
                                </p:cTn>
                              </p:par>
                              <p:par>
                                <p:cTn id="31" presetID="1" presetClass="entr" presetSubtype="0" fill="hold" grpId="0" nodeType="withEffect">
                                  <p:stCondLst>
                                    <p:cond delay="0"/>
                                  </p:stCondLst>
                                  <p:childTnLst>
                                    <p:set>
                                      <p:cBhvr>
                                        <p:cTn id="32" dur="1" fill="hold">
                                          <p:stCondLst>
                                            <p:cond delay="0"/>
                                          </p:stCondLst>
                                        </p:cTn>
                                        <p:tgtEl>
                                          <p:spTgt spid="35844">
                                            <p:txEl>
                                              <p:pRg st="1" end="1"/>
                                            </p:txEl>
                                          </p:spTgt>
                                        </p:tgtEl>
                                        <p:attrNameLst>
                                          <p:attrName>style.visibility</p:attrName>
                                        </p:attrNameLst>
                                      </p:cBhvr>
                                      <p:to>
                                        <p:strVal val="visible"/>
                                      </p:to>
                                    </p:set>
                                  </p:childTnLst>
                                  <p:subTnLst>
                                    <p:animClr>
                                      <p:cBhvr override="childStyle">
                                        <p:cTn dur="1" fill="hold" display="0" masterRel="nextClick" afterEffect="1"/>
                                        <p:tgtEl>
                                          <p:spTgt spid="35844">
                                            <p:txEl>
                                              <p:pRg st="1" end="1"/>
                                            </p:txEl>
                                          </p:spTgt>
                                        </p:tgtEl>
                                        <p:attrNameLst>
                                          <p:attrName>ppt_c</p:attrName>
                                        </p:attrNameLst>
                                      </p:cBhvr>
                                      <p:to>
                                        <a:schemeClr val="bg2"/>
                                      </p:to>
                                    </p:animClr>
                                  </p:subTnLst>
                                </p:cTn>
                              </p:par>
                              <p:par>
                                <p:cTn id="33" presetID="1" presetClass="entr" presetSubtype="0" fill="hold" grpId="0" nodeType="withEffect">
                                  <p:stCondLst>
                                    <p:cond delay="0"/>
                                  </p:stCondLst>
                                  <p:childTnLst>
                                    <p:set>
                                      <p:cBhvr>
                                        <p:cTn id="34" dur="1" fill="hold">
                                          <p:stCondLst>
                                            <p:cond delay="0"/>
                                          </p:stCondLst>
                                        </p:cTn>
                                        <p:tgtEl>
                                          <p:spTgt spid="35844">
                                            <p:txEl>
                                              <p:pRg st="2" end="2"/>
                                            </p:txEl>
                                          </p:spTgt>
                                        </p:tgtEl>
                                        <p:attrNameLst>
                                          <p:attrName>style.visibility</p:attrName>
                                        </p:attrNameLst>
                                      </p:cBhvr>
                                      <p:to>
                                        <p:strVal val="visible"/>
                                      </p:to>
                                    </p:set>
                                  </p:childTnLst>
                                  <p:subTnLst>
                                    <p:animClr>
                                      <p:cBhvr override="childStyle">
                                        <p:cTn dur="1" fill="hold" display="0" masterRel="nextClick" afterEffect="1"/>
                                        <p:tgtEl>
                                          <p:spTgt spid="35844">
                                            <p:txEl>
                                              <p:pRg st="2" end="2"/>
                                            </p:txEl>
                                          </p:spTgt>
                                        </p:tgtEl>
                                        <p:attrNameLst>
                                          <p:attrName>ppt_c</p:attrName>
                                        </p:attrNameLst>
                                      </p:cBhvr>
                                      <p:to>
                                        <a:schemeClr val="bg2"/>
                                      </p:to>
                                    </p:animClr>
                                  </p:subTnLst>
                                </p:cTn>
                              </p:par>
                              <p:par>
                                <p:cTn id="35" presetID="1" presetClass="entr" presetSubtype="0" fill="hold" grpId="0" nodeType="withEffect">
                                  <p:stCondLst>
                                    <p:cond delay="0"/>
                                  </p:stCondLst>
                                  <p:childTnLst>
                                    <p:set>
                                      <p:cBhvr>
                                        <p:cTn id="36" dur="1" fill="hold">
                                          <p:stCondLst>
                                            <p:cond delay="0"/>
                                          </p:stCondLst>
                                        </p:cTn>
                                        <p:tgtEl>
                                          <p:spTgt spid="35844">
                                            <p:txEl>
                                              <p:pRg st="3" end="3"/>
                                            </p:txEl>
                                          </p:spTgt>
                                        </p:tgtEl>
                                        <p:attrNameLst>
                                          <p:attrName>style.visibility</p:attrName>
                                        </p:attrNameLst>
                                      </p:cBhvr>
                                      <p:to>
                                        <p:strVal val="visible"/>
                                      </p:to>
                                    </p:set>
                                  </p:childTnLst>
                                  <p:subTnLst>
                                    <p:animClr>
                                      <p:cBhvr override="childStyle">
                                        <p:cTn dur="1" fill="hold" display="0" masterRel="nextClick" afterEffect="1"/>
                                        <p:tgtEl>
                                          <p:spTgt spid="35844">
                                            <p:txEl>
                                              <p:pRg st="3" end="3"/>
                                            </p:txEl>
                                          </p:spTgt>
                                        </p:tgtEl>
                                        <p:attrNameLst>
                                          <p:attrName>ppt_c</p:attrName>
                                        </p:attrNameLst>
                                      </p:cBhvr>
                                      <p:to>
                                        <a:schemeClr val="bg2"/>
                                      </p:to>
                                    </p:animClr>
                                  </p:subTnLst>
                                </p:cTn>
                              </p:par>
                              <p:par>
                                <p:cTn id="37" presetID="1" presetClass="entr" presetSubtype="0" fill="hold" grpId="0" nodeType="withEffect">
                                  <p:stCondLst>
                                    <p:cond delay="0"/>
                                  </p:stCondLst>
                                  <p:childTnLst>
                                    <p:set>
                                      <p:cBhvr>
                                        <p:cTn id="38" dur="1" fill="hold">
                                          <p:stCondLst>
                                            <p:cond delay="0"/>
                                          </p:stCondLst>
                                        </p:cTn>
                                        <p:tgtEl>
                                          <p:spTgt spid="35844">
                                            <p:txEl>
                                              <p:pRg st="4" end="4"/>
                                            </p:txEl>
                                          </p:spTgt>
                                        </p:tgtEl>
                                        <p:attrNameLst>
                                          <p:attrName>style.visibility</p:attrName>
                                        </p:attrNameLst>
                                      </p:cBhvr>
                                      <p:to>
                                        <p:strVal val="visible"/>
                                      </p:to>
                                    </p:set>
                                  </p:childTnLst>
                                  <p:subTnLst>
                                    <p:animClr>
                                      <p:cBhvr override="childStyle">
                                        <p:cTn dur="1" fill="hold" display="0" masterRel="nextClick" afterEffect="1"/>
                                        <p:tgtEl>
                                          <p:spTgt spid="35844">
                                            <p:txEl>
                                              <p:pRg st="4" end="4"/>
                                            </p:txEl>
                                          </p:spTgt>
                                        </p:tgtEl>
                                        <p:attrNameLst>
                                          <p:attrName>ppt_c</p:attrName>
                                        </p:attrNameLst>
                                      </p:cBhvr>
                                      <p:to>
                                        <a:schemeClr val="bg2"/>
                                      </p:to>
                                    </p:animClr>
                                  </p:subTnLst>
                                </p:cTn>
                              </p:par>
                              <p:par>
                                <p:cTn id="39" presetID="1" presetClass="entr" presetSubtype="0" fill="hold" grpId="0" nodeType="withEffect">
                                  <p:stCondLst>
                                    <p:cond delay="0"/>
                                  </p:stCondLst>
                                  <p:childTnLst>
                                    <p:set>
                                      <p:cBhvr>
                                        <p:cTn id="40" dur="1" fill="hold">
                                          <p:stCondLst>
                                            <p:cond delay="0"/>
                                          </p:stCondLst>
                                        </p:cTn>
                                        <p:tgtEl>
                                          <p:spTgt spid="35844">
                                            <p:txEl>
                                              <p:pRg st="6" end="6"/>
                                            </p:txEl>
                                          </p:spTgt>
                                        </p:tgtEl>
                                        <p:attrNameLst>
                                          <p:attrName>style.visibility</p:attrName>
                                        </p:attrNameLst>
                                      </p:cBhvr>
                                      <p:to>
                                        <p:strVal val="visible"/>
                                      </p:to>
                                    </p:set>
                                  </p:childTnLst>
                                  <p:subTnLst>
                                    <p:animClr>
                                      <p:cBhvr override="childStyle">
                                        <p:cTn dur="1" fill="hold" display="0" masterRel="nextClick" afterEffect="1"/>
                                        <p:tgtEl>
                                          <p:spTgt spid="35844">
                                            <p:txEl>
                                              <p:pRg st="6" end="6"/>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P spid="35844" grpId="0" build="p"/>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smtClean="0"/>
              <a:t>Leflunomide</a:t>
            </a:r>
          </a:p>
        </p:txBody>
      </p:sp>
      <p:sp>
        <p:nvSpPr>
          <p:cNvPr id="39939" name="Rectangle 3"/>
          <p:cNvSpPr>
            <a:spLocks noGrp="1" noChangeArrowheads="1"/>
          </p:cNvSpPr>
          <p:nvPr>
            <p:ph sz="half" idx="1"/>
          </p:nvPr>
        </p:nvSpPr>
        <p:spPr>
          <a:xfrm>
            <a:off x="1295400" y="2819400"/>
            <a:ext cx="3657600" cy="3352800"/>
          </a:xfrm>
        </p:spPr>
        <p:txBody>
          <a:bodyPr/>
          <a:lstStyle/>
          <a:p>
            <a:pPr eaLnBrk="1" hangingPunct="1"/>
            <a:r>
              <a:rPr lang="en-US" sz="2000" smtClean="0"/>
              <a:t>Inhibits dihydrooratate dehydrogenase</a:t>
            </a:r>
          </a:p>
          <a:p>
            <a:pPr lvl="1" eaLnBrk="1" hangingPunct="1"/>
            <a:r>
              <a:rPr lang="en-US" sz="2000" smtClean="0"/>
              <a:t>Dec. activated T-cells </a:t>
            </a:r>
          </a:p>
          <a:p>
            <a:pPr lvl="1" eaLnBrk="1" hangingPunct="1"/>
            <a:r>
              <a:rPr lang="en-US" sz="2000" smtClean="0"/>
              <a:t>Onset: rapid</a:t>
            </a:r>
          </a:p>
          <a:p>
            <a:pPr lvl="1" eaLnBrk="1" hangingPunct="1">
              <a:buFont typeface="Wingdings" pitchFamily="2" charset="2"/>
              <a:buNone/>
            </a:pPr>
            <a:r>
              <a:rPr lang="en-US" sz="2000" smtClean="0"/>
              <a:t>	Efficacy: ≤6 weeks</a:t>
            </a:r>
          </a:p>
          <a:p>
            <a:pPr eaLnBrk="1" hangingPunct="1"/>
            <a:endParaRPr lang="en-US" sz="2400" smtClean="0"/>
          </a:p>
          <a:p>
            <a:pPr eaLnBrk="1" hangingPunct="1"/>
            <a:r>
              <a:rPr lang="en-US" sz="2400" smtClean="0"/>
              <a:t>Monitoring:</a:t>
            </a:r>
          </a:p>
          <a:p>
            <a:pPr lvl="1" eaLnBrk="1" hangingPunct="1"/>
            <a:r>
              <a:rPr lang="en-US" sz="2000" smtClean="0"/>
              <a:t>CBC, LFTs</a:t>
            </a:r>
          </a:p>
        </p:txBody>
      </p:sp>
      <p:sp>
        <p:nvSpPr>
          <p:cNvPr id="39940" name="Rectangle 4"/>
          <p:cNvSpPr>
            <a:spLocks noGrp="1" noChangeArrowheads="1"/>
          </p:cNvSpPr>
          <p:nvPr>
            <p:ph sz="half" idx="2"/>
          </p:nvPr>
        </p:nvSpPr>
        <p:spPr/>
        <p:txBody>
          <a:bodyPr/>
          <a:lstStyle/>
          <a:p>
            <a:pPr eaLnBrk="1" hangingPunct="1"/>
            <a:r>
              <a:rPr lang="en-US" sz="2000" smtClean="0"/>
              <a:t>Derm - rash, alopecia</a:t>
            </a:r>
          </a:p>
          <a:p>
            <a:pPr eaLnBrk="1" hangingPunct="1"/>
            <a:r>
              <a:rPr lang="en-US" sz="2000" smtClean="0"/>
              <a:t>Diarrhea</a:t>
            </a:r>
          </a:p>
          <a:p>
            <a:pPr eaLnBrk="1" hangingPunct="1"/>
            <a:r>
              <a:rPr lang="en-US" sz="2000" smtClean="0"/>
              <a:t>BM toxicity</a:t>
            </a:r>
          </a:p>
          <a:p>
            <a:pPr eaLnBrk="1" hangingPunct="1"/>
            <a:r>
              <a:rPr lang="en-US" sz="2000" smtClean="0"/>
              <a:t>Hepatotoxicity</a:t>
            </a:r>
          </a:p>
          <a:p>
            <a:pPr eaLnBrk="1" hangingPunct="1"/>
            <a:endParaRPr 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childTnLst>
                                  <p:subTnLst>
                                    <p:animClr>
                                      <p:cBhvr override="childStyle">
                                        <p:cTn dur="1" fill="hold" display="0" masterRel="nextClick" afterEffect="1"/>
                                        <p:tgtEl>
                                          <p:spTgt spid="39939">
                                            <p:txEl>
                                              <p:pRg st="0" end="0"/>
                                            </p:txEl>
                                          </p:spTgt>
                                        </p:tgtEl>
                                        <p:attrNameLst>
                                          <p:attrName>ppt_c</p:attrName>
                                        </p:attrNameLst>
                                      </p:cBhvr>
                                      <p:to>
                                        <a:schemeClr val="bg2"/>
                                      </p:to>
                                    </p:animClr>
                                  </p:subTnLst>
                                </p:cTn>
                              </p:par>
                              <p:par>
                                <p:cTn id="7" presetID="1" presetClass="entr" presetSubtype="0" fill="hold" grpId="0" nodeType="withEffect">
                                  <p:stCondLst>
                                    <p:cond delay="0"/>
                                  </p:stCondLst>
                                  <p:childTnLst>
                                    <p:set>
                                      <p:cBhvr>
                                        <p:cTn id="8" dur="1" fill="hold">
                                          <p:stCondLst>
                                            <p:cond delay="0"/>
                                          </p:stCondLst>
                                        </p:cTn>
                                        <p:tgtEl>
                                          <p:spTgt spid="39939">
                                            <p:txEl>
                                              <p:pRg st="1" end="1"/>
                                            </p:txEl>
                                          </p:spTgt>
                                        </p:tgtEl>
                                        <p:attrNameLst>
                                          <p:attrName>style.visibility</p:attrName>
                                        </p:attrNameLst>
                                      </p:cBhvr>
                                      <p:to>
                                        <p:strVal val="visible"/>
                                      </p:to>
                                    </p:set>
                                  </p:childTnLst>
                                  <p:subTnLst>
                                    <p:animClr>
                                      <p:cBhvr override="childStyle">
                                        <p:cTn dur="1" fill="hold" display="0" masterRel="nextClick" afterEffect="1"/>
                                        <p:tgtEl>
                                          <p:spTgt spid="39939">
                                            <p:txEl>
                                              <p:pRg st="1" end="1"/>
                                            </p:txEl>
                                          </p:spTgt>
                                        </p:tgtEl>
                                        <p:attrNameLst>
                                          <p:attrName>ppt_c</p:attrName>
                                        </p:attrNameLst>
                                      </p:cBhvr>
                                      <p:to>
                                        <a:schemeClr val="bg2"/>
                                      </p:to>
                                    </p:animClr>
                                  </p:subTnLst>
                                </p:cTn>
                              </p:par>
                              <p:par>
                                <p:cTn id="9" presetID="1" presetClass="entr" presetSubtype="0" fill="hold" grpId="0" nodeType="withEffect">
                                  <p:stCondLst>
                                    <p:cond delay="0"/>
                                  </p:stCondLst>
                                  <p:childTnLst>
                                    <p:set>
                                      <p:cBhvr>
                                        <p:cTn id="10" dur="1" fill="hold">
                                          <p:stCondLst>
                                            <p:cond delay="0"/>
                                          </p:stCondLst>
                                        </p:cTn>
                                        <p:tgtEl>
                                          <p:spTgt spid="39939">
                                            <p:txEl>
                                              <p:pRg st="2" end="2"/>
                                            </p:txEl>
                                          </p:spTgt>
                                        </p:tgtEl>
                                        <p:attrNameLst>
                                          <p:attrName>style.visibility</p:attrName>
                                        </p:attrNameLst>
                                      </p:cBhvr>
                                      <p:to>
                                        <p:strVal val="visible"/>
                                      </p:to>
                                    </p:set>
                                  </p:childTnLst>
                                  <p:subTnLst>
                                    <p:animClr>
                                      <p:cBhvr override="childStyle">
                                        <p:cTn dur="1" fill="hold" display="0" masterRel="nextClick" afterEffect="1"/>
                                        <p:tgtEl>
                                          <p:spTgt spid="39939">
                                            <p:txEl>
                                              <p:pRg st="2" end="2"/>
                                            </p:txEl>
                                          </p:spTgt>
                                        </p:tgtEl>
                                        <p:attrNameLst>
                                          <p:attrName>ppt_c</p:attrName>
                                        </p:attrNameLst>
                                      </p:cBhvr>
                                      <p:to>
                                        <a:schemeClr val="bg2"/>
                                      </p:to>
                                    </p:animClr>
                                  </p:subTnLst>
                                </p:cTn>
                              </p:par>
                              <p:par>
                                <p:cTn id="11" presetID="1" presetClass="entr" presetSubtype="0" fill="hold" grpId="0" nodeType="withEffect">
                                  <p:stCondLst>
                                    <p:cond delay="0"/>
                                  </p:stCondLst>
                                  <p:childTnLst>
                                    <p:set>
                                      <p:cBhvr>
                                        <p:cTn id="12" dur="1" fill="hold">
                                          <p:stCondLst>
                                            <p:cond delay="0"/>
                                          </p:stCondLst>
                                        </p:cTn>
                                        <p:tgtEl>
                                          <p:spTgt spid="39939">
                                            <p:txEl>
                                              <p:pRg st="3" end="3"/>
                                            </p:txEl>
                                          </p:spTgt>
                                        </p:tgtEl>
                                        <p:attrNameLst>
                                          <p:attrName>style.visibility</p:attrName>
                                        </p:attrNameLst>
                                      </p:cBhvr>
                                      <p:to>
                                        <p:strVal val="visible"/>
                                      </p:to>
                                    </p:set>
                                  </p:childTnLst>
                                  <p:subTnLst>
                                    <p:animClr>
                                      <p:cBhvr override="childStyle">
                                        <p:cTn dur="1" fill="hold" display="0" masterRel="nextClick" afterEffect="1"/>
                                        <p:tgtEl>
                                          <p:spTgt spid="39939">
                                            <p:txEl>
                                              <p:pRg st="3" end="3"/>
                                            </p:txEl>
                                          </p:spTgt>
                                        </p:tgtEl>
                                        <p:attrNameLst>
                                          <p:attrName>ppt_c</p:attrName>
                                        </p:attrNameLst>
                                      </p:cBhvr>
                                      <p:to>
                                        <a:schemeClr val="bg2"/>
                                      </p:to>
                                    </p:animClr>
                                  </p:sub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9939">
                                            <p:txEl>
                                              <p:pRg st="5" end="5"/>
                                            </p:txEl>
                                          </p:spTgt>
                                        </p:tgtEl>
                                        <p:attrNameLst>
                                          <p:attrName>style.visibility</p:attrName>
                                        </p:attrNameLst>
                                      </p:cBhvr>
                                      <p:to>
                                        <p:strVal val="visible"/>
                                      </p:to>
                                    </p:set>
                                  </p:childTnLst>
                                  <p:subTnLst>
                                    <p:animClr>
                                      <p:cBhvr override="childStyle">
                                        <p:cTn dur="1" fill="hold" display="0" masterRel="nextClick" afterEffect="1"/>
                                        <p:tgtEl>
                                          <p:spTgt spid="39939">
                                            <p:txEl>
                                              <p:pRg st="5" end="5"/>
                                            </p:txEl>
                                          </p:spTgt>
                                        </p:tgtEl>
                                        <p:attrNameLst>
                                          <p:attrName>ppt_c</p:attrName>
                                        </p:attrNameLst>
                                      </p:cBhvr>
                                      <p:to>
                                        <a:schemeClr val="bg2"/>
                                      </p:to>
                                    </p:animClr>
                                  </p:subTnLst>
                                </p:cTn>
                              </p:par>
                              <p:par>
                                <p:cTn id="17" presetID="1" presetClass="entr" presetSubtype="0" fill="hold" grpId="0" nodeType="withEffect">
                                  <p:stCondLst>
                                    <p:cond delay="0"/>
                                  </p:stCondLst>
                                  <p:childTnLst>
                                    <p:set>
                                      <p:cBhvr>
                                        <p:cTn id="18" dur="1" fill="hold">
                                          <p:stCondLst>
                                            <p:cond delay="0"/>
                                          </p:stCondLst>
                                        </p:cTn>
                                        <p:tgtEl>
                                          <p:spTgt spid="39939">
                                            <p:txEl>
                                              <p:pRg st="6" end="6"/>
                                            </p:txEl>
                                          </p:spTgt>
                                        </p:tgtEl>
                                        <p:attrNameLst>
                                          <p:attrName>style.visibility</p:attrName>
                                        </p:attrNameLst>
                                      </p:cBhvr>
                                      <p:to>
                                        <p:strVal val="visible"/>
                                      </p:to>
                                    </p:set>
                                  </p:childTnLst>
                                  <p:subTnLst>
                                    <p:animClr>
                                      <p:cBhvr override="childStyle">
                                        <p:cTn dur="1" fill="hold" display="0" masterRel="nextClick" afterEffect="1"/>
                                        <p:tgtEl>
                                          <p:spTgt spid="39939">
                                            <p:txEl>
                                              <p:pRg st="6" end="6"/>
                                            </p:txEl>
                                          </p:spTgt>
                                        </p:tgtEl>
                                        <p:attrNameLst>
                                          <p:attrName>ppt_c</p:attrName>
                                        </p:attrNameLst>
                                      </p:cBhvr>
                                      <p:to>
                                        <a:schemeClr val="bg2"/>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9940">
                                            <p:txEl>
                                              <p:pRg st="0" end="0"/>
                                            </p:txEl>
                                          </p:spTgt>
                                        </p:tgtEl>
                                        <p:attrNameLst>
                                          <p:attrName>style.visibility</p:attrName>
                                        </p:attrNameLst>
                                      </p:cBhvr>
                                      <p:to>
                                        <p:strVal val="visible"/>
                                      </p:to>
                                    </p:set>
                                  </p:childTnLst>
                                  <p:subTnLst>
                                    <p:animClr>
                                      <p:cBhvr override="childStyle">
                                        <p:cTn dur="1" fill="hold" display="0" masterRel="nextClick" afterEffect="1"/>
                                        <p:tgtEl>
                                          <p:spTgt spid="39940">
                                            <p:txEl>
                                              <p:pRg st="0" end="0"/>
                                            </p:txEl>
                                          </p:spTgt>
                                        </p:tgtEl>
                                        <p:attrNameLst>
                                          <p:attrName>ppt_c</p:attrName>
                                        </p:attrNameLst>
                                      </p:cBhvr>
                                      <p:to>
                                        <a:schemeClr val="bg2"/>
                                      </p:to>
                                    </p:animClr>
                                  </p:subTnLst>
                                </p:cTn>
                              </p:par>
                              <p:par>
                                <p:cTn id="23" presetID="1" presetClass="entr" presetSubtype="0" fill="hold" grpId="0" nodeType="withEffect">
                                  <p:stCondLst>
                                    <p:cond delay="0"/>
                                  </p:stCondLst>
                                  <p:childTnLst>
                                    <p:set>
                                      <p:cBhvr>
                                        <p:cTn id="24" dur="1" fill="hold">
                                          <p:stCondLst>
                                            <p:cond delay="0"/>
                                          </p:stCondLst>
                                        </p:cTn>
                                        <p:tgtEl>
                                          <p:spTgt spid="39940">
                                            <p:txEl>
                                              <p:pRg st="1" end="1"/>
                                            </p:txEl>
                                          </p:spTgt>
                                        </p:tgtEl>
                                        <p:attrNameLst>
                                          <p:attrName>style.visibility</p:attrName>
                                        </p:attrNameLst>
                                      </p:cBhvr>
                                      <p:to>
                                        <p:strVal val="visible"/>
                                      </p:to>
                                    </p:set>
                                  </p:childTnLst>
                                  <p:subTnLst>
                                    <p:animClr>
                                      <p:cBhvr override="childStyle">
                                        <p:cTn dur="1" fill="hold" display="0" masterRel="nextClick" afterEffect="1"/>
                                        <p:tgtEl>
                                          <p:spTgt spid="39940">
                                            <p:txEl>
                                              <p:pRg st="1" end="1"/>
                                            </p:txEl>
                                          </p:spTgt>
                                        </p:tgtEl>
                                        <p:attrNameLst>
                                          <p:attrName>ppt_c</p:attrName>
                                        </p:attrNameLst>
                                      </p:cBhvr>
                                      <p:to>
                                        <a:schemeClr val="bg2"/>
                                      </p:to>
                                    </p:animClr>
                                  </p:subTnLst>
                                </p:cTn>
                              </p:par>
                              <p:par>
                                <p:cTn id="25" presetID="1" presetClass="entr" presetSubtype="0" fill="hold" grpId="0" nodeType="withEffect">
                                  <p:stCondLst>
                                    <p:cond delay="0"/>
                                  </p:stCondLst>
                                  <p:childTnLst>
                                    <p:set>
                                      <p:cBhvr>
                                        <p:cTn id="26" dur="1" fill="hold">
                                          <p:stCondLst>
                                            <p:cond delay="0"/>
                                          </p:stCondLst>
                                        </p:cTn>
                                        <p:tgtEl>
                                          <p:spTgt spid="39940">
                                            <p:txEl>
                                              <p:pRg st="2" end="2"/>
                                            </p:txEl>
                                          </p:spTgt>
                                        </p:tgtEl>
                                        <p:attrNameLst>
                                          <p:attrName>style.visibility</p:attrName>
                                        </p:attrNameLst>
                                      </p:cBhvr>
                                      <p:to>
                                        <p:strVal val="visible"/>
                                      </p:to>
                                    </p:set>
                                  </p:childTnLst>
                                  <p:subTnLst>
                                    <p:animClr>
                                      <p:cBhvr override="childStyle">
                                        <p:cTn dur="1" fill="hold" display="0" masterRel="nextClick" afterEffect="1"/>
                                        <p:tgtEl>
                                          <p:spTgt spid="39940">
                                            <p:txEl>
                                              <p:pRg st="2" end="2"/>
                                            </p:txEl>
                                          </p:spTgt>
                                        </p:tgtEl>
                                        <p:attrNameLst>
                                          <p:attrName>ppt_c</p:attrName>
                                        </p:attrNameLst>
                                      </p:cBhvr>
                                      <p:to>
                                        <a:schemeClr val="bg2"/>
                                      </p:to>
                                    </p:animClr>
                                  </p:subTnLst>
                                </p:cTn>
                              </p:par>
                              <p:par>
                                <p:cTn id="27" presetID="1" presetClass="entr" presetSubtype="0" fill="hold" grpId="0" nodeType="withEffect">
                                  <p:stCondLst>
                                    <p:cond delay="0"/>
                                  </p:stCondLst>
                                  <p:childTnLst>
                                    <p:set>
                                      <p:cBhvr>
                                        <p:cTn id="28" dur="1" fill="hold">
                                          <p:stCondLst>
                                            <p:cond delay="0"/>
                                          </p:stCondLst>
                                        </p:cTn>
                                        <p:tgtEl>
                                          <p:spTgt spid="39940">
                                            <p:txEl>
                                              <p:pRg st="3" end="3"/>
                                            </p:txEl>
                                          </p:spTgt>
                                        </p:tgtEl>
                                        <p:attrNameLst>
                                          <p:attrName>style.visibility</p:attrName>
                                        </p:attrNameLst>
                                      </p:cBhvr>
                                      <p:to>
                                        <p:strVal val="visible"/>
                                      </p:to>
                                    </p:set>
                                  </p:childTnLst>
                                  <p:subTnLst>
                                    <p:animClr>
                                      <p:cBhvr override="childStyle">
                                        <p:cTn dur="1" fill="hold" display="0" masterRel="nextClick" afterEffect="1"/>
                                        <p:tgtEl>
                                          <p:spTgt spid="39940">
                                            <p:txEl>
                                              <p:pRg st="3" end="3"/>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P spid="39940" grpId="0" build="p"/>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smtClean="0"/>
              <a:t>Azathioprine</a:t>
            </a:r>
          </a:p>
        </p:txBody>
      </p:sp>
      <p:sp>
        <p:nvSpPr>
          <p:cNvPr id="41987" name="Rectangle 3"/>
          <p:cNvSpPr>
            <a:spLocks noGrp="1" noChangeArrowheads="1"/>
          </p:cNvSpPr>
          <p:nvPr>
            <p:ph sz="half" idx="1"/>
          </p:nvPr>
        </p:nvSpPr>
        <p:spPr/>
        <p:txBody>
          <a:bodyPr/>
          <a:lstStyle/>
          <a:p>
            <a:pPr eaLnBrk="1" hangingPunct="1"/>
            <a:r>
              <a:rPr lang="en-US" sz="2400" smtClean="0"/>
              <a:t>Corticosteroid-sparing</a:t>
            </a:r>
          </a:p>
          <a:p>
            <a:pPr eaLnBrk="1" hangingPunct="1"/>
            <a:endParaRPr lang="en-US" sz="2400" smtClean="0"/>
          </a:p>
          <a:p>
            <a:pPr eaLnBrk="1" hangingPunct="1"/>
            <a:r>
              <a:rPr lang="en-US" sz="2400" smtClean="0"/>
              <a:t>Monitoring:</a:t>
            </a:r>
          </a:p>
          <a:p>
            <a:pPr lvl="1" eaLnBrk="1" hangingPunct="1"/>
            <a:r>
              <a:rPr lang="en-US" sz="2000" smtClean="0"/>
              <a:t>CBC Q1-2 months</a:t>
            </a:r>
          </a:p>
          <a:p>
            <a:pPr lvl="1" eaLnBrk="1" hangingPunct="1"/>
            <a:r>
              <a:rPr lang="en-US" sz="2000" smtClean="0"/>
              <a:t>AST/ALT</a:t>
            </a:r>
          </a:p>
        </p:txBody>
      </p:sp>
      <p:sp>
        <p:nvSpPr>
          <p:cNvPr id="41988" name="Rectangle 4"/>
          <p:cNvSpPr>
            <a:spLocks noGrp="1" noChangeArrowheads="1"/>
          </p:cNvSpPr>
          <p:nvPr>
            <p:ph sz="half" idx="2"/>
          </p:nvPr>
        </p:nvSpPr>
        <p:spPr/>
        <p:txBody>
          <a:bodyPr/>
          <a:lstStyle/>
          <a:p>
            <a:pPr eaLnBrk="1" hangingPunct="1"/>
            <a:r>
              <a:rPr lang="en-US" sz="2400" smtClean="0"/>
              <a:t>Infection </a:t>
            </a:r>
          </a:p>
          <a:p>
            <a:pPr eaLnBrk="1" hangingPunct="1"/>
            <a:r>
              <a:rPr lang="en-US" sz="2400" smtClean="0"/>
              <a:t>BM Toxicity</a:t>
            </a:r>
          </a:p>
          <a:p>
            <a:pPr eaLnBrk="1" hangingPunct="1"/>
            <a:r>
              <a:rPr lang="en-US" sz="2400" smtClean="0"/>
              <a:t>Hepatitis</a:t>
            </a:r>
          </a:p>
          <a:p>
            <a:pPr eaLnBrk="1" hangingPunct="1"/>
            <a:r>
              <a:rPr lang="en-US" sz="2400" smtClean="0"/>
              <a:t>Malignancy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childTnLst>
                                  <p:subTnLst>
                                    <p:animClr>
                                      <p:cBhvr override="childStyle">
                                        <p:cTn dur="1" fill="hold" display="0" masterRel="nextClick" afterEffect="1"/>
                                        <p:tgtEl>
                                          <p:spTgt spid="41987">
                                            <p:txEl>
                                              <p:pRg st="0" end="0"/>
                                            </p:txEl>
                                          </p:spTgt>
                                        </p:tgtEl>
                                        <p:attrNameLst>
                                          <p:attrName>ppt_c</p:attrName>
                                        </p:attrNameLst>
                                      </p:cBhvr>
                                      <p:to>
                                        <a:schemeClr val="bg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987">
                                            <p:txEl>
                                              <p:pRg st="2" end="2"/>
                                            </p:txEl>
                                          </p:spTgt>
                                        </p:tgtEl>
                                        <p:attrNameLst>
                                          <p:attrName>style.visibility</p:attrName>
                                        </p:attrNameLst>
                                      </p:cBhvr>
                                      <p:to>
                                        <p:strVal val="visible"/>
                                      </p:to>
                                    </p:set>
                                  </p:childTnLst>
                                  <p:subTnLst>
                                    <p:animClr>
                                      <p:cBhvr override="childStyle">
                                        <p:cTn dur="1" fill="hold" display="0" masterRel="nextClick" afterEffect="1"/>
                                        <p:tgtEl>
                                          <p:spTgt spid="41987">
                                            <p:txEl>
                                              <p:pRg st="2" end="2"/>
                                            </p:txEl>
                                          </p:spTgt>
                                        </p:tgtEl>
                                        <p:attrNameLst>
                                          <p:attrName>ppt_c</p:attrName>
                                        </p:attrNameLst>
                                      </p:cBhvr>
                                      <p:to>
                                        <a:schemeClr val="bg2"/>
                                      </p:to>
                                    </p:animClr>
                                  </p:subTnLst>
                                </p:cTn>
                              </p:par>
                              <p:par>
                                <p:cTn id="11" presetID="1" presetClass="entr" presetSubtype="0" fill="hold" grpId="0" nodeType="withEffect">
                                  <p:stCondLst>
                                    <p:cond delay="0"/>
                                  </p:stCondLst>
                                  <p:childTnLst>
                                    <p:set>
                                      <p:cBhvr>
                                        <p:cTn id="12" dur="1" fill="hold">
                                          <p:stCondLst>
                                            <p:cond delay="0"/>
                                          </p:stCondLst>
                                        </p:cTn>
                                        <p:tgtEl>
                                          <p:spTgt spid="41987">
                                            <p:txEl>
                                              <p:pRg st="3" end="3"/>
                                            </p:txEl>
                                          </p:spTgt>
                                        </p:tgtEl>
                                        <p:attrNameLst>
                                          <p:attrName>style.visibility</p:attrName>
                                        </p:attrNameLst>
                                      </p:cBhvr>
                                      <p:to>
                                        <p:strVal val="visible"/>
                                      </p:to>
                                    </p:set>
                                  </p:childTnLst>
                                  <p:subTnLst>
                                    <p:animClr>
                                      <p:cBhvr override="childStyle">
                                        <p:cTn dur="1" fill="hold" display="0" masterRel="nextClick" afterEffect="1"/>
                                        <p:tgtEl>
                                          <p:spTgt spid="41987">
                                            <p:txEl>
                                              <p:pRg st="3" end="3"/>
                                            </p:txEl>
                                          </p:spTgt>
                                        </p:tgtEl>
                                        <p:attrNameLst>
                                          <p:attrName>ppt_c</p:attrName>
                                        </p:attrNameLst>
                                      </p:cBhvr>
                                      <p:to>
                                        <a:schemeClr val="bg2"/>
                                      </p:to>
                                    </p:animClr>
                                  </p:subTnLst>
                                </p:cTn>
                              </p:par>
                              <p:par>
                                <p:cTn id="13" presetID="1" presetClass="entr" presetSubtype="0" fill="hold" grpId="0" nodeType="withEffect">
                                  <p:stCondLst>
                                    <p:cond delay="0"/>
                                  </p:stCondLst>
                                  <p:childTnLst>
                                    <p:set>
                                      <p:cBhvr>
                                        <p:cTn id="14" dur="1" fill="hold">
                                          <p:stCondLst>
                                            <p:cond delay="0"/>
                                          </p:stCondLst>
                                        </p:cTn>
                                        <p:tgtEl>
                                          <p:spTgt spid="41987">
                                            <p:txEl>
                                              <p:pRg st="4" end="4"/>
                                            </p:txEl>
                                          </p:spTgt>
                                        </p:tgtEl>
                                        <p:attrNameLst>
                                          <p:attrName>style.visibility</p:attrName>
                                        </p:attrNameLst>
                                      </p:cBhvr>
                                      <p:to>
                                        <p:strVal val="visible"/>
                                      </p:to>
                                    </p:set>
                                  </p:childTnLst>
                                  <p:subTnLst>
                                    <p:animClr>
                                      <p:cBhvr override="childStyle">
                                        <p:cTn dur="1" fill="hold" display="0" masterRel="nextClick" afterEffect="1"/>
                                        <p:tgtEl>
                                          <p:spTgt spid="41987">
                                            <p:txEl>
                                              <p:pRg st="4" end="4"/>
                                            </p:txEl>
                                          </p:spTgt>
                                        </p:tgtEl>
                                        <p:attrNameLst>
                                          <p:attrName>ppt_c</p:attrName>
                                        </p:attrNameLst>
                                      </p:cBhvr>
                                      <p:to>
                                        <a:schemeClr val="bg2"/>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988">
                                            <p:txEl>
                                              <p:pRg st="0" end="0"/>
                                            </p:txEl>
                                          </p:spTgt>
                                        </p:tgtEl>
                                        <p:attrNameLst>
                                          <p:attrName>style.visibility</p:attrName>
                                        </p:attrNameLst>
                                      </p:cBhvr>
                                      <p:to>
                                        <p:strVal val="visible"/>
                                      </p:to>
                                    </p:set>
                                  </p:childTnLst>
                                  <p:subTnLst>
                                    <p:animClr>
                                      <p:cBhvr override="childStyle">
                                        <p:cTn dur="1" fill="hold" display="0" masterRel="nextClick" afterEffect="1"/>
                                        <p:tgtEl>
                                          <p:spTgt spid="41988">
                                            <p:txEl>
                                              <p:pRg st="0" end="0"/>
                                            </p:txEl>
                                          </p:spTgt>
                                        </p:tgtEl>
                                        <p:attrNameLst>
                                          <p:attrName>ppt_c</p:attrName>
                                        </p:attrNameLst>
                                      </p:cBhvr>
                                      <p:to>
                                        <a:schemeClr val="bg2"/>
                                      </p:to>
                                    </p:animClr>
                                  </p:subTnLst>
                                </p:cTn>
                              </p:par>
                              <p:par>
                                <p:cTn id="19" presetID="1" presetClass="entr" presetSubtype="0" fill="hold" grpId="0" nodeType="withEffect">
                                  <p:stCondLst>
                                    <p:cond delay="0"/>
                                  </p:stCondLst>
                                  <p:childTnLst>
                                    <p:set>
                                      <p:cBhvr>
                                        <p:cTn id="20" dur="1" fill="hold">
                                          <p:stCondLst>
                                            <p:cond delay="0"/>
                                          </p:stCondLst>
                                        </p:cTn>
                                        <p:tgtEl>
                                          <p:spTgt spid="41988">
                                            <p:txEl>
                                              <p:pRg st="1" end="1"/>
                                            </p:txEl>
                                          </p:spTgt>
                                        </p:tgtEl>
                                        <p:attrNameLst>
                                          <p:attrName>style.visibility</p:attrName>
                                        </p:attrNameLst>
                                      </p:cBhvr>
                                      <p:to>
                                        <p:strVal val="visible"/>
                                      </p:to>
                                    </p:set>
                                  </p:childTnLst>
                                  <p:subTnLst>
                                    <p:animClr>
                                      <p:cBhvr override="childStyle">
                                        <p:cTn dur="1" fill="hold" display="0" masterRel="nextClick" afterEffect="1"/>
                                        <p:tgtEl>
                                          <p:spTgt spid="41988">
                                            <p:txEl>
                                              <p:pRg st="1" end="1"/>
                                            </p:txEl>
                                          </p:spTgt>
                                        </p:tgtEl>
                                        <p:attrNameLst>
                                          <p:attrName>ppt_c</p:attrName>
                                        </p:attrNameLst>
                                      </p:cBhvr>
                                      <p:to>
                                        <a:schemeClr val="bg2"/>
                                      </p:to>
                                    </p:animClr>
                                  </p:subTnLst>
                                </p:cTn>
                              </p:par>
                              <p:par>
                                <p:cTn id="21" presetID="1" presetClass="entr" presetSubtype="0" fill="hold" grpId="0" nodeType="withEffect">
                                  <p:stCondLst>
                                    <p:cond delay="0"/>
                                  </p:stCondLst>
                                  <p:childTnLst>
                                    <p:set>
                                      <p:cBhvr>
                                        <p:cTn id="22" dur="1" fill="hold">
                                          <p:stCondLst>
                                            <p:cond delay="0"/>
                                          </p:stCondLst>
                                        </p:cTn>
                                        <p:tgtEl>
                                          <p:spTgt spid="41988">
                                            <p:txEl>
                                              <p:pRg st="2" end="2"/>
                                            </p:txEl>
                                          </p:spTgt>
                                        </p:tgtEl>
                                        <p:attrNameLst>
                                          <p:attrName>style.visibility</p:attrName>
                                        </p:attrNameLst>
                                      </p:cBhvr>
                                      <p:to>
                                        <p:strVal val="visible"/>
                                      </p:to>
                                    </p:set>
                                  </p:childTnLst>
                                  <p:subTnLst>
                                    <p:animClr>
                                      <p:cBhvr override="childStyle">
                                        <p:cTn dur="1" fill="hold" display="0" masterRel="nextClick" afterEffect="1"/>
                                        <p:tgtEl>
                                          <p:spTgt spid="41988">
                                            <p:txEl>
                                              <p:pRg st="2" end="2"/>
                                            </p:txEl>
                                          </p:spTgt>
                                        </p:tgtEl>
                                        <p:attrNameLst>
                                          <p:attrName>ppt_c</p:attrName>
                                        </p:attrNameLst>
                                      </p:cBhvr>
                                      <p:to>
                                        <a:schemeClr val="bg2"/>
                                      </p:to>
                                    </p:animClr>
                                  </p:subTnLst>
                                </p:cTn>
                              </p:par>
                              <p:par>
                                <p:cTn id="23" presetID="1" presetClass="entr" presetSubtype="0" fill="hold" grpId="0" nodeType="withEffect">
                                  <p:stCondLst>
                                    <p:cond delay="0"/>
                                  </p:stCondLst>
                                  <p:childTnLst>
                                    <p:set>
                                      <p:cBhvr>
                                        <p:cTn id="24" dur="1" fill="hold">
                                          <p:stCondLst>
                                            <p:cond delay="0"/>
                                          </p:stCondLst>
                                        </p:cTn>
                                        <p:tgtEl>
                                          <p:spTgt spid="41988">
                                            <p:txEl>
                                              <p:pRg st="3" end="3"/>
                                            </p:txEl>
                                          </p:spTgt>
                                        </p:tgtEl>
                                        <p:attrNameLst>
                                          <p:attrName>style.visibility</p:attrName>
                                        </p:attrNameLst>
                                      </p:cBhvr>
                                      <p:to>
                                        <p:strVal val="visible"/>
                                      </p:to>
                                    </p:set>
                                  </p:childTnLst>
                                  <p:subTnLst>
                                    <p:animClr>
                                      <p:cBhvr override="childStyle">
                                        <p:cTn dur="1" fill="hold" display="0" masterRel="nextClick" afterEffect="1"/>
                                        <p:tgtEl>
                                          <p:spTgt spid="41988">
                                            <p:txEl>
                                              <p:pRg st="3" end="3"/>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P spid="41988" grpId="0" build="p"/>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smtClean="0"/>
              <a:t>Cyclophosphamide</a:t>
            </a:r>
          </a:p>
        </p:txBody>
      </p:sp>
      <p:sp>
        <p:nvSpPr>
          <p:cNvPr id="44035" name="Rectangle 3"/>
          <p:cNvSpPr>
            <a:spLocks noGrp="1" noChangeArrowheads="1"/>
          </p:cNvSpPr>
          <p:nvPr>
            <p:ph sz="half" idx="1"/>
          </p:nvPr>
        </p:nvSpPr>
        <p:spPr/>
        <p:txBody>
          <a:bodyPr/>
          <a:lstStyle/>
          <a:p>
            <a:pPr eaLnBrk="1" hangingPunct="1">
              <a:lnSpc>
                <a:spcPct val="80000"/>
              </a:lnSpc>
            </a:pPr>
            <a:r>
              <a:rPr lang="en-US" sz="2000" smtClean="0"/>
              <a:t>Alkylating agent</a:t>
            </a:r>
          </a:p>
          <a:p>
            <a:pPr eaLnBrk="1" hangingPunct="1">
              <a:lnSpc>
                <a:spcPct val="80000"/>
              </a:lnSpc>
            </a:pPr>
            <a:endParaRPr lang="en-US" sz="1800" smtClean="0"/>
          </a:p>
          <a:p>
            <a:pPr eaLnBrk="1" hangingPunct="1">
              <a:lnSpc>
                <a:spcPct val="80000"/>
              </a:lnSpc>
            </a:pPr>
            <a:r>
              <a:rPr lang="en-US" sz="1800" smtClean="0"/>
              <a:t>Monitoring:</a:t>
            </a:r>
          </a:p>
          <a:p>
            <a:pPr lvl="1" eaLnBrk="1" hangingPunct="1">
              <a:lnSpc>
                <a:spcPct val="80000"/>
              </a:lnSpc>
            </a:pPr>
            <a:r>
              <a:rPr lang="en-US" sz="1600" smtClean="0"/>
              <a:t>CBC, UA monthly</a:t>
            </a:r>
          </a:p>
          <a:p>
            <a:pPr lvl="1" eaLnBrk="1" hangingPunct="1">
              <a:lnSpc>
                <a:spcPct val="80000"/>
              </a:lnSpc>
            </a:pPr>
            <a:r>
              <a:rPr lang="en-US" sz="1600" smtClean="0"/>
              <a:t>Yearly UA +/- Cytology</a:t>
            </a:r>
          </a:p>
          <a:p>
            <a:pPr lvl="1" eaLnBrk="1" hangingPunct="1">
              <a:lnSpc>
                <a:spcPct val="80000"/>
              </a:lnSpc>
            </a:pPr>
            <a:endParaRPr lang="en-US" sz="1600" smtClean="0"/>
          </a:p>
        </p:txBody>
      </p:sp>
      <p:sp>
        <p:nvSpPr>
          <p:cNvPr id="44036" name="Rectangle 4"/>
          <p:cNvSpPr>
            <a:spLocks noGrp="1" noChangeArrowheads="1"/>
          </p:cNvSpPr>
          <p:nvPr>
            <p:ph sz="half" idx="2"/>
          </p:nvPr>
        </p:nvSpPr>
        <p:spPr>
          <a:xfrm>
            <a:off x="4914900" y="2819400"/>
            <a:ext cx="4229100" cy="3352800"/>
          </a:xfrm>
        </p:spPr>
        <p:txBody>
          <a:bodyPr/>
          <a:lstStyle/>
          <a:p>
            <a:pPr eaLnBrk="1" hangingPunct="1">
              <a:lnSpc>
                <a:spcPct val="80000"/>
              </a:lnSpc>
            </a:pPr>
            <a:r>
              <a:rPr lang="en-US" sz="2000" smtClean="0"/>
              <a:t>Alopecia</a:t>
            </a:r>
          </a:p>
          <a:p>
            <a:pPr eaLnBrk="1" hangingPunct="1">
              <a:lnSpc>
                <a:spcPct val="80000"/>
              </a:lnSpc>
            </a:pPr>
            <a:r>
              <a:rPr lang="en-US" sz="2000" smtClean="0"/>
              <a:t>Nausea</a:t>
            </a:r>
          </a:p>
          <a:p>
            <a:pPr eaLnBrk="1" hangingPunct="1">
              <a:lnSpc>
                <a:spcPct val="80000"/>
              </a:lnSpc>
            </a:pPr>
            <a:r>
              <a:rPr lang="en-US" sz="2000" smtClean="0"/>
              <a:t>Infection</a:t>
            </a:r>
          </a:p>
          <a:p>
            <a:pPr eaLnBrk="1" hangingPunct="1">
              <a:lnSpc>
                <a:spcPct val="80000"/>
              </a:lnSpc>
            </a:pPr>
            <a:r>
              <a:rPr lang="en-US" sz="2000" smtClean="0"/>
              <a:t>BM suppression </a:t>
            </a:r>
            <a:r>
              <a:rPr lang="en-US" sz="2000" smtClean="0">
                <a:sym typeface="Wingdings" pitchFamily="2" charset="2"/>
              </a:rPr>
              <a:t> </a:t>
            </a:r>
            <a:r>
              <a:rPr lang="en-US" sz="2000" smtClean="0"/>
              <a:t>pancytopenia</a:t>
            </a:r>
          </a:p>
          <a:p>
            <a:pPr eaLnBrk="1" hangingPunct="1">
              <a:lnSpc>
                <a:spcPct val="80000"/>
              </a:lnSpc>
            </a:pPr>
            <a:r>
              <a:rPr lang="en-US" sz="2000" smtClean="0"/>
              <a:t>Infertility – pretreat women with Leuprolide</a:t>
            </a:r>
          </a:p>
          <a:p>
            <a:pPr eaLnBrk="1" hangingPunct="1">
              <a:lnSpc>
                <a:spcPct val="80000"/>
              </a:lnSpc>
            </a:pPr>
            <a:r>
              <a:rPr lang="en-US" sz="2000" smtClean="0"/>
              <a:t>Renal: hemorrhagic cystitis, bladder malignancy – treat with acrolein</a:t>
            </a:r>
          </a:p>
          <a:p>
            <a:pPr eaLnBrk="1" hangingPunct="1">
              <a:lnSpc>
                <a:spcPct val="80000"/>
              </a:lnSpc>
            </a:pPr>
            <a:endParaRPr lang="en-US" sz="2000" smtClean="0"/>
          </a:p>
          <a:p>
            <a:pPr eaLnBrk="1" hangingPunct="1">
              <a:lnSpc>
                <a:spcPct val="80000"/>
              </a:lnSpc>
            </a:pPr>
            <a:r>
              <a:rPr lang="en-US" sz="2000" smtClean="0"/>
              <a:t>Oral more toxic than IV</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childTnLst>
                                  <p:subTnLst>
                                    <p:animClr>
                                      <p:cBhvr override="childStyle">
                                        <p:cTn dur="1" fill="hold" display="0" masterRel="nextClick" afterEffect="1"/>
                                        <p:tgtEl>
                                          <p:spTgt spid="44035">
                                            <p:txEl>
                                              <p:pRg st="0" end="0"/>
                                            </p:txEl>
                                          </p:spTgt>
                                        </p:tgtEl>
                                        <p:attrNameLst>
                                          <p:attrName>ppt_c</p:attrName>
                                        </p:attrNameLst>
                                      </p:cBhvr>
                                      <p:to>
                                        <a:schemeClr val="bg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035">
                                            <p:txEl>
                                              <p:pRg st="2" end="2"/>
                                            </p:txEl>
                                          </p:spTgt>
                                        </p:tgtEl>
                                        <p:attrNameLst>
                                          <p:attrName>style.visibility</p:attrName>
                                        </p:attrNameLst>
                                      </p:cBhvr>
                                      <p:to>
                                        <p:strVal val="visible"/>
                                      </p:to>
                                    </p:set>
                                  </p:childTnLst>
                                  <p:subTnLst>
                                    <p:animClr>
                                      <p:cBhvr override="childStyle">
                                        <p:cTn dur="1" fill="hold" display="0" masterRel="nextClick" afterEffect="1"/>
                                        <p:tgtEl>
                                          <p:spTgt spid="44035">
                                            <p:txEl>
                                              <p:pRg st="2" end="2"/>
                                            </p:txEl>
                                          </p:spTgt>
                                        </p:tgtEl>
                                        <p:attrNameLst>
                                          <p:attrName>ppt_c</p:attrName>
                                        </p:attrNameLst>
                                      </p:cBhvr>
                                      <p:to>
                                        <a:schemeClr val="bg2"/>
                                      </p:to>
                                    </p:animClr>
                                  </p:subTnLst>
                                </p:cTn>
                              </p:par>
                              <p:par>
                                <p:cTn id="11" presetID="1" presetClass="entr" presetSubtype="0" fill="hold" grpId="0" nodeType="withEffect">
                                  <p:stCondLst>
                                    <p:cond delay="0"/>
                                  </p:stCondLst>
                                  <p:childTnLst>
                                    <p:set>
                                      <p:cBhvr>
                                        <p:cTn id="12" dur="1" fill="hold">
                                          <p:stCondLst>
                                            <p:cond delay="0"/>
                                          </p:stCondLst>
                                        </p:cTn>
                                        <p:tgtEl>
                                          <p:spTgt spid="44035">
                                            <p:txEl>
                                              <p:pRg st="3" end="3"/>
                                            </p:txEl>
                                          </p:spTgt>
                                        </p:tgtEl>
                                        <p:attrNameLst>
                                          <p:attrName>style.visibility</p:attrName>
                                        </p:attrNameLst>
                                      </p:cBhvr>
                                      <p:to>
                                        <p:strVal val="visible"/>
                                      </p:to>
                                    </p:set>
                                  </p:childTnLst>
                                  <p:subTnLst>
                                    <p:animClr>
                                      <p:cBhvr override="childStyle">
                                        <p:cTn dur="1" fill="hold" display="0" masterRel="nextClick" afterEffect="1"/>
                                        <p:tgtEl>
                                          <p:spTgt spid="44035">
                                            <p:txEl>
                                              <p:pRg st="3" end="3"/>
                                            </p:txEl>
                                          </p:spTgt>
                                        </p:tgtEl>
                                        <p:attrNameLst>
                                          <p:attrName>ppt_c</p:attrName>
                                        </p:attrNameLst>
                                      </p:cBhvr>
                                      <p:to>
                                        <a:schemeClr val="bg2"/>
                                      </p:to>
                                    </p:animClr>
                                  </p:subTnLst>
                                </p:cTn>
                              </p:par>
                              <p:par>
                                <p:cTn id="13" presetID="1" presetClass="entr" presetSubtype="0" fill="hold" grpId="0" nodeType="withEffect">
                                  <p:stCondLst>
                                    <p:cond delay="0"/>
                                  </p:stCondLst>
                                  <p:childTnLst>
                                    <p:set>
                                      <p:cBhvr>
                                        <p:cTn id="14" dur="1" fill="hold">
                                          <p:stCondLst>
                                            <p:cond delay="0"/>
                                          </p:stCondLst>
                                        </p:cTn>
                                        <p:tgtEl>
                                          <p:spTgt spid="44035">
                                            <p:txEl>
                                              <p:pRg st="4" end="4"/>
                                            </p:txEl>
                                          </p:spTgt>
                                        </p:tgtEl>
                                        <p:attrNameLst>
                                          <p:attrName>style.visibility</p:attrName>
                                        </p:attrNameLst>
                                      </p:cBhvr>
                                      <p:to>
                                        <p:strVal val="visible"/>
                                      </p:to>
                                    </p:set>
                                  </p:childTnLst>
                                  <p:subTnLst>
                                    <p:animClr>
                                      <p:cBhvr override="childStyle">
                                        <p:cTn dur="1" fill="hold" display="0" masterRel="nextClick" afterEffect="1"/>
                                        <p:tgtEl>
                                          <p:spTgt spid="44035">
                                            <p:txEl>
                                              <p:pRg st="4" end="4"/>
                                            </p:txEl>
                                          </p:spTgt>
                                        </p:tgtEl>
                                        <p:attrNameLst>
                                          <p:attrName>ppt_c</p:attrName>
                                        </p:attrNameLst>
                                      </p:cBhvr>
                                      <p:to>
                                        <a:schemeClr val="bg2"/>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4036">
                                            <p:txEl>
                                              <p:pRg st="0" end="0"/>
                                            </p:txEl>
                                          </p:spTgt>
                                        </p:tgtEl>
                                        <p:attrNameLst>
                                          <p:attrName>style.visibility</p:attrName>
                                        </p:attrNameLst>
                                      </p:cBhvr>
                                      <p:to>
                                        <p:strVal val="visible"/>
                                      </p:to>
                                    </p:set>
                                  </p:childTnLst>
                                  <p:subTnLst>
                                    <p:animClr>
                                      <p:cBhvr override="childStyle">
                                        <p:cTn dur="1" fill="hold" display="0" masterRel="nextClick" afterEffect="1"/>
                                        <p:tgtEl>
                                          <p:spTgt spid="44036">
                                            <p:txEl>
                                              <p:pRg st="0" end="0"/>
                                            </p:txEl>
                                          </p:spTgt>
                                        </p:tgtEl>
                                        <p:attrNameLst>
                                          <p:attrName>ppt_c</p:attrName>
                                        </p:attrNameLst>
                                      </p:cBhvr>
                                      <p:to>
                                        <a:schemeClr val="bg2"/>
                                      </p:to>
                                    </p:animClr>
                                  </p:subTnLst>
                                </p:cTn>
                              </p:par>
                              <p:par>
                                <p:cTn id="19" presetID="1" presetClass="entr" presetSubtype="0" fill="hold" grpId="0" nodeType="withEffect">
                                  <p:stCondLst>
                                    <p:cond delay="0"/>
                                  </p:stCondLst>
                                  <p:childTnLst>
                                    <p:set>
                                      <p:cBhvr>
                                        <p:cTn id="20" dur="1" fill="hold">
                                          <p:stCondLst>
                                            <p:cond delay="0"/>
                                          </p:stCondLst>
                                        </p:cTn>
                                        <p:tgtEl>
                                          <p:spTgt spid="44036">
                                            <p:txEl>
                                              <p:pRg st="1" end="1"/>
                                            </p:txEl>
                                          </p:spTgt>
                                        </p:tgtEl>
                                        <p:attrNameLst>
                                          <p:attrName>style.visibility</p:attrName>
                                        </p:attrNameLst>
                                      </p:cBhvr>
                                      <p:to>
                                        <p:strVal val="visible"/>
                                      </p:to>
                                    </p:set>
                                  </p:childTnLst>
                                  <p:subTnLst>
                                    <p:animClr>
                                      <p:cBhvr override="childStyle">
                                        <p:cTn dur="1" fill="hold" display="0" masterRel="nextClick" afterEffect="1"/>
                                        <p:tgtEl>
                                          <p:spTgt spid="44036">
                                            <p:txEl>
                                              <p:pRg st="1" end="1"/>
                                            </p:txEl>
                                          </p:spTgt>
                                        </p:tgtEl>
                                        <p:attrNameLst>
                                          <p:attrName>ppt_c</p:attrName>
                                        </p:attrNameLst>
                                      </p:cBhvr>
                                      <p:to>
                                        <a:schemeClr val="bg2"/>
                                      </p:to>
                                    </p:animClr>
                                  </p:subTnLst>
                                </p:cTn>
                              </p:par>
                              <p:par>
                                <p:cTn id="21" presetID="1" presetClass="entr" presetSubtype="0" fill="hold" grpId="0" nodeType="withEffect">
                                  <p:stCondLst>
                                    <p:cond delay="0"/>
                                  </p:stCondLst>
                                  <p:childTnLst>
                                    <p:set>
                                      <p:cBhvr>
                                        <p:cTn id="22" dur="1" fill="hold">
                                          <p:stCondLst>
                                            <p:cond delay="0"/>
                                          </p:stCondLst>
                                        </p:cTn>
                                        <p:tgtEl>
                                          <p:spTgt spid="44036">
                                            <p:txEl>
                                              <p:pRg st="2" end="2"/>
                                            </p:txEl>
                                          </p:spTgt>
                                        </p:tgtEl>
                                        <p:attrNameLst>
                                          <p:attrName>style.visibility</p:attrName>
                                        </p:attrNameLst>
                                      </p:cBhvr>
                                      <p:to>
                                        <p:strVal val="visible"/>
                                      </p:to>
                                    </p:set>
                                  </p:childTnLst>
                                  <p:subTnLst>
                                    <p:animClr>
                                      <p:cBhvr override="childStyle">
                                        <p:cTn dur="1" fill="hold" display="0" masterRel="nextClick" afterEffect="1"/>
                                        <p:tgtEl>
                                          <p:spTgt spid="44036">
                                            <p:txEl>
                                              <p:pRg st="2" end="2"/>
                                            </p:txEl>
                                          </p:spTgt>
                                        </p:tgtEl>
                                        <p:attrNameLst>
                                          <p:attrName>ppt_c</p:attrName>
                                        </p:attrNameLst>
                                      </p:cBhvr>
                                      <p:to>
                                        <a:schemeClr val="bg2"/>
                                      </p:to>
                                    </p:animClr>
                                  </p:subTnLst>
                                </p:cTn>
                              </p:par>
                              <p:par>
                                <p:cTn id="23" presetID="1" presetClass="entr" presetSubtype="0" fill="hold" grpId="0" nodeType="withEffect">
                                  <p:stCondLst>
                                    <p:cond delay="0"/>
                                  </p:stCondLst>
                                  <p:childTnLst>
                                    <p:set>
                                      <p:cBhvr>
                                        <p:cTn id="24" dur="1" fill="hold">
                                          <p:stCondLst>
                                            <p:cond delay="0"/>
                                          </p:stCondLst>
                                        </p:cTn>
                                        <p:tgtEl>
                                          <p:spTgt spid="44036">
                                            <p:txEl>
                                              <p:pRg st="3" end="3"/>
                                            </p:txEl>
                                          </p:spTgt>
                                        </p:tgtEl>
                                        <p:attrNameLst>
                                          <p:attrName>style.visibility</p:attrName>
                                        </p:attrNameLst>
                                      </p:cBhvr>
                                      <p:to>
                                        <p:strVal val="visible"/>
                                      </p:to>
                                    </p:set>
                                  </p:childTnLst>
                                  <p:subTnLst>
                                    <p:animClr>
                                      <p:cBhvr override="childStyle">
                                        <p:cTn dur="1" fill="hold" display="0" masterRel="nextClick" afterEffect="1"/>
                                        <p:tgtEl>
                                          <p:spTgt spid="44036">
                                            <p:txEl>
                                              <p:pRg st="3" end="3"/>
                                            </p:txEl>
                                          </p:spTgt>
                                        </p:tgtEl>
                                        <p:attrNameLst>
                                          <p:attrName>ppt_c</p:attrName>
                                        </p:attrNameLst>
                                      </p:cBhvr>
                                      <p:to>
                                        <a:schemeClr val="bg2"/>
                                      </p:to>
                                    </p:animClr>
                                  </p:subTnLst>
                                </p:cTn>
                              </p:par>
                              <p:par>
                                <p:cTn id="25" presetID="1" presetClass="entr" presetSubtype="0" fill="hold" grpId="0" nodeType="withEffect">
                                  <p:stCondLst>
                                    <p:cond delay="0"/>
                                  </p:stCondLst>
                                  <p:childTnLst>
                                    <p:set>
                                      <p:cBhvr>
                                        <p:cTn id="26" dur="1" fill="hold">
                                          <p:stCondLst>
                                            <p:cond delay="0"/>
                                          </p:stCondLst>
                                        </p:cTn>
                                        <p:tgtEl>
                                          <p:spTgt spid="44036">
                                            <p:txEl>
                                              <p:pRg st="4" end="4"/>
                                            </p:txEl>
                                          </p:spTgt>
                                        </p:tgtEl>
                                        <p:attrNameLst>
                                          <p:attrName>style.visibility</p:attrName>
                                        </p:attrNameLst>
                                      </p:cBhvr>
                                      <p:to>
                                        <p:strVal val="visible"/>
                                      </p:to>
                                    </p:set>
                                  </p:childTnLst>
                                  <p:subTnLst>
                                    <p:animClr>
                                      <p:cBhvr override="childStyle">
                                        <p:cTn dur="1" fill="hold" display="0" masterRel="nextClick" afterEffect="1"/>
                                        <p:tgtEl>
                                          <p:spTgt spid="44036">
                                            <p:txEl>
                                              <p:pRg st="4" end="4"/>
                                            </p:txEl>
                                          </p:spTgt>
                                        </p:tgtEl>
                                        <p:attrNameLst>
                                          <p:attrName>ppt_c</p:attrName>
                                        </p:attrNameLst>
                                      </p:cBhvr>
                                      <p:to>
                                        <a:schemeClr val="bg2"/>
                                      </p:to>
                                    </p:animClr>
                                  </p:subTnLst>
                                </p:cTn>
                              </p:par>
                              <p:par>
                                <p:cTn id="27" presetID="1" presetClass="entr" presetSubtype="0" fill="hold" grpId="0" nodeType="withEffect">
                                  <p:stCondLst>
                                    <p:cond delay="0"/>
                                  </p:stCondLst>
                                  <p:childTnLst>
                                    <p:set>
                                      <p:cBhvr>
                                        <p:cTn id="28" dur="1" fill="hold">
                                          <p:stCondLst>
                                            <p:cond delay="0"/>
                                          </p:stCondLst>
                                        </p:cTn>
                                        <p:tgtEl>
                                          <p:spTgt spid="44036">
                                            <p:txEl>
                                              <p:pRg st="5" end="5"/>
                                            </p:txEl>
                                          </p:spTgt>
                                        </p:tgtEl>
                                        <p:attrNameLst>
                                          <p:attrName>style.visibility</p:attrName>
                                        </p:attrNameLst>
                                      </p:cBhvr>
                                      <p:to>
                                        <p:strVal val="visible"/>
                                      </p:to>
                                    </p:set>
                                  </p:childTnLst>
                                  <p:subTnLst>
                                    <p:animClr>
                                      <p:cBhvr override="childStyle">
                                        <p:cTn dur="1" fill="hold" display="0" masterRel="nextClick" afterEffect="1"/>
                                        <p:tgtEl>
                                          <p:spTgt spid="44036">
                                            <p:txEl>
                                              <p:pRg st="5" end="5"/>
                                            </p:txEl>
                                          </p:spTgt>
                                        </p:tgtEl>
                                        <p:attrNameLst>
                                          <p:attrName>ppt_c</p:attrName>
                                        </p:attrNameLst>
                                      </p:cBhvr>
                                      <p:to>
                                        <a:schemeClr val="bg2"/>
                                      </p:to>
                                    </p:animClr>
                                  </p:subTnLst>
                                </p:cTn>
                              </p:par>
                              <p:par>
                                <p:cTn id="29" presetID="1" presetClass="entr" presetSubtype="0" fill="hold" grpId="0" nodeType="withEffect">
                                  <p:stCondLst>
                                    <p:cond delay="0"/>
                                  </p:stCondLst>
                                  <p:childTnLst>
                                    <p:set>
                                      <p:cBhvr>
                                        <p:cTn id="30" dur="1" fill="hold">
                                          <p:stCondLst>
                                            <p:cond delay="0"/>
                                          </p:stCondLst>
                                        </p:cTn>
                                        <p:tgtEl>
                                          <p:spTgt spid="44036">
                                            <p:txEl>
                                              <p:pRg st="7" end="7"/>
                                            </p:txEl>
                                          </p:spTgt>
                                        </p:tgtEl>
                                        <p:attrNameLst>
                                          <p:attrName>style.visibility</p:attrName>
                                        </p:attrNameLst>
                                      </p:cBhvr>
                                      <p:to>
                                        <p:strVal val="visible"/>
                                      </p:to>
                                    </p:set>
                                  </p:childTnLst>
                                  <p:subTnLst>
                                    <p:animClr>
                                      <p:cBhvr override="childStyle">
                                        <p:cTn dur="1" fill="hold" display="0" masterRel="nextClick" afterEffect="1"/>
                                        <p:tgtEl>
                                          <p:spTgt spid="44036">
                                            <p:txEl>
                                              <p:pRg st="7" end="7"/>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P spid="44036" grpId="0" build="p"/>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smtClean="0"/>
              <a:t>Anticytokine therapy</a:t>
            </a:r>
          </a:p>
        </p:txBody>
      </p:sp>
      <p:sp>
        <p:nvSpPr>
          <p:cNvPr id="114691" name="Rectangle 3"/>
          <p:cNvSpPr>
            <a:spLocks noGrp="1" noChangeArrowheads="1"/>
          </p:cNvSpPr>
          <p:nvPr>
            <p:ph idx="1"/>
          </p:nvPr>
        </p:nvSpPr>
        <p:spPr/>
        <p:txBody>
          <a:bodyPr/>
          <a:lstStyle/>
          <a:p>
            <a:pPr eaLnBrk="1" hangingPunct="1"/>
            <a:r>
              <a:rPr lang="en-US" dirty="0" smtClean="0"/>
              <a:t>Anti-TNF alpha agents</a:t>
            </a:r>
          </a:p>
          <a:p>
            <a:pPr lvl="1" eaLnBrk="1" hangingPunct="1"/>
            <a:r>
              <a:rPr lang="en-US" dirty="0" err="1" smtClean="0"/>
              <a:t>Etanercept</a:t>
            </a:r>
            <a:endParaRPr lang="en-US" dirty="0" smtClean="0"/>
          </a:p>
          <a:p>
            <a:pPr lvl="1" eaLnBrk="1" hangingPunct="1"/>
            <a:r>
              <a:rPr lang="en-US" dirty="0" err="1" smtClean="0"/>
              <a:t>Infliximab</a:t>
            </a:r>
            <a:endParaRPr lang="en-US" dirty="0" smtClean="0"/>
          </a:p>
          <a:p>
            <a:pPr lvl="1" eaLnBrk="1" hangingPunct="1"/>
            <a:r>
              <a:rPr lang="en-US" dirty="0" err="1" smtClean="0"/>
              <a:t>Adalimumab</a:t>
            </a:r>
            <a:endParaRPr lang="en-US" dirty="0" smtClean="0"/>
          </a:p>
          <a:p>
            <a:pPr lvl="1" eaLnBrk="1" hangingPunct="1"/>
            <a:r>
              <a:rPr lang="en-US" dirty="0" smtClean="0"/>
              <a:t>IL-1 receptor antagonist (</a:t>
            </a:r>
            <a:r>
              <a:rPr lang="en-US" dirty="0" err="1" smtClean="0"/>
              <a:t>Anakinra</a:t>
            </a:r>
            <a:r>
              <a:rPr lang="en-US" dirty="0" smtClean="0"/>
              <a:t>)</a:t>
            </a:r>
          </a:p>
          <a:p>
            <a:pPr lvl="1">
              <a:buNone/>
            </a:pPr>
            <a:r>
              <a:rPr lang="en-US" smtClean="0"/>
              <a:t>Non TNFiIL-6 </a:t>
            </a:r>
            <a:r>
              <a:rPr lang="en-US" dirty="0" smtClean="0"/>
              <a:t>receptor antagonist (</a:t>
            </a:r>
            <a:r>
              <a:rPr lang="en-US" dirty="0" err="1" smtClean="0"/>
              <a:t>toclizumab</a:t>
            </a:r>
            <a:r>
              <a:rPr lang="en-US" dirty="0" smtClean="0"/>
              <a:t>)</a:t>
            </a:r>
          </a:p>
          <a:p>
            <a:pPr lvl="1">
              <a:buNone/>
            </a:pPr>
            <a:r>
              <a:rPr lang="en-US" dirty="0" smtClean="0"/>
              <a:t>*T-cell </a:t>
            </a:r>
            <a:r>
              <a:rPr lang="en-US" dirty="0" err="1" smtClean="0"/>
              <a:t>costimulation</a:t>
            </a:r>
            <a:r>
              <a:rPr lang="en-US" dirty="0" smtClean="0"/>
              <a:t> blocker (</a:t>
            </a:r>
            <a:r>
              <a:rPr lang="en-US" dirty="0" err="1" smtClean="0"/>
              <a:t>abatacept</a:t>
            </a:r>
            <a:r>
              <a:rPr lang="en-US" dirty="0" smtClean="0"/>
              <a:t>)</a:t>
            </a:r>
          </a:p>
          <a:p>
            <a:pPr lvl="1">
              <a:buNone/>
            </a:pPr>
            <a:r>
              <a:rPr lang="en-US" dirty="0" smtClean="0"/>
              <a:t>*anti-CD-20 </a:t>
            </a:r>
            <a:r>
              <a:rPr lang="en-US" dirty="0" err="1" smtClean="0"/>
              <a:t>Ab</a:t>
            </a:r>
            <a:r>
              <a:rPr lang="en-US" dirty="0" smtClean="0"/>
              <a:t>(</a:t>
            </a:r>
            <a:r>
              <a:rPr lang="en-US" dirty="0" err="1" smtClean="0"/>
              <a:t>rituximab</a:t>
            </a:r>
            <a:r>
              <a:rPr lang="en-US"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469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469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469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4691">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4691">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4691">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4691">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469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1" grpId="0" build="p"/>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smtClean="0"/>
              <a:t>TNF-a Inhibitors</a:t>
            </a:r>
          </a:p>
        </p:txBody>
      </p:sp>
      <p:sp>
        <p:nvSpPr>
          <p:cNvPr id="46083" name="Rectangle 3"/>
          <p:cNvSpPr>
            <a:spLocks noGrp="1" noChangeArrowheads="1"/>
          </p:cNvSpPr>
          <p:nvPr>
            <p:ph sz="half" idx="1"/>
          </p:nvPr>
        </p:nvSpPr>
        <p:spPr>
          <a:xfrm>
            <a:off x="1295400" y="2819400"/>
            <a:ext cx="3657600" cy="3352800"/>
          </a:xfrm>
        </p:spPr>
        <p:txBody>
          <a:bodyPr/>
          <a:lstStyle/>
          <a:p>
            <a:pPr eaLnBrk="1" hangingPunct="1"/>
            <a:r>
              <a:rPr lang="en-US" sz="2000" smtClean="0"/>
              <a:t>Anti-inflammatory</a:t>
            </a:r>
          </a:p>
          <a:p>
            <a:pPr eaLnBrk="1" hangingPunct="1"/>
            <a:r>
              <a:rPr lang="en-US" sz="2000" smtClean="0"/>
              <a:t>Block TNF-α (proinflammatory cytokine)</a:t>
            </a:r>
          </a:p>
          <a:p>
            <a:pPr eaLnBrk="1" hangingPunct="1"/>
            <a:r>
              <a:rPr lang="en-US" sz="2000" smtClean="0"/>
              <a:t>Etanercept, Adalimumab (SQ), Infliximab (IV)</a:t>
            </a:r>
          </a:p>
          <a:p>
            <a:pPr lvl="1" eaLnBrk="1" hangingPunct="1"/>
            <a:r>
              <a:rPr lang="en-US" sz="1800" smtClean="0"/>
              <a:t>Very expensive: </a:t>
            </a:r>
          </a:p>
          <a:p>
            <a:pPr lvl="1" eaLnBrk="1" hangingPunct="1">
              <a:buFont typeface="Wingdings" pitchFamily="2" charset="2"/>
              <a:buNone/>
            </a:pPr>
            <a:r>
              <a:rPr lang="en-US" sz="1800" smtClean="0"/>
              <a:t>	&gt; $15,000/patient</a:t>
            </a:r>
          </a:p>
          <a:p>
            <a:pPr eaLnBrk="1" hangingPunct="1"/>
            <a:r>
              <a:rPr lang="en-US" sz="2000" smtClean="0"/>
              <a:t>Combo therapy with MTX</a:t>
            </a:r>
          </a:p>
        </p:txBody>
      </p:sp>
      <p:sp>
        <p:nvSpPr>
          <p:cNvPr id="46084" name="Rectangle 4"/>
          <p:cNvSpPr>
            <a:spLocks noGrp="1" noChangeArrowheads="1"/>
          </p:cNvSpPr>
          <p:nvPr>
            <p:ph sz="half" idx="2"/>
          </p:nvPr>
        </p:nvSpPr>
        <p:spPr>
          <a:xfrm>
            <a:off x="4991100" y="2819400"/>
            <a:ext cx="3467100" cy="3352800"/>
          </a:xfrm>
        </p:spPr>
        <p:txBody>
          <a:bodyPr/>
          <a:lstStyle/>
          <a:p>
            <a:pPr eaLnBrk="1" hangingPunct="1"/>
            <a:r>
              <a:rPr lang="en-US" sz="2000" smtClean="0"/>
              <a:t>Injection site reaction</a:t>
            </a:r>
          </a:p>
          <a:p>
            <a:pPr eaLnBrk="1" hangingPunct="1"/>
            <a:r>
              <a:rPr lang="en-US" sz="2000" smtClean="0"/>
              <a:t>Infection</a:t>
            </a:r>
          </a:p>
          <a:p>
            <a:pPr eaLnBrk="1" hangingPunct="1"/>
            <a:r>
              <a:rPr lang="en-US" sz="2000" smtClean="0"/>
              <a:t>Reactivated TB</a:t>
            </a:r>
          </a:p>
          <a:p>
            <a:pPr eaLnBrk="1" hangingPunct="1"/>
            <a:r>
              <a:rPr lang="en-US" sz="2000" smtClean="0"/>
              <a:t>Infliximab</a:t>
            </a:r>
          </a:p>
          <a:p>
            <a:pPr lvl="2" eaLnBrk="1" hangingPunct="1"/>
            <a:r>
              <a:rPr lang="en-US" sz="1600" smtClean="0"/>
              <a:t>infusion reaction</a:t>
            </a:r>
          </a:p>
          <a:p>
            <a:pPr eaLnBrk="1" hangingPunct="1"/>
            <a:r>
              <a:rPr lang="en-US" sz="2000" smtClean="0"/>
              <a:t>Pancytopenia</a:t>
            </a:r>
          </a:p>
          <a:p>
            <a:pPr eaLnBrk="1" hangingPunct="1"/>
            <a:r>
              <a:rPr lang="en-US" sz="2000" smtClean="0"/>
              <a:t>Autoantibody/SLE-like</a:t>
            </a:r>
          </a:p>
          <a:p>
            <a:pPr eaLnBrk="1" hangingPunct="1"/>
            <a:r>
              <a:rPr lang="en-US" sz="2000" smtClean="0"/>
              <a:t>Exacerbate CHF</a:t>
            </a:r>
          </a:p>
          <a:p>
            <a:pPr eaLnBrk="1" hangingPunct="1"/>
            <a:r>
              <a:rPr lang="en-US" sz="2000" smtClean="0"/>
              <a:t>Malignancy – lymphoma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childTnLst>
                                  <p:subTnLst>
                                    <p:animClr>
                                      <p:cBhvr override="childStyle">
                                        <p:cTn dur="1" fill="hold" display="0" masterRel="nextClick" afterEffect="1"/>
                                        <p:tgtEl>
                                          <p:spTgt spid="46083">
                                            <p:txEl>
                                              <p:pRg st="0" end="0"/>
                                            </p:txEl>
                                          </p:spTgt>
                                        </p:tgtEl>
                                        <p:attrNameLst>
                                          <p:attrName>ppt_c</p:attrName>
                                        </p:attrNameLst>
                                      </p:cBhvr>
                                      <p:to>
                                        <a:schemeClr val="bg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083">
                                            <p:txEl>
                                              <p:pRg st="1" end="1"/>
                                            </p:txEl>
                                          </p:spTgt>
                                        </p:tgtEl>
                                        <p:attrNameLst>
                                          <p:attrName>style.visibility</p:attrName>
                                        </p:attrNameLst>
                                      </p:cBhvr>
                                      <p:to>
                                        <p:strVal val="visible"/>
                                      </p:to>
                                    </p:set>
                                  </p:childTnLst>
                                  <p:subTnLst>
                                    <p:animClr>
                                      <p:cBhvr override="childStyle">
                                        <p:cTn dur="1" fill="hold" display="0" masterRel="nextClick" afterEffect="1"/>
                                        <p:tgtEl>
                                          <p:spTgt spid="46083">
                                            <p:txEl>
                                              <p:pRg st="1" end="1"/>
                                            </p:txEl>
                                          </p:spTgt>
                                        </p:tgtEl>
                                        <p:attrNameLst>
                                          <p:attrName>ppt_c</p:attrName>
                                        </p:attrNameLst>
                                      </p:cBhvr>
                                      <p:to>
                                        <a:schemeClr val="bg2"/>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083">
                                            <p:txEl>
                                              <p:pRg st="2" end="2"/>
                                            </p:txEl>
                                          </p:spTgt>
                                        </p:tgtEl>
                                        <p:attrNameLst>
                                          <p:attrName>style.visibility</p:attrName>
                                        </p:attrNameLst>
                                      </p:cBhvr>
                                      <p:to>
                                        <p:strVal val="visible"/>
                                      </p:to>
                                    </p:set>
                                  </p:childTnLst>
                                  <p:subTnLst>
                                    <p:animClr>
                                      <p:cBhvr override="childStyle">
                                        <p:cTn dur="1" fill="hold" display="0" masterRel="nextClick" afterEffect="1"/>
                                        <p:tgtEl>
                                          <p:spTgt spid="46083">
                                            <p:txEl>
                                              <p:pRg st="2" end="2"/>
                                            </p:txEl>
                                          </p:spTgt>
                                        </p:tgtEl>
                                        <p:attrNameLst>
                                          <p:attrName>ppt_c</p:attrName>
                                        </p:attrNameLst>
                                      </p:cBhvr>
                                      <p:to>
                                        <a:schemeClr val="bg2"/>
                                      </p:to>
                                    </p:animClr>
                                  </p:subTnLst>
                                </p:cTn>
                              </p:par>
                              <p:par>
                                <p:cTn id="15" presetID="1" presetClass="entr" presetSubtype="0" fill="hold" grpId="0" nodeType="withEffect">
                                  <p:stCondLst>
                                    <p:cond delay="0"/>
                                  </p:stCondLst>
                                  <p:childTnLst>
                                    <p:set>
                                      <p:cBhvr>
                                        <p:cTn id="16" dur="1" fill="hold">
                                          <p:stCondLst>
                                            <p:cond delay="0"/>
                                          </p:stCondLst>
                                        </p:cTn>
                                        <p:tgtEl>
                                          <p:spTgt spid="46083">
                                            <p:txEl>
                                              <p:pRg st="3" end="3"/>
                                            </p:txEl>
                                          </p:spTgt>
                                        </p:tgtEl>
                                        <p:attrNameLst>
                                          <p:attrName>style.visibility</p:attrName>
                                        </p:attrNameLst>
                                      </p:cBhvr>
                                      <p:to>
                                        <p:strVal val="visible"/>
                                      </p:to>
                                    </p:set>
                                  </p:childTnLst>
                                  <p:subTnLst>
                                    <p:animClr>
                                      <p:cBhvr override="childStyle">
                                        <p:cTn dur="1" fill="hold" display="0" masterRel="nextClick" afterEffect="1"/>
                                        <p:tgtEl>
                                          <p:spTgt spid="46083">
                                            <p:txEl>
                                              <p:pRg st="3" end="3"/>
                                            </p:txEl>
                                          </p:spTgt>
                                        </p:tgtEl>
                                        <p:attrNameLst>
                                          <p:attrName>ppt_c</p:attrName>
                                        </p:attrNameLst>
                                      </p:cBhvr>
                                      <p:to>
                                        <a:schemeClr val="bg2"/>
                                      </p:to>
                                    </p:animClr>
                                  </p:subTnLst>
                                </p:cTn>
                              </p:par>
                              <p:par>
                                <p:cTn id="17" presetID="1" presetClass="entr" presetSubtype="0" fill="hold" grpId="0" nodeType="withEffect">
                                  <p:stCondLst>
                                    <p:cond delay="0"/>
                                  </p:stCondLst>
                                  <p:childTnLst>
                                    <p:set>
                                      <p:cBhvr>
                                        <p:cTn id="18" dur="1" fill="hold">
                                          <p:stCondLst>
                                            <p:cond delay="0"/>
                                          </p:stCondLst>
                                        </p:cTn>
                                        <p:tgtEl>
                                          <p:spTgt spid="46083">
                                            <p:txEl>
                                              <p:pRg st="4" end="4"/>
                                            </p:txEl>
                                          </p:spTgt>
                                        </p:tgtEl>
                                        <p:attrNameLst>
                                          <p:attrName>style.visibility</p:attrName>
                                        </p:attrNameLst>
                                      </p:cBhvr>
                                      <p:to>
                                        <p:strVal val="visible"/>
                                      </p:to>
                                    </p:set>
                                  </p:childTnLst>
                                  <p:subTnLst>
                                    <p:animClr>
                                      <p:cBhvr override="childStyle">
                                        <p:cTn dur="1" fill="hold" display="0" masterRel="nextClick" afterEffect="1"/>
                                        <p:tgtEl>
                                          <p:spTgt spid="46083">
                                            <p:txEl>
                                              <p:pRg st="4" end="4"/>
                                            </p:txEl>
                                          </p:spTgt>
                                        </p:tgtEl>
                                        <p:attrNameLst>
                                          <p:attrName>ppt_c</p:attrName>
                                        </p:attrNameLst>
                                      </p:cBhvr>
                                      <p:to>
                                        <a:schemeClr val="bg2"/>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6083">
                                            <p:txEl>
                                              <p:pRg st="5" end="5"/>
                                            </p:txEl>
                                          </p:spTgt>
                                        </p:tgtEl>
                                        <p:attrNameLst>
                                          <p:attrName>style.visibility</p:attrName>
                                        </p:attrNameLst>
                                      </p:cBhvr>
                                      <p:to>
                                        <p:strVal val="visible"/>
                                      </p:to>
                                    </p:set>
                                  </p:childTnLst>
                                  <p:subTnLst>
                                    <p:animClr>
                                      <p:cBhvr override="childStyle">
                                        <p:cTn dur="1" fill="hold" display="0" masterRel="nextClick" afterEffect="1"/>
                                        <p:tgtEl>
                                          <p:spTgt spid="46083">
                                            <p:txEl>
                                              <p:pRg st="5" end="5"/>
                                            </p:txEl>
                                          </p:spTgt>
                                        </p:tgtEl>
                                        <p:attrNameLst>
                                          <p:attrName>ppt_c</p:attrName>
                                        </p:attrNameLst>
                                      </p:cBhvr>
                                      <p:to>
                                        <a:schemeClr val="bg2"/>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6084">
                                            <p:txEl>
                                              <p:pRg st="0" end="0"/>
                                            </p:txEl>
                                          </p:spTgt>
                                        </p:tgtEl>
                                        <p:attrNameLst>
                                          <p:attrName>style.visibility</p:attrName>
                                        </p:attrNameLst>
                                      </p:cBhvr>
                                      <p:to>
                                        <p:strVal val="visible"/>
                                      </p:to>
                                    </p:set>
                                  </p:childTnLst>
                                  <p:subTnLst>
                                    <p:animClr>
                                      <p:cBhvr override="childStyle">
                                        <p:cTn dur="1" fill="hold" display="0" masterRel="nextClick" afterEffect="1"/>
                                        <p:tgtEl>
                                          <p:spTgt spid="46084">
                                            <p:txEl>
                                              <p:pRg st="0" end="0"/>
                                            </p:txEl>
                                          </p:spTgt>
                                        </p:tgtEl>
                                        <p:attrNameLst>
                                          <p:attrName>ppt_c</p:attrName>
                                        </p:attrNameLst>
                                      </p:cBhvr>
                                      <p:to>
                                        <a:schemeClr val="bg2"/>
                                      </p:to>
                                    </p:animClr>
                                  </p:subTnLst>
                                </p:cTn>
                              </p:par>
                              <p:par>
                                <p:cTn id="27" presetID="1" presetClass="entr" presetSubtype="0" fill="hold" grpId="0" nodeType="withEffect">
                                  <p:stCondLst>
                                    <p:cond delay="0"/>
                                  </p:stCondLst>
                                  <p:childTnLst>
                                    <p:set>
                                      <p:cBhvr>
                                        <p:cTn id="28" dur="1" fill="hold">
                                          <p:stCondLst>
                                            <p:cond delay="0"/>
                                          </p:stCondLst>
                                        </p:cTn>
                                        <p:tgtEl>
                                          <p:spTgt spid="46084">
                                            <p:txEl>
                                              <p:pRg st="1" end="1"/>
                                            </p:txEl>
                                          </p:spTgt>
                                        </p:tgtEl>
                                        <p:attrNameLst>
                                          <p:attrName>style.visibility</p:attrName>
                                        </p:attrNameLst>
                                      </p:cBhvr>
                                      <p:to>
                                        <p:strVal val="visible"/>
                                      </p:to>
                                    </p:set>
                                  </p:childTnLst>
                                  <p:subTnLst>
                                    <p:animClr>
                                      <p:cBhvr override="childStyle">
                                        <p:cTn dur="1" fill="hold" display="0" masterRel="nextClick" afterEffect="1"/>
                                        <p:tgtEl>
                                          <p:spTgt spid="46084">
                                            <p:txEl>
                                              <p:pRg st="1" end="1"/>
                                            </p:txEl>
                                          </p:spTgt>
                                        </p:tgtEl>
                                        <p:attrNameLst>
                                          <p:attrName>ppt_c</p:attrName>
                                        </p:attrNameLst>
                                      </p:cBhvr>
                                      <p:to>
                                        <a:schemeClr val="bg2"/>
                                      </p:to>
                                    </p:animClr>
                                  </p:subTnLst>
                                </p:cTn>
                              </p:par>
                              <p:par>
                                <p:cTn id="29" presetID="1" presetClass="entr" presetSubtype="0" fill="hold" grpId="0" nodeType="withEffect">
                                  <p:stCondLst>
                                    <p:cond delay="0"/>
                                  </p:stCondLst>
                                  <p:childTnLst>
                                    <p:set>
                                      <p:cBhvr>
                                        <p:cTn id="30" dur="1" fill="hold">
                                          <p:stCondLst>
                                            <p:cond delay="0"/>
                                          </p:stCondLst>
                                        </p:cTn>
                                        <p:tgtEl>
                                          <p:spTgt spid="46084">
                                            <p:txEl>
                                              <p:pRg st="2" end="2"/>
                                            </p:txEl>
                                          </p:spTgt>
                                        </p:tgtEl>
                                        <p:attrNameLst>
                                          <p:attrName>style.visibility</p:attrName>
                                        </p:attrNameLst>
                                      </p:cBhvr>
                                      <p:to>
                                        <p:strVal val="visible"/>
                                      </p:to>
                                    </p:set>
                                  </p:childTnLst>
                                  <p:subTnLst>
                                    <p:animClr>
                                      <p:cBhvr override="childStyle">
                                        <p:cTn dur="1" fill="hold" display="0" masterRel="nextClick" afterEffect="1"/>
                                        <p:tgtEl>
                                          <p:spTgt spid="46084">
                                            <p:txEl>
                                              <p:pRg st="2" end="2"/>
                                            </p:txEl>
                                          </p:spTgt>
                                        </p:tgtEl>
                                        <p:attrNameLst>
                                          <p:attrName>ppt_c</p:attrName>
                                        </p:attrNameLst>
                                      </p:cBhvr>
                                      <p:to>
                                        <a:schemeClr val="bg2"/>
                                      </p:to>
                                    </p:animClr>
                                  </p:subTnLst>
                                </p:cTn>
                              </p:par>
                              <p:par>
                                <p:cTn id="31" presetID="1" presetClass="entr" presetSubtype="0" fill="hold" grpId="0" nodeType="withEffect">
                                  <p:stCondLst>
                                    <p:cond delay="0"/>
                                  </p:stCondLst>
                                  <p:childTnLst>
                                    <p:set>
                                      <p:cBhvr>
                                        <p:cTn id="32" dur="1" fill="hold">
                                          <p:stCondLst>
                                            <p:cond delay="0"/>
                                          </p:stCondLst>
                                        </p:cTn>
                                        <p:tgtEl>
                                          <p:spTgt spid="46084">
                                            <p:txEl>
                                              <p:pRg st="3" end="3"/>
                                            </p:txEl>
                                          </p:spTgt>
                                        </p:tgtEl>
                                        <p:attrNameLst>
                                          <p:attrName>style.visibility</p:attrName>
                                        </p:attrNameLst>
                                      </p:cBhvr>
                                      <p:to>
                                        <p:strVal val="visible"/>
                                      </p:to>
                                    </p:set>
                                  </p:childTnLst>
                                  <p:subTnLst>
                                    <p:animClr>
                                      <p:cBhvr override="childStyle">
                                        <p:cTn dur="1" fill="hold" display="0" masterRel="nextClick" afterEffect="1"/>
                                        <p:tgtEl>
                                          <p:spTgt spid="46084">
                                            <p:txEl>
                                              <p:pRg st="3" end="3"/>
                                            </p:txEl>
                                          </p:spTgt>
                                        </p:tgtEl>
                                        <p:attrNameLst>
                                          <p:attrName>ppt_c</p:attrName>
                                        </p:attrNameLst>
                                      </p:cBhvr>
                                      <p:to>
                                        <a:schemeClr val="bg2"/>
                                      </p:to>
                                    </p:animClr>
                                  </p:subTnLst>
                                </p:cTn>
                              </p:par>
                              <p:par>
                                <p:cTn id="33" presetID="1" presetClass="entr" presetSubtype="0" fill="hold" grpId="0" nodeType="withEffect">
                                  <p:stCondLst>
                                    <p:cond delay="0"/>
                                  </p:stCondLst>
                                  <p:childTnLst>
                                    <p:set>
                                      <p:cBhvr>
                                        <p:cTn id="34" dur="1" fill="hold">
                                          <p:stCondLst>
                                            <p:cond delay="0"/>
                                          </p:stCondLst>
                                        </p:cTn>
                                        <p:tgtEl>
                                          <p:spTgt spid="46084">
                                            <p:txEl>
                                              <p:pRg st="4" end="4"/>
                                            </p:txEl>
                                          </p:spTgt>
                                        </p:tgtEl>
                                        <p:attrNameLst>
                                          <p:attrName>style.visibility</p:attrName>
                                        </p:attrNameLst>
                                      </p:cBhvr>
                                      <p:to>
                                        <p:strVal val="visible"/>
                                      </p:to>
                                    </p:set>
                                  </p:childTnLst>
                                  <p:subTnLst>
                                    <p:animClr>
                                      <p:cBhvr override="childStyle">
                                        <p:cTn dur="1" fill="hold" display="0" masterRel="nextClick" afterEffect="1"/>
                                        <p:tgtEl>
                                          <p:spTgt spid="46084">
                                            <p:txEl>
                                              <p:pRg st="4" end="4"/>
                                            </p:txEl>
                                          </p:spTgt>
                                        </p:tgtEl>
                                        <p:attrNameLst>
                                          <p:attrName>ppt_c</p:attrName>
                                        </p:attrNameLst>
                                      </p:cBhvr>
                                      <p:to>
                                        <a:schemeClr val="bg2"/>
                                      </p:to>
                                    </p:animClr>
                                  </p:subTnLst>
                                </p:cTn>
                              </p:par>
                              <p:par>
                                <p:cTn id="35" presetID="1" presetClass="entr" presetSubtype="0" fill="hold" grpId="0" nodeType="withEffect">
                                  <p:stCondLst>
                                    <p:cond delay="0"/>
                                  </p:stCondLst>
                                  <p:childTnLst>
                                    <p:set>
                                      <p:cBhvr>
                                        <p:cTn id="36" dur="1" fill="hold">
                                          <p:stCondLst>
                                            <p:cond delay="0"/>
                                          </p:stCondLst>
                                        </p:cTn>
                                        <p:tgtEl>
                                          <p:spTgt spid="46084">
                                            <p:txEl>
                                              <p:pRg st="5" end="5"/>
                                            </p:txEl>
                                          </p:spTgt>
                                        </p:tgtEl>
                                        <p:attrNameLst>
                                          <p:attrName>style.visibility</p:attrName>
                                        </p:attrNameLst>
                                      </p:cBhvr>
                                      <p:to>
                                        <p:strVal val="visible"/>
                                      </p:to>
                                    </p:set>
                                  </p:childTnLst>
                                  <p:subTnLst>
                                    <p:animClr>
                                      <p:cBhvr override="childStyle">
                                        <p:cTn dur="1" fill="hold" display="0" masterRel="nextClick" afterEffect="1"/>
                                        <p:tgtEl>
                                          <p:spTgt spid="46084">
                                            <p:txEl>
                                              <p:pRg st="5" end="5"/>
                                            </p:txEl>
                                          </p:spTgt>
                                        </p:tgtEl>
                                        <p:attrNameLst>
                                          <p:attrName>ppt_c</p:attrName>
                                        </p:attrNameLst>
                                      </p:cBhvr>
                                      <p:to>
                                        <a:schemeClr val="bg2"/>
                                      </p:to>
                                    </p:animClr>
                                  </p:subTnLst>
                                </p:cTn>
                              </p:par>
                              <p:par>
                                <p:cTn id="37" presetID="1" presetClass="entr" presetSubtype="0" fill="hold" grpId="0" nodeType="withEffect">
                                  <p:stCondLst>
                                    <p:cond delay="0"/>
                                  </p:stCondLst>
                                  <p:childTnLst>
                                    <p:set>
                                      <p:cBhvr>
                                        <p:cTn id="38" dur="1" fill="hold">
                                          <p:stCondLst>
                                            <p:cond delay="0"/>
                                          </p:stCondLst>
                                        </p:cTn>
                                        <p:tgtEl>
                                          <p:spTgt spid="46084">
                                            <p:txEl>
                                              <p:pRg st="6" end="6"/>
                                            </p:txEl>
                                          </p:spTgt>
                                        </p:tgtEl>
                                        <p:attrNameLst>
                                          <p:attrName>style.visibility</p:attrName>
                                        </p:attrNameLst>
                                      </p:cBhvr>
                                      <p:to>
                                        <p:strVal val="visible"/>
                                      </p:to>
                                    </p:set>
                                  </p:childTnLst>
                                  <p:subTnLst>
                                    <p:animClr>
                                      <p:cBhvr override="childStyle">
                                        <p:cTn dur="1" fill="hold" display="0" masterRel="nextClick" afterEffect="1"/>
                                        <p:tgtEl>
                                          <p:spTgt spid="46084">
                                            <p:txEl>
                                              <p:pRg st="6" end="6"/>
                                            </p:txEl>
                                          </p:spTgt>
                                        </p:tgtEl>
                                        <p:attrNameLst>
                                          <p:attrName>ppt_c</p:attrName>
                                        </p:attrNameLst>
                                      </p:cBhvr>
                                      <p:to>
                                        <a:schemeClr val="bg2"/>
                                      </p:to>
                                    </p:animClr>
                                  </p:subTnLst>
                                </p:cTn>
                              </p:par>
                              <p:par>
                                <p:cTn id="39" presetID="1" presetClass="entr" presetSubtype="0" fill="hold" grpId="0" nodeType="withEffect">
                                  <p:stCondLst>
                                    <p:cond delay="0"/>
                                  </p:stCondLst>
                                  <p:childTnLst>
                                    <p:set>
                                      <p:cBhvr>
                                        <p:cTn id="40" dur="1" fill="hold">
                                          <p:stCondLst>
                                            <p:cond delay="0"/>
                                          </p:stCondLst>
                                        </p:cTn>
                                        <p:tgtEl>
                                          <p:spTgt spid="46084">
                                            <p:txEl>
                                              <p:pRg st="7" end="7"/>
                                            </p:txEl>
                                          </p:spTgt>
                                        </p:tgtEl>
                                        <p:attrNameLst>
                                          <p:attrName>style.visibility</p:attrName>
                                        </p:attrNameLst>
                                      </p:cBhvr>
                                      <p:to>
                                        <p:strVal val="visible"/>
                                      </p:to>
                                    </p:set>
                                  </p:childTnLst>
                                  <p:subTnLst>
                                    <p:animClr>
                                      <p:cBhvr override="childStyle">
                                        <p:cTn dur="1" fill="hold" display="0" masterRel="nextClick" afterEffect="1"/>
                                        <p:tgtEl>
                                          <p:spTgt spid="46084">
                                            <p:txEl>
                                              <p:pRg st="7" end="7"/>
                                            </p:txEl>
                                          </p:spTgt>
                                        </p:tgtEl>
                                        <p:attrNameLst>
                                          <p:attrName>ppt_c</p:attrName>
                                        </p:attrNameLst>
                                      </p:cBhvr>
                                      <p:to>
                                        <a:schemeClr val="bg2"/>
                                      </p:to>
                                    </p:animClr>
                                  </p:subTnLst>
                                </p:cTn>
                              </p:par>
                              <p:par>
                                <p:cTn id="41" presetID="1" presetClass="entr" presetSubtype="0" fill="hold" grpId="0" nodeType="withEffect">
                                  <p:stCondLst>
                                    <p:cond delay="0"/>
                                  </p:stCondLst>
                                  <p:childTnLst>
                                    <p:set>
                                      <p:cBhvr>
                                        <p:cTn id="42" dur="1" fill="hold">
                                          <p:stCondLst>
                                            <p:cond delay="0"/>
                                          </p:stCondLst>
                                        </p:cTn>
                                        <p:tgtEl>
                                          <p:spTgt spid="46084">
                                            <p:txEl>
                                              <p:pRg st="8" end="8"/>
                                            </p:txEl>
                                          </p:spTgt>
                                        </p:tgtEl>
                                        <p:attrNameLst>
                                          <p:attrName>style.visibility</p:attrName>
                                        </p:attrNameLst>
                                      </p:cBhvr>
                                      <p:to>
                                        <p:strVal val="visible"/>
                                      </p:to>
                                    </p:set>
                                  </p:childTnLst>
                                  <p:subTnLst>
                                    <p:animClr>
                                      <p:cBhvr override="childStyle">
                                        <p:cTn dur="1" fill="hold" display="0" masterRel="nextClick" afterEffect="1"/>
                                        <p:tgtEl>
                                          <p:spTgt spid="46084">
                                            <p:txEl>
                                              <p:pRg st="8" end="8"/>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P spid="46084"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RA in pregnancy either</a:t>
            </a:r>
          </a:p>
          <a:p>
            <a:pPr>
              <a:buNone/>
            </a:pPr>
            <a:r>
              <a:rPr lang="en-US" dirty="0" smtClean="0"/>
              <a:t>                 improves(50-60%)</a:t>
            </a:r>
          </a:p>
          <a:p>
            <a:pPr>
              <a:buNone/>
            </a:pPr>
            <a:r>
              <a:rPr lang="en-US" dirty="0" smtClean="0"/>
              <a:t>                 flares up or </a:t>
            </a:r>
          </a:p>
          <a:p>
            <a:pPr>
              <a:buNone/>
            </a:pPr>
            <a:r>
              <a:rPr lang="en-US" dirty="0" smtClean="0"/>
              <a:t>                 remains active</a:t>
            </a:r>
          </a:p>
          <a:p>
            <a:r>
              <a:rPr lang="en-US" dirty="0" smtClean="0"/>
              <a:t>Treatment has to be modified to not only make patient comfortable but also avoiding risk to the fetus.</a:t>
            </a:r>
          </a:p>
          <a:p>
            <a:r>
              <a:rPr lang="en-US" dirty="0" smtClean="0"/>
              <a:t>Drugs to be avoided are </a:t>
            </a:r>
          </a:p>
          <a:p>
            <a:pPr>
              <a:buNone/>
            </a:pPr>
            <a:r>
              <a:rPr lang="en-US" dirty="0" smtClean="0"/>
              <a:t>                 </a:t>
            </a:r>
            <a:r>
              <a:rPr lang="en-US" dirty="0" err="1" smtClean="0"/>
              <a:t>methotrexate</a:t>
            </a:r>
            <a:endParaRPr lang="en-US" dirty="0" smtClean="0"/>
          </a:p>
          <a:p>
            <a:pPr>
              <a:buNone/>
            </a:pPr>
            <a:endParaRPr lang="en-US" dirty="0" smtClean="0"/>
          </a:p>
        </p:txBody>
      </p:sp>
      <p:sp>
        <p:nvSpPr>
          <p:cNvPr id="3" name="Title 2"/>
          <p:cNvSpPr>
            <a:spLocks noGrp="1"/>
          </p:cNvSpPr>
          <p:nvPr>
            <p:ph type="title"/>
          </p:nvPr>
        </p:nvSpPr>
        <p:spPr/>
        <p:txBody>
          <a:bodyPr>
            <a:normAutofit fontScale="90000"/>
          </a:bodyPr>
          <a:lstStyle/>
          <a:p>
            <a:r>
              <a:rPr lang="en-US" dirty="0" smtClean="0"/>
              <a:t>RHEUMATOID ARTHRITIS AND PREGNANCY </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a:t>
            </a:r>
            <a:r>
              <a:rPr lang="en-US" dirty="0" err="1" smtClean="0"/>
              <a:t>leflunomide</a:t>
            </a:r>
            <a:endParaRPr lang="en-US" dirty="0" smtClean="0"/>
          </a:p>
          <a:p>
            <a:pPr>
              <a:buNone/>
            </a:pPr>
            <a:r>
              <a:rPr lang="en-US" dirty="0" smtClean="0"/>
              <a:t>           *NSAIDS and aspirin</a:t>
            </a:r>
          </a:p>
          <a:p>
            <a:pPr>
              <a:buNone/>
            </a:pPr>
            <a:r>
              <a:rPr lang="en-US" dirty="0" smtClean="0"/>
              <a:t>           *steroids</a:t>
            </a:r>
          </a:p>
          <a:p>
            <a:pPr marL="624078" indent="-514350"/>
            <a:r>
              <a:rPr lang="en-US" dirty="0" smtClean="0"/>
              <a:t>Biological </a:t>
            </a:r>
            <a:r>
              <a:rPr lang="en-US" dirty="0" err="1" smtClean="0"/>
              <a:t>DMARDs:safest</a:t>
            </a:r>
            <a:r>
              <a:rPr lang="en-US" dirty="0" smtClean="0"/>
              <a:t> HCQ</a:t>
            </a:r>
          </a:p>
          <a:p>
            <a:pPr marL="624078" indent="-514350"/>
            <a:r>
              <a:rPr lang="en-US" dirty="0" smtClean="0"/>
              <a:t>Pregnancy outcome</a:t>
            </a:r>
          </a:p>
          <a:p>
            <a:pPr marL="624078" indent="-514350"/>
            <a:r>
              <a:rPr lang="en-US" dirty="0" smtClean="0"/>
              <a:t>Medication and breastfeeding</a:t>
            </a:r>
            <a:endParaRPr lang="en-US" dirty="0"/>
          </a:p>
        </p:txBody>
      </p:sp>
      <p:sp>
        <p:nvSpPr>
          <p:cNvPr id="3" name="Title 2"/>
          <p:cNvSpPr>
            <a:spLocks noGrp="1"/>
          </p:cNvSpPr>
          <p:nvPr>
            <p:ph type="title"/>
          </p:nvPr>
        </p:nvSpPr>
        <p:spPr/>
        <p:txBody>
          <a:bodyPr/>
          <a:lstStyle/>
          <a:p>
            <a:r>
              <a:rPr lang="en-US" dirty="0" smtClean="0"/>
              <a:t>RA &amp; Pregnancy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t>"Z" deformity</a:t>
            </a:r>
          </a:p>
        </p:txBody>
      </p:sp>
      <p:pic>
        <p:nvPicPr>
          <p:cNvPr id="9219" name="Content Placeholder 7" descr="2.jpg"/>
          <p:cNvPicPr>
            <a:picLocks noGrp="1" noChangeAspect="1"/>
          </p:cNvPicPr>
          <p:nvPr>
            <p:ph idx="1"/>
          </p:nvPr>
        </p:nvPicPr>
        <p:blipFill>
          <a:blip r:embed="rId3" cstate="print"/>
          <a:stretch>
            <a:fillRect/>
          </a:stretch>
        </p:blipFill>
        <p:spPr>
          <a:xfrm>
            <a:off x="3143250" y="3182144"/>
            <a:ext cx="2857500" cy="1895475"/>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mtClean="0"/>
              <a:t>swan-neck deformity</a:t>
            </a:r>
          </a:p>
        </p:txBody>
      </p:sp>
      <p:pic>
        <p:nvPicPr>
          <p:cNvPr id="10243" name="Content Placeholder 3" descr="3.jpg"/>
          <p:cNvPicPr>
            <a:picLocks noGrp="1" noChangeAspect="1"/>
          </p:cNvPicPr>
          <p:nvPr>
            <p:ph idx="1"/>
          </p:nvPr>
        </p:nvPicPr>
        <p:blipFill>
          <a:blip r:embed="rId3" cstate="print"/>
          <a:stretch>
            <a:fillRect/>
          </a:stretch>
        </p:blipFill>
        <p:spPr>
          <a:xfrm>
            <a:off x="3143250" y="3153569"/>
            <a:ext cx="2857500" cy="1952625"/>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boutonnière deformity</a:t>
            </a:r>
          </a:p>
        </p:txBody>
      </p:sp>
      <p:pic>
        <p:nvPicPr>
          <p:cNvPr id="11267" name="Content Placeholder 3" descr="4.jpg"/>
          <p:cNvPicPr>
            <a:picLocks noGrp="1" noChangeAspect="1"/>
          </p:cNvPicPr>
          <p:nvPr>
            <p:ph idx="1"/>
          </p:nvPr>
        </p:nvPicPr>
        <p:blipFill>
          <a:blip r:embed="rId3" cstate="print"/>
          <a:stretch>
            <a:fillRect/>
          </a:stretch>
        </p:blipFill>
        <p:spPr>
          <a:xfrm>
            <a:off x="3143250" y="3134519"/>
            <a:ext cx="2857500" cy="1990725"/>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err="1" smtClean="0"/>
              <a:t>Eversion</a:t>
            </a:r>
            <a:r>
              <a:rPr lang="en-US" dirty="0" smtClean="0"/>
              <a:t> at </a:t>
            </a:r>
            <a:r>
              <a:rPr lang="en-US" dirty="0" err="1" smtClean="0"/>
              <a:t>Subtalar</a:t>
            </a:r>
            <a:r>
              <a:rPr lang="en-US" dirty="0" smtClean="0"/>
              <a:t> Joint</a:t>
            </a:r>
          </a:p>
        </p:txBody>
      </p:sp>
      <p:pic>
        <p:nvPicPr>
          <p:cNvPr id="12291" name="Content Placeholder 3" descr="5.jpg"/>
          <p:cNvPicPr>
            <a:picLocks noGrp="1" noChangeAspect="1"/>
          </p:cNvPicPr>
          <p:nvPr>
            <p:ph idx="1"/>
          </p:nvPr>
        </p:nvPicPr>
        <p:blipFill>
          <a:blip r:embed="rId3" cstate="print"/>
          <a:stretch>
            <a:fillRect/>
          </a:stretch>
        </p:blipFill>
        <p:spPr>
          <a:xfrm>
            <a:off x="3143250" y="3139281"/>
            <a:ext cx="2857500" cy="1981200"/>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Doesn’t just affect the joints</a:t>
            </a:r>
          </a:p>
        </p:txBody>
      </p:sp>
      <p:sp>
        <p:nvSpPr>
          <p:cNvPr id="13315" name="Rectangle 3"/>
          <p:cNvSpPr>
            <a:spLocks noGrp="1" noChangeArrowheads="1"/>
          </p:cNvSpPr>
          <p:nvPr>
            <p:ph idx="1"/>
          </p:nvPr>
        </p:nvSpPr>
        <p:spPr/>
        <p:txBody>
          <a:bodyPr/>
          <a:lstStyle/>
          <a:p>
            <a:pPr algn="ctr" eaLnBrk="1" hangingPunct="1">
              <a:buFontTx/>
              <a:buNone/>
            </a:pPr>
            <a:r>
              <a:rPr lang="en-US" sz="5400" smtClean="0"/>
              <a:t>EXTRA-ARTICULAR</a:t>
            </a:r>
          </a:p>
          <a:p>
            <a:pPr algn="ctr" eaLnBrk="1" hangingPunct="1">
              <a:buFontTx/>
              <a:buNone/>
            </a:pPr>
            <a:r>
              <a:rPr lang="en-US" sz="5400" smtClean="0"/>
              <a:t>MANIFESTATIONS</a:t>
            </a:r>
          </a:p>
          <a:p>
            <a:pPr eaLnBrk="1" hangingPunct="1">
              <a:buFontTx/>
              <a:buNone/>
            </a:pPr>
            <a:endParaRPr lang="en-US" sz="5400" smtClean="0"/>
          </a:p>
          <a:p>
            <a:pPr eaLnBrk="1" hangingPunct="1"/>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Extra-Articular Manifestations</a:t>
            </a:r>
          </a:p>
        </p:txBody>
      </p:sp>
      <p:sp>
        <p:nvSpPr>
          <p:cNvPr id="14339" name="Rectangle 3"/>
          <p:cNvSpPr>
            <a:spLocks noGrp="1" noChangeArrowheads="1"/>
          </p:cNvSpPr>
          <p:nvPr>
            <p:ph idx="1"/>
          </p:nvPr>
        </p:nvSpPr>
        <p:spPr/>
        <p:txBody>
          <a:bodyPr/>
          <a:lstStyle/>
          <a:p>
            <a:pPr eaLnBrk="1" hangingPunct="1"/>
            <a:r>
              <a:rPr lang="en-US" smtClean="0"/>
              <a:t>Sicca Features: Xerostomia &amp; Xerophthalmia</a:t>
            </a:r>
          </a:p>
          <a:p>
            <a:pPr eaLnBrk="1" hangingPunct="1"/>
            <a:r>
              <a:rPr lang="en-US" smtClean="0"/>
              <a:t>Raynaud’s Phenomenon</a:t>
            </a:r>
          </a:p>
          <a:p>
            <a:pPr eaLnBrk="1" hangingPunct="1"/>
            <a:r>
              <a:rPr lang="en-US" smtClean="0"/>
              <a:t>Neuropathy: Carpal Tunnel Syndrome</a:t>
            </a:r>
          </a:p>
          <a:p>
            <a:pPr eaLnBrk="1" hangingPunct="1"/>
            <a:r>
              <a:rPr lang="en-US" smtClean="0"/>
              <a:t>Rheumatoid Nodules</a:t>
            </a:r>
          </a:p>
          <a:p>
            <a:pPr eaLnBrk="1" hangingPunct="1"/>
            <a:r>
              <a:rPr lang="en-US" smtClean="0"/>
              <a:t>Pleural Effusions</a:t>
            </a:r>
          </a:p>
          <a:p>
            <a:pPr eaLnBrk="1" hangingPunct="1"/>
            <a:r>
              <a:rPr lang="en-US" smtClean="0"/>
              <a:t>Rheumatoid Vasculitis</a:t>
            </a:r>
          </a:p>
          <a:p>
            <a:pPr eaLnBrk="1" hangingPunct="1"/>
            <a:endParaRPr lang="en-US"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300</TotalTime>
  <Words>1994</Words>
  <Application>Microsoft Office PowerPoint</Application>
  <PresentationFormat>On-screen Show (4:3)</PresentationFormat>
  <Paragraphs>322</Paragraphs>
  <Slides>38</Slides>
  <Notes>26</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Flow</vt:lpstr>
      <vt:lpstr>Rheumatoid Arthritis</vt:lpstr>
      <vt:lpstr>DEFINITION: </vt:lpstr>
      <vt:lpstr>CLINICAL FEATURES</vt:lpstr>
      <vt:lpstr>"Z" deformity</vt:lpstr>
      <vt:lpstr>swan-neck deformity</vt:lpstr>
      <vt:lpstr>boutonnière deformity</vt:lpstr>
      <vt:lpstr>Eversion at Subtalar Joint</vt:lpstr>
      <vt:lpstr>Doesn’t just affect the joints</vt:lpstr>
      <vt:lpstr>Extra-Articular Manifestations</vt:lpstr>
      <vt:lpstr>Xerostomia (Dry Mouth)</vt:lpstr>
      <vt:lpstr>Raynaud’s Phenomenon</vt:lpstr>
      <vt:lpstr>Carpal Tunnel Syndrome</vt:lpstr>
      <vt:lpstr>Pleural Effusion</vt:lpstr>
      <vt:lpstr>Rheumatoid Nodules</vt:lpstr>
      <vt:lpstr>Rheumatoid Vasculitis</vt:lpstr>
      <vt:lpstr> American College Of Rheumatology Criteria </vt:lpstr>
      <vt:lpstr>       ACR Criteria </vt:lpstr>
      <vt:lpstr>           ACR Criteria </vt:lpstr>
      <vt:lpstr>Slide 19</vt:lpstr>
      <vt:lpstr>Why is Early Treatment Important?</vt:lpstr>
      <vt:lpstr>General Principles </vt:lpstr>
      <vt:lpstr>Management</vt:lpstr>
      <vt:lpstr>Pharmacologic Therapy</vt:lpstr>
      <vt:lpstr>Analgesics</vt:lpstr>
      <vt:lpstr>NSAIDs</vt:lpstr>
      <vt:lpstr>Corticosteroids</vt:lpstr>
      <vt:lpstr>Systemic glucocorticoid therapy </vt:lpstr>
      <vt:lpstr>DMARDs</vt:lpstr>
      <vt:lpstr>Combining DMARDs</vt:lpstr>
      <vt:lpstr>Combination therapy (using 2 to 3) DMARDs at a time works better than using a single DMARD</vt:lpstr>
      <vt:lpstr>Methotrexate</vt:lpstr>
      <vt:lpstr>Leflunomide</vt:lpstr>
      <vt:lpstr>Azathioprine</vt:lpstr>
      <vt:lpstr>Cyclophosphamide</vt:lpstr>
      <vt:lpstr>Anticytokine therapy</vt:lpstr>
      <vt:lpstr>TNF-a Inhibitors</vt:lpstr>
      <vt:lpstr>RHEUMATOID ARTHRITIS AND PREGNANCY </vt:lpstr>
      <vt:lpstr>RA &amp; Pregnancy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Rheumatoid Arthritis</dc:title>
  <dc:creator/>
  <cp:lastModifiedBy>DELL</cp:lastModifiedBy>
  <cp:revision>44</cp:revision>
  <dcterms:created xsi:type="dcterms:W3CDTF">2006-08-16T00:00:00Z</dcterms:created>
  <dcterms:modified xsi:type="dcterms:W3CDTF">2018-02-21T10:51:36Z</dcterms:modified>
</cp:coreProperties>
</file>