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  <p:sldMasterId id="2147483661" r:id="rId2"/>
  </p:sldMasterIdLst>
  <p:notesMasterIdLst>
    <p:notesMasterId r:id="rId5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</p:sldIdLst>
  <p:sldSz cx="9144000" cy="6858000" type="screen4x3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170100" cy="4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>
            <a:spLocks noGrp="1" noRot="1" noChangeAspect="1"/>
          </p:cNvSpPr>
          <p:nvPr>
            <p:ph type="sldImg" idx="3"/>
          </p:nvPr>
        </p:nvSpPr>
        <p:spPr>
          <a:xfrm>
            <a:off x="1257300" y="720725"/>
            <a:ext cx="4800600" cy="3600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" name="Google Shape;5;n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800" cy="43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" name="Google Shape;6;n"/>
          <p:cNvSpPr txBox="1">
            <a:spLocks noGrp="1"/>
          </p:cNvSpPr>
          <p:nvPr>
            <p:ph type="dt" idx="10"/>
          </p:nvPr>
        </p:nvSpPr>
        <p:spPr>
          <a:xfrm>
            <a:off x="4144962" y="0"/>
            <a:ext cx="3170100" cy="4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121775"/>
            <a:ext cx="3170100" cy="4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144962" y="9121775"/>
            <a:ext cx="3170100" cy="4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ahoma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286237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:notes"/>
          <p:cNvSpPr txBox="1"/>
          <p:nvPr/>
        </p:nvSpPr>
        <p:spPr>
          <a:xfrm>
            <a:off x="4144962" y="9121775"/>
            <a:ext cx="3170100" cy="4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ahoma"/>
              <a:buNone/>
            </a:pPr>
            <a:fld id="{00000000-1234-1234-1234-123412341234}" type="slidenum">
              <a:rPr lang="en-US" sz="13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1</a:t>
            </a:fld>
            <a:endParaRPr/>
          </a:p>
        </p:txBody>
      </p:sp>
      <p:sp>
        <p:nvSpPr>
          <p:cNvPr id="106" name="Google Shape;10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7" name="Google Shape;107;p1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800" cy="43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68372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0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800" cy="43197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694660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1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800" cy="43197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385252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2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800" cy="43197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73837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3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800" cy="43197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59290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4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800" cy="43197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29464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5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800" cy="43197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09695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6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800" cy="43197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84322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7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800" cy="43197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67301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8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800" cy="43197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72265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9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800" cy="43197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868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:notes"/>
          <p:cNvSpPr txBox="1"/>
          <p:nvPr/>
        </p:nvSpPr>
        <p:spPr>
          <a:xfrm>
            <a:off x="4144962" y="9121775"/>
            <a:ext cx="3170100" cy="4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ahoma"/>
              <a:buNone/>
            </a:pPr>
            <a:fld id="{00000000-1234-1234-1234-123412341234}" type="slidenum">
              <a:rPr lang="en-US" sz="13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2</a:t>
            </a:fld>
            <a:endParaRPr/>
          </a:p>
        </p:txBody>
      </p:sp>
      <p:sp>
        <p:nvSpPr>
          <p:cNvPr id="116" name="Google Shape;11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7" name="Google Shape;117;p2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800" cy="43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45236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0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800" cy="43197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400770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1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800" cy="43197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086212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2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800" cy="43197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01796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3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800" cy="43197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55562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4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800" cy="43197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744166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5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800" cy="43197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45666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6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800" cy="43197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041348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7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800" cy="43197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5257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8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800" cy="43197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29115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9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800" cy="43197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8301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800" cy="43197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68523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0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800" cy="43197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09752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1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800" cy="43197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86598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2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800" cy="43197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70484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3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800" cy="43197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689892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4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800" cy="43197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5276054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5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800" cy="43197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434228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6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800" cy="43197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274454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7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800" cy="43197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131073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8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800" cy="43197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014161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9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800" cy="43197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60260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800" cy="43197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300224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40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800" cy="43197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094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41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800" cy="43197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8179494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42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800" cy="43197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342898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43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800" cy="43197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663784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4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800" cy="43197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6521247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45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800" cy="43197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928523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46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800" cy="43197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549703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47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800" cy="43197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513075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48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800" cy="43197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37230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49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800" cy="43197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4987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800" cy="43197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370154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50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800" cy="43197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843129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51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800" cy="43197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17820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52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800" cy="43197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42036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53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800" cy="43197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0995861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54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800" cy="43197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322937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55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800" cy="43197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2278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800" cy="43197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9961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800" cy="43197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42705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800" cy="43197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87077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9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800" cy="43197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5229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"/>
          <p:cNvSpPr txBox="1">
            <a:spLocks noGrp="1"/>
          </p:cNvSpPr>
          <p:nvPr>
            <p:ph type="ctrTitle"/>
          </p:nvPr>
        </p:nvSpPr>
        <p:spPr>
          <a:xfrm>
            <a:off x="914400" y="1828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/>
            </a:lvl1pPr>
            <a:lvl2pPr lvl="1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914400" y="32766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1800"/>
              </a:spcBef>
              <a:spcAft>
                <a:spcPts val="0"/>
              </a:spcAft>
              <a:buSzPts val="3000"/>
              <a:buFont typeface="Arial"/>
              <a:buNone/>
              <a:defRPr/>
            </a:lvl1pPr>
            <a:lvl2pPr lvl="1" algn="l" rtl="0">
              <a:spcBef>
                <a:spcPts val="720"/>
              </a:spcBef>
              <a:spcAft>
                <a:spcPts val="0"/>
              </a:spcAft>
              <a:buSzPts val="1800"/>
              <a:buChar char="–"/>
              <a:defRPr/>
            </a:lvl2pPr>
            <a:lvl3pPr lvl="2" algn="l" rtl="0">
              <a:lnSpc>
                <a:spcPct val="95000"/>
              </a:lnSpc>
              <a:spcBef>
                <a:spcPts val="63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 rtl="0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–"/>
              <a:defRPr/>
            </a:lvl4pPr>
            <a:lvl5pPr lvl="4" algn="l" rtl="0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5pPr>
            <a:lvl6pPr lvl="5" algn="l" rtl="0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6pPr>
            <a:lvl7pPr lvl="6" algn="l" rtl="0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7pPr>
            <a:lvl8pPr lvl="7" algn="l" rtl="0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8pPr>
            <a:lvl9pPr lvl="8" algn="l" rtl="0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dt" idx="10"/>
          </p:nvPr>
        </p:nvSpPr>
        <p:spPr>
          <a:xfrm>
            <a:off x="6629400" y="6096000"/>
            <a:ext cx="2286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ftr" idx="11"/>
          </p:nvPr>
        </p:nvSpPr>
        <p:spPr>
          <a:xfrm>
            <a:off x="2286000" y="6096000"/>
            <a:ext cx="43434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ldNum" idx="12"/>
          </p:nvPr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1440"/>
              </a:spcBef>
              <a:spcAft>
                <a:spcPts val="0"/>
              </a:spcAft>
              <a:buSzPts val="2400"/>
              <a:buFont typeface="Arial"/>
              <a:buNone/>
              <a:defRPr sz="2400" b="1"/>
            </a:lvl1pPr>
            <a:lvl2pPr marL="914400" lvl="1" indent="-228600" algn="l" rtl="0">
              <a:spcBef>
                <a:spcPts val="800"/>
              </a:spcBef>
              <a:spcAft>
                <a:spcPts val="0"/>
              </a:spcAft>
              <a:buSzPts val="2000"/>
              <a:buFont typeface="Arial"/>
              <a:buNone/>
              <a:defRPr sz="2000" b="1"/>
            </a:lvl2pPr>
            <a:lvl3pPr marL="1371600" lvl="2" indent="-228600" algn="l" rtl="0">
              <a:lnSpc>
                <a:spcPct val="95000"/>
              </a:lnSpc>
              <a:spcBef>
                <a:spcPts val="630"/>
              </a:spcBef>
              <a:spcAft>
                <a:spcPts val="0"/>
              </a:spcAft>
              <a:buSzPts val="1800"/>
              <a:buFont typeface="Arial"/>
              <a:buNone/>
              <a:defRPr sz="1800" b="1"/>
            </a:lvl3pPr>
            <a:lvl4pPr marL="1828800" lvl="3" indent="-228600" algn="l" rtl="0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4pPr>
            <a:lvl5pPr marL="2286000" lvl="4" indent="-228600" algn="l" rtl="0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5pPr>
            <a:lvl6pPr marL="2743200" lvl="5" indent="-228600" algn="l" rtl="0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6pPr>
            <a:lvl7pPr marL="3200400" lvl="6" indent="-228600" algn="l" rtl="0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7pPr>
            <a:lvl8pPr marL="3657600" lvl="7" indent="-228600" algn="l" rtl="0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8pPr>
            <a:lvl9pPr marL="4114800" lvl="8" indent="-228600" algn="l" rtl="0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spcBef>
                <a:spcPts val="144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1pPr>
            <a:lvl2pPr marL="914400" lvl="1" indent="-355600" algn="l" rtl="0">
              <a:spcBef>
                <a:spcPts val="800"/>
              </a:spcBef>
              <a:spcAft>
                <a:spcPts val="0"/>
              </a:spcAft>
              <a:buSzPts val="2000"/>
              <a:buFont typeface="Arial"/>
              <a:buChar char="–"/>
              <a:defRPr sz="2000"/>
            </a:lvl2pPr>
            <a:lvl3pPr marL="1371600" lvl="2" indent="-342900" algn="l" rtl="0">
              <a:lnSpc>
                <a:spcPct val="95000"/>
              </a:lnSpc>
              <a:spcBef>
                <a:spcPts val="63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30200" algn="l" rtl="0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Char char="–"/>
              <a:defRPr sz="1600"/>
            </a:lvl4pPr>
            <a:lvl5pPr marL="2286000" lvl="4" indent="-330200" algn="l" rtl="0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Char char="»"/>
              <a:defRPr sz="1600"/>
            </a:lvl5pPr>
            <a:lvl6pPr marL="2743200" lvl="5" indent="-330200" algn="l" rtl="0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Char char="»"/>
              <a:defRPr sz="1600"/>
            </a:lvl6pPr>
            <a:lvl7pPr marL="3200400" lvl="6" indent="-330200" algn="l" rtl="0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Char char="»"/>
              <a:defRPr sz="1600"/>
            </a:lvl7pPr>
            <a:lvl8pPr marL="3657600" lvl="7" indent="-330200" algn="l" rtl="0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Char char="»"/>
              <a:defRPr sz="1600"/>
            </a:lvl8pPr>
            <a:lvl9pPr marL="4114800" lvl="8" indent="-330200" algn="l" rtl="0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1440"/>
              </a:spcBef>
              <a:spcAft>
                <a:spcPts val="0"/>
              </a:spcAft>
              <a:buSzPts val="2400"/>
              <a:buFont typeface="Arial"/>
              <a:buNone/>
              <a:defRPr sz="2400" b="1"/>
            </a:lvl1pPr>
            <a:lvl2pPr marL="914400" lvl="1" indent="-228600" algn="l" rtl="0">
              <a:spcBef>
                <a:spcPts val="800"/>
              </a:spcBef>
              <a:spcAft>
                <a:spcPts val="0"/>
              </a:spcAft>
              <a:buSzPts val="2000"/>
              <a:buFont typeface="Arial"/>
              <a:buNone/>
              <a:defRPr sz="2000" b="1"/>
            </a:lvl2pPr>
            <a:lvl3pPr marL="1371600" lvl="2" indent="-228600" algn="l" rtl="0">
              <a:lnSpc>
                <a:spcPct val="95000"/>
              </a:lnSpc>
              <a:spcBef>
                <a:spcPts val="630"/>
              </a:spcBef>
              <a:spcAft>
                <a:spcPts val="0"/>
              </a:spcAft>
              <a:buSzPts val="1800"/>
              <a:buFont typeface="Arial"/>
              <a:buNone/>
              <a:defRPr sz="1800" b="1"/>
            </a:lvl3pPr>
            <a:lvl4pPr marL="1828800" lvl="3" indent="-228600" algn="l" rtl="0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4pPr>
            <a:lvl5pPr marL="2286000" lvl="4" indent="-228600" algn="l" rtl="0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5pPr>
            <a:lvl6pPr marL="2743200" lvl="5" indent="-228600" algn="l" rtl="0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6pPr>
            <a:lvl7pPr marL="3200400" lvl="6" indent="-228600" algn="l" rtl="0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7pPr>
            <a:lvl8pPr marL="3657600" lvl="7" indent="-228600" algn="l" rtl="0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8pPr>
            <a:lvl9pPr marL="4114800" lvl="8" indent="-228600" algn="l" rtl="0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spcBef>
                <a:spcPts val="144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1pPr>
            <a:lvl2pPr marL="914400" lvl="1" indent="-355600" algn="l" rtl="0">
              <a:spcBef>
                <a:spcPts val="800"/>
              </a:spcBef>
              <a:spcAft>
                <a:spcPts val="0"/>
              </a:spcAft>
              <a:buSzPts val="2000"/>
              <a:buFont typeface="Arial"/>
              <a:buChar char="–"/>
              <a:defRPr sz="2000"/>
            </a:lvl2pPr>
            <a:lvl3pPr marL="1371600" lvl="2" indent="-342900" algn="l" rtl="0">
              <a:lnSpc>
                <a:spcPct val="95000"/>
              </a:lnSpc>
              <a:spcBef>
                <a:spcPts val="63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30200" algn="l" rtl="0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Char char="–"/>
              <a:defRPr sz="1600"/>
            </a:lvl4pPr>
            <a:lvl5pPr marL="2286000" lvl="4" indent="-330200" algn="l" rtl="0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Char char="»"/>
              <a:defRPr sz="1600"/>
            </a:lvl5pPr>
            <a:lvl6pPr marL="2743200" lvl="5" indent="-330200" algn="l" rtl="0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Char char="»"/>
              <a:defRPr sz="1600"/>
            </a:lvl6pPr>
            <a:lvl7pPr marL="3200400" lvl="6" indent="-330200" algn="l" rtl="0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Char char="»"/>
              <a:defRPr sz="1600"/>
            </a:lvl7pPr>
            <a:lvl8pPr marL="3657600" lvl="7" indent="-330200" algn="l" rtl="0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Char char="»"/>
              <a:defRPr sz="1600"/>
            </a:lvl8pPr>
            <a:lvl9pPr marL="4114800" lvl="8" indent="-330200" algn="l" rtl="0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dt" idx="10"/>
          </p:nvPr>
        </p:nvSpPr>
        <p:spPr>
          <a:xfrm>
            <a:off x="6629400" y="6096000"/>
            <a:ext cx="2286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ftr" idx="11"/>
          </p:nvPr>
        </p:nvSpPr>
        <p:spPr>
          <a:xfrm>
            <a:off x="2286000" y="6096000"/>
            <a:ext cx="43434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sldNum" idx="12"/>
          </p:nvPr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body" idx="1"/>
          </p:nvPr>
        </p:nvSpPr>
        <p:spPr>
          <a:xfrm>
            <a:off x="914400" y="2286000"/>
            <a:ext cx="36957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 rtl="0">
              <a:spcBef>
                <a:spcPts val="1680"/>
              </a:spcBef>
              <a:spcAft>
                <a:spcPts val="0"/>
              </a:spcAft>
              <a:buSzPts val="2800"/>
              <a:buFont typeface="Arial"/>
              <a:buChar char="•"/>
              <a:defRPr sz="2800"/>
            </a:lvl1pPr>
            <a:lvl2pPr marL="914400" lvl="1" indent="-381000" algn="l" rtl="0">
              <a:spcBef>
                <a:spcPts val="960"/>
              </a:spcBef>
              <a:spcAft>
                <a:spcPts val="0"/>
              </a:spcAft>
              <a:buSzPts val="2400"/>
              <a:buFont typeface="Arial"/>
              <a:buChar char="–"/>
              <a:defRPr sz="2400"/>
            </a:lvl2pPr>
            <a:lvl3pPr marL="1371600" lvl="2" indent="-355600" algn="l" rtl="0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3pPr>
            <a:lvl4pPr marL="1828800" lvl="3" indent="-342900" algn="l" rtl="0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Font typeface="Arial"/>
              <a:buChar char="–"/>
              <a:defRPr sz="1800"/>
            </a:lvl4pPr>
            <a:lvl5pPr marL="2286000" lvl="4" indent="-342900" algn="l" rtl="0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Font typeface="Arial"/>
              <a:buChar char="»"/>
              <a:defRPr sz="1800"/>
            </a:lvl5pPr>
            <a:lvl6pPr marL="2743200" lvl="5" indent="-342900" algn="l" rtl="0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Font typeface="Arial"/>
              <a:buChar char="»"/>
              <a:defRPr sz="1800"/>
            </a:lvl6pPr>
            <a:lvl7pPr marL="3200400" lvl="6" indent="-342900" algn="l" rtl="0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Font typeface="Arial"/>
              <a:buChar char="»"/>
              <a:defRPr sz="1800"/>
            </a:lvl7pPr>
            <a:lvl8pPr marL="3657600" lvl="7" indent="-342900" algn="l" rtl="0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Font typeface="Arial"/>
              <a:buChar char="»"/>
              <a:defRPr sz="1800"/>
            </a:lvl8pPr>
            <a:lvl9pPr marL="4114800" lvl="8" indent="-342900" algn="l" rtl="0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body" idx="2"/>
          </p:nvPr>
        </p:nvSpPr>
        <p:spPr>
          <a:xfrm>
            <a:off x="4762500" y="2286000"/>
            <a:ext cx="36957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 rtl="0">
              <a:spcBef>
                <a:spcPts val="1680"/>
              </a:spcBef>
              <a:spcAft>
                <a:spcPts val="0"/>
              </a:spcAft>
              <a:buSzPts val="2800"/>
              <a:buFont typeface="Arial"/>
              <a:buChar char="•"/>
              <a:defRPr sz="2800"/>
            </a:lvl1pPr>
            <a:lvl2pPr marL="914400" lvl="1" indent="-381000" algn="l" rtl="0">
              <a:spcBef>
                <a:spcPts val="960"/>
              </a:spcBef>
              <a:spcAft>
                <a:spcPts val="0"/>
              </a:spcAft>
              <a:buSzPts val="2400"/>
              <a:buFont typeface="Arial"/>
              <a:buChar char="–"/>
              <a:defRPr sz="2400"/>
            </a:lvl2pPr>
            <a:lvl3pPr marL="1371600" lvl="2" indent="-355600" algn="l" rtl="0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3pPr>
            <a:lvl4pPr marL="1828800" lvl="3" indent="-342900" algn="l" rtl="0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Font typeface="Arial"/>
              <a:buChar char="–"/>
              <a:defRPr sz="1800"/>
            </a:lvl4pPr>
            <a:lvl5pPr marL="2286000" lvl="4" indent="-342900" algn="l" rtl="0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Font typeface="Arial"/>
              <a:buChar char="»"/>
              <a:defRPr sz="1800"/>
            </a:lvl5pPr>
            <a:lvl6pPr marL="2743200" lvl="5" indent="-342900" algn="l" rtl="0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Font typeface="Arial"/>
              <a:buChar char="»"/>
              <a:defRPr sz="1800"/>
            </a:lvl6pPr>
            <a:lvl7pPr marL="3200400" lvl="6" indent="-342900" algn="l" rtl="0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Font typeface="Arial"/>
              <a:buChar char="»"/>
              <a:defRPr sz="1800"/>
            </a:lvl7pPr>
            <a:lvl8pPr marL="3657600" lvl="7" indent="-342900" algn="l" rtl="0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Font typeface="Arial"/>
              <a:buChar char="»"/>
              <a:defRPr sz="1800"/>
            </a:lvl8pPr>
            <a:lvl9pPr marL="4114800" lvl="8" indent="-342900" algn="l" rtl="0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dt" idx="10"/>
          </p:nvPr>
        </p:nvSpPr>
        <p:spPr>
          <a:xfrm>
            <a:off x="6629400" y="6096000"/>
            <a:ext cx="2286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ftr" idx="11"/>
          </p:nvPr>
        </p:nvSpPr>
        <p:spPr>
          <a:xfrm>
            <a:off x="2286000" y="6096000"/>
            <a:ext cx="43434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sldNum" idx="12"/>
          </p:nvPr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wheel spokes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120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1pPr>
            <a:lvl2pPr marL="914400" lvl="1" indent="-228600" algn="l" rtl="0">
              <a:spcBef>
                <a:spcPts val="72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marL="1371600" lvl="2" indent="-228600" algn="l" rtl="0">
              <a:lnSpc>
                <a:spcPct val="95000"/>
              </a:lnSpc>
              <a:spcBef>
                <a:spcPts val="56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3pPr>
            <a:lvl4pPr marL="1828800" lvl="3" indent="-228600" algn="l" rtl="0">
              <a:lnSpc>
                <a:spcPct val="75000"/>
              </a:lnSpc>
              <a:spcBef>
                <a:spcPts val="42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4pPr>
            <a:lvl5pPr marL="2286000" lvl="4" indent="-228600" algn="l" rtl="0">
              <a:lnSpc>
                <a:spcPct val="75000"/>
              </a:lnSpc>
              <a:spcBef>
                <a:spcPts val="42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5pPr>
            <a:lvl6pPr marL="2743200" lvl="5" indent="-228600" algn="l" rtl="0">
              <a:lnSpc>
                <a:spcPct val="75000"/>
              </a:lnSpc>
              <a:spcBef>
                <a:spcPts val="42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6pPr>
            <a:lvl7pPr marL="3200400" lvl="6" indent="-228600" algn="l" rtl="0">
              <a:lnSpc>
                <a:spcPct val="75000"/>
              </a:lnSpc>
              <a:spcBef>
                <a:spcPts val="42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7pPr>
            <a:lvl8pPr marL="3657600" lvl="7" indent="-228600" algn="l" rtl="0">
              <a:lnSpc>
                <a:spcPct val="75000"/>
              </a:lnSpc>
              <a:spcBef>
                <a:spcPts val="42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8pPr>
            <a:lvl9pPr marL="4114800" lvl="8" indent="-228600" algn="l" rtl="0">
              <a:lnSpc>
                <a:spcPct val="75000"/>
              </a:lnSpc>
              <a:spcBef>
                <a:spcPts val="42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dt" idx="10"/>
          </p:nvPr>
        </p:nvSpPr>
        <p:spPr>
          <a:xfrm>
            <a:off x="6629400" y="6096000"/>
            <a:ext cx="2286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ftr" idx="11"/>
          </p:nvPr>
        </p:nvSpPr>
        <p:spPr>
          <a:xfrm>
            <a:off x="2286000" y="6096000"/>
            <a:ext cx="43434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sldNum" idx="12"/>
          </p:nvPr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914400" y="2286000"/>
            <a:ext cx="75438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108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 rtl="0">
              <a:spcBef>
                <a:spcPts val="72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 rtl="0">
              <a:lnSpc>
                <a:spcPct val="95000"/>
              </a:lnSpc>
              <a:spcBef>
                <a:spcPts val="63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 rtl="0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 rtl="0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6pPr>
            <a:lvl7pPr marL="3200400" lvl="6" indent="-342900" algn="l" rtl="0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7pPr>
            <a:lvl8pPr marL="3657600" lvl="7" indent="-342900" algn="l" rtl="0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8pPr>
            <a:lvl9pPr marL="4114800" lvl="8" indent="-342900" algn="l" rtl="0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dt" idx="10"/>
          </p:nvPr>
        </p:nvSpPr>
        <p:spPr>
          <a:xfrm>
            <a:off x="6629400" y="6096000"/>
            <a:ext cx="2286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ftr" idx="11"/>
          </p:nvPr>
        </p:nvSpPr>
        <p:spPr>
          <a:xfrm>
            <a:off x="2286000" y="6096000"/>
            <a:ext cx="43434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sldNum" idx="12"/>
          </p:nvPr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dt" idx="10"/>
          </p:nvPr>
        </p:nvSpPr>
        <p:spPr>
          <a:xfrm>
            <a:off x="6629400" y="6096000"/>
            <a:ext cx="2286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ftr" idx="11"/>
          </p:nvPr>
        </p:nvSpPr>
        <p:spPr>
          <a:xfrm>
            <a:off x="2286000" y="6096000"/>
            <a:ext cx="43434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ldNum" idx="12"/>
          </p:nvPr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1"/>
          </p:nvPr>
        </p:nvSpPr>
        <p:spPr>
          <a:xfrm>
            <a:off x="914400" y="2286000"/>
            <a:ext cx="36957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108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 rtl="0">
              <a:spcBef>
                <a:spcPts val="72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 rtl="0">
              <a:lnSpc>
                <a:spcPct val="95000"/>
              </a:lnSpc>
              <a:spcBef>
                <a:spcPts val="63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 rtl="0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 rtl="0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6pPr>
            <a:lvl7pPr marL="3200400" lvl="6" indent="-342900" algn="l" rtl="0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7pPr>
            <a:lvl8pPr marL="3657600" lvl="7" indent="-342900" algn="l" rtl="0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8pPr>
            <a:lvl9pPr marL="4114800" lvl="8" indent="-342900" algn="l" rtl="0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2"/>
          </p:nvPr>
        </p:nvSpPr>
        <p:spPr>
          <a:xfrm>
            <a:off x="4762500" y="2286000"/>
            <a:ext cx="36957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108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 rtl="0">
              <a:spcBef>
                <a:spcPts val="72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 rtl="0">
              <a:lnSpc>
                <a:spcPct val="95000"/>
              </a:lnSpc>
              <a:spcBef>
                <a:spcPts val="63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 rtl="0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 rtl="0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6pPr>
            <a:lvl7pPr marL="3200400" lvl="6" indent="-342900" algn="l" rtl="0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7pPr>
            <a:lvl8pPr marL="3657600" lvl="7" indent="-342900" algn="l" rtl="0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8pPr>
            <a:lvl9pPr marL="4114800" lvl="8" indent="-342900" algn="l" rtl="0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dt" idx="10"/>
          </p:nvPr>
        </p:nvSpPr>
        <p:spPr>
          <a:xfrm>
            <a:off x="6629400" y="6096000"/>
            <a:ext cx="2286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ftr" idx="11"/>
          </p:nvPr>
        </p:nvSpPr>
        <p:spPr>
          <a:xfrm>
            <a:off x="2286000" y="6096000"/>
            <a:ext cx="43434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sldNum" idx="12"/>
          </p:nvPr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 rot="5400000">
            <a:off x="4848150" y="2333550"/>
            <a:ext cx="5334000" cy="18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1"/>
          </p:nvPr>
        </p:nvSpPr>
        <p:spPr>
          <a:xfrm rot="5400000">
            <a:off x="1000050" y="523800"/>
            <a:ext cx="5334000" cy="55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108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 rtl="0">
              <a:spcBef>
                <a:spcPts val="72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 rtl="0">
              <a:lnSpc>
                <a:spcPct val="95000"/>
              </a:lnSpc>
              <a:spcBef>
                <a:spcPts val="63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 rtl="0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 rtl="0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6pPr>
            <a:lvl7pPr marL="3200400" lvl="6" indent="-342900" algn="l" rtl="0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7pPr>
            <a:lvl8pPr marL="3657600" lvl="7" indent="-342900" algn="l" rtl="0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8pPr>
            <a:lvl9pPr marL="4114800" lvl="8" indent="-342900" algn="l" rtl="0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dt" idx="10"/>
          </p:nvPr>
        </p:nvSpPr>
        <p:spPr>
          <a:xfrm>
            <a:off x="6629400" y="6096000"/>
            <a:ext cx="2286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ftr" idx="11"/>
          </p:nvPr>
        </p:nvSpPr>
        <p:spPr>
          <a:xfrm>
            <a:off x="2286000" y="6096000"/>
            <a:ext cx="43434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sldNum" idx="12"/>
          </p:nvPr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1"/>
          </p:nvPr>
        </p:nvSpPr>
        <p:spPr>
          <a:xfrm rot="5400000">
            <a:off x="2857500" y="342900"/>
            <a:ext cx="3657600" cy="75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108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 rtl="0">
              <a:spcBef>
                <a:spcPts val="72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 rtl="0">
              <a:lnSpc>
                <a:spcPct val="95000"/>
              </a:lnSpc>
              <a:spcBef>
                <a:spcPts val="63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 rtl="0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 rtl="0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6pPr>
            <a:lvl7pPr marL="3200400" lvl="6" indent="-342900" algn="l" rtl="0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7pPr>
            <a:lvl8pPr marL="3657600" lvl="7" indent="-342900" algn="l" rtl="0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8pPr>
            <a:lvl9pPr marL="4114800" lvl="8" indent="-342900" algn="l" rtl="0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dt" idx="10"/>
          </p:nvPr>
        </p:nvSpPr>
        <p:spPr>
          <a:xfrm>
            <a:off x="6629400" y="6096000"/>
            <a:ext cx="2286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ftr" idx="11"/>
          </p:nvPr>
        </p:nvSpPr>
        <p:spPr>
          <a:xfrm>
            <a:off x="2286000" y="6096000"/>
            <a:ext cx="43434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sldNum" idx="12"/>
          </p:nvPr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5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84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1pPr>
            <a:lvl2pPr marL="914400" lvl="1" indent="-228600" algn="l" rtl="0">
              <a:spcBef>
                <a:spcPts val="48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2pPr>
            <a:lvl3pPr marL="1371600" lvl="2" indent="-228600" algn="l" rtl="0">
              <a:lnSpc>
                <a:spcPct val="95000"/>
              </a:lnSpc>
              <a:spcBef>
                <a:spcPts val="350"/>
              </a:spcBef>
              <a:spcAft>
                <a:spcPts val="0"/>
              </a:spcAft>
              <a:buSzPts val="1000"/>
              <a:buFont typeface="Arial"/>
              <a:buNone/>
              <a:defRPr sz="1000"/>
            </a:lvl3pPr>
            <a:lvl4pPr marL="1828800" lvl="3" indent="-228600" algn="l" rtl="0">
              <a:lnSpc>
                <a:spcPct val="75000"/>
              </a:lnSpc>
              <a:spcBef>
                <a:spcPts val="270"/>
              </a:spcBef>
              <a:spcAft>
                <a:spcPts val="0"/>
              </a:spcAft>
              <a:buSzPts val="900"/>
              <a:buFont typeface="Arial"/>
              <a:buNone/>
              <a:defRPr sz="900"/>
            </a:lvl4pPr>
            <a:lvl5pPr marL="2286000" lvl="4" indent="-228600" algn="l" rtl="0">
              <a:lnSpc>
                <a:spcPct val="75000"/>
              </a:lnSpc>
              <a:spcBef>
                <a:spcPts val="270"/>
              </a:spcBef>
              <a:spcAft>
                <a:spcPts val="0"/>
              </a:spcAft>
              <a:buSzPts val="900"/>
              <a:buFont typeface="Arial"/>
              <a:buNone/>
              <a:defRPr sz="900"/>
            </a:lvl5pPr>
            <a:lvl6pPr marL="2743200" lvl="5" indent="-228600" algn="l" rtl="0">
              <a:lnSpc>
                <a:spcPct val="75000"/>
              </a:lnSpc>
              <a:spcBef>
                <a:spcPts val="270"/>
              </a:spcBef>
              <a:spcAft>
                <a:spcPts val="0"/>
              </a:spcAft>
              <a:buSzPts val="900"/>
              <a:buFont typeface="Arial"/>
              <a:buNone/>
              <a:defRPr sz="900"/>
            </a:lvl6pPr>
            <a:lvl7pPr marL="3200400" lvl="6" indent="-228600" algn="l" rtl="0">
              <a:lnSpc>
                <a:spcPct val="75000"/>
              </a:lnSpc>
              <a:spcBef>
                <a:spcPts val="270"/>
              </a:spcBef>
              <a:spcAft>
                <a:spcPts val="0"/>
              </a:spcAft>
              <a:buSzPts val="900"/>
              <a:buFont typeface="Arial"/>
              <a:buNone/>
              <a:defRPr sz="900"/>
            </a:lvl7pPr>
            <a:lvl8pPr marL="3657600" lvl="7" indent="-228600" algn="l" rtl="0">
              <a:lnSpc>
                <a:spcPct val="75000"/>
              </a:lnSpc>
              <a:spcBef>
                <a:spcPts val="270"/>
              </a:spcBef>
              <a:spcAft>
                <a:spcPts val="0"/>
              </a:spcAft>
              <a:buSzPts val="900"/>
              <a:buFont typeface="Arial"/>
              <a:buNone/>
              <a:defRPr sz="900"/>
            </a:lvl8pPr>
            <a:lvl9pPr marL="4114800" lvl="8" indent="-228600" algn="l" rtl="0">
              <a:lnSpc>
                <a:spcPct val="75000"/>
              </a:lnSpc>
              <a:spcBef>
                <a:spcPts val="270"/>
              </a:spcBef>
              <a:spcAft>
                <a:spcPts val="0"/>
              </a:spcAft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dt" idx="10"/>
          </p:nvPr>
        </p:nvSpPr>
        <p:spPr>
          <a:xfrm>
            <a:off x="6629400" y="6096000"/>
            <a:ext cx="2286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ftr" idx="11"/>
          </p:nvPr>
        </p:nvSpPr>
        <p:spPr>
          <a:xfrm>
            <a:off x="2286000" y="6096000"/>
            <a:ext cx="43434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sldNum" idx="12"/>
          </p:nvPr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 rtl="0">
              <a:spcBef>
                <a:spcPts val="1920"/>
              </a:spcBef>
              <a:spcAft>
                <a:spcPts val="0"/>
              </a:spcAft>
              <a:buSzPts val="3200"/>
              <a:buFont typeface="Arial"/>
              <a:buChar char="•"/>
              <a:defRPr sz="3200"/>
            </a:lvl1pPr>
            <a:lvl2pPr marL="914400" lvl="1" indent="-406400" algn="l" rtl="0">
              <a:spcBef>
                <a:spcPts val="1120"/>
              </a:spcBef>
              <a:spcAft>
                <a:spcPts val="0"/>
              </a:spcAft>
              <a:buSzPts val="2800"/>
              <a:buFont typeface="Arial"/>
              <a:buChar char="–"/>
              <a:defRPr sz="2800"/>
            </a:lvl2pPr>
            <a:lvl3pPr marL="1371600" lvl="2" indent="-381000" algn="l" rtl="0">
              <a:lnSpc>
                <a:spcPct val="95000"/>
              </a:lnSpc>
              <a:spcBef>
                <a:spcPts val="84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3pPr>
            <a:lvl4pPr marL="1828800" lvl="3" indent="-355600" algn="l" rtl="0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–"/>
              <a:defRPr sz="2000"/>
            </a:lvl4pPr>
            <a:lvl5pPr marL="2286000" lvl="4" indent="-355600" algn="l" rtl="0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»"/>
              <a:defRPr sz="2000"/>
            </a:lvl5pPr>
            <a:lvl6pPr marL="2743200" lvl="5" indent="-355600" algn="l" rtl="0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»"/>
              <a:defRPr sz="2000"/>
            </a:lvl6pPr>
            <a:lvl7pPr marL="3200400" lvl="6" indent="-355600" algn="l" rtl="0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»"/>
              <a:defRPr sz="2000"/>
            </a:lvl7pPr>
            <a:lvl8pPr marL="3657600" lvl="7" indent="-355600" algn="l" rtl="0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»"/>
              <a:defRPr sz="2000"/>
            </a:lvl8pPr>
            <a:lvl9pPr marL="4114800" lvl="8" indent="-355600" algn="l" rtl="0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84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1pPr>
            <a:lvl2pPr marL="914400" lvl="1" indent="-228600" algn="l" rtl="0">
              <a:spcBef>
                <a:spcPts val="48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2pPr>
            <a:lvl3pPr marL="1371600" lvl="2" indent="-228600" algn="l" rtl="0">
              <a:lnSpc>
                <a:spcPct val="95000"/>
              </a:lnSpc>
              <a:spcBef>
                <a:spcPts val="350"/>
              </a:spcBef>
              <a:spcAft>
                <a:spcPts val="0"/>
              </a:spcAft>
              <a:buSzPts val="1000"/>
              <a:buFont typeface="Arial"/>
              <a:buNone/>
              <a:defRPr sz="1000"/>
            </a:lvl3pPr>
            <a:lvl4pPr marL="1828800" lvl="3" indent="-228600" algn="l" rtl="0">
              <a:lnSpc>
                <a:spcPct val="75000"/>
              </a:lnSpc>
              <a:spcBef>
                <a:spcPts val="270"/>
              </a:spcBef>
              <a:spcAft>
                <a:spcPts val="0"/>
              </a:spcAft>
              <a:buSzPts val="900"/>
              <a:buFont typeface="Arial"/>
              <a:buNone/>
              <a:defRPr sz="900"/>
            </a:lvl4pPr>
            <a:lvl5pPr marL="2286000" lvl="4" indent="-228600" algn="l" rtl="0">
              <a:lnSpc>
                <a:spcPct val="75000"/>
              </a:lnSpc>
              <a:spcBef>
                <a:spcPts val="270"/>
              </a:spcBef>
              <a:spcAft>
                <a:spcPts val="0"/>
              </a:spcAft>
              <a:buSzPts val="900"/>
              <a:buFont typeface="Arial"/>
              <a:buNone/>
              <a:defRPr sz="900"/>
            </a:lvl5pPr>
            <a:lvl6pPr marL="2743200" lvl="5" indent="-228600" algn="l" rtl="0">
              <a:lnSpc>
                <a:spcPct val="75000"/>
              </a:lnSpc>
              <a:spcBef>
                <a:spcPts val="270"/>
              </a:spcBef>
              <a:spcAft>
                <a:spcPts val="0"/>
              </a:spcAft>
              <a:buSzPts val="900"/>
              <a:buFont typeface="Arial"/>
              <a:buNone/>
              <a:defRPr sz="900"/>
            </a:lvl6pPr>
            <a:lvl7pPr marL="3200400" lvl="6" indent="-228600" algn="l" rtl="0">
              <a:lnSpc>
                <a:spcPct val="75000"/>
              </a:lnSpc>
              <a:spcBef>
                <a:spcPts val="270"/>
              </a:spcBef>
              <a:spcAft>
                <a:spcPts val="0"/>
              </a:spcAft>
              <a:buSzPts val="900"/>
              <a:buFont typeface="Arial"/>
              <a:buNone/>
              <a:defRPr sz="900"/>
            </a:lvl7pPr>
            <a:lvl8pPr marL="3657600" lvl="7" indent="-228600" algn="l" rtl="0">
              <a:lnSpc>
                <a:spcPct val="75000"/>
              </a:lnSpc>
              <a:spcBef>
                <a:spcPts val="270"/>
              </a:spcBef>
              <a:spcAft>
                <a:spcPts val="0"/>
              </a:spcAft>
              <a:buSzPts val="900"/>
              <a:buFont typeface="Arial"/>
              <a:buNone/>
              <a:defRPr sz="900"/>
            </a:lvl8pPr>
            <a:lvl9pPr marL="4114800" lvl="8" indent="-228600" algn="l" rtl="0">
              <a:lnSpc>
                <a:spcPct val="75000"/>
              </a:lnSpc>
              <a:spcBef>
                <a:spcPts val="270"/>
              </a:spcBef>
              <a:spcAft>
                <a:spcPts val="0"/>
              </a:spcAft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dt" idx="10"/>
          </p:nvPr>
        </p:nvSpPr>
        <p:spPr>
          <a:xfrm>
            <a:off x="6629400" y="6096000"/>
            <a:ext cx="2286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ftr" idx="11"/>
          </p:nvPr>
        </p:nvSpPr>
        <p:spPr>
          <a:xfrm>
            <a:off x="2286000" y="6096000"/>
            <a:ext cx="43434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sldNum" idx="12"/>
          </p:nvPr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 txBox="1">
            <a:spLocks noGrp="1"/>
          </p:cNvSpPr>
          <p:nvPr>
            <p:ph type="dt" idx="10"/>
          </p:nvPr>
        </p:nvSpPr>
        <p:spPr>
          <a:xfrm>
            <a:off x="6629400" y="6096000"/>
            <a:ext cx="2286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ftr" idx="11"/>
          </p:nvPr>
        </p:nvSpPr>
        <p:spPr>
          <a:xfrm>
            <a:off x="2286000" y="6096000"/>
            <a:ext cx="43434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sldNum" idx="12"/>
          </p:nvPr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/>
            </a:gs>
            <a:gs pos="100000">
              <a:schemeClr val="lt1"/>
            </a:gs>
          </a:gsLst>
          <a:lin ang="5400012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1600200" y="-2209800"/>
            <a:ext cx="9144000" cy="9067800"/>
          </a:xfrm>
          <a:prstGeom prst="diamond">
            <a:avLst/>
          </a:prstGeom>
          <a:gradFill>
            <a:gsLst>
              <a:gs pos="0">
                <a:schemeClr val="l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 txBox="1"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1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500" y="222250"/>
            <a:ext cx="685800" cy="44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body" idx="1"/>
          </p:nvPr>
        </p:nvSpPr>
        <p:spPr>
          <a:xfrm>
            <a:off x="914400" y="2286000"/>
            <a:ext cx="75438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191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95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dt" idx="10"/>
          </p:nvPr>
        </p:nvSpPr>
        <p:spPr>
          <a:xfrm>
            <a:off x="6629400" y="6096000"/>
            <a:ext cx="2286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ftr" idx="11"/>
          </p:nvPr>
        </p:nvSpPr>
        <p:spPr>
          <a:xfrm>
            <a:off x="2286000" y="6096000"/>
            <a:ext cx="43434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1"/>
          <p:cNvSpPr txBox="1">
            <a:spLocks noGrp="1"/>
          </p:cNvSpPr>
          <p:nvPr>
            <p:ph type="sldNum" idx="12"/>
          </p:nvPr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transition>
    <p:wheel spokes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/>
            </a:gs>
            <a:gs pos="100000">
              <a:schemeClr val="lt1"/>
            </a:gs>
          </a:gsLst>
          <a:lin ang="5400012" scaled="0"/>
        </a:gra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/>
          <p:nvPr/>
        </p:nvSpPr>
        <p:spPr>
          <a:xfrm>
            <a:off x="1600200" y="-2209800"/>
            <a:ext cx="9144000" cy="9067800"/>
          </a:xfrm>
          <a:prstGeom prst="diamond">
            <a:avLst/>
          </a:prstGeom>
          <a:gradFill>
            <a:gsLst>
              <a:gs pos="0">
                <a:schemeClr val="l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 txBox="1"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0" y="0"/>
            <a:ext cx="381000" cy="228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1"/>
          </p:nvPr>
        </p:nvSpPr>
        <p:spPr>
          <a:xfrm>
            <a:off x="914400" y="2286000"/>
            <a:ext cx="75438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191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95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dt" idx="10"/>
          </p:nvPr>
        </p:nvSpPr>
        <p:spPr>
          <a:xfrm>
            <a:off x="6629400" y="6096000"/>
            <a:ext cx="2286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ftr" idx="11"/>
          </p:nvPr>
        </p:nvSpPr>
        <p:spPr>
          <a:xfrm>
            <a:off x="2286000" y="6096000"/>
            <a:ext cx="43434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sldNum" idx="12"/>
          </p:nvPr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  <p:pic>
        <p:nvPicPr>
          <p:cNvPr id="33" name="Google Shape;33;p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90500" y="188912"/>
            <a:ext cx="685800" cy="4445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 txBox="1"/>
          <p:nvPr/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ctrTitle"/>
          </p:nvPr>
        </p:nvSpPr>
        <p:spPr>
          <a:xfrm>
            <a:off x="914400" y="1828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Theme 3 – Public Choice</a:t>
            </a:r>
            <a:endParaRPr/>
          </a:p>
        </p:txBody>
      </p:sp>
      <p:sp>
        <p:nvSpPr>
          <p:cNvPr id="111" name="Google Shape;111;p15"/>
          <p:cNvSpPr txBox="1">
            <a:spLocks noGrp="1"/>
          </p:cNvSpPr>
          <p:nvPr>
            <p:ph type="subTitle" idx="1"/>
          </p:nvPr>
        </p:nvSpPr>
        <p:spPr>
          <a:xfrm>
            <a:off x="914400" y="32766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</a:pPr>
            <a:r>
              <a:rPr lang="en-US" sz="3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Public Economics</a:t>
            </a:r>
            <a:endParaRPr/>
          </a:p>
        </p:txBody>
      </p:sp>
      <p:pic>
        <p:nvPicPr>
          <p:cNvPr id="112" name="Google Shape;112;p15"/>
          <p:cNvPicPr preferRelativeResize="0"/>
          <p:nvPr/>
        </p:nvPicPr>
        <p:blipFill rotWithShape="1">
          <a:blip r:embed="rId3">
            <a:alphaModFix/>
          </a:blip>
          <a:srcRect l="10217" b="10313"/>
          <a:stretch/>
        </p:blipFill>
        <p:spPr>
          <a:xfrm>
            <a:off x="377825" y="5668962"/>
            <a:ext cx="1984375" cy="1189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5" descr="ros76484_p060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59562" y="3033712"/>
            <a:ext cx="1816100" cy="309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4"/>
          <p:cNvSpPr txBox="1"/>
          <p:nvPr/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/>
          </a:p>
        </p:txBody>
      </p:sp>
      <p:sp>
        <p:nvSpPr>
          <p:cNvPr id="176" name="Google Shape;176;p24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Arial"/>
              <a:buNone/>
            </a:pPr>
            <a:r>
              <a:rPr lang="en-US" sz="38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Direct Democracy:</a:t>
            </a:r>
            <a:br>
              <a:rPr lang="en-US" sz="38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8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Feasibility of Lindahl’s procedure</a:t>
            </a:r>
            <a:endParaRPr/>
          </a:p>
        </p:txBody>
      </p:sp>
      <p:sp>
        <p:nvSpPr>
          <p:cNvPr id="177" name="Google Shape;177;p24"/>
          <p:cNvSpPr txBox="1">
            <a:spLocks noGrp="1"/>
          </p:cNvSpPr>
          <p:nvPr>
            <p:ph type="body" idx="1"/>
          </p:nvPr>
        </p:nvSpPr>
        <p:spPr>
          <a:xfrm>
            <a:off x="914400" y="2286000"/>
            <a:ext cx="75438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 sz="3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Problems: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 sz="3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Assumes people vote sincerely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 sz="2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Strategic behavior (e.g., misrepresenting one’s preferences) may prevent Lindahl equilibrium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 sz="3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Finding tax shares may take a lot of time.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 sz="2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Imagine many parties, not just two.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5"/>
          <p:cNvSpPr txBox="1"/>
          <p:nvPr/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/>
          </a:p>
        </p:txBody>
      </p:sp>
      <p:sp>
        <p:nvSpPr>
          <p:cNvPr id="183" name="Google Shape;183;p25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Arial"/>
              <a:buNone/>
            </a:pPr>
            <a:r>
              <a:rPr lang="en-US" sz="38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Direct Democracy:</a:t>
            </a:r>
            <a:br>
              <a:rPr lang="en-US" sz="38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8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Majority Voting rules</a:t>
            </a:r>
            <a:endParaRPr/>
          </a:p>
        </p:txBody>
      </p:sp>
      <p:sp>
        <p:nvSpPr>
          <p:cNvPr id="184" name="Google Shape;184;p25"/>
          <p:cNvSpPr txBox="1">
            <a:spLocks noGrp="1"/>
          </p:cNvSpPr>
          <p:nvPr>
            <p:ph type="body" idx="1"/>
          </p:nvPr>
        </p:nvSpPr>
        <p:spPr>
          <a:xfrm>
            <a:off x="914400" y="2286000"/>
            <a:ext cx="75438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30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Majority Voting rules</a:t>
            </a:r>
            <a:r>
              <a:rPr lang="en-US" sz="3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one more than half of the votes must favor a measure to gain approval.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3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Although the rules are familiar, there are potential problems with them.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6"/>
          <p:cNvSpPr txBox="1"/>
          <p:nvPr/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/>
          </a:p>
        </p:txBody>
      </p:sp>
      <p:sp>
        <p:nvSpPr>
          <p:cNvPr id="190" name="Google Shape;190;p26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Arial"/>
              <a:buNone/>
            </a:pPr>
            <a:r>
              <a:rPr lang="en-US" sz="38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Direct Democracy:</a:t>
            </a:r>
            <a:br>
              <a:rPr lang="en-US" sz="38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8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Majority Voting rule example</a:t>
            </a:r>
            <a:endParaRPr/>
          </a:p>
        </p:txBody>
      </p:sp>
      <p:sp>
        <p:nvSpPr>
          <p:cNvPr id="191" name="Google Shape;191;p26"/>
          <p:cNvSpPr txBox="1">
            <a:spLocks noGrp="1"/>
          </p:cNvSpPr>
          <p:nvPr>
            <p:ph type="body" idx="1"/>
          </p:nvPr>
        </p:nvSpPr>
        <p:spPr>
          <a:xfrm>
            <a:off x="914400" y="2286000"/>
            <a:ext cx="75438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 people have to choose among 3 levels of missile provision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</a:pPr>
            <a:r>
              <a:rPr lang="en-US" sz="2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is small amount of provision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</a:pPr>
            <a:r>
              <a:rPr lang="en-US" sz="2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 is moderate amount of provision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</a:pPr>
            <a:r>
              <a:rPr lang="en-US" sz="2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 is large amount of provision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56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People are Cosmo, Elaine, and George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56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Preferences are shown in Table 6.1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7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Arial"/>
              <a:buNone/>
            </a:pPr>
            <a:r>
              <a:rPr lang="en-US" sz="38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Table 5.1</a:t>
            </a:r>
            <a:endParaRPr/>
          </a:p>
        </p:txBody>
      </p:sp>
      <p:pic>
        <p:nvPicPr>
          <p:cNvPr id="197" name="Google Shape;197;p27" descr="ros76484_tb060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08062" y="1736725"/>
            <a:ext cx="7200900" cy="388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7"/>
          <p:cNvSpPr txBox="1"/>
          <p:nvPr/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/>
          </a:p>
        </p:txBody>
      </p:sp>
      <p:sp>
        <p:nvSpPr>
          <p:cNvPr id="199" name="Google Shape;199;p27"/>
          <p:cNvSpPr txBox="1"/>
          <p:nvPr/>
        </p:nvSpPr>
        <p:spPr>
          <a:xfrm>
            <a:off x="1008062" y="1752600"/>
            <a:ext cx="1260600" cy="34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8"/>
          <p:cNvSpPr txBox="1"/>
          <p:nvPr/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/>
          </a:p>
        </p:txBody>
      </p:sp>
      <p:sp>
        <p:nvSpPr>
          <p:cNvPr id="205" name="Google Shape;205;p28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Arial"/>
              <a:buNone/>
            </a:pPr>
            <a:r>
              <a:rPr lang="en-US" sz="38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Direct Democracy:</a:t>
            </a:r>
            <a:br>
              <a:rPr lang="en-US" sz="38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8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Majority Voting rule example</a:t>
            </a:r>
            <a:endParaRPr/>
          </a:p>
        </p:txBody>
      </p:sp>
      <p:sp>
        <p:nvSpPr>
          <p:cNvPr id="206" name="Google Shape;206;p28"/>
          <p:cNvSpPr txBox="1">
            <a:spLocks noGrp="1"/>
          </p:cNvSpPr>
          <p:nvPr>
            <p:ph type="body" idx="1"/>
          </p:nvPr>
        </p:nvSpPr>
        <p:spPr>
          <a:xfrm>
            <a:off x="914400" y="2286000"/>
            <a:ext cx="75438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-US" sz="2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Table 5.1, the quantity B would win in an election of </a:t>
            </a:r>
            <a:r>
              <a:rPr lang="en-US" sz="26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 vs. A</a:t>
            </a:r>
            <a:r>
              <a:rPr lang="en-US" sz="2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(by a vote of 2-1, with Elaine and George voting for B).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56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-US" sz="2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 would also win in an election of </a:t>
            </a:r>
            <a:r>
              <a:rPr lang="en-US" sz="26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 vs. C</a:t>
            </a:r>
            <a:r>
              <a:rPr lang="en-US" sz="2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(by a vote of 2-1, with Cosmo and George voting for B).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56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-US" sz="2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Voting is TRANSITIVE - ok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9"/>
          <p:cNvSpPr txBox="1"/>
          <p:nvPr/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/>
          </a:p>
        </p:txBody>
      </p:sp>
      <p:sp>
        <p:nvSpPr>
          <p:cNvPr id="212" name="Google Shape;212;p29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Arial"/>
              <a:buNone/>
            </a:pPr>
            <a:r>
              <a:rPr lang="en-US" sz="38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Direct Democracy:</a:t>
            </a:r>
            <a:br>
              <a:rPr lang="en-US" sz="38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8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Majority Voting rule example</a:t>
            </a:r>
            <a:endParaRPr/>
          </a:p>
        </p:txBody>
      </p:sp>
      <p:sp>
        <p:nvSpPr>
          <p:cNvPr id="213" name="Google Shape;213;p29"/>
          <p:cNvSpPr txBox="1">
            <a:spLocks noGrp="1"/>
          </p:cNvSpPr>
          <p:nvPr>
            <p:ph type="body" idx="1"/>
          </p:nvPr>
        </p:nvSpPr>
        <p:spPr>
          <a:xfrm>
            <a:off x="914400" y="2286000"/>
            <a:ext cx="75438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3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Now consider the preferences are shown in Table 5.2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0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Arial"/>
              <a:buNone/>
            </a:pPr>
            <a:r>
              <a:rPr lang="en-US" sz="38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Table 5.2</a:t>
            </a:r>
            <a:endParaRPr/>
          </a:p>
        </p:txBody>
      </p:sp>
      <p:pic>
        <p:nvPicPr>
          <p:cNvPr id="219" name="Google Shape;219;p30" descr="ros76484_tb060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79500" y="1808162"/>
            <a:ext cx="7021500" cy="338130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30"/>
          <p:cNvSpPr txBox="1"/>
          <p:nvPr/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/>
          </a:p>
        </p:txBody>
      </p:sp>
      <p:sp>
        <p:nvSpPr>
          <p:cNvPr id="221" name="Google Shape;221;p30"/>
          <p:cNvSpPr txBox="1"/>
          <p:nvPr/>
        </p:nvSpPr>
        <p:spPr>
          <a:xfrm>
            <a:off x="1079500" y="1808162"/>
            <a:ext cx="1260600" cy="32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1"/>
          <p:cNvSpPr txBox="1"/>
          <p:nvPr/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/>
          </a:p>
        </p:txBody>
      </p:sp>
      <p:sp>
        <p:nvSpPr>
          <p:cNvPr id="227" name="Google Shape;227;p31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Arial"/>
              <a:buNone/>
            </a:pPr>
            <a:r>
              <a:rPr lang="en-US" sz="38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Direct Democracy:</a:t>
            </a:r>
            <a:br>
              <a:rPr lang="en-US" sz="38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8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Majority Voting rule example</a:t>
            </a:r>
            <a:endParaRPr/>
          </a:p>
        </p:txBody>
      </p:sp>
      <p:sp>
        <p:nvSpPr>
          <p:cNvPr id="228" name="Google Shape;228;p31"/>
          <p:cNvSpPr txBox="1">
            <a:spLocks noGrp="1"/>
          </p:cNvSpPr>
          <p:nvPr>
            <p:ph type="body" idx="1"/>
          </p:nvPr>
        </p:nvSpPr>
        <p:spPr>
          <a:xfrm>
            <a:off x="914400" y="2286000"/>
            <a:ext cx="75438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-US" sz="2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Table 5.2, imagine a series of paired elections to determine the most preferred level.  Elaine’s preferences are the only ones that have changed.</a:t>
            </a:r>
            <a:endParaRPr/>
          </a:p>
          <a:p>
            <a:pPr marL="742950" lvl="1" indent="-285750" algn="l" rtl="0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SzPts val="2200"/>
              <a:buFont typeface="Arial"/>
              <a:buChar char="–"/>
            </a:pPr>
            <a:r>
              <a:rPr lang="en-US" sz="2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quantity A would win in an election of </a:t>
            </a:r>
            <a:r>
              <a:rPr lang="en-US" sz="22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vs. B</a:t>
            </a:r>
            <a:r>
              <a:rPr lang="en-US" sz="2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(by a vote of 2-1, with Cosmo and Elaine voting for A).</a:t>
            </a:r>
            <a:endParaRPr/>
          </a:p>
          <a:p>
            <a:pPr marL="742950" lvl="1" indent="-285750" algn="l" rtl="0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SzPts val="2200"/>
              <a:buFont typeface="Arial"/>
              <a:buChar char="–"/>
            </a:pPr>
            <a:r>
              <a:rPr lang="en-US" sz="2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quantity B would win in an election of </a:t>
            </a:r>
            <a:r>
              <a:rPr lang="en-US" sz="22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 vs. C</a:t>
            </a:r>
            <a:r>
              <a:rPr lang="en-US" sz="2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(by a vote of 2-1, with Cosmo and George voting for B).</a:t>
            </a:r>
            <a:endParaRPr/>
          </a:p>
          <a:p>
            <a:pPr marL="742950" lvl="1" indent="-285750" algn="l" rtl="0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SzPts val="2200"/>
              <a:buFont typeface="Arial"/>
              <a:buChar char="–"/>
            </a:pPr>
            <a:r>
              <a:rPr lang="en-US" sz="2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quantity C would win in an election of </a:t>
            </a:r>
            <a:r>
              <a:rPr lang="en-US" sz="22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vs. C</a:t>
            </a:r>
            <a:r>
              <a:rPr lang="en-US" sz="2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(by a vote of 2-1, with Elaine and George voting for B).</a:t>
            </a:r>
            <a:endParaRPr/>
          </a:p>
          <a:p>
            <a:pPr marL="342900" lvl="0" indent="-203200" algn="l" rtl="0">
              <a:spcBef>
                <a:spcPts val="1320"/>
              </a:spcBef>
              <a:spcAft>
                <a:spcPts val="0"/>
              </a:spcAft>
              <a:buSzPts val="2200"/>
              <a:buFont typeface="Arial"/>
              <a:buNone/>
            </a:pPr>
            <a:endParaRPr sz="2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2"/>
          <p:cNvSpPr txBox="1"/>
          <p:nvPr/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/>
          </a:p>
        </p:txBody>
      </p:sp>
      <p:sp>
        <p:nvSpPr>
          <p:cNvPr id="234" name="Google Shape;234;p32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Arial"/>
              <a:buNone/>
            </a:pPr>
            <a:r>
              <a:rPr lang="en-US" sz="38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Direct Democracy:</a:t>
            </a:r>
            <a:br>
              <a:rPr lang="en-US" sz="38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8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Majority Voting rule example</a:t>
            </a:r>
            <a:endParaRPr/>
          </a:p>
        </p:txBody>
      </p:sp>
      <p:sp>
        <p:nvSpPr>
          <p:cNvPr id="235" name="Google Shape;235;p32"/>
          <p:cNvSpPr txBox="1">
            <a:spLocks noGrp="1"/>
          </p:cNvSpPr>
          <p:nvPr>
            <p:ph type="body" idx="1"/>
          </p:nvPr>
        </p:nvSpPr>
        <p:spPr>
          <a:xfrm>
            <a:off x="914400" y="2286000"/>
            <a:ext cx="75438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-US" sz="2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Thus, the ultimate outcome depends crucially on the order in which the votes are taken.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56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-US" sz="2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is clear in this example that whichever quantity </a:t>
            </a:r>
            <a:r>
              <a:rPr lang="en-US" sz="2600" b="0" i="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was not </a:t>
            </a:r>
            <a:r>
              <a:rPr lang="en-US" sz="2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considered in the first round would ultimately win.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56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-US" sz="26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Agenda manipulation</a:t>
            </a:r>
            <a:r>
              <a:rPr lang="en-US" sz="2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the process of organizing the order of votes to assure a favorable outcome.</a:t>
            </a:r>
            <a:endParaRPr sz="2600" b="1" i="1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77800" algn="l" rtl="0">
              <a:spcBef>
                <a:spcPts val="1560"/>
              </a:spcBef>
              <a:spcAft>
                <a:spcPts val="0"/>
              </a:spcAft>
              <a:buSzPts val="2600"/>
              <a:buFont typeface="Arial"/>
              <a:buNone/>
            </a:pPr>
            <a:endParaRPr sz="2600" b="1" i="1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3"/>
          <p:cNvSpPr txBox="1"/>
          <p:nvPr/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/>
          </a:p>
        </p:txBody>
      </p:sp>
      <p:sp>
        <p:nvSpPr>
          <p:cNvPr id="241" name="Google Shape;241;p33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Arial"/>
              <a:buNone/>
            </a:pPr>
            <a:r>
              <a:rPr lang="en-US" sz="38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Direct Democracy:</a:t>
            </a:r>
            <a:br>
              <a:rPr lang="en-US" sz="38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8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Majority Voting rule example</a:t>
            </a:r>
            <a:endParaRPr/>
          </a:p>
        </p:txBody>
      </p:sp>
      <p:sp>
        <p:nvSpPr>
          <p:cNvPr id="242" name="Google Shape;242;p33"/>
          <p:cNvSpPr txBox="1">
            <a:spLocks noGrp="1"/>
          </p:cNvSpPr>
          <p:nvPr>
            <p:ph type="body" idx="1"/>
          </p:nvPr>
        </p:nvSpPr>
        <p:spPr>
          <a:xfrm>
            <a:off x="914400" y="2286000"/>
            <a:ext cx="75438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3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Another problem is </a:t>
            </a:r>
            <a:r>
              <a:rPr lang="en-US" sz="30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cycling</a:t>
            </a:r>
            <a:r>
              <a:rPr lang="en-US" sz="3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paired voting can go on forever without reaching a decision. The cycling is a result of repated paired voting.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 txBox="1"/>
          <p:nvPr/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/>
          </a:p>
        </p:txBody>
      </p:sp>
      <p:sp>
        <p:nvSpPr>
          <p:cNvPr id="120" name="Google Shape;120;p16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Arial"/>
              <a:buNone/>
            </a:pPr>
            <a:r>
              <a:rPr lang="en-US" sz="4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Political Economy Defined</a:t>
            </a:r>
            <a:endParaRPr/>
          </a:p>
        </p:txBody>
      </p:sp>
      <p:sp>
        <p:nvSpPr>
          <p:cNvPr id="121" name="Google Shape;121;p16"/>
          <p:cNvSpPr txBox="1">
            <a:spLocks noGrp="1"/>
          </p:cNvSpPr>
          <p:nvPr>
            <p:ph type="body" idx="1"/>
          </p:nvPr>
        </p:nvSpPr>
        <p:spPr>
          <a:xfrm>
            <a:off x="914400" y="2286000"/>
            <a:ext cx="7581900" cy="3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 b="0" i="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Political Economy</a:t>
            </a:r>
            <a:r>
              <a:rPr lang="en-US" sz="2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the application of economic principles to the analysis of political decision making. 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</a:pPr>
            <a:r>
              <a:rPr lang="en-US" sz="22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Self-interest</a:t>
            </a:r>
            <a:r>
              <a:rPr lang="en-US" sz="2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in the marketplace, this often leads to efficiency; different implications in “political market.”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</a:pPr>
            <a:r>
              <a:rPr lang="en-US" sz="22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Maximization</a:t>
            </a:r>
            <a:r>
              <a:rPr lang="en-US" sz="2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one goal may be to maximize social welfare.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4"/>
          <p:cNvSpPr txBox="1"/>
          <p:nvPr/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/>
          </a:p>
        </p:txBody>
      </p:sp>
      <p:sp>
        <p:nvSpPr>
          <p:cNvPr id="248" name="Google Shape;248;p34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Arial"/>
              <a:buNone/>
            </a:pPr>
            <a:r>
              <a:rPr lang="en-US" sz="38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Direct Democracy:</a:t>
            </a:r>
            <a:br>
              <a:rPr lang="en-US" sz="38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8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Why difficulties with Majority Voting rule?</a:t>
            </a:r>
            <a:endParaRPr/>
          </a:p>
        </p:txBody>
      </p:sp>
      <p:sp>
        <p:nvSpPr>
          <p:cNvPr id="249" name="Google Shape;249;p34"/>
          <p:cNvSpPr txBox="1">
            <a:spLocks noGrp="1"/>
          </p:cNvSpPr>
          <p:nvPr>
            <p:ph type="body" idx="1"/>
          </p:nvPr>
        </p:nvSpPr>
        <p:spPr>
          <a:xfrm>
            <a:off x="914400" y="2286000"/>
            <a:ext cx="75438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26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peak</a:t>
            </a:r>
            <a:r>
              <a:rPr lang="en-US" sz="2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an individual’s preferences are a point at which all neighboring points are lower.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</a:pPr>
            <a:r>
              <a:rPr lang="en-US" sz="22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Single peaked preferences</a:t>
            </a:r>
            <a:r>
              <a:rPr lang="en-US" sz="2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utility falls as person moves away from most preferred outcome in any &amp; all directions.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</a:pPr>
            <a:r>
              <a:rPr lang="en-US" sz="22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Double peaked preferences</a:t>
            </a:r>
            <a:r>
              <a:rPr lang="en-US" sz="2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utility initially falls as person moves away from most preferred outcome, but then rises.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5"/>
          <p:cNvSpPr txBox="1"/>
          <p:nvPr/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/>
          </a:p>
        </p:txBody>
      </p:sp>
      <p:sp>
        <p:nvSpPr>
          <p:cNvPr id="255" name="Google Shape;255;p35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Arial"/>
              <a:buNone/>
            </a:pPr>
            <a:r>
              <a:rPr lang="en-US" sz="38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Direct Democracy:</a:t>
            </a:r>
            <a:br>
              <a:rPr lang="en-US" sz="38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8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Why difficulties with Majority Voting rule?</a:t>
            </a:r>
            <a:endParaRPr/>
          </a:p>
        </p:txBody>
      </p:sp>
      <p:sp>
        <p:nvSpPr>
          <p:cNvPr id="256" name="Google Shape;256;p35"/>
          <p:cNvSpPr txBox="1">
            <a:spLocks noGrp="1"/>
          </p:cNvSpPr>
          <p:nvPr>
            <p:ph type="body" idx="1"/>
          </p:nvPr>
        </p:nvSpPr>
        <p:spPr>
          <a:xfrm>
            <a:off x="914400" y="2286000"/>
            <a:ext cx="75438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3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Figure 5.2, Elaine has double-peaked preferences as quantity increases.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3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means she prefers either very large or very small missile expenditures to a quantity in the middle.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6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Arial"/>
              <a:buNone/>
            </a:pPr>
            <a:r>
              <a:rPr lang="en-US" sz="38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5.2</a:t>
            </a:r>
            <a:endParaRPr/>
          </a:p>
        </p:txBody>
      </p:sp>
      <p:pic>
        <p:nvPicPr>
          <p:cNvPr id="262" name="Google Shape;262;p36" descr="ros76484_060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368425" y="1647825"/>
            <a:ext cx="6191400" cy="460380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36"/>
          <p:cNvSpPr txBox="1"/>
          <p:nvPr/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7"/>
          <p:cNvSpPr txBox="1"/>
          <p:nvPr/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/>
          </a:p>
        </p:txBody>
      </p:sp>
      <p:sp>
        <p:nvSpPr>
          <p:cNvPr id="269" name="Google Shape;269;p37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Arial"/>
              <a:buNone/>
            </a:pPr>
            <a:r>
              <a:rPr lang="en-US" sz="38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Direct Democracy:</a:t>
            </a:r>
            <a:br>
              <a:rPr lang="en-US" sz="38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8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Why difficulties with Majority Voting rule?</a:t>
            </a:r>
            <a:endParaRPr/>
          </a:p>
        </p:txBody>
      </p:sp>
      <p:sp>
        <p:nvSpPr>
          <p:cNvPr id="270" name="Google Shape;270;p37"/>
          <p:cNvSpPr txBox="1">
            <a:spLocks noGrp="1"/>
          </p:cNvSpPr>
          <p:nvPr>
            <p:ph type="body" idx="1"/>
          </p:nvPr>
        </p:nvSpPr>
        <p:spPr>
          <a:xfrm>
            <a:off x="914400" y="2286000"/>
            <a:ext cx="75438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plausible are double-peaked preferences?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</a:pPr>
            <a:r>
              <a:rPr lang="en-US" sz="2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depends on the context.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</a:pPr>
            <a:r>
              <a:rPr lang="en-US" sz="2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Missiles: not very plausible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</a:pPr>
            <a:r>
              <a:rPr lang="en-US" sz="2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Public park: more plausible, </a:t>
            </a:r>
            <a:r>
              <a:rPr lang="en-US" sz="22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good for which there are private substitutes</a:t>
            </a:r>
            <a:r>
              <a:rPr lang="en-US" sz="2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</a:pPr>
            <a:r>
              <a:rPr lang="en-US" sz="2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Goods which cannot be ordered on a single dimension like “size.”  The use of a vacant building, for example.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8"/>
          <p:cNvSpPr txBox="1"/>
          <p:nvPr/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/>
          </a:p>
        </p:txBody>
      </p:sp>
      <p:sp>
        <p:nvSpPr>
          <p:cNvPr id="276" name="Google Shape;276;p38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Arial"/>
              <a:buNone/>
            </a:pPr>
            <a:r>
              <a:rPr lang="en-US" sz="38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Direct Democracy:</a:t>
            </a:r>
            <a:br>
              <a:rPr lang="en-US" sz="38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8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Majority Voting rules</a:t>
            </a:r>
            <a:endParaRPr/>
          </a:p>
        </p:txBody>
      </p:sp>
      <p:sp>
        <p:nvSpPr>
          <p:cNvPr id="277" name="Google Shape;277;p38"/>
          <p:cNvSpPr txBox="1">
            <a:spLocks noGrp="1"/>
          </p:cNvSpPr>
          <p:nvPr>
            <p:ph type="body" idx="1"/>
          </p:nvPr>
        </p:nvSpPr>
        <p:spPr>
          <a:xfrm>
            <a:off x="914400" y="2286000"/>
            <a:ext cx="75438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Return to case when alternatives can be ranked on a characteristic, like size or quantity.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56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26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median voter</a:t>
            </a:r>
            <a:r>
              <a:rPr lang="en-US" sz="2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the voter whose preferences lie in the middle of the set of all voter’s preferences.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</a:pPr>
            <a:r>
              <a:rPr lang="en-US" sz="2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Half of voters want more of the good, and half want less.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9"/>
          <p:cNvSpPr txBox="1"/>
          <p:nvPr/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25</a:t>
            </a:fld>
            <a:endParaRPr/>
          </a:p>
        </p:txBody>
      </p:sp>
      <p:sp>
        <p:nvSpPr>
          <p:cNvPr id="283" name="Google Shape;283;p39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Arial"/>
              <a:buNone/>
            </a:pPr>
            <a:r>
              <a:rPr lang="en-US" sz="38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Direct Democracy:</a:t>
            </a:r>
            <a:br>
              <a:rPr lang="en-US" sz="38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8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Median voter theorem</a:t>
            </a:r>
            <a:endParaRPr/>
          </a:p>
        </p:txBody>
      </p:sp>
      <p:sp>
        <p:nvSpPr>
          <p:cNvPr id="284" name="Google Shape;284;p39"/>
          <p:cNvSpPr txBox="1">
            <a:spLocks noGrp="1"/>
          </p:cNvSpPr>
          <p:nvPr>
            <p:ph type="body" idx="1"/>
          </p:nvPr>
        </p:nvSpPr>
        <p:spPr>
          <a:xfrm>
            <a:off x="914400" y="2286000"/>
            <a:ext cx="75438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3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30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median voter theorem</a:t>
            </a:r>
            <a:r>
              <a:rPr lang="en-US" sz="3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states that as long as all preferences are single-peaked, the outcome of majority voting reflects the preferences of the median voter.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0"/>
          <p:cNvSpPr txBox="1"/>
          <p:nvPr/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</a:t>
            </a:fld>
            <a:endParaRPr/>
          </a:p>
        </p:txBody>
      </p:sp>
      <p:sp>
        <p:nvSpPr>
          <p:cNvPr id="290" name="Google Shape;290;p40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Arial"/>
              <a:buNone/>
            </a:pPr>
            <a:r>
              <a:rPr lang="en-US" sz="38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Direct Democracy:</a:t>
            </a:r>
            <a:br>
              <a:rPr lang="en-US" sz="38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8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Median voter theorem illustrated</a:t>
            </a:r>
            <a:endParaRPr/>
          </a:p>
        </p:txBody>
      </p:sp>
      <p:sp>
        <p:nvSpPr>
          <p:cNvPr id="291" name="Google Shape;291;p40"/>
          <p:cNvSpPr txBox="1">
            <a:spLocks noGrp="1"/>
          </p:cNvSpPr>
          <p:nvPr>
            <p:ph type="body" idx="1"/>
          </p:nvPr>
        </p:nvSpPr>
        <p:spPr>
          <a:xfrm>
            <a:off x="914400" y="2286000"/>
            <a:ext cx="75438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3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Consider the 5 voters in Table 6.3, each with single-peaked preferences.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3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Each voter’s individually preferred expenditure is given in the table.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1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Arial"/>
              <a:buNone/>
            </a:pPr>
            <a:r>
              <a:rPr lang="en-US" sz="38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Table 5.3</a:t>
            </a:r>
            <a:endParaRPr/>
          </a:p>
        </p:txBody>
      </p:sp>
      <p:pic>
        <p:nvPicPr>
          <p:cNvPr id="297" name="Google Shape;297;p41" descr="ros76484_tb060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79500" y="1808162"/>
            <a:ext cx="7200900" cy="3748200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41"/>
          <p:cNvSpPr txBox="1"/>
          <p:nvPr/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27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2"/>
          <p:cNvSpPr txBox="1"/>
          <p:nvPr/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28</a:t>
            </a:fld>
            <a:endParaRPr/>
          </a:p>
        </p:txBody>
      </p:sp>
      <p:sp>
        <p:nvSpPr>
          <p:cNvPr id="304" name="Google Shape;304;p42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Arial"/>
              <a:buNone/>
            </a:pPr>
            <a:r>
              <a:rPr lang="en-US" sz="38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Direct Democracy:</a:t>
            </a:r>
            <a:br>
              <a:rPr lang="en-US" sz="38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8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Median voter theorem illustrated</a:t>
            </a:r>
            <a:endParaRPr/>
          </a:p>
        </p:txBody>
      </p:sp>
      <p:sp>
        <p:nvSpPr>
          <p:cNvPr id="305" name="Google Shape;305;p42"/>
          <p:cNvSpPr txBox="1">
            <a:spLocks noGrp="1"/>
          </p:cNvSpPr>
          <p:nvPr>
            <p:ph type="body" idx="1"/>
          </p:nvPr>
        </p:nvSpPr>
        <p:spPr>
          <a:xfrm>
            <a:off x="914400" y="2286000"/>
            <a:ext cx="75438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Char char="•"/>
            </a:pPr>
            <a:r>
              <a:rPr lang="en-US" sz="21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movement from $0 to $5 would be by all five voters.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260"/>
              </a:spcBef>
              <a:spcAft>
                <a:spcPts val="0"/>
              </a:spcAft>
              <a:buSzPts val="2100"/>
              <a:buFont typeface="Arial"/>
              <a:buChar char="•"/>
            </a:pPr>
            <a:r>
              <a:rPr lang="en-US" sz="21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movement from $0 to $100 would be approved by Daisy, Huey, Dewey, and Louie.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260"/>
              </a:spcBef>
              <a:spcAft>
                <a:spcPts val="0"/>
              </a:spcAft>
              <a:buSzPts val="2100"/>
              <a:buFont typeface="Arial"/>
              <a:buChar char="•"/>
            </a:pPr>
            <a:r>
              <a:rPr lang="en-US" sz="21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movement from $100 to $150 would be approved by Huey, Dewey, and Louie.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260"/>
              </a:spcBef>
              <a:spcAft>
                <a:spcPts val="0"/>
              </a:spcAft>
              <a:buSzPts val="2100"/>
              <a:buFont typeface="Arial"/>
              <a:buChar char="•"/>
            </a:pPr>
            <a:r>
              <a:rPr lang="en-US" sz="21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Any increase above $150 would be blocked by a majority of voters.  Hence the majority votes for $150, which is the preferred amount of the median voter, Huey.</a:t>
            </a:r>
            <a:endParaRPr/>
          </a:p>
          <a:p>
            <a:pPr marL="342900" lvl="0" indent="-209550" algn="l" rtl="0">
              <a:spcBef>
                <a:spcPts val="1260"/>
              </a:spcBef>
              <a:spcAft>
                <a:spcPts val="0"/>
              </a:spcAft>
              <a:buSzPts val="2100"/>
              <a:buFont typeface="Arial"/>
              <a:buNone/>
            </a:pPr>
            <a:endParaRPr sz="21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3"/>
          <p:cNvSpPr txBox="1"/>
          <p:nvPr/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29</a:t>
            </a:fld>
            <a:endParaRPr/>
          </a:p>
        </p:txBody>
      </p:sp>
      <p:sp>
        <p:nvSpPr>
          <p:cNvPr id="311" name="Google Shape;311;p43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Arial"/>
              <a:buNone/>
            </a:pPr>
            <a:r>
              <a:rPr lang="en-US" sz="38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Direct Democracy:</a:t>
            </a:r>
            <a:br>
              <a:rPr lang="en-US" sz="38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8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Log-rolling</a:t>
            </a:r>
            <a:endParaRPr/>
          </a:p>
        </p:txBody>
      </p:sp>
      <p:sp>
        <p:nvSpPr>
          <p:cNvPr id="312" name="Google Shape;312;p43"/>
          <p:cNvSpPr txBox="1">
            <a:spLocks noGrp="1"/>
          </p:cNvSpPr>
          <p:nvPr>
            <p:ph type="body" idx="1"/>
          </p:nvPr>
        </p:nvSpPr>
        <p:spPr>
          <a:xfrm>
            <a:off x="914400" y="2286000"/>
            <a:ext cx="7543800" cy="38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30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Log-rolling</a:t>
            </a:r>
            <a:r>
              <a:rPr lang="en-US" sz="3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systems allow people to trade votes, and hence register how strongly they feel about various issues.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lang="en-US" sz="2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Vote trading is controversial, but may lead to more efficient provision of public goods.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lang="en-US" sz="2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 trading votes, it is possible to get projetcts approved, and society gains welfare.</a:t>
            </a:r>
            <a:endParaRPr/>
          </a:p>
          <a:p>
            <a:pPr marL="342900" lvl="0" indent="-177800" algn="l" rtl="0">
              <a:spcBef>
                <a:spcPts val="1560"/>
              </a:spcBef>
              <a:spcAft>
                <a:spcPts val="0"/>
              </a:spcAft>
              <a:buSzPts val="2600"/>
              <a:buFont typeface="Arial"/>
              <a:buNone/>
            </a:pPr>
            <a:endParaRPr sz="26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 txBox="1"/>
          <p:nvPr/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/>
          </a:p>
        </p:txBody>
      </p:sp>
      <p:sp>
        <p:nvSpPr>
          <p:cNvPr id="127" name="Google Shape;127;p17"/>
          <p:cNvSpPr txBox="1">
            <a:spLocks noGrp="1"/>
          </p:cNvSpPr>
          <p:nvPr>
            <p:ph type="title"/>
          </p:nvPr>
        </p:nvSpPr>
        <p:spPr>
          <a:xfrm>
            <a:off x="914400" y="47625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1" i="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Direct Democracy</a:t>
            </a:r>
            <a:endParaRPr/>
          </a:p>
        </p:txBody>
      </p:sp>
      <p:sp>
        <p:nvSpPr>
          <p:cNvPr id="128" name="Google Shape;128;p17"/>
          <p:cNvSpPr txBox="1">
            <a:spLocks noGrp="1"/>
          </p:cNvSpPr>
          <p:nvPr>
            <p:ph type="body" idx="1"/>
          </p:nvPr>
        </p:nvSpPr>
        <p:spPr>
          <a:xfrm>
            <a:off x="914400" y="1766887"/>
            <a:ext cx="7543800" cy="45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3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parliament, all people are either voting or reach agreement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3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Several kinds of voting procedures: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lang="en-US" sz="2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Unanimity rules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lang="en-US" sz="2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Majority voting rules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lang="en-US" sz="2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Log-rolling (vote trading) – intensity of preferences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3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Problems with all of these rules: Arrow’s Impossibility Theorem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4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3800"/>
              <a:buFont typeface="Arial"/>
              <a:buNone/>
            </a:pPr>
            <a:r>
              <a:rPr lang="en-US" sz="3800" b="0" i="0" u="none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Direct Democracy:</a:t>
            </a:r>
            <a:br>
              <a:rPr lang="en-US" sz="3800" b="0" i="0" u="none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800" b="0" i="0" u="none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Intensity of Preferences</a:t>
            </a:r>
            <a:endParaRPr/>
          </a:p>
        </p:txBody>
      </p:sp>
      <p:sp>
        <p:nvSpPr>
          <p:cNvPr id="318" name="Google Shape;318;p44"/>
          <p:cNvSpPr txBox="1">
            <a:spLocks noGrp="1"/>
          </p:cNvSpPr>
          <p:nvPr>
            <p:ph type="body" idx="1"/>
          </p:nvPr>
        </p:nvSpPr>
        <p:spPr>
          <a:xfrm>
            <a:off x="925512" y="1628775"/>
            <a:ext cx="7543800" cy="47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Voter is compared to the consumer in the marketplace – intensity of preference is registered by willingness to pay higher price.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Intensity of preference in majority decision-making:</a:t>
            </a:r>
            <a:endParaRPr/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Point voting system – voters can assign points to their choice</a:t>
            </a:r>
            <a:endParaRPr/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Borda count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Runoff voting – two rounds of election, in the second round (runoff) there are only two candidates</a:t>
            </a:r>
            <a:endParaRPr/>
          </a:p>
        </p:txBody>
      </p:sp>
      <p:sp>
        <p:nvSpPr>
          <p:cNvPr id="319" name="Google Shape;319;p44"/>
          <p:cNvSpPr txBox="1"/>
          <p:nvPr/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30</a:t>
            </a:fld>
            <a:endParaRPr/>
          </a:p>
        </p:txBody>
      </p:sp>
    </p:spTree>
  </p:cSld>
  <p:clrMapOvr>
    <a:masterClrMapping/>
  </p:clrMapOvr>
  <p:transition>
    <p:wheel spokes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5"/>
          <p:cNvSpPr txBox="1"/>
          <p:nvPr/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31</a:t>
            </a:fld>
            <a:endParaRPr/>
          </a:p>
        </p:txBody>
      </p:sp>
      <p:sp>
        <p:nvSpPr>
          <p:cNvPr id="325" name="Google Shape;325;p45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Arial"/>
              <a:buNone/>
            </a:pPr>
            <a:r>
              <a:rPr lang="en-US" sz="4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Direct Democracy: Problems</a:t>
            </a:r>
            <a:endParaRPr/>
          </a:p>
        </p:txBody>
      </p:sp>
      <p:sp>
        <p:nvSpPr>
          <p:cNvPr id="326" name="Google Shape;326;p45"/>
          <p:cNvSpPr txBox="1">
            <a:spLocks noGrp="1"/>
          </p:cNvSpPr>
          <p:nvPr>
            <p:ph type="body" idx="1"/>
          </p:nvPr>
        </p:nvSpPr>
        <p:spPr>
          <a:xfrm>
            <a:off x="914400" y="2286000"/>
            <a:ext cx="75438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3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</a:t>
            </a:r>
            <a:r>
              <a:rPr lang="en-US" sz="30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any</a:t>
            </a:r>
            <a:r>
              <a:rPr lang="en-US" sz="3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ethically acceptable method for translating individual preferences into collective preferences be free of difficulties discussed so far?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6"/>
          <p:cNvSpPr txBox="1"/>
          <p:nvPr/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32</a:t>
            </a:fld>
            <a:endParaRPr/>
          </a:p>
        </p:txBody>
      </p:sp>
      <p:sp>
        <p:nvSpPr>
          <p:cNvPr id="332" name="Google Shape;332;p46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Arial"/>
              <a:buNone/>
            </a:pPr>
            <a:r>
              <a:rPr lang="en-US" sz="4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Direct Democracy: Problems</a:t>
            </a:r>
            <a:endParaRPr/>
          </a:p>
        </p:txBody>
      </p:sp>
      <p:sp>
        <p:nvSpPr>
          <p:cNvPr id="333" name="Google Shape;333;p46"/>
          <p:cNvSpPr txBox="1">
            <a:spLocks noGrp="1"/>
          </p:cNvSpPr>
          <p:nvPr>
            <p:ph type="body" idx="1"/>
          </p:nvPr>
        </p:nvSpPr>
        <p:spPr>
          <a:xfrm>
            <a:off x="935037" y="1557337"/>
            <a:ext cx="7632600" cy="46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3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Criteria for decision making rule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lang="en-US" sz="2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</a:t>
            </a:r>
            <a:r>
              <a:rPr lang="en-US" sz="2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Independence of new alternatives: adding new option should not affect original ranking 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lang="en-US" sz="2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2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Nondictatorship: all voters are equal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lang="en-US" sz="2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 </a:t>
            </a:r>
            <a:r>
              <a:rPr lang="en-US" sz="2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Pareto criterion: all rankings shoul be Pareto efficient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lang="en-US" sz="2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 </a:t>
            </a:r>
            <a:r>
              <a:rPr lang="en-US" sz="2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Unrestricted rankings: any possible individual rankings should be received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lang="en-US" sz="2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 </a:t>
            </a:r>
            <a:r>
              <a:rPr lang="en-US" sz="2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Transitivity: A&gt;B; B&gt;C; then A&gt;C!</a:t>
            </a:r>
            <a:r>
              <a:rPr lang="en-US" sz="2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7"/>
          <p:cNvSpPr txBox="1"/>
          <p:nvPr/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33</a:t>
            </a:fld>
            <a:endParaRPr/>
          </a:p>
        </p:txBody>
      </p:sp>
      <p:sp>
        <p:nvSpPr>
          <p:cNvPr id="339" name="Google Shape;339;p47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Arial"/>
              <a:buNone/>
            </a:pPr>
            <a:r>
              <a:rPr lang="en-US" sz="4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Direct Democracy: Problems</a:t>
            </a:r>
            <a:endParaRPr/>
          </a:p>
        </p:txBody>
      </p:sp>
      <p:sp>
        <p:nvSpPr>
          <p:cNvPr id="340" name="Google Shape;340;p47"/>
          <p:cNvSpPr txBox="1">
            <a:spLocks noGrp="1"/>
          </p:cNvSpPr>
          <p:nvPr>
            <p:ph type="body" idx="1"/>
          </p:nvPr>
        </p:nvSpPr>
        <p:spPr>
          <a:xfrm>
            <a:off x="914400" y="2286000"/>
            <a:ext cx="75438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 sz="30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Arrow’s Impossibility Theorem</a:t>
            </a:r>
            <a:r>
              <a:rPr lang="en-US" sz="3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states that it is impossible to find a decision rule that satisfies all of these criteria.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 sz="3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These 5 criteria, taken together, seem reasonable.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 sz="3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But theorem casts doubt on the ability of democracies to function.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8"/>
          <p:cNvSpPr txBox="1"/>
          <p:nvPr/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34</a:t>
            </a:fld>
            <a:endParaRPr/>
          </a:p>
        </p:txBody>
      </p:sp>
      <p:sp>
        <p:nvSpPr>
          <p:cNvPr id="346" name="Google Shape;346;p48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Arial"/>
              <a:buNone/>
            </a:pPr>
            <a:r>
              <a:rPr lang="en-US" sz="4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Direct Democracy: Problems</a:t>
            </a:r>
            <a:endParaRPr/>
          </a:p>
        </p:txBody>
      </p:sp>
      <p:sp>
        <p:nvSpPr>
          <p:cNvPr id="347" name="Google Shape;347;p48"/>
          <p:cNvSpPr txBox="1">
            <a:spLocks noGrp="1"/>
          </p:cNvSpPr>
          <p:nvPr>
            <p:ph type="body" idx="1"/>
          </p:nvPr>
        </p:nvSpPr>
        <p:spPr>
          <a:xfrm>
            <a:off x="914400" y="2286000"/>
            <a:ext cx="75438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-US" sz="2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any one of the 5 criteria are dropped, it is possible to find a collective decision making rule.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56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-US" sz="2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is sometimes possible, but not guaranteed, to find a decision making rule.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SzPts val="2200"/>
              <a:buFont typeface="Arial"/>
              <a:buChar char="–"/>
            </a:pPr>
            <a:r>
              <a:rPr lang="en-US" sz="2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E.g., if everyone has same preferences.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56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-US" sz="2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Theorem casts doubt on the use of social welfare functions.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9"/>
          <p:cNvSpPr txBox="1"/>
          <p:nvPr/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35</a:t>
            </a:fld>
            <a:endParaRPr/>
          </a:p>
        </p:txBody>
      </p:sp>
      <p:sp>
        <p:nvSpPr>
          <p:cNvPr id="353" name="Google Shape;353;p49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75438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Arial"/>
              <a:buNone/>
            </a:pPr>
            <a:r>
              <a:rPr lang="en-US" sz="4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Representative Democracy –&gt;</a:t>
            </a:r>
            <a:br>
              <a:rPr lang="en-US" sz="4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2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PUBLIC CHOICE THEORY</a:t>
            </a:r>
            <a:endParaRPr/>
          </a:p>
        </p:txBody>
      </p:sp>
      <p:sp>
        <p:nvSpPr>
          <p:cNvPr id="354" name="Google Shape;354;p49"/>
          <p:cNvSpPr txBox="1">
            <a:spLocks noGrp="1"/>
          </p:cNvSpPr>
          <p:nvPr>
            <p:ph type="body" idx="1"/>
          </p:nvPr>
        </p:nvSpPr>
        <p:spPr>
          <a:xfrm>
            <a:off x="914400" y="2286000"/>
            <a:ext cx="75438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3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reality, government doesn’t simply aggregate people’s preferences; rather the governing is done by </a:t>
            </a:r>
            <a:r>
              <a:rPr lang="en-US" sz="3000" b="0" i="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politicians, judges, bureaucrats</a:t>
            </a:r>
            <a:r>
              <a:rPr lang="en-US" sz="3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and so on.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3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These players </a:t>
            </a:r>
            <a:r>
              <a:rPr lang="en-US" sz="3000" b="0" i="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have their own objective functions</a:t>
            </a:r>
            <a:r>
              <a:rPr lang="en-US" sz="3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(their preferences).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0"/>
          <p:cNvSpPr txBox="1">
            <a:spLocks noGrp="1"/>
          </p:cNvSpPr>
          <p:nvPr>
            <p:ph type="body" idx="1"/>
          </p:nvPr>
        </p:nvSpPr>
        <p:spPr>
          <a:xfrm>
            <a:off x="457200" y="762000"/>
            <a:ext cx="8229600" cy="53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Arial"/>
              <a:buNone/>
            </a:pPr>
            <a:r>
              <a:rPr lang="en-US" sz="40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All your life, you’ve been taught:</a:t>
            </a:r>
            <a:endParaRPr/>
          </a:p>
          <a:p>
            <a:pPr marL="0" lvl="0" indent="-177800" algn="l" rtl="0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Democratic governments try to improve society</a:t>
            </a:r>
            <a:endParaRPr/>
          </a:p>
          <a:p>
            <a:pPr marL="0" lvl="0" indent="-177800" algn="l" rtl="0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responsible electorate can toss the bums out</a:t>
            </a:r>
            <a:endParaRPr/>
          </a:p>
          <a:p>
            <a:pPr marL="0" lvl="0" indent="-177800" algn="l" rtl="0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Poor leadership is to blame for political apathy</a:t>
            </a:r>
            <a:endParaRPr/>
          </a:p>
          <a:p>
            <a:pPr marL="0" lvl="0" indent="-177800" algn="l" rtl="0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should vote and participate in the political process</a:t>
            </a:r>
            <a:endParaRPr/>
          </a:p>
        </p:txBody>
      </p:sp>
      <p:sp>
        <p:nvSpPr>
          <p:cNvPr id="360" name="Google Shape;360;p50"/>
          <p:cNvSpPr txBox="1"/>
          <p:nvPr/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36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5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20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Arial"/>
              <a:buNone/>
            </a:pPr>
            <a:r>
              <a:rPr lang="en-US" sz="4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Public choice economists</a:t>
            </a:r>
            <a:br>
              <a:rPr lang="en-US" sz="4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say</a:t>
            </a:r>
            <a:endParaRPr/>
          </a:p>
        </p:txBody>
      </p:sp>
      <p:sp>
        <p:nvSpPr>
          <p:cNvPr id="366" name="Google Shape;366;p51"/>
          <p:cNvSpPr txBox="1">
            <a:spLocks noGrp="1"/>
          </p:cNvSpPr>
          <p:nvPr>
            <p:ph type="body" idx="1"/>
          </p:nvPr>
        </p:nvSpPr>
        <p:spPr>
          <a:xfrm>
            <a:off x="457200" y="2514600"/>
            <a:ext cx="8229600" cy="36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Arial"/>
              <a:buNone/>
            </a:pPr>
            <a:r>
              <a:rPr lang="en-US" sz="4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this </a:t>
            </a:r>
            <a:r>
              <a:rPr lang="en-US" sz="4000" b="0" i="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good</a:t>
            </a:r>
            <a:r>
              <a:rPr lang="en-US" sz="4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government stuff is </a:t>
            </a:r>
            <a:r>
              <a:rPr lang="en-US" sz="4000" b="0" i="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nonsense</a:t>
            </a:r>
            <a:r>
              <a:rPr lang="en-US" sz="4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/>
          </a:p>
        </p:txBody>
      </p:sp>
      <p:sp>
        <p:nvSpPr>
          <p:cNvPr id="367" name="Google Shape;367;p51"/>
          <p:cNvSpPr txBox="1"/>
          <p:nvPr/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37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52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Arial"/>
              <a:buNone/>
            </a:pPr>
            <a:r>
              <a:rPr lang="en-US" sz="4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Churchill says -</a:t>
            </a:r>
            <a:endParaRPr/>
          </a:p>
        </p:txBody>
      </p:sp>
      <p:pic>
        <p:nvPicPr>
          <p:cNvPr id="373" name="Google Shape;373;p52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1600200"/>
            <a:ext cx="4038600" cy="4526100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52"/>
          <p:cNvSpPr txBox="1">
            <a:spLocks noGrp="1"/>
          </p:cNvSpPr>
          <p:nvPr>
            <p:ph type="body" idx="4294967295"/>
          </p:nvPr>
        </p:nvSpPr>
        <p:spPr>
          <a:xfrm>
            <a:off x="51054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“Democracy is the worst form of government…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except for the alternatives”</a:t>
            </a:r>
            <a:endParaRPr/>
          </a:p>
        </p:txBody>
      </p:sp>
      <p:sp>
        <p:nvSpPr>
          <p:cNvPr id="375" name="Google Shape;375;p52"/>
          <p:cNvSpPr txBox="1"/>
          <p:nvPr/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38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3"/>
          <p:cNvSpPr txBox="1"/>
          <p:nvPr/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39</a:t>
            </a:fld>
            <a:endParaRPr/>
          </a:p>
        </p:txBody>
      </p:sp>
      <p:sp>
        <p:nvSpPr>
          <p:cNvPr id="381" name="Google Shape;381;p53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Arial"/>
              <a:buNone/>
            </a:pPr>
            <a:r>
              <a:rPr lang="en-US" sz="38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Representative Democracy:</a:t>
            </a:r>
            <a:br>
              <a:rPr lang="en-US" sz="38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8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Politicians</a:t>
            </a:r>
            <a:endParaRPr/>
          </a:p>
        </p:txBody>
      </p:sp>
      <p:sp>
        <p:nvSpPr>
          <p:cNvPr id="382" name="Google Shape;382;p53"/>
          <p:cNvSpPr txBox="1">
            <a:spLocks noGrp="1"/>
          </p:cNvSpPr>
          <p:nvPr>
            <p:ph type="body" idx="1"/>
          </p:nvPr>
        </p:nvSpPr>
        <p:spPr>
          <a:xfrm>
            <a:off x="914400" y="2286000"/>
            <a:ext cx="75438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 sz="3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Elected Politicians: If voters have single peaked preferences, the vote-maximizing politician adopts the preferred program of the </a:t>
            </a:r>
            <a:r>
              <a:rPr lang="en-US" sz="30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median voter</a:t>
            </a:r>
            <a:r>
              <a:rPr lang="en-US" sz="3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 sz="3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See Figure 5.3.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 sz="2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Candidates move to middle of spectrum, because voters support candidate with view closest to own, and only one wins.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 txBox="1"/>
          <p:nvPr/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/>
          </a:p>
        </p:txBody>
      </p:sp>
      <p:sp>
        <p:nvSpPr>
          <p:cNvPr id="134" name="Google Shape;134;p18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Arial"/>
              <a:buNone/>
            </a:pPr>
            <a:r>
              <a:rPr lang="en-US" sz="38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Direct Democracy:</a:t>
            </a:r>
            <a:br>
              <a:rPr lang="en-US" sz="38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8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Unanimity rules</a:t>
            </a:r>
            <a:endParaRPr/>
          </a:p>
        </p:txBody>
      </p:sp>
      <p:sp>
        <p:nvSpPr>
          <p:cNvPr id="135" name="Google Shape;135;p18"/>
          <p:cNvSpPr txBox="1">
            <a:spLocks noGrp="1"/>
          </p:cNvSpPr>
          <p:nvPr>
            <p:ph type="body" idx="1"/>
          </p:nvPr>
        </p:nvSpPr>
        <p:spPr>
          <a:xfrm>
            <a:off x="914400" y="2286000"/>
            <a:ext cx="75438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 sz="30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Unanimity rules</a:t>
            </a:r>
            <a:r>
              <a:rPr lang="en-US" sz="3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All parties must agree for a policy to be implemented.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 sz="2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Example: In principle, society could agree that a public good should be provided rather than not being provided.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 sz="30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Lindahl prices</a:t>
            </a:r>
            <a:r>
              <a:rPr lang="en-US" sz="3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designed to elicit unanimous agreement for provision of public good.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54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Arial"/>
              <a:buNone/>
            </a:pPr>
            <a:r>
              <a:rPr lang="en-US" sz="38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5.3</a:t>
            </a:r>
            <a:endParaRPr/>
          </a:p>
        </p:txBody>
      </p:sp>
      <p:pic>
        <p:nvPicPr>
          <p:cNvPr id="388" name="Google Shape;388;p54" descr="ros76484_060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71550" y="1665287"/>
            <a:ext cx="7596300" cy="4140300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54"/>
          <p:cNvSpPr txBox="1"/>
          <p:nvPr/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40</a:t>
            </a:fld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55"/>
          <p:cNvSpPr txBox="1"/>
          <p:nvPr/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41</a:t>
            </a:fld>
            <a:endParaRPr/>
          </a:p>
        </p:txBody>
      </p:sp>
      <p:sp>
        <p:nvSpPr>
          <p:cNvPr id="395" name="Google Shape;395;p55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Arial"/>
              <a:buNone/>
            </a:pPr>
            <a:r>
              <a:rPr lang="en-US" sz="38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Representative Democracy:</a:t>
            </a:r>
            <a:br>
              <a:rPr lang="en-US" sz="38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8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Politicians</a:t>
            </a:r>
            <a:endParaRPr/>
          </a:p>
        </p:txBody>
      </p:sp>
      <p:sp>
        <p:nvSpPr>
          <p:cNvPr id="396" name="Google Shape;396;p55"/>
          <p:cNvSpPr txBox="1">
            <a:spLocks noGrp="1"/>
          </p:cNvSpPr>
          <p:nvPr>
            <p:ph type="body" idx="1"/>
          </p:nvPr>
        </p:nvSpPr>
        <p:spPr>
          <a:xfrm>
            <a:off x="914400" y="2286000"/>
            <a:ext cx="75438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3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Implications: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lang="en-US" sz="2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party systems tend to be “stable” in the sense that both stake out positions near the “center.”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lang="en-US" sz="2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Replacement of direct referenda (e.g., direct democracy) by a representative system has no effect on outcome.  Both mirror the preferences of median voter.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56"/>
          <p:cNvSpPr txBox="1"/>
          <p:nvPr/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42</a:t>
            </a:fld>
            <a:endParaRPr/>
          </a:p>
        </p:txBody>
      </p:sp>
      <p:sp>
        <p:nvSpPr>
          <p:cNvPr id="402" name="Google Shape;402;p56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Arial"/>
              <a:buNone/>
            </a:pPr>
            <a:r>
              <a:rPr lang="en-US" sz="38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Representative Democracy:</a:t>
            </a:r>
            <a:br>
              <a:rPr lang="en-US" sz="38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8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Politicians</a:t>
            </a:r>
            <a:endParaRPr/>
          </a:p>
        </p:txBody>
      </p:sp>
      <p:sp>
        <p:nvSpPr>
          <p:cNvPr id="403" name="Google Shape;403;p56"/>
          <p:cNvSpPr txBox="1">
            <a:spLocks noGrp="1"/>
          </p:cNvSpPr>
          <p:nvPr>
            <p:ph type="body" idx="1"/>
          </p:nvPr>
        </p:nvSpPr>
        <p:spPr>
          <a:xfrm>
            <a:off x="914400" y="2286000"/>
            <a:ext cx="75438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Real-life complications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</a:pPr>
            <a:r>
              <a:rPr lang="en-US" sz="2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Ideology matters: politicians care about more than just winning elections.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</a:pPr>
            <a:r>
              <a:rPr lang="en-US" sz="2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Personality: voters care about more than just issues.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</a:pPr>
            <a:r>
              <a:rPr lang="en-US" sz="2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Leadership: politicians do not simply respond to voter’s preferences.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</a:pPr>
            <a:r>
              <a:rPr lang="en-US" sz="2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Voter participation: may be affected by relative difference in candidates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57"/>
          <p:cNvSpPr txBox="1">
            <a:spLocks noGrp="1"/>
          </p:cNvSpPr>
          <p:nvPr>
            <p:ph type="body" idx="1"/>
          </p:nvPr>
        </p:nvSpPr>
        <p:spPr>
          <a:xfrm>
            <a:off x="457200" y="685800"/>
            <a:ext cx="8229600" cy="54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 people rational or irrational when they spend little time evaluating candidates before they vote and when they don’t vote?</a:t>
            </a:r>
            <a:endParaRPr/>
          </a:p>
        </p:txBody>
      </p:sp>
      <p:sp>
        <p:nvSpPr>
          <p:cNvPr id="409" name="Google Shape;409;p57"/>
          <p:cNvSpPr txBox="1"/>
          <p:nvPr/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43</a:t>
            </a:fld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58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Arial"/>
              <a:buNone/>
            </a:pPr>
            <a:r>
              <a:rPr lang="en-US" sz="4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Rational Ignorance</a:t>
            </a:r>
            <a:endParaRPr/>
          </a:p>
        </p:txBody>
      </p:sp>
      <p:sp>
        <p:nvSpPr>
          <p:cNvPr id="415" name="Google Shape;415;p58"/>
          <p:cNvSpPr txBox="1">
            <a:spLocks noGrp="1"/>
          </p:cNvSpPr>
          <p:nvPr>
            <p:ph type="body" idx="1"/>
          </p:nvPr>
        </p:nvSpPr>
        <p:spPr>
          <a:xfrm>
            <a:off x="914400" y="2286000"/>
            <a:ext cx="75438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</a:pPr>
            <a:r>
              <a:rPr lang="en-US" sz="3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 spend the time to be informed when your single vote counts so little?</a:t>
            </a:r>
            <a:endParaRPr/>
          </a:p>
          <a:p>
            <a:pPr marL="342900" lvl="0" indent="-114300" algn="l" rtl="0">
              <a:spcBef>
                <a:spcPts val="2160"/>
              </a:spcBef>
              <a:spcAft>
                <a:spcPts val="0"/>
              </a:spcAft>
              <a:buSzPts val="3600"/>
              <a:buFont typeface="Arial"/>
              <a:buNone/>
            </a:pPr>
            <a:endParaRPr sz="36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58"/>
          <p:cNvSpPr txBox="1"/>
          <p:nvPr/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44</a:t>
            </a:fld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59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40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Why do people even vote at all?</a:t>
            </a:r>
            <a:br>
              <a:rPr lang="en-US" sz="40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422" name="Google Shape;422;p59"/>
          <p:cNvSpPr txBox="1">
            <a:spLocks noGrp="1"/>
          </p:cNvSpPr>
          <p:nvPr>
            <p:ph type="body" idx="1"/>
          </p:nvPr>
        </p:nvSpPr>
        <p:spPr>
          <a:xfrm>
            <a:off x="935037" y="1412875"/>
            <a:ext cx="7543800" cy="39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</a:pPr>
            <a:r>
              <a:rPr lang="en-US" sz="3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Voting is a consumption activity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2160"/>
              </a:spcBef>
              <a:spcAft>
                <a:spcPts val="0"/>
              </a:spcAft>
              <a:buSzPts val="3600"/>
              <a:buFont typeface="Arial"/>
              <a:buNone/>
            </a:pPr>
            <a:r>
              <a:rPr lang="en-US" sz="3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It provides a feeling of civic duty        and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2160"/>
              </a:spcBef>
              <a:spcAft>
                <a:spcPts val="0"/>
              </a:spcAft>
              <a:buSzPts val="3600"/>
              <a:buFont typeface="Arial"/>
              <a:buNone/>
            </a:pPr>
            <a:r>
              <a:rPr lang="en-US" sz="3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You can complain without feeling guilty</a:t>
            </a:r>
            <a:endParaRPr/>
          </a:p>
        </p:txBody>
      </p:sp>
      <p:sp>
        <p:nvSpPr>
          <p:cNvPr id="423" name="Google Shape;423;p59"/>
          <p:cNvSpPr txBox="1"/>
          <p:nvPr/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45</a:t>
            </a:fld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60"/>
          <p:cNvSpPr txBox="1"/>
          <p:nvPr/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46</a:t>
            </a:fld>
            <a:endParaRPr/>
          </a:p>
        </p:txBody>
      </p:sp>
      <p:sp>
        <p:nvSpPr>
          <p:cNvPr id="429" name="Google Shape;429;p60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Arial"/>
              <a:buNone/>
            </a:pPr>
            <a:r>
              <a:rPr lang="en-US" sz="38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Representative Democracy:</a:t>
            </a:r>
            <a:br>
              <a:rPr lang="en-US" sz="38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8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Public employees/bureaucrats</a:t>
            </a:r>
            <a:endParaRPr/>
          </a:p>
        </p:txBody>
      </p:sp>
      <p:sp>
        <p:nvSpPr>
          <p:cNvPr id="430" name="Google Shape;430;p60"/>
          <p:cNvSpPr txBox="1">
            <a:spLocks noGrp="1"/>
          </p:cNvSpPr>
          <p:nvPr>
            <p:ph type="body" idx="1"/>
          </p:nvPr>
        </p:nvSpPr>
        <p:spPr>
          <a:xfrm>
            <a:off x="914400" y="2286000"/>
            <a:ext cx="75438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-US" sz="2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Bureaucrats: government employees.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56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-US" sz="2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Naïve to assume that a bureaucrat's only aim is to interpret and passively fulfill the wishes of the electorate and its representatives.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56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-US" sz="2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Niskanen (1971) argues that bureaucrats tend to focus on maximizing perquisites of public office, public reputation, power, etc., because opportunities for monetary gains are minimal.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61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Arial"/>
              <a:buNone/>
            </a:pPr>
            <a:r>
              <a:rPr lang="en-US" sz="38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5.4</a:t>
            </a:r>
            <a:endParaRPr/>
          </a:p>
        </p:txBody>
      </p:sp>
      <p:pic>
        <p:nvPicPr>
          <p:cNvPr id="436" name="Google Shape;436;p61" descr="ros76484_060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187450" y="1624012"/>
            <a:ext cx="6948600" cy="4711800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61"/>
          <p:cNvSpPr txBox="1"/>
          <p:nvPr/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47</a:t>
            </a:fld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62"/>
          <p:cNvSpPr txBox="1"/>
          <p:nvPr/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48</a:t>
            </a:fld>
            <a:endParaRPr/>
          </a:p>
        </p:txBody>
      </p:sp>
      <p:sp>
        <p:nvSpPr>
          <p:cNvPr id="443" name="Google Shape;443;p62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Arial"/>
              <a:buNone/>
            </a:pPr>
            <a:r>
              <a:rPr lang="en-US" sz="38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Representative Democracy:</a:t>
            </a:r>
            <a:br>
              <a:rPr lang="en-US" sz="38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8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Public employees/bureaucrats</a:t>
            </a:r>
            <a:endParaRPr/>
          </a:p>
        </p:txBody>
      </p:sp>
      <p:sp>
        <p:nvSpPr>
          <p:cNvPr id="444" name="Google Shape;444;p62"/>
          <p:cNvSpPr txBox="1">
            <a:spLocks noGrp="1"/>
          </p:cNvSpPr>
          <p:nvPr>
            <p:ph type="body" idx="1"/>
          </p:nvPr>
        </p:nvSpPr>
        <p:spPr>
          <a:xfrm>
            <a:off x="914400" y="2286000"/>
            <a:ext cx="75438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3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previous figure, bureaucrat doesn't choose the efficient amount for the project, Q</a:t>
            </a:r>
            <a:r>
              <a:rPr lang="en-US" sz="3000" b="0" i="0" u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r>
              <a:rPr lang="en-US" sz="3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where MB=MC, but rather chooses a larger project, Q</a:t>
            </a:r>
            <a:r>
              <a:rPr lang="en-US" sz="3000" b="0" i="0" u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bc</a:t>
            </a:r>
            <a:r>
              <a:rPr lang="en-US" sz="3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where TB=TC.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3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Project doesn’t suffer losses, but is inefficient.</a:t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63"/>
          <p:cNvSpPr txBox="1"/>
          <p:nvPr/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49</a:t>
            </a:fld>
            <a:endParaRPr/>
          </a:p>
        </p:txBody>
      </p:sp>
      <p:sp>
        <p:nvSpPr>
          <p:cNvPr id="450" name="Google Shape;450;p63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Arial"/>
              <a:buNone/>
            </a:pPr>
            <a:r>
              <a:rPr lang="en-US" sz="38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Representative Democracy:</a:t>
            </a:r>
            <a:br>
              <a:rPr lang="en-US" sz="38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8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Public employees/bureaucrats</a:t>
            </a:r>
            <a:endParaRPr/>
          </a:p>
        </p:txBody>
      </p:sp>
      <p:sp>
        <p:nvSpPr>
          <p:cNvPr id="451" name="Google Shape;451;p63"/>
          <p:cNvSpPr txBox="1">
            <a:spLocks noGrp="1"/>
          </p:cNvSpPr>
          <p:nvPr>
            <p:ph type="body" idx="1"/>
          </p:nvPr>
        </p:nvSpPr>
        <p:spPr>
          <a:xfrm>
            <a:off x="914400" y="2286000"/>
            <a:ext cx="75438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 sz="3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Bureaucrats have incentive to promote activities that increase the sponsor’s perceptions of the project’s benefits.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 sz="2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Analogous to shifting the </a:t>
            </a:r>
            <a:r>
              <a:rPr lang="en-US" sz="26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r>
              <a:rPr lang="en-US" sz="2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curve upward.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 sz="3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Bureaucrats have </a:t>
            </a:r>
            <a:r>
              <a:rPr lang="en-US" sz="30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informational advantage</a:t>
            </a:r>
            <a:r>
              <a:rPr lang="en-US" sz="3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to present the alternatives as “take Q</a:t>
            </a:r>
            <a:r>
              <a:rPr lang="en-US" sz="3000" b="0" i="0" u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bc</a:t>
            </a:r>
            <a:r>
              <a:rPr lang="en-US" sz="3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or none at all.”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"/>
          <p:cNvSpPr txBox="1"/>
          <p:nvPr/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/>
          </a:p>
        </p:txBody>
      </p:sp>
      <p:sp>
        <p:nvSpPr>
          <p:cNvPr id="141" name="Google Shape;141;p19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Arial"/>
              <a:buNone/>
            </a:pPr>
            <a:r>
              <a:rPr lang="en-US" sz="38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Direct Democracy:</a:t>
            </a:r>
            <a:br>
              <a:rPr lang="en-US" sz="38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8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Example of Lindahl’s procedure</a:t>
            </a:r>
            <a:endParaRPr/>
          </a:p>
        </p:txBody>
      </p:sp>
      <p:sp>
        <p:nvSpPr>
          <p:cNvPr id="142" name="Google Shape;142;p19"/>
          <p:cNvSpPr txBox="1">
            <a:spLocks noGrp="1"/>
          </p:cNvSpPr>
          <p:nvPr>
            <p:ph type="body" idx="1"/>
          </p:nvPr>
        </p:nvSpPr>
        <p:spPr>
          <a:xfrm>
            <a:off x="914400" y="1916112"/>
            <a:ext cx="7543800" cy="41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individuals, Adam &amp; Eve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56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Fireworks display (public good, denote as </a:t>
            </a:r>
            <a:r>
              <a:rPr lang="en-US" sz="26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en-US" sz="2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56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sz="2600" b="0" i="0" u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2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=Adam’s share of total cost of fireworks provision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56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sz="2600" b="0" i="0" u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 </a:t>
            </a:r>
            <a:r>
              <a:rPr lang="en-US" sz="2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=Eve’s share of total cost of fireworks provision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56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any given share, </a:t>
            </a:r>
            <a:r>
              <a:rPr lang="en-US" sz="26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sz="2600" b="0" i="1" u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2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Adam demands some quantity of fireworks.</a:t>
            </a:r>
            <a:endParaRPr sz="2600" b="0" i="1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77800" algn="l" rtl="0">
              <a:spcBef>
                <a:spcPts val="1560"/>
              </a:spcBef>
              <a:spcAft>
                <a:spcPts val="0"/>
              </a:spcAft>
              <a:buSzPts val="2600"/>
              <a:buFont typeface="Arial"/>
              <a:buNone/>
            </a:pPr>
            <a:endParaRPr sz="2600" b="0" i="1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64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7543800" cy="20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sz="36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Bureaucrats are rewarded when they expand the duties and clientele of their departments</a:t>
            </a:r>
            <a:endParaRPr/>
          </a:p>
        </p:txBody>
      </p:sp>
      <p:sp>
        <p:nvSpPr>
          <p:cNvPr id="457" name="Google Shape;457;p64"/>
          <p:cNvSpPr txBox="1">
            <a:spLocks noGrp="1"/>
          </p:cNvSpPr>
          <p:nvPr>
            <p:ph type="body" idx="1"/>
          </p:nvPr>
        </p:nvSpPr>
        <p:spPr>
          <a:xfrm>
            <a:off x="457200" y="3200400"/>
            <a:ext cx="8229600" cy="29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</a:pPr>
            <a:r>
              <a:rPr lang="en-US" sz="3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 a larger department comes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3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larger office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3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higher salary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3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larger pension</a:t>
            </a:r>
            <a:endParaRPr/>
          </a:p>
        </p:txBody>
      </p:sp>
      <p:sp>
        <p:nvSpPr>
          <p:cNvPr id="458" name="Google Shape;458;p64"/>
          <p:cNvSpPr txBox="1"/>
          <p:nvPr/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50</a:t>
            </a:fld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65"/>
          <p:cNvSpPr txBox="1"/>
          <p:nvPr/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51</a:t>
            </a:fld>
            <a:endParaRPr/>
          </a:p>
        </p:txBody>
      </p:sp>
      <p:sp>
        <p:nvSpPr>
          <p:cNvPr id="464" name="Google Shape;464;p65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Arial"/>
              <a:buNone/>
            </a:pPr>
            <a:r>
              <a:rPr lang="en-US" sz="38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Representative Democracy:</a:t>
            </a:r>
            <a:br>
              <a:rPr lang="en-US" sz="38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8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Special Interests</a:t>
            </a:r>
            <a:endParaRPr/>
          </a:p>
        </p:txBody>
      </p:sp>
      <p:sp>
        <p:nvSpPr>
          <p:cNvPr id="465" name="Google Shape;465;p65"/>
          <p:cNvSpPr txBox="1">
            <a:spLocks noGrp="1"/>
          </p:cNvSpPr>
          <p:nvPr>
            <p:ph type="body" idx="1"/>
          </p:nvPr>
        </p:nvSpPr>
        <p:spPr>
          <a:xfrm>
            <a:off x="914400" y="2286000"/>
            <a:ext cx="75438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3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Special interest groups can form coalitions and exercise a disproportionate amount of power if they vote in blocks or make campaign contributions.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3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Groups form based on many factors, including capital vs. labor, rich vs. poor, industries, regions, and demographics.</a:t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66"/>
          <p:cNvSpPr txBox="1"/>
          <p:nvPr/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52</a:t>
            </a:fld>
            <a:endParaRPr/>
          </a:p>
        </p:txBody>
      </p:sp>
      <p:sp>
        <p:nvSpPr>
          <p:cNvPr id="471" name="Google Shape;471;p66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Arial"/>
              <a:buNone/>
            </a:pPr>
            <a:r>
              <a:rPr lang="en-US" sz="38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Representative Democracy:</a:t>
            </a:r>
            <a:br>
              <a:rPr lang="en-US" sz="38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8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Special Interests</a:t>
            </a:r>
            <a:endParaRPr/>
          </a:p>
        </p:txBody>
      </p:sp>
      <p:sp>
        <p:nvSpPr>
          <p:cNvPr id="472" name="Google Shape;472;p66"/>
          <p:cNvSpPr txBox="1">
            <a:spLocks noGrp="1"/>
          </p:cNvSpPr>
          <p:nvPr>
            <p:ph type="body" idx="1"/>
          </p:nvPr>
        </p:nvSpPr>
        <p:spPr>
          <a:xfrm>
            <a:off x="914400" y="2286000"/>
            <a:ext cx="75438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3000" b="1" i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Rent-seeking</a:t>
            </a:r>
            <a:r>
              <a:rPr lang="en-US" sz="3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using the government to obtain higher than normal returns (“rents”). This rent is political rent and it is </a:t>
            </a:r>
            <a:r>
              <a:rPr lang="en-US" sz="3000" b="1" i="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</a:t>
            </a:r>
            <a:r>
              <a:rPr lang="en-US" sz="3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economic rent, i.e. profit.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3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One example, illustrated in Figure 5.5, is the peanut industry lobbying the government to impose peanut quotas.  This enforces a cartel-like arrangement.</a:t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67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Arial"/>
              <a:buNone/>
            </a:pPr>
            <a:r>
              <a:rPr lang="en-US" sz="38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5.5</a:t>
            </a:r>
            <a:endParaRPr/>
          </a:p>
        </p:txBody>
      </p:sp>
      <p:pic>
        <p:nvPicPr>
          <p:cNvPr id="478" name="Google Shape;478;p67" descr="ros76484_060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150937" y="1584325"/>
            <a:ext cx="6661200" cy="4738800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p67"/>
          <p:cNvSpPr txBox="1"/>
          <p:nvPr/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53</a:t>
            </a:fld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68"/>
          <p:cNvSpPr txBox="1"/>
          <p:nvPr/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54</a:t>
            </a:fld>
            <a:endParaRPr/>
          </a:p>
        </p:txBody>
      </p:sp>
      <p:sp>
        <p:nvSpPr>
          <p:cNvPr id="485" name="Google Shape;485;p68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Arial"/>
              <a:buNone/>
            </a:pPr>
            <a:r>
              <a:rPr lang="en-US" sz="38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Representative Democracy:</a:t>
            </a:r>
            <a:br>
              <a:rPr lang="en-US" sz="38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8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Special Interests – rent seeking</a:t>
            </a:r>
            <a:endParaRPr/>
          </a:p>
        </p:txBody>
      </p:sp>
      <p:sp>
        <p:nvSpPr>
          <p:cNvPr id="486" name="Google Shape;486;p68"/>
          <p:cNvSpPr txBox="1">
            <a:spLocks noGrp="1"/>
          </p:cNvSpPr>
          <p:nvPr>
            <p:ph type="body" idx="1"/>
          </p:nvPr>
        </p:nvSpPr>
        <p:spPr>
          <a:xfrm>
            <a:off x="914400" y="2286000"/>
            <a:ext cx="75438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Figure 5.5, the competitive output would be at Q</a:t>
            </a:r>
            <a:r>
              <a:rPr lang="en-US" sz="2600" b="0" i="0" u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2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56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peanut industry could try to form an illegal </a:t>
            </a:r>
            <a:r>
              <a:rPr lang="en-US" sz="26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cartel</a:t>
            </a:r>
            <a:r>
              <a:rPr lang="en-US" sz="2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restrict output to Q</a:t>
            </a:r>
            <a:r>
              <a:rPr lang="en-US" sz="2600" b="0" i="0" u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cartel</a:t>
            </a:r>
            <a:r>
              <a:rPr lang="en-US" sz="2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but each firm has an individual incentive to cheat.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56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producers can lobby for quotas, they can enforce this output level.</a:t>
            </a: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69"/>
          <p:cNvSpPr txBox="1"/>
          <p:nvPr/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55</a:t>
            </a:fld>
            <a:endParaRPr/>
          </a:p>
        </p:txBody>
      </p:sp>
      <p:sp>
        <p:nvSpPr>
          <p:cNvPr id="492" name="Google Shape;492;p69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Arial"/>
              <a:buNone/>
            </a:pPr>
            <a:r>
              <a:rPr lang="en-US" sz="38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Representative Democracy:</a:t>
            </a:r>
            <a:br>
              <a:rPr lang="en-US" sz="38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8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Special Interests</a:t>
            </a:r>
            <a:endParaRPr/>
          </a:p>
        </p:txBody>
      </p:sp>
      <p:sp>
        <p:nvSpPr>
          <p:cNvPr id="493" name="Google Shape;493;p69"/>
          <p:cNvSpPr txBox="1">
            <a:spLocks noGrp="1"/>
          </p:cNvSpPr>
          <p:nvPr>
            <p:ph type="body" idx="1"/>
          </p:nvPr>
        </p:nvSpPr>
        <p:spPr>
          <a:xfrm>
            <a:off x="914400" y="2286000"/>
            <a:ext cx="75438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3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Standard deadweight loss from reduced output is equal to triangle </a:t>
            </a:r>
            <a:r>
              <a:rPr lang="en-US" sz="30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cde</a:t>
            </a:r>
            <a:r>
              <a:rPr lang="en-US" sz="3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3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the extent that the economic rents, </a:t>
            </a:r>
            <a:r>
              <a:rPr lang="en-US" sz="30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abcd</a:t>
            </a:r>
            <a:r>
              <a:rPr lang="en-US" sz="3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are spent on socially wasteful lobbying (</a:t>
            </a:r>
            <a:r>
              <a:rPr lang="en-US" sz="30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rather than being a transfer to producers</a:t>
            </a:r>
            <a:r>
              <a:rPr lang="en-US" sz="3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), this is also considered deadweight loss.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Arial"/>
              <a:buNone/>
            </a:pPr>
            <a:r>
              <a:rPr lang="en-US" sz="38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5.1</a:t>
            </a:r>
            <a:endParaRPr/>
          </a:p>
        </p:txBody>
      </p:sp>
      <p:pic>
        <p:nvPicPr>
          <p:cNvPr id="148" name="Google Shape;148;p20" descr="ros76484_060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476375" y="1644650"/>
            <a:ext cx="6012000" cy="462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0"/>
          <p:cNvSpPr txBox="1"/>
          <p:nvPr/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1"/>
          <p:cNvSpPr txBox="1"/>
          <p:nvPr/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/>
          </a:p>
        </p:txBody>
      </p:sp>
      <p:sp>
        <p:nvSpPr>
          <p:cNvPr id="155" name="Google Shape;155;p21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Arial"/>
              <a:buNone/>
            </a:pPr>
            <a:r>
              <a:rPr lang="en-US" sz="38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Direct Democracy:</a:t>
            </a:r>
            <a:br>
              <a:rPr lang="en-US" sz="38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8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Example of Lindahl’s procedure</a:t>
            </a:r>
            <a:endParaRPr/>
          </a:p>
        </p:txBody>
      </p:sp>
      <p:sp>
        <p:nvSpPr>
          <p:cNvPr id="156" name="Google Shape;156;p21"/>
          <p:cNvSpPr txBox="1">
            <a:spLocks noGrp="1"/>
          </p:cNvSpPr>
          <p:nvPr>
            <p:ph type="body" idx="1"/>
          </p:nvPr>
        </p:nvSpPr>
        <p:spPr>
          <a:xfrm>
            <a:off x="914400" y="2286000"/>
            <a:ext cx="75438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Char char="•"/>
            </a:pPr>
            <a:r>
              <a:rPr lang="en-US" sz="21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5.1 shows the relationship between each person’s tax share &amp; quantity of fireworks demanded.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260"/>
              </a:spcBef>
              <a:spcAft>
                <a:spcPts val="0"/>
              </a:spcAft>
              <a:buSzPts val="2100"/>
              <a:buFont typeface="Arial"/>
              <a:buChar char="•"/>
            </a:pPr>
            <a:r>
              <a:rPr lang="en-US" sz="21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Each person demands more fireworks as the share of costs paid falls.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260"/>
              </a:spcBef>
              <a:spcAft>
                <a:spcPts val="0"/>
              </a:spcAft>
              <a:buSzPts val="2100"/>
              <a:buFont typeface="Arial"/>
              <a:buChar char="•"/>
            </a:pPr>
            <a:r>
              <a:rPr lang="en-US" sz="21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Shares add up to one: S</a:t>
            </a:r>
            <a:r>
              <a:rPr lang="en-US" sz="2100" b="0" i="0" u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21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+S</a:t>
            </a:r>
            <a:r>
              <a:rPr lang="en-US" sz="2100" b="0" i="0" u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 sz="21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=1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260"/>
              </a:spcBef>
              <a:spcAft>
                <a:spcPts val="0"/>
              </a:spcAft>
              <a:buSzPts val="2100"/>
              <a:buFont typeface="Arial"/>
              <a:buChar char="•"/>
            </a:pPr>
            <a:r>
              <a:rPr lang="en-US" sz="21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Lindahl prices</a:t>
            </a:r>
            <a:r>
              <a:rPr lang="en-US" sz="21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Each person faces a “personalized price” per unit of the public good, which depends on the tax share.</a:t>
            </a:r>
            <a:endParaRPr/>
          </a:p>
          <a:p>
            <a:pPr marL="342900" lvl="0" indent="-209550" algn="l" rtl="0">
              <a:spcBef>
                <a:spcPts val="1260"/>
              </a:spcBef>
              <a:spcAft>
                <a:spcPts val="0"/>
              </a:spcAft>
              <a:buSzPts val="2100"/>
              <a:buFont typeface="Arial"/>
              <a:buNone/>
            </a:pPr>
            <a:endParaRPr sz="21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2"/>
          <p:cNvSpPr txBox="1"/>
          <p:nvPr/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/>
          </a:p>
        </p:txBody>
      </p:sp>
      <p:sp>
        <p:nvSpPr>
          <p:cNvPr id="162" name="Google Shape;162;p22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Arial"/>
              <a:buNone/>
            </a:pPr>
            <a:r>
              <a:rPr lang="en-US" sz="38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Direct Democracy:</a:t>
            </a:r>
            <a:br>
              <a:rPr lang="en-US" sz="38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8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Example of Lindahl’s procedure</a:t>
            </a:r>
            <a:endParaRPr/>
          </a:p>
        </p:txBody>
      </p:sp>
      <p:sp>
        <p:nvSpPr>
          <p:cNvPr id="163" name="Google Shape;163;p22"/>
          <p:cNvSpPr txBox="1">
            <a:spLocks noGrp="1"/>
          </p:cNvSpPr>
          <p:nvPr>
            <p:ph type="body" idx="1"/>
          </p:nvPr>
        </p:nvSpPr>
        <p:spPr>
          <a:xfrm>
            <a:off x="914400" y="2286000"/>
            <a:ext cx="75438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3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Equilibrium: set of Lindahl prices such that each person votes for the same quantity of the public good.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3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Figure 5.1, this occurs at quantity r</a:t>
            </a:r>
            <a:r>
              <a:rPr lang="en-US" sz="3000" b="0" i="0" u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r>
              <a:rPr lang="en-US" sz="3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and each person’s share is measured on the y-axis.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3"/>
          <p:cNvSpPr txBox="1"/>
          <p:nvPr/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/>
          </a:p>
        </p:txBody>
      </p:sp>
      <p:sp>
        <p:nvSpPr>
          <p:cNvPr id="169" name="Google Shape;169;p23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Arial"/>
              <a:buNone/>
            </a:pPr>
            <a:r>
              <a:rPr lang="en-US" sz="38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Direct Democracy:</a:t>
            </a:r>
            <a:br>
              <a:rPr lang="en-US" sz="38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8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Feasibility of Lindahl’s procedure</a:t>
            </a:r>
            <a:endParaRPr/>
          </a:p>
        </p:txBody>
      </p:sp>
      <p:sp>
        <p:nvSpPr>
          <p:cNvPr id="170" name="Google Shape;170;p23"/>
          <p:cNvSpPr txBox="1">
            <a:spLocks noGrp="1"/>
          </p:cNvSpPr>
          <p:nvPr>
            <p:ph type="body" idx="1"/>
          </p:nvPr>
        </p:nvSpPr>
        <p:spPr>
          <a:xfrm>
            <a:off x="914400" y="2286000"/>
            <a:ext cx="75438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3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Could imagine an auctioneer announces initial set of tax schedules, then Adam &amp; Eve vote on quantity of fireworks.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lang="en-US" sz="2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they agree on quantity, stop.  Otherwise, continue process with new tax shares.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3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Would converge to r</a:t>
            </a:r>
            <a:r>
              <a:rPr lang="en-US" sz="3000" b="0" i="0" u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r>
              <a:rPr lang="en-US" sz="3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which is Pareto efficient.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elling Your Ideas">
  <a:themeElements>
    <a:clrScheme name="Selling Your Ideas 9">
      <a:dk1>
        <a:srgbClr val="000000"/>
      </a:dk1>
      <a:lt1>
        <a:srgbClr val="FBFFFF"/>
      </a:lt1>
      <a:dk2>
        <a:srgbClr val="A50021"/>
      </a:dk2>
      <a:lt2>
        <a:srgbClr val="F1B60F"/>
      </a:lt2>
      <a:accent1>
        <a:srgbClr val="CC9900"/>
      </a:accent1>
      <a:accent2>
        <a:srgbClr val="C0C0C0"/>
      </a:accent2>
      <a:accent3>
        <a:srgbClr val="FDFFFF"/>
      </a:accent3>
      <a:accent4>
        <a:srgbClr val="000000"/>
      </a:accent4>
      <a:accent5>
        <a:srgbClr val="E2CAAA"/>
      </a:accent5>
      <a:accent6>
        <a:srgbClr val="AEAEAE"/>
      </a:accent6>
      <a:hlink>
        <a:srgbClr val="FF6600"/>
      </a:hlink>
      <a:folHlink>
        <a:srgbClr val="DC59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elling Your Ideas">
  <a:themeElements>
    <a:clrScheme name="Selling Your Ideas 9">
      <a:dk1>
        <a:srgbClr val="000000"/>
      </a:dk1>
      <a:lt1>
        <a:srgbClr val="FBFFFF"/>
      </a:lt1>
      <a:dk2>
        <a:srgbClr val="A50021"/>
      </a:dk2>
      <a:lt2>
        <a:srgbClr val="F1B60F"/>
      </a:lt2>
      <a:accent1>
        <a:srgbClr val="CC9900"/>
      </a:accent1>
      <a:accent2>
        <a:srgbClr val="C0C0C0"/>
      </a:accent2>
      <a:accent3>
        <a:srgbClr val="FDFFFF"/>
      </a:accent3>
      <a:accent4>
        <a:srgbClr val="000000"/>
      </a:accent4>
      <a:accent5>
        <a:srgbClr val="E2CAAA"/>
      </a:accent5>
      <a:accent6>
        <a:srgbClr val="AEAEAE"/>
      </a:accent6>
      <a:hlink>
        <a:srgbClr val="FF6600"/>
      </a:hlink>
      <a:folHlink>
        <a:srgbClr val="DC59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2209</Words>
  <Application>Microsoft Office PowerPoint</Application>
  <PresentationFormat>On-screen Show (4:3)</PresentationFormat>
  <Paragraphs>253</Paragraphs>
  <Slides>55</Slides>
  <Notes>55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55</vt:i4>
      </vt:variant>
    </vt:vector>
  </HeadingPairs>
  <TitlesOfParts>
    <vt:vector size="59" baseType="lpstr">
      <vt:lpstr>Arial</vt:lpstr>
      <vt:lpstr>Tahoma</vt:lpstr>
      <vt:lpstr>1_Selling Your Ideas</vt:lpstr>
      <vt:lpstr>Selling Your Ideas</vt:lpstr>
      <vt:lpstr>Theme 3 – Public Choice</vt:lpstr>
      <vt:lpstr>Political Economy Defined</vt:lpstr>
      <vt:lpstr>Direct Democracy</vt:lpstr>
      <vt:lpstr>Direct Democracy: Unanimity rules</vt:lpstr>
      <vt:lpstr>Direct Democracy: Example of Lindahl’s procedure</vt:lpstr>
      <vt:lpstr>Figure 5.1</vt:lpstr>
      <vt:lpstr>Direct Democracy: Example of Lindahl’s procedure</vt:lpstr>
      <vt:lpstr>Direct Democracy: Example of Lindahl’s procedure</vt:lpstr>
      <vt:lpstr>Direct Democracy: Feasibility of Lindahl’s procedure</vt:lpstr>
      <vt:lpstr>Direct Democracy: Feasibility of Lindahl’s procedure</vt:lpstr>
      <vt:lpstr>Direct Democracy: Majority Voting rules</vt:lpstr>
      <vt:lpstr>Direct Democracy: Majority Voting rule example</vt:lpstr>
      <vt:lpstr>Table 5.1</vt:lpstr>
      <vt:lpstr>Direct Democracy: Majority Voting rule example</vt:lpstr>
      <vt:lpstr>Direct Democracy: Majority Voting rule example</vt:lpstr>
      <vt:lpstr>Table 5.2</vt:lpstr>
      <vt:lpstr>Direct Democracy: Majority Voting rule example</vt:lpstr>
      <vt:lpstr>Direct Democracy: Majority Voting rule example</vt:lpstr>
      <vt:lpstr>Direct Democracy: Majority Voting rule example</vt:lpstr>
      <vt:lpstr>Direct Democracy: Why difficulties with Majority Voting rule?</vt:lpstr>
      <vt:lpstr>Direct Democracy: Why difficulties with Majority Voting rule?</vt:lpstr>
      <vt:lpstr>Figure 5.2</vt:lpstr>
      <vt:lpstr>Direct Democracy: Why difficulties with Majority Voting rule?</vt:lpstr>
      <vt:lpstr>Direct Democracy: Majority Voting rules</vt:lpstr>
      <vt:lpstr>Direct Democracy: Median voter theorem</vt:lpstr>
      <vt:lpstr>Direct Democracy: Median voter theorem illustrated</vt:lpstr>
      <vt:lpstr>Table 5.3</vt:lpstr>
      <vt:lpstr>Direct Democracy: Median voter theorem illustrated</vt:lpstr>
      <vt:lpstr>Direct Democracy: Log-rolling</vt:lpstr>
      <vt:lpstr>Direct Democracy: Intensity of Preferences</vt:lpstr>
      <vt:lpstr>Direct Democracy: Problems</vt:lpstr>
      <vt:lpstr>Direct Democracy: Problems</vt:lpstr>
      <vt:lpstr>Direct Democracy: Problems</vt:lpstr>
      <vt:lpstr>Direct Democracy: Problems</vt:lpstr>
      <vt:lpstr>Representative Democracy –&gt;  PUBLIC CHOICE THEORY</vt:lpstr>
      <vt:lpstr>PowerPoint Presentation</vt:lpstr>
      <vt:lpstr>Public choice economists say</vt:lpstr>
      <vt:lpstr>Churchill says -</vt:lpstr>
      <vt:lpstr>Representative Democracy: Politicians</vt:lpstr>
      <vt:lpstr>Figure 5.3</vt:lpstr>
      <vt:lpstr>Representative Democracy: Politicians</vt:lpstr>
      <vt:lpstr>Representative Democracy: Politicians</vt:lpstr>
      <vt:lpstr>PowerPoint Presentation</vt:lpstr>
      <vt:lpstr>Rational Ignorance</vt:lpstr>
      <vt:lpstr>Why do people even vote at all? </vt:lpstr>
      <vt:lpstr>Representative Democracy: Public employees/bureaucrats</vt:lpstr>
      <vt:lpstr>Figure 5.4</vt:lpstr>
      <vt:lpstr>Representative Democracy: Public employees/bureaucrats</vt:lpstr>
      <vt:lpstr>Representative Democracy: Public employees/bureaucrats</vt:lpstr>
      <vt:lpstr>Bureaucrats are rewarded when they expand the duties and clientele of their departments</vt:lpstr>
      <vt:lpstr>Representative Democracy: Special Interests</vt:lpstr>
      <vt:lpstr>Representative Democracy: Special Interests</vt:lpstr>
      <vt:lpstr>Figure 5.5</vt:lpstr>
      <vt:lpstr>Representative Democracy: Special Interests – rent seeking</vt:lpstr>
      <vt:lpstr>Representative Democracy: Special Interests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 3 – Public Choice</dc:title>
  <dc:creator>Waqas</dc:creator>
  <cp:lastModifiedBy>Dr. Waqas</cp:lastModifiedBy>
  <cp:revision>1</cp:revision>
  <dcterms:modified xsi:type="dcterms:W3CDTF">2020-12-03T12:04:16Z</dcterms:modified>
</cp:coreProperties>
</file>