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71" r:id="rId12"/>
    <p:sldId id="267" r:id="rId13"/>
    <p:sldId id="272" r:id="rId14"/>
    <p:sldId id="265" r:id="rId15"/>
    <p:sldId id="273" r:id="rId16"/>
    <p:sldId id="268" r:id="rId17"/>
    <p:sldId id="274" r:id="rId18"/>
    <p:sldId id="266" r:id="rId19"/>
    <p:sldId id="269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14B310-5E23-4541-A14A-F620B6EE9CFC}" v="243" dt="2020-06-14T16:12:48.7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612A8-76A4-4B0B-B723-162E3C27679D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6A34B-09B3-4503-A636-2FF9C0C03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6A34B-09B3-4503-A636-2FF9C0C0339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015C-6683-4D15-A299-67DFBB0EC990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D973-4B39-4193-8FE6-31875BE94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015C-6683-4D15-A299-67DFBB0EC990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D973-4B39-4193-8FE6-31875BE94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015C-6683-4D15-A299-67DFBB0EC990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D973-4B39-4193-8FE6-31875BE94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015C-6683-4D15-A299-67DFBB0EC990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D973-4B39-4193-8FE6-31875BE94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015C-6683-4D15-A299-67DFBB0EC990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D973-4B39-4193-8FE6-31875BE94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015C-6683-4D15-A299-67DFBB0EC990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D973-4B39-4193-8FE6-31875BE94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015C-6683-4D15-A299-67DFBB0EC990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D973-4B39-4193-8FE6-31875BE94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015C-6683-4D15-A299-67DFBB0EC990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D973-4B39-4193-8FE6-31875BE94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015C-6683-4D15-A299-67DFBB0EC990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D973-4B39-4193-8FE6-31875BE94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015C-6683-4D15-A299-67DFBB0EC990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D973-4B39-4193-8FE6-31875BE94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015C-6683-4D15-A299-67DFBB0EC990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D973-4B39-4193-8FE6-31875BE94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B015C-6683-4D15-A299-67DFBB0EC990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CD973-4B39-4193-8FE6-31875BE94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3326"/>
            <a:ext cx="7772400" cy="14700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OPTIC NERVE DISEASES (</a:t>
            </a:r>
            <a:r>
              <a:rPr lang="en-US" sz="5400" b="1" dirty="0" err="1">
                <a:solidFill>
                  <a:srgbClr val="FF0000"/>
                </a:solidFill>
              </a:rPr>
              <a:t>Papilloedema</a:t>
            </a:r>
            <a:r>
              <a:rPr lang="en-US" sz="5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070" y="3374954"/>
            <a:ext cx="7788467" cy="264362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cs typeface="Calibri"/>
              </a:rPr>
              <a:t>By</a:t>
            </a:r>
          </a:p>
          <a:p>
            <a:endParaRPr lang="en-US" dirty="0">
              <a:solidFill>
                <a:srgbClr val="FFFFFF"/>
              </a:solidFill>
              <a:cs typeface="Calibri"/>
            </a:endParaRPr>
          </a:p>
          <a:p>
            <a:r>
              <a:rPr lang="en-US" dirty="0">
                <a:solidFill>
                  <a:srgbClr val="FFC000"/>
                </a:solidFill>
                <a:cs typeface="Calibri"/>
              </a:rPr>
              <a:t>Dr. Suhail Mushtaq </a:t>
            </a:r>
            <a:r>
              <a:rPr lang="en-US" dirty="0" err="1">
                <a:solidFill>
                  <a:srgbClr val="FFC000"/>
                </a:solidFill>
                <a:cs typeface="Calibri"/>
              </a:rPr>
              <a:t>Boobak</a:t>
            </a:r>
            <a:endParaRPr lang="en-US">
              <a:solidFill>
                <a:srgbClr val="FFC000"/>
              </a:solidFill>
              <a:cs typeface="Calibri"/>
            </a:endParaRPr>
          </a:p>
          <a:p>
            <a:r>
              <a:rPr lang="en-US" dirty="0">
                <a:cs typeface="Calibri"/>
              </a:rPr>
              <a:t>MBBS, DOMS, MCPS, ICO (UK), FCPS, FRCS</a:t>
            </a:r>
          </a:p>
          <a:p>
            <a:r>
              <a:rPr lang="en-US" dirty="0">
                <a:solidFill>
                  <a:srgbClr val="FFC000"/>
                </a:solidFill>
                <a:cs typeface="Calibri"/>
              </a:rPr>
              <a:t>Associate Professor Ophthalmology</a:t>
            </a:r>
          </a:p>
          <a:p>
            <a:r>
              <a:rPr lang="en-US" dirty="0">
                <a:cs typeface="Calibri"/>
              </a:rPr>
              <a:t>Sargodha Medical College, University of Sargodha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900" b="1" dirty="0">
                <a:solidFill>
                  <a:srgbClr val="FFC000"/>
                </a:solidFill>
              </a:rPr>
              <a:t>Stages of </a:t>
            </a:r>
            <a:r>
              <a:rPr lang="en-US" sz="3900" b="1" dirty="0" err="1">
                <a:solidFill>
                  <a:srgbClr val="FFC000"/>
                </a:solidFill>
              </a:rPr>
              <a:t>papilloedema</a:t>
            </a:r>
            <a:endParaRPr lang="en-US" sz="3900" b="1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dirty="0"/>
              <a:t>  A-Early</a:t>
            </a:r>
          </a:p>
          <a:p>
            <a:pPr>
              <a:buNone/>
            </a:pPr>
            <a:r>
              <a:rPr lang="en-US" dirty="0"/>
              <a:t>          1- Visual symptoms may be absent</a:t>
            </a:r>
          </a:p>
          <a:p>
            <a:pPr>
              <a:buNone/>
            </a:pPr>
            <a:r>
              <a:rPr lang="en-US" dirty="0"/>
              <a:t>          2- Optic disc hyperemia and mild elevation</a:t>
            </a:r>
          </a:p>
          <a:p>
            <a:pPr>
              <a:buNone/>
            </a:pPr>
            <a:r>
              <a:rPr lang="en-US" dirty="0"/>
              <a:t>    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r. Suhail\Pictures\P101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B- </a:t>
            </a:r>
            <a:r>
              <a:rPr lang="en-US" sz="3600" b="1" dirty="0"/>
              <a:t>Established</a:t>
            </a:r>
          </a:p>
          <a:p>
            <a:pPr>
              <a:buNone/>
            </a:pPr>
            <a:r>
              <a:rPr lang="en-US" dirty="0"/>
              <a:t>       </a:t>
            </a:r>
            <a:r>
              <a:rPr lang="en-US" sz="3600" dirty="0"/>
              <a:t>1-V.A may or may not be reduced</a:t>
            </a:r>
          </a:p>
          <a:p>
            <a:pPr>
              <a:buNone/>
            </a:pPr>
            <a:r>
              <a:rPr lang="en-US" sz="3600" dirty="0"/>
              <a:t>      2- Venous engorgement,           	  		  </a:t>
            </a:r>
            <a:r>
              <a:rPr lang="en-US" sz="3600" dirty="0" err="1"/>
              <a:t>peripallary</a:t>
            </a:r>
            <a:r>
              <a:rPr lang="en-US" sz="3600" dirty="0"/>
              <a:t> flame- shaped 	  		  </a:t>
            </a:r>
            <a:r>
              <a:rPr lang="en-US" sz="3600" dirty="0" err="1"/>
              <a:t>haemorrhage</a:t>
            </a:r>
            <a:r>
              <a:rPr lang="en-US" sz="3600" dirty="0"/>
              <a:t>, cotton-wool spots</a:t>
            </a:r>
          </a:p>
          <a:p>
            <a:pPr>
              <a:buNone/>
            </a:pPr>
            <a:r>
              <a:rPr lang="en-US" sz="3600" dirty="0"/>
              <a:t>      3- Enlargement of optic nerve head       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r. Suhail\Pictures\P101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/>
              <a:t>Chronic</a:t>
            </a:r>
          </a:p>
          <a:p>
            <a:pPr>
              <a:buNone/>
            </a:pPr>
            <a:r>
              <a:rPr lang="en-US" dirty="0"/>
              <a:t>  </a:t>
            </a:r>
            <a:r>
              <a:rPr lang="en-US" sz="3600" dirty="0"/>
              <a:t>1-  V.A is variable</a:t>
            </a:r>
          </a:p>
          <a:p>
            <a:pPr>
              <a:buNone/>
            </a:pPr>
            <a:r>
              <a:rPr lang="en-US" sz="3600" dirty="0"/>
              <a:t> 2- Optic disc is markedly elevated</a:t>
            </a:r>
          </a:p>
          <a:p>
            <a:pPr>
              <a:buNone/>
            </a:pPr>
            <a:r>
              <a:rPr lang="en-US" sz="3600" dirty="0"/>
              <a:t> 3- Cotton wool spots and </a:t>
            </a:r>
            <a:r>
              <a:rPr lang="en-US" sz="3600" dirty="0" err="1"/>
              <a:t>haemorrhages</a:t>
            </a:r>
            <a:r>
              <a:rPr lang="en-US" sz="3600" dirty="0"/>
              <a:t> are absent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r. Suhail\Pictures\P101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/>
              <a:t>Atrophic</a:t>
            </a:r>
          </a:p>
          <a:p>
            <a:pPr>
              <a:buNone/>
            </a:pPr>
            <a:r>
              <a:rPr lang="en-US" sz="3600" dirty="0"/>
              <a:t>  1- V-A severely reduced</a:t>
            </a:r>
          </a:p>
          <a:p>
            <a:pPr>
              <a:buNone/>
            </a:pPr>
            <a:r>
              <a:rPr lang="en-US" sz="3600" dirty="0"/>
              <a:t>  2- Optic disc is dirty grey and atrophic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r. Suhail\Pictures\P101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 </a:t>
            </a:r>
            <a:r>
              <a:rPr lang="en-US" sz="3600" b="1" dirty="0">
                <a:solidFill>
                  <a:srgbClr val="FFC000"/>
                </a:solidFill>
              </a:rPr>
              <a:t>Causes of optic disc </a:t>
            </a:r>
            <a:r>
              <a:rPr lang="en-US" sz="3600" b="1" dirty="0" err="1">
                <a:solidFill>
                  <a:srgbClr val="FFC000"/>
                </a:solidFill>
              </a:rPr>
              <a:t>elevtion</a:t>
            </a:r>
            <a:endParaRPr lang="en-US" sz="3600" b="1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dirty="0"/>
              <a:t>   </a:t>
            </a:r>
            <a:r>
              <a:rPr lang="en-US" sz="3900" dirty="0"/>
              <a:t>1- </a:t>
            </a:r>
            <a:r>
              <a:rPr lang="en-US" sz="3900" b="1" dirty="0" err="1"/>
              <a:t>Papilloedema</a:t>
            </a:r>
            <a:endParaRPr lang="en-US" sz="3900" b="1" dirty="0"/>
          </a:p>
          <a:p>
            <a:pPr>
              <a:buNone/>
            </a:pPr>
            <a:r>
              <a:rPr lang="en-US" sz="3900" dirty="0"/>
              <a:t>   2- </a:t>
            </a:r>
            <a:r>
              <a:rPr lang="en-US" sz="3900" b="1" dirty="0"/>
              <a:t>Anterior optic neuropathy</a:t>
            </a:r>
          </a:p>
          <a:p>
            <a:pPr>
              <a:buNone/>
            </a:pPr>
            <a:r>
              <a:rPr lang="en-US" sz="3900" dirty="0"/>
              <a:t>           </a:t>
            </a:r>
            <a:r>
              <a:rPr lang="en-US" sz="3900" dirty="0" err="1"/>
              <a:t>Ischaemic</a:t>
            </a:r>
            <a:endParaRPr lang="en-US" sz="3900" dirty="0"/>
          </a:p>
          <a:p>
            <a:pPr>
              <a:buNone/>
            </a:pPr>
            <a:r>
              <a:rPr lang="en-US" sz="3900" dirty="0"/>
              <a:t>           </a:t>
            </a:r>
            <a:r>
              <a:rPr lang="en-US" sz="3900" dirty="0" err="1"/>
              <a:t>inflammattion</a:t>
            </a:r>
            <a:endParaRPr lang="en-US" sz="3900" dirty="0"/>
          </a:p>
          <a:p>
            <a:pPr>
              <a:buNone/>
            </a:pPr>
            <a:r>
              <a:rPr lang="en-US" sz="3900" dirty="0"/>
              <a:t>           infiltrative 	   </a:t>
            </a:r>
          </a:p>
          <a:p>
            <a:pPr>
              <a:buNone/>
            </a:pPr>
            <a:r>
              <a:rPr lang="en-US" sz="3900" dirty="0"/>
              <a:t>           compressiv</a:t>
            </a:r>
            <a:r>
              <a:rPr lang="en-US" sz="3600" dirty="0"/>
              <a:t>e</a:t>
            </a:r>
          </a:p>
          <a:p>
            <a:pPr>
              <a:buNone/>
            </a:pPr>
            <a:r>
              <a:rPr lang="en-US" sz="3600" dirty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3- </a:t>
            </a:r>
            <a:r>
              <a:rPr lang="en-US" sz="3600" b="1" dirty="0"/>
              <a:t>Intraocular disease</a:t>
            </a:r>
          </a:p>
          <a:p>
            <a:pPr>
              <a:buNone/>
            </a:pPr>
            <a:r>
              <a:rPr lang="en-US" dirty="0"/>
              <a:t>          CRVO,</a:t>
            </a:r>
          </a:p>
          <a:p>
            <a:pPr>
              <a:buNone/>
            </a:pPr>
            <a:r>
              <a:rPr lang="en-US" dirty="0"/>
              <a:t>          </a:t>
            </a:r>
            <a:r>
              <a:rPr lang="en-US" dirty="0" err="1"/>
              <a:t>Post.Uveitis</a:t>
            </a:r>
            <a:endParaRPr lang="en-US" dirty="0"/>
          </a:p>
          <a:p>
            <a:pPr>
              <a:buNone/>
            </a:pPr>
            <a:r>
              <a:rPr lang="en-US" dirty="0"/>
              <a:t>          </a:t>
            </a:r>
            <a:r>
              <a:rPr lang="en-US" dirty="0" err="1"/>
              <a:t>Post.Scleritis</a:t>
            </a:r>
            <a:endParaRPr lang="en-US" dirty="0"/>
          </a:p>
          <a:p>
            <a:pPr>
              <a:buNone/>
            </a:pPr>
            <a:r>
              <a:rPr lang="en-US" dirty="0"/>
              <a:t>          </a:t>
            </a:r>
            <a:r>
              <a:rPr lang="en-US" dirty="0" err="1"/>
              <a:t>Hypotony</a:t>
            </a:r>
            <a:endParaRPr lang="en-US" dirty="0"/>
          </a:p>
          <a:p>
            <a:pPr>
              <a:buNone/>
            </a:pPr>
            <a:r>
              <a:rPr lang="en-US" dirty="0"/>
              <a:t> 4- </a:t>
            </a:r>
            <a:r>
              <a:rPr lang="en-US" sz="3600" b="1" dirty="0"/>
              <a:t>Pseudo-</a:t>
            </a:r>
            <a:r>
              <a:rPr lang="en-US" sz="3600" b="1" dirty="0" err="1"/>
              <a:t>oedema</a:t>
            </a:r>
            <a:endParaRPr lang="en-US" sz="3600" b="1" dirty="0"/>
          </a:p>
          <a:p>
            <a:pPr>
              <a:buNone/>
            </a:pPr>
            <a:r>
              <a:rPr lang="en-US" dirty="0"/>
              <a:t>          Optic disc </a:t>
            </a:r>
            <a:r>
              <a:rPr lang="en-US" dirty="0" err="1"/>
              <a:t>drusen</a:t>
            </a:r>
            <a:endParaRPr lang="en-US" dirty="0"/>
          </a:p>
          <a:p>
            <a:pPr>
              <a:buNone/>
            </a:pPr>
            <a:r>
              <a:rPr lang="en-US" dirty="0"/>
              <a:t>          </a:t>
            </a:r>
            <a:r>
              <a:rPr lang="en-US" dirty="0" err="1"/>
              <a:t>Hypermetropia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 </a:t>
            </a:r>
            <a:r>
              <a:rPr lang="en-US" sz="3600" b="1" dirty="0">
                <a:solidFill>
                  <a:srgbClr val="FFC000"/>
                </a:solidFill>
              </a:rPr>
              <a:t>Classification</a:t>
            </a:r>
          </a:p>
          <a:p>
            <a:pPr>
              <a:buNone/>
            </a:pPr>
            <a:r>
              <a:rPr lang="en-US" dirty="0"/>
              <a:t> A- </a:t>
            </a:r>
            <a:r>
              <a:rPr lang="en-US" sz="3600" b="1" dirty="0"/>
              <a:t>Vascular disturbances </a:t>
            </a:r>
            <a:r>
              <a:rPr lang="en-US" dirty="0"/>
              <a:t>– </a:t>
            </a:r>
            <a:r>
              <a:rPr lang="en-US" dirty="0" err="1"/>
              <a:t>Papilloedema</a:t>
            </a:r>
            <a:endParaRPr lang="en-US" dirty="0"/>
          </a:p>
          <a:p>
            <a:pPr>
              <a:buNone/>
            </a:pPr>
            <a:r>
              <a:rPr lang="en-US" dirty="0"/>
              <a:t> B –</a:t>
            </a:r>
            <a:r>
              <a:rPr lang="en-US" sz="3600" b="1" dirty="0"/>
              <a:t> Inflammation</a:t>
            </a:r>
          </a:p>
          <a:p>
            <a:pPr>
              <a:buNone/>
            </a:pPr>
            <a:r>
              <a:rPr lang="en-US" dirty="0"/>
              <a:t>           a-</a:t>
            </a:r>
            <a:r>
              <a:rPr lang="en-US" u="sng" dirty="0"/>
              <a:t>Acute</a:t>
            </a:r>
          </a:p>
          <a:p>
            <a:pPr>
              <a:buNone/>
            </a:pPr>
            <a:r>
              <a:rPr lang="en-US" dirty="0"/>
              <a:t>                    - </a:t>
            </a:r>
            <a:r>
              <a:rPr lang="en-US" dirty="0" err="1"/>
              <a:t>Papillitis</a:t>
            </a:r>
            <a:r>
              <a:rPr lang="en-US" dirty="0"/>
              <a:t>(optic neuritis)</a:t>
            </a:r>
          </a:p>
          <a:p>
            <a:pPr>
              <a:buNone/>
            </a:pPr>
            <a:r>
              <a:rPr lang="en-US" dirty="0"/>
              <a:t>                    - </a:t>
            </a:r>
            <a:r>
              <a:rPr lang="en-US" dirty="0" err="1"/>
              <a:t>Retrobulbar</a:t>
            </a:r>
            <a:r>
              <a:rPr lang="en-US" dirty="0"/>
              <a:t> neuritis</a:t>
            </a:r>
          </a:p>
          <a:p>
            <a:pPr>
              <a:buNone/>
            </a:pPr>
            <a:r>
              <a:rPr lang="en-US" dirty="0"/>
              <a:t>                    - </a:t>
            </a:r>
            <a:r>
              <a:rPr lang="en-US" dirty="0" err="1"/>
              <a:t>Neuroretinitis</a:t>
            </a:r>
            <a:endParaRPr lang="en-US" dirty="0"/>
          </a:p>
          <a:p>
            <a:pPr>
              <a:buNone/>
            </a:pPr>
            <a:r>
              <a:rPr lang="en-US" dirty="0"/>
              <a:t>           b- </a:t>
            </a:r>
            <a:r>
              <a:rPr lang="en-US" u="sng" dirty="0" err="1"/>
              <a:t>Choronic</a:t>
            </a:r>
            <a:r>
              <a:rPr lang="en-US" dirty="0"/>
              <a:t>—Toxic </a:t>
            </a:r>
            <a:r>
              <a:rPr lang="en-US" dirty="0" err="1"/>
              <a:t>amblyopias</a:t>
            </a:r>
            <a:r>
              <a:rPr lang="en-US" dirty="0"/>
              <a:t>     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72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7200" b="1" dirty="0">
                <a:solidFill>
                  <a:srgbClr val="FF0000"/>
                </a:solidFill>
              </a:rPr>
              <a:t>            Thanks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None/>
            </a:pPr>
            <a:r>
              <a:rPr lang="en-US" dirty="0"/>
              <a:t> C- </a:t>
            </a:r>
            <a:r>
              <a:rPr lang="en-US" sz="3600" b="1" dirty="0"/>
              <a:t>Degeneration</a:t>
            </a:r>
            <a:r>
              <a:rPr lang="en-US" dirty="0"/>
              <a:t>– Optic atrophy</a:t>
            </a:r>
          </a:p>
          <a:p>
            <a:pPr>
              <a:buNone/>
            </a:pPr>
            <a:r>
              <a:rPr lang="en-US" dirty="0"/>
              <a:t> D-</a:t>
            </a:r>
            <a:r>
              <a:rPr lang="en-US" sz="3600" b="1" dirty="0"/>
              <a:t> </a:t>
            </a:r>
            <a:r>
              <a:rPr lang="en-US" sz="3600" b="1" dirty="0" err="1"/>
              <a:t>Tumours</a:t>
            </a:r>
            <a:endParaRPr lang="en-US" sz="3600" b="1" dirty="0"/>
          </a:p>
          <a:p>
            <a:pPr>
              <a:buNone/>
            </a:pPr>
            <a:r>
              <a:rPr lang="en-US" dirty="0"/>
              <a:t> E– </a:t>
            </a:r>
            <a:r>
              <a:rPr lang="en-US" sz="3600" b="1" dirty="0"/>
              <a:t>Congenital anomalies</a:t>
            </a:r>
          </a:p>
          <a:p>
            <a:pPr>
              <a:buNone/>
            </a:pPr>
            <a:r>
              <a:rPr lang="en-US" dirty="0"/>
              <a:t>             a- Coloboma</a:t>
            </a:r>
          </a:p>
          <a:p>
            <a:pPr>
              <a:buNone/>
            </a:pPr>
            <a:r>
              <a:rPr lang="en-US" dirty="0"/>
              <a:t>             b- Myelinated nerve fibers </a:t>
            </a:r>
            <a:endParaRPr lang="en-US" dirty="0">
              <a:cs typeface="Calibri"/>
            </a:endParaRPr>
          </a:p>
          <a:p>
            <a:pPr>
              <a:buNone/>
            </a:pPr>
            <a:r>
              <a:rPr lang="en-US" dirty="0"/>
              <a:t>		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F- </a:t>
            </a:r>
            <a:r>
              <a:rPr lang="en-US" sz="3600" b="1" dirty="0"/>
              <a:t>Miscellaneous</a:t>
            </a:r>
          </a:p>
          <a:p>
            <a:pPr>
              <a:buNone/>
            </a:pPr>
            <a:r>
              <a:rPr lang="en-US" dirty="0"/>
              <a:t>      1- Ant. ischemic optic neuropathy-</a:t>
            </a:r>
            <a:r>
              <a:rPr lang="en-US" dirty="0" err="1"/>
              <a:t>Arteritic</a:t>
            </a:r>
            <a:r>
              <a:rPr lang="en-US" dirty="0"/>
              <a:t> &amp; 	non </a:t>
            </a:r>
            <a:r>
              <a:rPr lang="en-US" dirty="0" err="1"/>
              <a:t>arteritic</a:t>
            </a:r>
            <a:endParaRPr lang="en-US" dirty="0"/>
          </a:p>
          <a:p>
            <a:pPr>
              <a:buNone/>
            </a:pPr>
            <a:r>
              <a:rPr lang="en-US" dirty="0"/>
              <a:t> 	   2- Diabetic </a:t>
            </a:r>
            <a:r>
              <a:rPr lang="en-US" dirty="0" err="1"/>
              <a:t>papillopathy</a:t>
            </a:r>
            <a:endParaRPr lang="en-US" dirty="0"/>
          </a:p>
          <a:p>
            <a:pPr>
              <a:buNone/>
            </a:pPr>
            <a:r>
              <a:rPr lang="en-US" dirty="0"/>
              <a:t>       3- </a:t>
            </a:r>
            <a:r>
              <a:rPr lang="en-US" dirty="0" err="1"/>
              <a:t>Herditary</a:t>
            </a:r>
            <a:r>
              <a:rPr lang="en-US" dirty="0"/>
              <a:t> optic neuropathy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pPr>
              <a:buNone/>
            </a:pPr>
            <a:r>
              <a:rPr lang="en-US" sz="3600" b="1" dirty="0" err="1">
                <a:solidFill>
                  <a:srgbClr val="FF0000"/>
                </a:solidFill>
              </a:rPr>
              <a:t>Papilloedema</a:t>
            </a:r>
            <a:endParaRPr lang="en-US" sz="36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/>
              <a:t>  </a:t>
            </a:r>
            <a:r>
              <a:rPr lang="en-US" sz="3600" dirty="0"/>
              <a:t>Swelling of optic nerve head, secondary to raised intracranial pressure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600" b="1" dirty="0">
                <a:solidFill>
                  <a:srgbClr val="FFC000"/>
                </a:solidFill>
              </a:rPr>
              <a:t>Cerebrospinal fluid circulation</a:t>
            </a:r>
          </a:p>
          <a:p>
            <a:pPr>
              <a:buNone/>
            </a:pPr>
            <a:r>
              <a:rPr lang="en-US" dirty="0"/>
              <a:t> CSF formed in choroid plexus in the ventricles of brain		Leaves the lateral ventricles to enter the 3</a:t>
            </a:r>
            <a:r>
              <a:rPr lang="en-US" baseline="30000" dirty="0"/>
              <a:t>rd</a:t>
            </a:r>
            <a:r>
              <a:rPr lang="en-US" dirty="0"/>
              <a:t> ventricle through the foramina of </a:t>
            </a:r>
          </a:p>
          <a:p>
            <a:pPr>
              <a:buNone/>
            </a:pPr>
            <a:r>
              <a:rPr lang="en-US" dirty="0"/>
              <a:t>   Munro		 Through </a:t>
            </a:r>
            <a:r>
              <a:rPr lang="en-US" dirty="0" err="1"/>
              <a:t>sylvian</a:t>
            </a:r>
            <a:r>
              <a:rPr lang="en-US" dirty="0"/>
              <a:t> aqueduct to the 4</a:t>
            </a:r>
            <a:r>
              <a:rPr lang="en-US" baseline="30000" dirty="0"/>
              <a:t>th</a:t>
            </a:r>
            <a:r>
              <a:rPr lang="en-US" dirty="0"/>
              <a:t> ventricle	   Through the </a:t>
            </a:r>
            <a:r>
              <a:rPr lang="en-US" dirty="0" err="1"/>
              <a:t>foramin</a:t>
            </a:r>
            <a:r>
              <a:rPr lang="en-US" dirty="0"/>
              <a:t> of</a:t>
            </a:r>
          </a:p>
          <a:p>
            <a:pPr>
              <a:buNone/>
            </a:pPr>
            <a:r>
              <a:rPr lang="en-US" dirty="0"/>
              <a:t>   </a:t>
            </a:r>
            <a:r>
              <a:rPr lang="en-US" dirty="0" err="1"/>
              <a:t>Luschka</a:t>
            </a:r>
            <a:r>
              <a:rPr lang="en-US" dirty="0"/>
              <a:t> and </a:t>
            </a:r>
            <a:r>
              <a:rPr lang="en-US" dirty="0" err="1"/>
              <a:t>Magendie</a:t>
            </a:r>
            <a:r>
              <a:rPr lang="en-US" dirty="0"/>
              <a:t> to enter the subarachnoid space		Absorption into the cerebral venous drainage system through the </a:t>
            </a:r>
            <a:r>
              <a:rPr lang="en-US" dirty="0" err="1"/>
              <a:t>arachnoid</a:t>
            </a:r>
            <a:r>
              <a:rPr lang="en-US" dirty="0"/>
              <a:t> </a:t>
            </a:r>
            <a:r>
              <a:rPr lang="en-US" dirty="0" err="1"/>
              <a:t>villi</a:t>
            </a:r>
            <a:r>
              <a:rPr lang="en-US" dirty="0"/>
              <a:t>	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52600" y="27432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819400" y="41148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981200" y="36576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828800" y="50292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r. Suhail\Pictures\P101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dirty="0">
                <a:solidFill>
                  <a:srgbClr val="FFC000"/>
                </a:solidFill>
              </a:rPr>
              <a:t>Causes of raised intracranial pressure</a:t>
            </a:r>
          </a:p>
          <a:p>
            <a:pPr>
              <a:buNone/>
            </a:pPr>
            <a:r>
              <a:rPr lang="en-US" dirty="0"/>
              <a:t> 1-Space occupying intracranial lesions</a:t>
            </a:r>
          </a:p>
          <a:p>
            <a:pPr>
              <a:buNone/>
            </a:pPr>
            <a:r>
              <a:rPr lang="en-US" dirty="0"/>
              <a:t> 2- Meningitis ,subarachnoid </a:t>
            </a:r>
            <a:r>
              <a:rPr lang="en-US" dirty="0" err="1"/>
              <a:t>haemorrhage</a:t>
            </a:r>
            <a:r>
              <a:rPr lang="en-US" dirty="0"/>
              <a:t>, cerebral trauma</a:t>
            </a:r>
          </a:p>
          <a:p>
            <a:pPr>
              <a:buNone/>
            </a:pPr>
            <a:r>
              <a:rPr lang="en-US" dirty="0"/>
              <a:t> 3- Idiopathic intracranial hypertension</a:t>
            </a:r>
          </a:p>
          <a:p>
            <a:pPr>
              <a:buNone/>
            </a:pPr>
            <a:r>
              <a:rPr lang="en-US" dirty="0"/>
              <a:t> 4- Blunt trauma</a:t>
            </a:r>
          </a:p>
          <a:p>
            <a:pPr>
              <a:buNone/>
            </a:pPr>
            <a:r>
              <a:rPr lang="en-US" dirty="0"/>
              <a:t> 5- Severe systemic hypertension</a:t>
            </a:r>
          </a:p>
          <a:p>
            <a:pPr>
              <a:buNone/>
            </a:pPr>
            <a:r>
              <a:rPr lang="en-US" dirty="0"/>
              <a:t> 6- congenital lesions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>
                <a:solidFill>
                  <a:srgbClr val="FFC000"/>
                </a:solidFill>
              </a:rPr>
              <a:t>Clinical features</a:t>
            </a:r>
          </a:p>
          <a:p>
            <a:pPr>
              <a:buNone/>
            </a:pPr>
            <a:r>
              <a:rPr lang="en-US" dirty="0"/>
              <a:t> 1 Headache</a:t>
            </a:r>
          </a:p>
          <a:p>
            <a:pPr>
              <a:buNone/>
            </a:pPr>
            <a:r>
              <a:rPr lang="en-US" dirty="0"/>
              <a:t> 2- Sudden nausea and vomiting</a:t>
            </a:r>
          </a:p>
          <a:p>
            <a:pPr>
              <a:buNone/>
            </a:pPr>
            <a:r>
              <a:rPr lang="en-US" dirty="0"/>
              <a:t> 3- Deterioration of consciousness</a:t>
            </a:r>
          </a:p>
          <a:p>
            <a:pPr>
              <a:buNone/>
            </a:pPr>
            <a:r>
              <a:rPr lang="en-US" dirty="0"/>
              <a:t> 4- Visual problem</a:t>
            </a:r>
          </a:p>
          <a:p>
            <a:pPr>
              <a:buNone/>
            </a:pPr>
            <a:r>
              <a:rPr lang="en-US" dirty="0"/>
              <a:t>         Transient visual obscurations</a:t>
            </a:r>
          </a:p>
          <a:p>
            <a:pPr>
              <a:buNone/>
            </a:pPr>
            <a:r>
              <a:rPr lang="en-US" dirty="0"/>
              <a:t>          Horizontal </a:t>
            </a:r>
            <a:r>
              <a:rPr lang="en-US" dirty="0" err="1"/>
              <a:t>diplopia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275</Words>
  <Application>Microsoft Office PowerPoint</Application>
  <PresentationFormat>On-screen Show (4:3)</PresentationFormat>
  <Paragraphs>76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OPTIC NERVE DISEASES (Papilloedema)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 NERVE DISEASES</dc:title>
  <dc:creator>Dr. Suhail</dc:creator>
  <cp:lastModifiedBy>Dr.Suhail</cp:lastModifiedBy>
  <cp:revision>73</cp:revision>
  <dcterms:created xsi:type="dcterms:W3CDTF">2010-02-08T14:07:30Z</dcterms:created>
  <dcterms:modified xsi:type="dcterms:W3CDTF">2020-06-14T16:14:08Z</dcterms:modified>
</cp:coreProperties>
</file>