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9144000" cy="6858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Aharoni" panose="02010803020104030203" pitchFamily="2" charset="-79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Wingdings" panose="05000000000000000000" pitchFamily="2" charset="2"/>
      <p:regular r:id="rId29"/>
    </p:embeddedFont>
    <p:embeddedFont>
      <p:font typeface="Arial Black" panose="020B0A04020102020204" pitchFamily="34" charset="0"/>
      <p:bold r:id="rId30"/>
    </p:embeddedFont>
    <p:embeddedFont>
      <p:font typeface="Arial" panose="020B0604020202020204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2404" y="508508"/>
            <a:ext cx="5219191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828" y="2335783"/>
            <a:ext cx="8632342" cy="377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645048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713230">
              <a:lnSpc>
                <a:spcPct val="100000"/>
              </a:lnSpc>
              <a:spcBef>
                <a:spcPts val="1190"/>
              </a:spcBef>
            </a:pPr>
            <a:r>
              <a:rPr sz="3200" b="1" spc="-125" dirty="0">
                <a:solidFill>
                  <a:srgbClr val="0000FF"/>
                </a:solidFill>
              </a:rPr>
              <a:t>SALT</a:t>
            </a:r>
            <a:r>
              <a:rPr sz="3200" b="1" spc="-114" dirty="0">
                <a:solidFill>
                  <a:srgbClr val="0000FF"/>
                </a:solidFill>
              </a:rPr>
              <a:t> </a:t>
            </a:r>
            <a:r>
              <a:rPr sz="3200" b="1" spc="-45" dirty="0" smtClean="0">
                <a:solidFill>
                  <a:srgbClr val="0000FF"/>
                </a:solidFill>
              </a:rPr>
              <a:t>STRESS</a:t>
            </a:r>
            <a:r>
              <a:rPr lang="en-GB" sz="3200" b="1" spc="-45" dirty="0" smtClean="0">
                <a:solidFill>
                  <a:srgbClr val="0000FF"/>
                </a:solidFill>
              </a:rPr>
              <a:t>/ SALINITY STRESS</a:t>
            </a:r>
            <a:endParaRPr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Dr. Naila Farooq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Plant Growth Under Stress Environment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(SES-309)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583691"/>
            <a:ext cx="7886700" cy="6062980"/>
          </a:xfrm>
          <a:custGeom>
            <a:avLst/>
            <a:gdLst/>
            <a:ahLst/>
            <a:cxnLst/>
            <a:rect l="l" t="t" r="r" b="b"/>
            <a:pathLst>
              <a:path w="7886700" h="6062980">
                <a:moveTo>
                  <a:pt x="0" y="6062472"/>
                </a:moveTo>
                <a:lnTo>
                  <a:pt x="7886700" y="6062472"/>
                </a:lnTo>
                <a:lnTo>
                  <a:pt x="7886700" y="0"/>
                </a:lnTo>
                <a:lnTo>
                  <a:pt x="0" y="0"/>
                </a:lnTo>
                <a:lnTo>
                  <a:pt x="0" y="60624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7542" y="913637"/>
            <a:ext cx="7620634" cy="5315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3683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addition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plant </a:t>
            </a:r>
            <a:r>
              <a:rPr sz="2800" spc="-10" dirty="0">
                <a:latin typeface="Calibri"/>
                <a:cs typeface="Calibri"/>
              </a:rPr>
              <a:t>responses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low </a:t>
            </a:r>
            <a:r>
              <a:rPr sz="2800" spc="-20" dirty="0">
                <a:latin typeface="Calibri"/>
                <a:cs typeface="Calibri"/>
              </a:rPr>
              <a:t>water  </a:t>
            </a:r>
            <a:r>
              <a:rPr sz="2800" spc="-15" dirty="0">
                <a:latin typeface="Calibri"/>
                <a:cs typeface="Calibri"/>
              </a:rPr>
              <a:t>potential, </a:t>
            </a:r>
            <a:r>
              <a:rPr sz="2800" spc="-10" dirty="0">
                <a:latin typeface="Calibri"/>
                <a:cs typeface="Calibri"/>
              </a:rPr>
              <a:t>specific </a:t>
            </a:r>
            <a:r>
              <a:rPr sz="2800" spc="-5" dirty="0">
                <a:latin typeface="Calibri"/>
                <a:cs typeface="Calibri"/>
              </a:rPr>
              <a:t>ion </a:t>
            </a:r>
            <a:r>
              <a:rPr sz="2800" spc="-20" dirty="0">
                <a:latin typeface="Calibri"/>
                <a:cs typeface="Calibri"/>
              </a:rPr>
              <a:t>toxicity effects </a:t>
            </a:r>
            <a:r>
              <a:rPr sz="2800" spc="-5" dirty="0">
                <a:latin typeface="Calibri"/>
                <a:cs typeface="Calibri"/>
              </a:rPr>
              <a:t>also occur  when </a:t>
            </a:r>
            <a:r>
              <a:rPr sz="2800" spc="-10" dirty="0">
                <a:latin typeface="Calibri"/>
                <a:cs typeface="Calibri"/>
              </a:rPr>
              <a:t>injurious </a:t>
            </a:r>
            <a:r>
              <a:rPr sz="2800" spc="-15" dirty="0">
                <a:latin typeface="Calibri"/>
                <a:cs typeface="Calibri"/>
              </a:rPr>
              <a:t>concentrations </a:t>
            </a:r>
            <a:r>
              <a:rPr sz="2800" spc="-5" dirty="0">
                <a:latin typeface="Calibri"/>
                <a:cs typeface="Calibri"/>
              </a:rPr>
              <a:t>of ions - </a:t>
            </a:r>
            <a:r>
              <a:rPr sz="2800" spc="-10" dirty="0">
                <a:latin typeface="Calibri"/>
                <a:cs typeface="Calibri"/>
              </a:rPr>
              <a:t>particularly  sodium, chloride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sulphide </a:t>
            </a:r>
            <a:r>
              <a:rPr sz="2800" spc="-5" dirty="0">
                <a:latin typeface="Calibri"/>
                <a:cs typeface="Calibri"/>
              </a:rPr>
              <a:t>ions </a:t>
            </a:r>
            <a:r>
              <a:rPr sz="2800" spc="-10" dirty="0">
                <a:latin typeface="Calibri"/>
                <a:cs typeface="Calibri"/>
              </a:rPr>
              <a:t>accumulate </a:t>
            </a:r>
            <a:r>
              <a:rPr sz="2800" spc="-5" dirty="0">
                <a:latin typeface="Calibri"/>
                <a:cs typeface="Calibri"/>
              </a:rPr>
              <a:t>in  cells.</a:t>
            </a:r>
            <a:endParaRPr sz="2800">
              <a:latin typeface="Calibri"/>
              <a:cs typeface="Calibri"/>
            </a:endParaRPr>
          </a:p>
          <a:p>
            <a:pPr marL="241300" marR="3352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 abnormally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20" dirty="0">
                <a:latin typeface="Calibri"/>
                <a:cs typeface="Calibri"/>
              </a:rPr>
              <a:t>ratio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potassium  </a:t>
            </a:r>
            <a:r>
              <a:rPr sz="2800" spc="-5" dirty="0">
                <a:latin typeface="Calibri"/>
                <a:cs typeface="Calibri"/>
              </a:rPr>
              <a:t>ions and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15" dirty="0">
                <a:latin typeface="Calibri"/>
                <a:cs typeface="Calibri"/>
              </a:rPr>
              <a:t>concentrations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total </a:t>
            </a:r>
            <a:r>
              <a:rPr sz="2800" spc="-10" dirty="0">
                <a:latin typeface="Calibri"/>
                <a:cs typeface="Calibri"/>
              </a:rPr>
              <a:t>salts  </a:t>
            </a:r>
            <a:r>
              <a:rPr sz="2800" spc="-15" dirty="0">
                <a:latin typeface="Calibri"/>
                <a:cs typeface="Calibri"/>
              </a:rPr>
              <a:t>inactivate </a:t>
            </a:r>
            <a:r>
              <a:rPr sz="2800" spc="-10" dirty="0">
                <a:latin typeface="Calibri"/>
                <a:cs typeface="Calibri"/>
              </a:rPr>
              <a:t>enzymes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inhibit </a:t>
            </a:r>
            <a:r>
              <a:rPr sz="2800" spc="-20" dirty="0">
                <a:latin typeface="Calibri"/>
                <a:cs typeface="Calibri"/>
              </a:rPr>
              <a:t>protein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synthesis.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15" dirty="0">
                <a:latin typeface="Calibri"/>
                <a:cs typeface="Calibri"/>
              </a:rPr>
              <a:t>concentration, </a:t>
            </a:r>
            <a:r>
              <a:rPr sz="2800" spc="-10" dirty="0">
                <a:latin typeface="Calibri"/>
                <a:cs typeface="Calibri"/>
              </a:rPr>
              <a:t>sodium can displace </a:t>
            </a:r>
            <a:r>
              <a:rPr sz="2800" spc="-5" dirty="0">
                <a:latin typeface="Calibri"/>
                <a:cs typeface="Calibri"/>
              </a:rPr>
              <a:t>calcium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plasma </a:t>
            </a:r>
            <a:r>
              <a:rPr sz="2800" spc="-15" dirty="0">
                <a:latin typeface="Calibri"/>
                <a:cs typeface="Calibri"/>
              </a:rPr>
              <a:t>membrane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cotton root hairs,  </a:t>
            </a:r>
            <a:r>
              <a:rPr sz="2800" spc="-10" dirty="0">
                <a:latin typeface="Calibri"/>
                <a:cs typeface="Calibri"/>
              </a:rPr>
              <a:t>resulting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0" dirty="0">
                <a:latin typeface="Calibri"/>
                <a:cs typeface="Calibri"/>
              </a:rPr>
              <a:t>change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plasma </a:t>
            </a:r>
            <a:r>
              <a:rPr sz="2800" spc="-15" dirty="0">
                <a:latin typeface="Calibri"/>
                <a:cs typeface="Calibri"/>
              </a:rPr>
              <a:t>membrane  </a:t>
            </a:r>
            <a:r>
              <a:rPr sz="2800" spc="-10" dirty="0">
                <a:latin typeface="Calibri"/>
                <a:cs typeface="Calibri"/>
              </a:rPr>
              <a:t>permeability that 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detected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leakage </a:t>
            </a:r>
            <a:r>
              <a:rPr sz="2800" spc="-10" dirty="0">
                <a:latin typeface="Calibri"/>
                <a:cs typeface="Calibri"/>
              </a:rPr>
              <a:t>of  potassium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99060"/>
            <a:ext cx="7886700" cy="1009015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79"/>
              </a:lnSpc>
            </a:pPr>
            <a:r>
              <a:rPr sz="4000" b="0" spc="-30" dirty="0">
                <a:solidFill>
                  <a:srgbClr val="330066"/>
                </a:solidFill>
                <a:latin typeface="Calibri Light"/>
                <a:cs typeface="Calibri Light"/>
              </a:rPr>
              <a:t>Plants </a:t>
            </a:r>
            <a:r>
              <a:rPr sz="4000" b="0" spc="-25" dirty="0">
                <a:solidFill>
                  <a:srgbClr val="330066"/>
                </a:solidFill>
                <a:latin typeface="Calibri Light"/>
                <a:cs typeface="Calibri Light"/>
              </a:rPr>
              <a:t>Use </a:t>
            </a:r>
            <a:r>
              <a:rPr sz="4000" b="0" spc="-60" dirty="0">
                <a:solidFill>
                  <a:srgbClr val="330066"/>
                </a:solidFill>
                <a:latin typeface="Calibri Light"/>
                <a:cs typeface="Calibri Light"/>
              </a:rPr>
              <a:t>Different </a:t>
            </a:r>
            <a:r>
              <a:rPr sz="4000" b="0" spc="-45" dirty="0">
                <a:solidFill>
                  <a:srgbClr val="330066"/>
                </a:solidFill>
                <a:latin typeface="Calibri Light"/>
                <a:cs typeface="Calibri Light"/>
              </a:rPr>
              <a:t>Strategies</a:t>
            </a:r>
            <a:r>
              <a:rPr sz="4000" b="0" spc="-210" dirty="0">
                <a:solidFill>
                  <a:srgbClr val="330066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330066"/>
                </a:solidFill>
                <a:latin typeface="Calibri Light"/>
                <a:cs typeface="Calibri Light"/>
              </a:rPr>
              <a:t>to</a:t>
            </a:r>
            <a:endParaRPr sz="4000">
              <a:latin typeface="Calibri Light"/>
              <a:cs typeface="Calibri Light"/>
            </a:endParaRPr>
          </a:p>
          <a:p>
            <a:pPr marL="2540" algn="ctr">
              <a:lnSpc>
                <a:spcPts val="4465"/>
              </a:lnSpc>
            </a:pPr>
            <a:r>
              <a:rPr sz="4000" b="0" spc="-40" dirty="0">
                <a:solidFill>
                  <a:srgbClr val="330066"/>
                </a:solidFill>
                <a:latin typeface="Calibri Light"/>
                <a:cs typeface="Calibri Light"/>
              </a:rPr>
              <a:t>Avoid </a:t>
            </a:r>
            <a:r>
              <a:rPr sz="4000" b="0" spc="-15" dirty="0">
                <a:solidFill>
                  <a:srgbClr val="330066"/>
                </a:solidFill>
                <a:latin typeface="Calibri Light"/>
                <a:cs typeface="Calibri Light"/>
              </a:rPr>
              <a:t>Salt</a:t>
            </a:r>
            <a:r>
              <a:rPr sz="4000" b="0" spc="-145" dirty="0">
                <a:solidFill>
                  <a:srgbClr val="330066"/>
                </a:solidFill>
                <a:latin typeface="Calibri Light"/>
                <a:cs typeface="Calibri Light"/>
              </a:rPr>
              <a:t> </a:t>
            </a:r>
            <a:r>
              <a:rPr sz="4000" b="0" spc="-20" dirty="0">
                <a:solidFill>
                  <a:srgbClr val="330066"/>
                </a:solidFill>
                <a:latin typeface="Calibri Light"/>
                <a:cs typeface="Calibri Light"/>
              </a:rPr>
              <a:t>Injury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1443227"/>
            <a:ext cx="7886700" cy="5331460"/>
          </a:xfrm>
          <a:custGeom>
            <a:avLst/>
            <a:gdLst/>
            <a:ahLst/>
            <a:cxnLst/>
            <a:rect l="l" t="t" r="r" b="b"/>
            <a:pathLst>
              <a:path w="7886700" h="5331459">
                <a:moveTo>
                  <a:pt x="0" y="5330952"/>
                </a:moveTo>
                <a:lnTo>
                  <a:pt x="7886700" y="5330952"/>
                </a:lnTo>
                <a:lnTo>
                  <a:pt x="7886700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195321"/>
            <a:ext cx="7681595" cy="369887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marR="104139" indent="-228600">
              <a:lnSpc>
                <a:spcPct val="7000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Plants </a:t>
            </a:r>
            <a:r>
              <a:rPr sz="2700" spc="-10" dirty="0">
                <a:latin typeface="Calibri"/>
                <a:cs typeface="Calibri"/>
              </a:rPr>
              <a:t>minimize </a:t>
            </a:r>
            <a:r>
              <a:rPr sz="2700" spc="-5" dirty="0">
                <a:latin typeface="Calibri"/>
                <a:cs typeface="Calibri"/>
              </a:rPr>
              <a:t>salt </a:t>
            </a:r>
            <a:r>
              <a:rPr sz="2700" dirty="0">
                <a:latin typeface="Calibri"/>
                <a:cs typeface="Calibri"/>
              </a:rPr>
              <a:t>injury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15" dirty="0">
                <a:latin typeface="Calibri"/>
                <a:cs typeface="Calibri"/>
              </a:rPr>
              <a:t>excluding </a:t>
            </a:r>
            <a:r>
              <a:rPr sz="2700" spc="-5" dirty="0">
                <a:latin typeface="Calibri"/>
                <a:cs typeface="Calibri"/>
              </a:rPr>
              <a:t>salt </a:t>
            </a:r>
            <a:r>
              <a:rPr sz="2700" spc="-20" dirty="0">
                <a:latin typeface="Calibri"/>
                <a:cs typeface="Calibri"/>
              </a:rPr>
              <a:t>from  </a:t>
            </a:r>
            <a:r>
              <a:rPr sz="2700" spc="-10" dirty="0">
                <a:latin typeface="Calibri"/>
                <a:cs typeface="Calibri"/>
              </a:rPr>
              <a:t>meristems, </a:t>
            </a:r>
            <a:r>
              <a:rPr sz="2700" spc="-5" dirty="0">
                <a:latin typeface="Calibri"/>
                <a:cs typeface="Calibri"/>
              </a:rPr>
              <a:t>particularly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5" dirty="0">
                <a:latin typeface="Calibri"/>
                <a:cs typeface="Calibri"/>
              </a:rPr>
              <a:t>shoot,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5" dirty="0">
                <a:latin typeface="Calibri"/>
                <a:cs typeface="Calibri"/>
              </a:rPr>
              <a:t>leaves 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actively </a:t>
            </a:r>
            <a:r>
              <a:rPr sz="2700" spc="-10" dirty="0">
                <a:latin typeface="Calibri"/>
                <a:cs typeface="Calibri"/>
              </a:rPr>
              <a:t>expanding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photosynthesizing.</a:t>
            </a:r>
            <a:endParaRPr sz="2700">
              <a:latin typeface="Calibri"/>
              <a:cs typeface="Calibri"/>
            </a:endParaRPr>
          </a:p>
          <a:p>
            <a:pPr marL="241300" marR="8883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The Casparian </a:t>
            </a:r>
            <a:r>
              <a:rPr sz="2700" spc="-15" dirty="0">
                <a:latin typeface="Calibri"/>
                <a:cs typeface="Calibri"/>
              </a:rPr>
              <a:t>strip </a:t>
            </a:r>
            <a:r>
              <a:rPr sz="2700" spc="-5" dirty="0">
                <a:latin typeface="Calibri"/>
                <a:cs typeface="Calibri"/>
              </a:rPr>
              <a:t>imposes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restriction </a:t>
            </a:r>
            <a:r>
              <a:rPr sz="2700" spc="-20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 </a:t>
            </a:r>
            <a:r>
              <a:rPr sz="2700" spc="-10" dirty="0">
                <a:latin typeface="Calibri"/>
                <a:cs typeface="Calibri"/>
              </a:rPr>
              <a:t>movements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ions </a:t>
            </a:r>
            <a:r>
              <a:rPr sz="2700" spc="-15" dirty="0">
                <a:latin typeface="Calibri"/>
                <a:cs typeface="Calibri"/>
              </a:rPr>
              <a:t>into </a:t>
            </a:r>
            <a:r>
              <a:rPr sz="2700" spc="-10" dirty="0">
                <a:latin typeface="Calibri"/>
                <a:cs typeface="Calibri"/>
              </a:rPr>
              <a:t>the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xylem.</a:t>
            </a:r>
            <a:endParaRPr sz="27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Sodium ions </a:t>
            </a:r>
            <a:r>
              <a:rPr sz="2700" spc="-15" dirty="0">
                <a:latin typeface="Calibri"/>
                <a:cs typeface="Calibri"/>
              </a:rPr>
              <a:t>enter roots </a:t>
            </a:r>
            <a:r>
              <a:rPr sz="2700" spc="-25" dirty="0">
                <a:latin typeface="Calibri"/>
                <a:cs typeface="Calibri"/>
              </a:rPr>
              <a:t>passively, </a:t>
            </a:r>
            <a:r>
              <a:rPr sz="2700" spc="-5" dirty="0">
                <a:latin typeface="Calibri"/>
                <a:cs typeface="Calibri"/>
              </a:rPr>
              <a:t>so </a:t>
            </a:r>
            <a:r>
              <a:rPr sz="2700" spc="-15" dirty="0">
                <a:latin typeface="Calibri"/>
                <a:cs typeface="Calibri"/>
              </a:rPr>
              <a:t>root </a:t>
            </a:r>
            <a:r>
              <a:rPr sz="2700" dirty="0">
                <a:latin typeface="Calibri"/>
                <a:cs typeface="Calibri"/>
              </a:rPr>
              <a:t>cells </a:t>
            </a:r>
            <a:r>
              <a:rPr sz="2700" spc="-10" dirty="0">
                <a:latin typeface="Calibri"/>
                <a:cs typeface="Calibri"/>
              </a:rPr>
              <a:t>must  </a:t>
            </a:r>
            <a:r>
              <a:rPr sz="2700" spc="-5" dirty="0">
                <a:latin typeface="Calibri"/>
                <a:cs typeface="Calibri"/>
              </a:rPr>
              <a:t>use </a:t>
            </a:r>
            <a:r>
              <a:rPr sz="2700" spc="-10" dirty="0">
                <a:latin typeface="Calibri"/>
                <a:cs typeface="Calibri"/>
              </a:rPr>
              <a:t>energy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10" dirty="0">
                <a:latin typeface="Calibri"/>
                <a:cs typeface="Calibri"/>
              </a:rPr>
              <a:t>extrude </a:t>
            </a:r>
            <a:r>
              <a:rPr sz="2700" spc="-5" dirty="0">
                <a:latin typeface="Calibri"/>
                <a:cs typeface="Calibri"/>
              </a:rPr>
              <a:t>sodium </a:t>
            </a:r>
            <a:r>
              <a:rPr sz="2700" dirty="0">
                <a:latin typeface="Calibri"/>
                <a:cs typeface="Calibri"/>
              </a:rPr>
              <a:t>ion </a:t>
            </a:r>
            <a:r>
              <a:rPr sz="2700" spc="-5" dirty="0">
                <a:latin typeface="Calibri"/>
                <a:cs typeface="Calibri"/>
              </a:rPr>
              <a:t>actively back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 </a:t>
            </a:r>
            <a:r>
              <a:rPr sz="2700" spc="-5" dirty="0">
                <a:latin typeface="Calibri"/>
                <a:cs typeface="Calibri"/>
              </a:rPr>
              <a:t>outside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solution.</a:t>
            </a:r>
            <a:endParaRPr sz="2700">
              <a:latin typeface="Calibri"/>
              <a:cs typeface="Calibri"/>
            </a:endParaRPr>
          </a:p>
          <a:p>
            <a:pPr marL="241300" marR="17399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15" dirty="0">
                <a:latin typeface="Calibri"/>
                <a:cs typeface="Calibri"/>
              </a:rPr>
              <a:t>By </a:t>
            </a:r>
            <a:r>
              <a:rPr sz="2700" spc="-20" dirty="0">
                <a:latin typeface="Calibri"/>
                <a:cs typeface="Calibri"/>
              </a:rPr>
              <a:t>contrast, </a:t>
            </a:r>
            <a:r>
              <a:rPr sz="2700" spc="-5" dirty="0">
                <a:latin typeface="Calibri"/>
                <a:cs typeface="Calibri"/>
              </a:rPr>
              <a:t>Chloride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excluded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15" dirty="0">
                <a:latin typeface="Calibri"/>
                <a:cs typeface="Calibri"/>
              </a:rPr>
              <a:t>negative </a:t>
            </a:r>
            <a:r>
              <a:rPr sz="2700" spc="-5" dirty="0">
                <a:latin typeface="Calibri"/>
                <a:cs typeface="Calibri"/>
              </a:rPr>
              <a:t>electric  </a:t>
            </a:r>
            <a:r>
              <a:rPr sz="2700" spc="-10" dirty="0">
                <a:latin typeface="Calibri"/>
                <a:cs typeface="Calibri"/>
              </a:rPr>
              <a:t>potential </a:t>
            </a:r>
            <a:r>
              <a:rPr sz="2700" spc="-15" dirty="0">
                <a:latin typeface="Calibri"/>
                <a:cs typeface="Calibri"/>
              </a:rPr>
              <a:t>across </a:t>
            </a:r>
            <a:r>
              <a:rPr sz="2700" dirty="0">
                <a:latin typeface="Calibri"/>
                <a:cs typeface="Calibri"/>
              </a:rPr>
              <a:t>the cell </a:t>
            </a:r>
            <a:r>
              <a:rPr sz="2700" spc="-10" dirty="0">
                <a:latin typeface="Calibri"/>
                <a:cs typeface="Calibri"/>
              </a:rPr>
              <a:t>membrane, </a:t>
            </a:r>
            <a:r>
              <a:rPr sz="2700" dirty="0">
                <a:latin typeface="Calibri"/>
                <a:cs typeface="Calibri"/>
              </a:rPr>
              <a:t>and the low  </a:t>
            </a:r>
            <a:r>
              <a:rPr sz="2700" spc="-5" dirty="0">
                <a:latin typeface="Calibri"/>
                <a:cs typeface="Calibri"/>
              </a:rPr>
              <a:t>permeability of </a:t>
            </a:r>
            <a:r>
              <a:rPr sz="2700" spc="-15" dirty="0">
                <a:latin typeface="Calibri"/>
                <a:cs typeface="Calibri"/>
              </a:rPr>
              <a:t>root </a:t>
            </a:r>
            <a:r>
              <a:rPr sz="2700" spc="-5" dirty="0">
                <a:latin typeface="Calibri"/>
                <a:cs typeface="Calibri"/>
              </a:rPr>
              <a:t>plasma </a:t>
            </a:r>
            <a:r>
              <a:rPr sz="2700" spc="-10" dirty="0">
                <a:latin typeface="Calibri"/>
                <a:cs typeface="Calibri"/>
              </a:rPr>
              <a:t>membranes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this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ion.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8954" y="245490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Calibri Light"/>
                <a:cs typeface="Calibri Light"/>
              </a:rPr>
              <a:t>c</a:t>
            </a:r>
            <a:r>
              <a:rPr sz="2400" b="0" spc="-5" dirty="0">
                <a:latin typeface="Calibri Light"/>
                <a:cs typeface="Calibri Light"/>
              </a:rPr>
              <a:t>o</a:t>
            </a:r>
            <a:r>
              <a:rPr sz="2400" b="0" spc="-30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t...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743" y="1100327"/>
            <a:ext cx="8669020" cy="5160645"/>
          </a:xfrm>
          <a:custGeom>
            <a:avLst/>
            <a:gdLst/>
            <a:ahLst/>
            <a:cxnLst/>
            <a:rect l="l" t="t" r="r" b="b"/>
            <a:pathLst>
              <a:path w="8669020" h="5160645">
                <a:moveTo>
                  <a:pt x="0" y="5160264"/>
                </a:moveTo>
                <a:lnTo>
                  <a:pt x="8668512" y="5160264"/>
                </a:lnTo>
                <a:lnTo>
                  <a:pt x="8668512" y="0"/>
                </a:lnTo>
                <a:lnTo>
                  <a:pt x="0" y="0"/>
                </a:lnTo>
                <a:lnTo>
                  <a:pt x="0" y="51602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788" y="1618615"/>
            <a:ext cx="8427720" cy="40373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4765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Although some plants, such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mangrooves, </a:t>
            </a:r>
            <a:r>
              <a:rPr sz="2800" spc="-20" dirty="0">
                <a:latin typeface="Calibri"/>
                <a:cs typeface="Calibri"/>
              </a:rPr>
              <a:t>grow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saline </a:t>
            </a:r>
            <a:r>
              <a:rPr sz="2800" spc="-20" dirty="0">
                <a:latin typeface="Calibri"/>
                <a:cs typeface="Calibri"/>
              </a:rPr>
              <a:t>environments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abundant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supplies, </a:t>
            </a:r>
            <a:r>
              <a:rPr sz="2800" spc="-5" dirty="0">
                <a:latin typeface="Calibri"/>
                <a:cs typeface="Calibri"/>
              </a:rPr>
              <a:t>the  ability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acquire that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5" dirty="0">
                <a:latin typeface="Calibri"/>
                <a:cs typeface="Calibri"/>
              </a:rPr>
              <a:t>requires </a:t>
            </a:r>
            <a:r>
              <a:rPr sz="2800" spc="-10" dirty="0">
                <a:latin typeface="Calibri"/>
                <a:cs typeface="Calibri"/>
              </a:rPr>
              <a:t>that they </a:t>
            </a:r>
            <a:r>
              <a:rPr sz="2800" spc="-25" dirty="0">
                <a:latin typeface="Calibri"/>
                <a:cs typeface="Calibri"/>
              </a:rPr>
              <a:t>make  </a:t>
            </a:r>
            <a:r>
              <a:rPr sz="2800" spc="-10" dirty="0">
                <a:latin typeface="Calibri"/>
                <a:cs typeface="Calibri"/>
              </a:rPr>
              <a:t>osmotic adjustments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obtain </a:t>
            </a:r>
            <a:r>
              <a:rPr sz="2800" spc="-20" dirty="0">
                <a:latin typeface="Calibri"/>
                <a:cs typeface="Calibri"/>
              </a:rPr>
              <a:t>water 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low-  </a:t>
            </a:r>
            <a:r>
              <a:rPr sz="2800" spc="-20" dirty="0">
                <a:latin typeface="Calibri"/>
                <a:cs typeface="Calibri"/>
              </a:rPr>
              <a:t>water-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15" dirty="0">
                <a:latin typeface="Calibri"/>
                <a:cs typeface="Calibri"/>
              </a:rPr>
              <a:t>external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environment.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Many </a:t>
            </a:r>
            <a:r>
              <a:rPr sz="2800" spc="-15" dirty="0">
                <a:latin typeface="Calibri"/>
                <a:cs typeface="Calibri"/>
              </a:rPr>
              <a:t>halophytes exhibit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optimum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20" dirty="0">
                <a:latin typeface="Calibri"/>
                <a:cs typeface="Calibri"/>
              </a:rPr>
              <a:t>moderate  </a:t>
            </a:r>
            <a:r>
              <a:rPr sz="2800" spc="-10" dirty="0">
                <a:latin typeface="Calibri"/>
                <a:cs typeface="Calibri"/>
              </a:rPr>
              <a:t>levels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salinity,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this optimum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correlated </a:t>
            </a:r>
            <a:r>
              <a:rPr sz="2800" spc="-5" dirty="0">
                <a:latin typeface="Calibri"/>
                <a:cs typeface="Calibri"/>
              </a:rPr>
              <a:t>with the  capacity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accumulate </a:t>
            </a:r>
            <a:r>
              <a:rPr sz="2800" spc="-5" dirty="0">
                <a:latin typeface="Calibri"/>
                <a:cs typeface="Calibri"/>
              </a:rPr>
              <a:t>ions in the </a:t>
            </a:r>
            <a:r>
              <a:rPr sz="2800" spc="-10" dirty="0">
                <a:latin typeface="Calibri"/>
                <a:cs typeface="Calibri"/>
              </a:rPr>
              <a:t>vacuole,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10" dirty="0">
                <a:latin typeface="Calibri"/>
                <a:cs typeface="Calibri"/>
              </a:rPr>
              <a:t>they  can </a:t>
            </a:r>
            <a:r>
              <a:rPr sz="2800" spc="-15" dirty="0">
                <a:latin typeface="Calibri"/>
                <a:cs typeface="Calibri"/>
              </a:rPr>
              <a:t>contribute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cell </a:t>
            </a:r>
            <a:r>
              <a:rPr sz="2800" spc="-10" dirty="0">
                <a:latin typeface="Calibri"/>
                <a:cs typeface="Calibri"/>
              </a:rPr>
              <a:t>osmotic potential </a:t>
            </a:r>
            <a:r>
              <a:rPr sz="2800" spc="-5" dirty="0">
                <a:latin typeface="Calibri"/>
                <a:cs typeface="Calibri"/>
              </a:rPr>
              <a:t>without  </a:t>
            </a:r>
            <a:r>
              <a:rPr sz="2800" spc="-10" dirty="0">
                <a:latin typeface="Calibri"/>
                <a:cs typeface="Calibri"/>
              </a:rPr>
              <a:t>damaging </a:t>
            </a:r>
            <a:r>
              <a:rPr sz="2800" spc="-5" dirty="0">
                <a:latin typeface="Calibri"/>
                <a:cs typeface="Calibri"/>
              </a:rPr>
              <a:t>the salt- </a:t>
            </a:r>
            <a:r>
              <a:rPr sz="2800" spc="-10" dirty="0">
                <a:latin typeface="Calibri"/>
                <a:cs typeface="Calibri"/>
              </a:rPr>
              <a:t>sensitive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enzymes.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887" y="150876"/>
            <a:ext cx="7886700" cy="972819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645"/>
              </a:spcBef>
            </a:pPr>
            <a:r>
              <a:rPr sz="4400" spc="-15" dirty="0"/>
              <a:t>Ion</a:t>
            </a:r>
            <a:r>
              <a:rPr sz="4400" spc="-95" dirty="0"/>
              <a:t> </a:t>
            </a:r>
            <a:r>
              <a:rPr sz="4400" spc="-40" dirty="0"/>
              <a:t>Exclusion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62711" y="1345691"/>
            <a:ext cx="8564880" cy="5305425"/>
          </a:xfrm>
          <a:custGeom>
            <a:avLst/>
            <a:gdLst/>
            <a:ahLst/>
            <a:cxnLst/>
            <a:rect l="l" t="t" r="r" b="b"/>
            <a:pathLst>
              <a:path w="8564880" h="5305425">
                <a:moveTo>
                  <a:pt x="0" y="5305044"/>
                </a:moveTo>
                <a:lnTo>
                  <a:pt x="8564880" y="5305044"/>
                </a:lnTo>
                <a:lnTo>
                  <a:pt x="8564880" y="0"/>
                </a:lnTo>
                <a:lnTo>
                  <a:pt x="0" y="0"/>
                </a:lnTo>
                <a:lnTo>
                  <a:pt x="0" y="53050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597" y="1873123"/>
            <a:ext cx="8204834" cy="416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7175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terms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metabolic </a:t>
            </a:r>
            <a:r>
              <a:rPr sz="2800" spc="-40" dirty="0">
                <a:latin typeface="Calibri"/>
                <a:cs typeface="Calibri"/>
              </a:rPr>
              <a:t>energy,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of ions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balance  </a:t>
            </a:r>
            <a:r>
              <a:rPr sz="2800" spc="-5" dirty="0">
                <a:latin typeface="Calibri"/>
                <a:cs typeface="Calibri"/>
              </a:rPr>
              <a:t>tissue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0" dirty="0">
                <a:latin typeface="Calibri"/>
                <a:cs typeface="Calibri"/>
              </a:rPr>
              <a:t>saline </a:t>
            </a:r>
            <a:r>
              <a:rPr sz="2800" spc="-20" dirty="0">
                <a:latin typeface="Calibri"/>
                <a:cs typeface="Calibri"/>
              </a:rPr>
              <a:t>environment </a:t>
            </a:r>
            <a:r>
              <a:rPr sz="2800" spc="-5" dirty="0">
                <a:latin typeface="Calibri"/>
                <a:cs typeface="Calibri"/>
              </a:rPr>
              <a:t>clearly  </a:t>
            </a:r>
            <a:r>
              <a:rPr sz="2800" spc="-10" dirty="0">
                <a:latin typeface="Calibri"/>
                <a:cs typeface="Calibri"/>
              </a:rPr>
              <a:t>has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lower energy </a:t>
            </a:r>
            <a:r>
              <a:rPr sz="2800" spc="-20" dirty="0">
                <a:latin typeface="Calibri"/>
                <a:cs typeface="Calibri"/>
              </a:rPr>
              <a:t>cost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plant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10" dirty="0">
                <a:latin typeface="Calibri"/>
                <a:cs typeface="Calibri"/>
              </a:rPr>
              <a:t>use of  </a:t>
            </a:r>
            <a:r>
              <a:rPr sz="2800" spc="-25" dirty="0">
                <a:latin typeface="Calibri"/>
                <a:cs typeface="Calibri"/>
              </a:rPr>
              <a:t>carbohydrates </a:t>
            </a:r>
            <a:r>
              <a:rPr sz="2800" spc="-5" dirty="0">
                <a:latin typeface="Calibri"/>
                <a:cs typeface="Calibri"/>
              </a:rPr>
              <a:t>or amino acids, the </a:t>
            </a:r>
            <a:r>
              <a:rPr sz="2800" spc="-15" dirty="0">
                <a:latin typeface="Calibri"/>
                <a:cs typeface="Calibri"/>
              </a:rPr>
              <a:t>production </a:t>
            </a:r>
            <a:r>
              <a:rPr sz="2800" spc="-5" dirty="0">
                <a:latin typeface="Calibri"/>
                <a:cs typeface="Calibri"/>
              </a:rPr>
              <a:t>of which  </a:t>
            </a:r>
            <a:r>
              <a:rPr sz="2800" spc="-10" dirty="0">
                <a:latin typeface="Calibri"/>
                <a:cs typeface="Calibri"/>
              </a:rPr>
              <a:t>has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significantly higher energy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cost.</a:t>
            </a:r>
            <a:endParaRPr sz="2800">
              <a:latin typeface="Calibri"/>
              <a:cs typeface="Calibri"/>
            </a:endParaRPr>
          </a:p>
          <a:p>
            <a:pPr marL="241300" marR="131445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NaCl is the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abundant </a:t>
            </a:r>
            <a:r>
              <a:rPr sz="2800" spc="-5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encountered by </a:t>
            </a:r>
            <a:r>
              <a:rPr sz="2800" spc="-10" dirty="0">
                <a:latin typeface="Calibri"/>
                <a:cs typeface="Calibri"/>
              </a:rPr>
              <a:t>plants  under salinity </a:t>
            </a:r>
            <a:r>
              <a:rPr sz="2800" spc="-15" dirty="0">
                <a:latin typeface="Calibri"/>
                <a:cs typeface="Calibri"/>
              </a:rPr>
              <a:t>stress, </a:t>
            </a:r>
            <a:r>
              <a:rPr sz="2800" spc="-10" dirty="0">
                <a:latin typeface="Calibri"/>
                <a:cs typeface="Calibri"/>
              </a:rPr>
              <a:t>transport </a:t>
            </a:r>
            <a:r>
              <a:rPr sz="2800" spc="-25" dirty="0">
                <a:latin typeface="Calibri"/>
                <a:cs typeface="Calibri"/>
              </a:rPr>
              <a:t>systems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facilitate  </a:t>
            </a:r>
            <a:r>
              <a:rPr sz="2800" spc="-15" dirty="0">
                <a:latin typeface="Calibri"/>
                <a:cs typeface="Calibri"/>
              </a:rPr>
              <a:t>compartmentation </a:t>
            </a:r>
            <a:r>
              <a:rPr sz="2800" spc="-5" dirty="0">
                <a:latin typeface="Calibri"/>
                <a:cs typeface="Calibri"/>
              </a:rPr>
              <a:t>of Na+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vacuole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critical.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Both </a:t>
            </a:r>
            <a:r>
              <a:rPr sz="2800" spc="-10" dirty="0">
                <a:latin typeface="Calibri"/>
                <a:cs typeface="Calibri"/>
              </a:rPr>
              <a:t>Calcium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potassium </a:t>
            </a:r>
            <a:r>
              <a:rPr sz="2800" spc="-20" dirty="0">
                <a:latin typeface="Calibri"/>
                <a:cs typeface="Calibri"/>
              </a:rPr>
              <a:t>affect </a:t>
            </a:r>
            <a:r>
              <a:rPr sz="2800" spc="-15" dirty="0">
                <a:latin typeface="Calibri"/>
                <a:cs typeface="Calibri"/>
              </a:rPr>
              <a:t>intracellular </a:t>
            </a:r>
            <a:r>
              <a:rPr sz="2800" spc="-10" dirty="0">
                <a:latin typeface="Calibri"/>
                <a:cs typeface="Calibri"/>
              </a:rPr>
              <a:t>sodium  </a:t>
            </a:r>
            <a:r>
              <a:rPr sz="2800" spc="-15" dirty="0">
                <a:latin typeface="Calibri"/>
                <a:cs typeface="Calibri"/>
              </a:rPr>
              <a:t>concentrations.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768" y="331298"/>
            <a:ext cx="8194157" cy="63224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" y="179831"/>
            <a:ext cx="8204200" cy="144018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46685" rIns="0" bIns="0" rtlCol="0">
            <a:spAutoFit/>
          </a:bodyPr>
          <a:lstStyle/>
          <a:p>
            <a:pPr marL="377190" marR="369570" indent="423545">
              <a:lnSpc>
                <a:spcPts val="4320"/>
              </a:lnSpc>
              <a:spcBef>
                <a:spcPts val="1155"/>
              </a:spcBef>
            </a:pPr>
            <a:r>
              <a:rPr sz="4000" spc="-25" dirty="0">
                <a:solidFill>
                  <a:srgbClr val="001F5F"/>
                </a:solidFill>
              </a:rPr>
              <a:t>Sodium </a:t>
            </a:r>
            <a:r>
              <a:rPr sz="4000" spc="-5" dirty="0">
                <a:solidFill>
                  <a:srgbClr val="001F5F"/>
                </a:solidFill>
              </a:rPr>
              <a:t>is </a:t>
            </a:r>
            <a:r>
              <a:rPr sz="4000" spc="-65" dirty="0">
                <a:solidFill>
                  <a:srgbClr val="001F5F"/>
                </a:solidFill>
              </a:rPr>
              <a:t>Transported </a:t>
            </a:r>
            <a:r>
              <a:rPr sz="4000" spc="-35" dirty="0">
                <a:solidFill>
                  <a:srgbClr val="001F5F"/>
                </a:solidFill>
              </a:rPr>
              <a:t>across </a:t>
            </a:r>
            <a:r>
              <a:rPr sz="4000" spc="-20" dirty="0">
                <a:solidFill>
                  <a:srgbClr val="001F5F"/>
                </a:solidFill>
              </a:rPr>
              <a:t>the  </a:t>
            </a:r>
            <a:r>
              <a:rPr sz="4000" spc="-25" dirty="0">
                <a:solidFill>
                  <a:srgbClr val="001F5F"/>
                </a:solidFill>
              </a:rPr>
              <a:t>Plasma </a:t>
            </a:r>
            <a:r>
              <a:rPr sz="4000" spc="-50" dirty="0">
                <a:solidFill>
                  <a:srgbClr val="001F5F"/>
                </a:solidFill>
              </a:rPr>
              <a:t>Membrane </a:t>
            </a:r>
            <a:r>
              <a:rPr sz="4000" spc="-20" dirty="0">
                <a:solidFill>
                  <a:srgbClr val="001F5F"/>
                </a:solidFill>
              </a:rPr>
              <a:t>and the</a:t>
            </a:r>
            <a:r>
              <a:rPr sz="4000" spc="-305" dirty="0">
                <a:solidFill>
                  <a:srgbClr val="001F5F"/>
                </a:solidFill>
              </a:rPr>
              <a:t> </a:t>
            </a:r>
            <a:r>
              <a:rPr sz="4000" spc="-75" dirty="0">
                <a:solidFill>
                  <a:srgbClr val="001F5F"/>
                </a:solidFill>
              </a:rPr>
              <a:t>Tonoplast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12420" y="1879092"/>
            <a:ext cx="8682355" cy="4779645"/>
          </a:xfrm>
          <a:custGeom>
            <a:avLst/>
            <a:gdLst/>
            <a:ahLst/>
            <a:cxnLst/>
            <a:rect l="l" t="t" r="r" b="b"/>
            <a:pathLst>
              <a:path w="8682355" h="4779645">
                <a:moveTo>
                  <a:pt x="0" y="4779264"/>
                </a:moveTo>
                <a:lnTo>
                  <a:pt x="8682228" y="4779264"/>
                </a:lnTo>
                <a:lnTo>
                  <a:pt x="8682228" y="0"/>
                </a:lnTo>
                <a:lnTo>
                  <a:pt x="0" y="0"/>
                </a:lnTo>
                <a:lnTo>
                  <a:pt x="0" y="47792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751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97510" algn="l"/>
              </a:tabLst>
            </a:pPr>
            <a:r>
              <a:rPr spc="-25" dirty="0"/>
              <a:t>Hydrogen </a:t>
            </a:r>
            <a:r>
              <a:rPr spc="-15" dirty="0"/>
              <a:t>pumps </a:t>
            </a:r>
            <a:r>
              <a:rPr spc="-5" dirty="0"/>
              <a:t>in the </a:t>
            </a:r>
            <a:r>
              <a:rPr spc="-10" dirty="0"/>
              <a:t>plasma </a:t>
            </a:r>
            <a:r>
              <a:rPr spc="-15" dirty="0"/>
              <a:t>membrane </a:t>
            </a:r>
            <a:r>
              <a:rPr spc="-5" dirty="0"/>
              <a:t>and </a:t>
            </a:r>
            <a:r>
              <a:rPr spc="-15" dirty="0"/>
              <a:t>tonoplast  provide </a:t>
            </a:r>
            <a:r>
              <a:rPr spc="-5" dirty="0"/>
              <a:t>the </a:t>
            </a:r>
            <a:r>
              <a:rPr spc="-10" dirty="0"/>
              <a:t>driving </a:t>
            </a:r>
            <a:r>
              <a:rPr spc="-25" dirty="0"/>
              <a:t>force for </a:t>
            </a:r>
            <a:r>
              <a:rPr spc="-10" dirty="0"/>
              <a:t>secondary </a:t>
            </a:r>
            <a:r>
              <a:rPr spc="-15" dirty="0"/>
              <a:t>tonoplast </a:t>
            </a:r>
            <a:r>
              <a:rPr spc="-5" dirty="0"/>
              <a:t>of</a:t>
            </a:r>
            <a:r>
              <a:rPr spc="165" dirty="0"/>
              <a:t> </a:t>
            </a:r>
            <a:r>
              <a:rPr spc="-5" dirty="0"/>
              <a:t>ions.</a:t>
            </a:r>
          </a:p>
          <a:p>
            <a:pPr marL="397510" marR="15049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397510" algn="l"/>
              </a:tabLst>
            </a:pPr>
            <a:r>
              <a:rPr spc="-5" dirty="0"/>
              <a:t>Activity of these </a:t>
            </a:r>
            <a:r>
              <a:rPr spc="-15" dirty="0"/>
              <a:t>pumps </a:t>
            </a:r>
            <a:r>
              <a:rPr spc="-5" dirty="0"/>
              <a:t>is </a:t>
            </a:r>
            <a:r>
              <a:rPr spc="-15" dirty="0"/>
              <a:t>required </a:t>
            </a:r>
            <a:r>
              <a:rPr spc="-25" dirty="0"/>
              <a:t>for </a:t>
            </a:r>
            <a:r>
              <a:rPr spc="-5" dirty="0"/>
              <a:t>the </a:t>
            </a:r>
            <a:r>
              <a:rPr spc="-10" dirty="0"/>
              <a:t>secondary  transport </a:t>
            </a:r>
            <a:r>
              <a:rPr spc="-5" dirty="0"/>
              <a:t>of </a:t>
            </a:r>
            <a:r>
              <a:rPr spc="-20" dirty="0"/>
              <a:t>excess </a:t>
            </a:r>
            <a:r>
              <a:rPr spc="-5" dirty="0"/>
              <a:t>ions </a:t>
            </a:r>
            <a:r>
              <a:rPr spc="-10" dirty="0"/>
              <a:t>associated </a:t>
            </a:r>
            <a:r>
              <a:rPr spc="-5" dirty="0"/>
              <a:t>with </a:t>
            </a:r>
            <a:r>
              <a:rPr spc="-15" dirty="0"/>
              <a:t>plant </a:t>
            </a:r>
            <a:r>
              <a:rPr spc="-10" dirty="0"/>
              <a:t>responses  </a:t>
            </a:r>
            <a:r>
              <a:rPr spc="-20" dirty="0"/>
              <a:t>to </a:t>
            </a:r>
            <a:r>
              <a:rPr spc="-10" dirty="0"/>
              <a:t>salinity</a:t>
            </a:r>
            <a:r>
              <a:rPr spc="25" dirty="0"/>
              <a:t> </a:t>
            </a:r>
            <a:r>
              <a:rPr spc="-15" dirty="0"/>
              <a:t>stress.</a:t>
            </a:r>
          </a:p>
          <a:p>
            <a:pPr marL="397510" marR="269240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397510" algn="l"/>
              </a:tabLst>
            </a:pPr>
            <a:r>
              <a:rPr spc="-5" dirty="0"/>
              <a:t>This is </a:t>
            </a:r>
            <a:r>
              <a:rPr spc="-15" dirty="0"/>
              <a:t>indicated by </a:t>
            </a:r>
            <a:r>
              <a:rPr spc="-10" dirty="0"/>
              <a:t>findings showing that </a:t>
            </a:r>
            <a:r>
              <a:rPr spc="-5" dirty="0"/>
              <a:t>the activity of  these </a:t>
            </a:r>
            <a:r>
              <a:rPr spc="-30" dirty="0"/>
              <a:t>hydrogen </a:t>
            </a:r>
            <a:r>
              <a:rPr spc="-15" dirty="0"/>
              <a:t>pumps </a:t>
            </a:r>
            <a:r>
              <a:rPr spc="-5" dirty="0"/>
              <a:t>is </a:t>
            </a:r>
            <a:r>
              <a:rPr spc="-10" dirty="0"/>
              <a:t>increased </a:t>
            </a:r>
            <a:r>
              <a:rPr spc="-15" dirty="0"/>
              <a:t>by </a:t>
            </a:r>
            <a:r>
              <a:rPr spc="-35" dirty="0"/>
              <a:t>salinity, </a:t>
            </a:r>
            <a:r>
              <a:rPr spc="-5" dirty="0"/>
              <a:t>and  </a:t>
            </a:r>
            <a:r>
              <a:rPr spc="-10" dirty="0"/>
              <a:t>induced gene </a:t>
            </a:r>
            <a:r>
              <a:rPr spc="-15" dirty="0"/>
              <a:t>expression </a:t>
            </a:r>
            <a:r>
              <a:rPr spc="-20" dirty="0"/>
              <a:t>may </a:t>
            </a:r>
            <a:r>
              <a:rPr spc="-10" dirty="0"/>
              <a:t>account </a:t>
            </a:r>
            <a:r>
              <a:rPr spc="-25" dirty="0"/>
              <a:t>for </a:t>
            </a:r>
            <a:r>
              <a:rPr spc="-10" dirty="0"/>
              <a:t>some </a:t>
            </a:r>
            <a:r>
              <a:rPr spc="-5" dirty="0"/>
              <a:t>of this  </a:t>
            </a:r>
            <a:r>
              <a:rPr spc="-10" dirty="0"/>
              <a:t>up-</a:t>
            </a:r>
            <a:r>
              <a:rPr spc="30" dirty="0"/>
              <a:t> </a:t>
            </a:r>
            <a:r>
              <a:rPr spc="-10" dirty="0"/>
              <a:t>regulation.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3" y="1153667"/>
            <a:ext cx="8129270" cy="5489575"/>
          </a:xfrm>
          <a:custGeom>
            <a:avLst/>
            <a:gdLst/>
            <a:ahLst/>
            <a:cxnLst/>
            <a:rect l="l" t="t" r="r" b="b"/>
            <a:pathLst>
              <a:path w="8129270" h="5489575">
                <a:moveTo>
                  <a:pt x="0" y="5489448"/>
                </a:moveTo>
                <a:lnTo>
                  <a:pt x="8129016" y="5489448"/>
                </a:lnTo>
                <a:lnTo>
                  <a:pt x="8129016" y="0"/>
                </a:lnTo>
                <a:lnTo>
                  <a:pt x="0" y="0"/>
                </a:lnTo>
                <a:lnTo>
                  <a:pt x="0" y="5489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9968" y="377190"/>
            <a:ext cx="7947659" cy="575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2395" algn="r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 Light"/>
                <a:cs typeface="Calibri Light"/>
              </a:rPr>
              <a:t>cont...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 Light"/>
              <a:cs typeface="Calibri Light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Energy dependent </a:t>
            </a:r>
            <a:r>
              <a:rPr sz="2800" spc="-10" dirty="0">
                <a:latin typeface="Calibri"/>
                <a:cs typeface="Calibri"/>
              </a:rPr>
              <a:t>transport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</a:t>
            </a:r>
            <a:r>
              <a:rPr sz="2800" spc="-5" dirty="0">
                <a:latin typeface="Calibri"/>
                <a:cs typeface="Calibri"/>
              </a:rPr>
              <a:t>ion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cytosol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plants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across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plasma </a:t>
            </a:r>
            <a:r>
              <a:rPr sz="2800" spc="-15" dirty="0">
                <a:latin typeface="Calibri"/>
                <a:cs typeface="Calibri"/>
              </a:rPr>
              <a:t>membrane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5" dirty="0">
                <a:latin typeface="Calibri"/>
                <a:cs typeface="Calibri"/>
              </a:rPr>
              <a:t>mediated 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15" dirty="0">
                <a:latin typeface="Calibri"/>
                <a:cs typeface="Calibri"/>
              </a:rPr>
              <a:t>product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SOS1 </a:t>
            </a:r>
            <a:r>
              <a:rPr sz="2800" spc="-5" dirty="0">
                <a:latin typeface="Calibri"/>
                <a:cs typeface="Calibri"/>
              </a:rPr>
              <a:t>( </a:t>
            </a:r>
            <a:r>
              <a:rPr sz="2800" spc="-10" dirty="0">
                <a:latin typeface="Calibri"/>
                <a:cs typeface="Calibri"/>
              </a:rPr>
              <a:t>Salt  </a:t>
            </a:r>
            <a:r>
              <a:rPr sz="2800" spc="-20" dirty="0">
                <a:latin typeface="Calibri"/>
                <a:cs typeface="Calibri"/>
              </a:rPr>
              <a:t>Overlay </a:t>
            </a:r>
            <a:r>
              <a:rPr sz="2800" spc="-15" dirty="0">
                <a:latin typeface="Calibri"/>
                <a:cs typeface="Calibri"/>
              </a:rPr>
              <a:t>Sensitive </a:t>
            </a:r>
            <a:r>
              <a:rPr sz="2800" spc="-5" dirty="0">
                <a:latin typeface="Calibri"/>
                <a:cs typeface="Calibri"/>
              </a:rPr>
              <a:t>1) </a:t>
            </a:r>
            <a:r>
              <a:rPr sz="2800" spc="-10" dirty="0">
                <a:latin typeface="Calibri"/>
                <a:cs typeface="Calibri"/>
              </a:rPr>
              <a:t>gene that function </a:t>
            </a:r>
            <a:r>
              <a:rPr sz="2800" spc="-5" dirty="0">
                <a:latin typeface="Calibri"/>
                <a:cs typeface="Calibri"/>
              </a:rPr>
              <a:t>as sodium-  </a:t>
            </a:r>
            <a:r>
              <a:rPr sz="2800" spc="-30" dirty="0">
                <a:latin typeface="Calibri"/>
                <a:cs typeface="Calibri"/>
              </a:rPr>
              <a:t>hydrogen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antiporter.</a:t>
            </a:r>
            <a:endParaRPr sz="2800">
              <a:latin typeface="Calibri"/>
              <a:cs typeface="Calibri"/>
            </a:endParaRPr>
          </a:p>
          <a:p>
            <a:pPr marL="241300" marR="362585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SOS1 antiporter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regulated 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 </a:t>
            </a:r>
            <a:r>
              <a:rPr sz="2800" spc="-15" dirty="0">
                <a:latin typeface="Calibri"/>
                <a:cs typeface="Calibri"/>
              </a:rPr>
              <a:t>products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least two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0" dirty="0">
                <a:latin typeface="Calibri"/>
                <a:cs typeface="Calibri"/>
              </a:rPr>
              <a:t>genes, </a:t>
            </a:r>
            <a:r>
              <a:rPr sz="2800" spc="-25" dirty="0">
                <a:latin typeface="Calibri"/>
                <a:cs typeface="Calibri"/>
              </a:rPr>
              <a:t>referred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as  </a:t>
            </a:r>
            <a:r>
              <a:rPr sz="2800" spc="-10" dirty="0">
                <a:latin typeface="Calibri"/>
                <a:cs typeface="Calibri"/>
              </a:rPr>
              <a:t>SOS2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SOS3.</a:t>
            </a:r>
            <a:endParaRPr sz="2800">
              <a:latin typeface="Calibri"/>
              <a:cs typeface="Calibri"/>
            </a:endParaRPr>
          </a:p>
          <a:p>
            <a:pPr marL="241300" marR="102870" indent="-228600" algn="just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SOS2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serine/ threonine </a:t>
            </a:r>
            <a:r>
              <a:rPr sz="2800" spc="-5" dirty="0">
                <a:latin typeface="Calibri"/>
                <a:cs typeface="Calibri"/>
              </a:rPr>
              <a:t>kinase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apparently  </a:t>
            </a:r>
            <a:r>
              <a:rPr sz="2800" spc="-15" dirty="0">
                <a:latin typeface="Calibri"/>
                <a:cs typeface="Calibri"/>
              </a:rPr>
              <a:t>activated by </a:t>
            </a:r>
            <a:r>
              <a:rPr sz="2800" spc="-10" dirty="0">
                <a:latin typeface="Calibri"/>
                <a:cs typeface="Calibri"/>
              </a:rPr>
              <a:t>Calcium </a:t>
            </a:r>
            <a:r>
              <a:rPr sz="2800" spc="-15" dirty="0">
                <a:latin typeface="Calibri"/>
                <a:cs typeface="Calibri"/>
              </a:rPr>
              <a:t>through </a:t>
            </a:r>
            <a:r>
              <a:rPr sz="2800" spc="-5" dirty="0">
                <a:latin typeface="Calibri"/>
                <a:cs typeface="Calibri"/>
              </a:rPr>
              <a:t>the function of </a:t>
            </a:r>
            <a:r>
              <a:rPr sz="2800" spc="-10" dirty="0">
                <a:latin typeface="Calibri"/>
                <a:cs typeface="Calibri"/>
              </a:rPr>
              <a:t>SOS3,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calcium- </a:t>
            </a:r>
            <a:r>
              <a:rPr sz="2800" spc="-15" dirty="0">
                <a:latin typeface="Calibri"/>
                <a:cs typeface="Calibri"/>
              </a:rPr>
              <a:t>regulated </a:t>
            </a:r>
            <a:r>
              <a:rPr sz="2800" spc="-20" dirty="0">
                <a:latin typeface="Calibri"/>
                <a:cs typeface="Calibri"/>
              </a:rPr>
              <a:t>protein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phosphatase.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120" y="187833"/>
            <a:ext cx="8595772" cy="62738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654" y="349707"/>
            <a:ext cx="79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Calibri Light"/>
                <a:cs typeface="Calibri Light"/>
              </a:rPr>
              <a:t>c</a:t>
            </a:r>
            <a:r>
              <a:rPr sz="2400" b="0" spc="-5" dirty="0">
                <a:latin typeface="Calibri Light"/>
                <a:cs typeface="Calibri Light"/>
              </a:rPr>
              <a:t>o</a:t>
            </a:r>
            <a:r>
              <a:rPr sz="2400" b="0" spc="-30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t...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160" y="1846579"/>
            <a:ext cx="8498840" cy="4163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9753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Vacuoler </a:t>
            </a:r>
            <a:r>
              <a:rPr sz="2800" spc="-15" dirty="0">
                <a:latin typeface="Calibri"/>
                <a:cs typeface="Calibri"/>
              </a:rPr>
              <a:t>compartmentation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results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part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activity of a </a:t>
            </a:r>
            <a:r>
              <a:rPr sz="2800" spc="-15" dirty="0">
                <a:latin typeface="Calibri"/>
                <a:cs typeface="Calibri"/>
              </a:rPr>
              <a:t>family </a:t>
            </a:r>
            <a:r>
              <a:rPr sz="2800" spc="-5" dirty="0">
                <a:latin typeface="Calibri"/>
                <a:cs typeface="Calibri"/>
              </a:rPr>
              <a:t>of sodium- </a:t>
            </a:r>
            <a:r>
              <a:rPr sz="2800" spc="-30" dirty="0">
                <a:latin typeface="Calibri"/>
                <a:cs typeface="Calibri"/>
              </a:rPr>
              <a:t>hydrogen  </a:t>
            </a:r>
            <a:r>
              <a:rPr sz="2800" spc="-15" dirty="0">
                <a:latin typeface="Calibri"/>
                <a:cs typeface="Calibri"/>
              </a:rPr>
              <a:t>antiporters </a:t>
            </a:r>
            <a:r>
              <a:rPr sz="2800" spc="-10" dirty="0">
                <a:latin typeface="Calibri"/>
                <a:cs typeface="Calibri"/>
              </a:rPr>
              <a:t>such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i="1" spc="-5" dirty="0">
                <a:latin typeface="Calibri"/>
                <a:cs typeface="Calibri"/>
              </a:rPr>
              <a:t>Arabidopsis</a:t>
            </a:r>
            <a:r>
              <a:rPr sz="2800" i="1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AtNHX1.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Transgenic </a:t>
            </a:r>
            <a:r>
              <a:rPr sz="2800" i="1" spc="-5" dirty="0">
                <a:latin typeface="Calibri"/>
                <a:cs typeface="Calibri"/>
              </a:rPr>
              <a:t>Arabidopsis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tomato </a:t>
            </a:r>
            <a:r>
              <a:rPr sz="2800" spc="-10" dirty="0">
                <a:latin typeface="Calibri"/>
                <a:cs typeface="Calibri"/>
              </a:rPr>
              <a:t>plants </a:t>
            </a:r>
            <a:r>
              <a:rPr sz="2800" spc="-20" dirty="0">
                <a:latin typeface="Calibri"/>
                <a:cs typeface="Calibri"/>
              </a:rPr>
              <a:t>overexpressing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that encodes </a:t>
            </a:r>
            <a:r>
              <a:rPr sz="2800" spc="-20" dirty="0">
                <a:latin typeface="Calibri"/>
                <a:cs typeface="Calibri"/>
              </a:rPr>
              <a:t>AtNHX1 </a:t>
            </a:r>
            <a:r>
              <a:rPr sz="2800" spc="-15" dirty="0">
                <a:latin typeface="Calibri"/>
                <a:cs typeface="Calibri"/>
              </a:rPr>
              <a:t>exhibit </a:t>
            </a:r>
            <a:r>
              <a:rPr sz="2800" spc="-5" dirty="0">
                <a:latin typeface="Calibri"/>
                <a:cs typeface="Calibri"/>
              </a:rPr>
              <a:t>enhanced </a:t>
            </a:r>
            <a:r>
              <a:rPr sz="2800" spc="-10" dirty="0">
                <a:latin typeface="Calibri"/>
                <a:cs typeface="Calibri"/>
              </a:rPr>
              <a:t>salt  </a:t>
            </a:r>
            <a:r>
              <a:rPr sz="2800" spc="-15" dirty="0">
                <a:latin typeface="Calibri"/>
                <a:cs typeface="Calibri"/>
              </a:rPr>
              <a:t>tolerance.</a:t>
            </a:r>
            <a:endParaRPr sz="2800">
              <a:latin typeface="Calibri"/>
              <a:cs typeface="Calibri"/>
            </a:endParaRPr>
          </a:p>
          <a:p>
            <a:pPr marL="241300" marR="630555" indent="-228600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These </a:t>
            </a:r>
            <a:r>
              <a:rPr sz="2800" spc="-5" dirty="0">
                <a:latin typeface="Calibri"/>
                <a:cs typeface="Calibri"/>
              </a:rPr>
              <a:t>molecular </a:t>
            </a:r>
            <a:r>
              <a:rPr sz="2800" spc="-10" dirty="0">
                <a:latin typeface="Calibri"/>
                <a:cs typeface="Calibri"/>
              </a:rPr>
              <a:t>findings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another </a:t>
            </a:r>
            <a:r>
              <a:rPr sz="2800" spc="-20" dirty="0">
                <a:latin typeface="Calibri"/>
                <a:cs typeface="Calibri"/>
              </a:rPr>
              <a:t>example </a:t>
            </a:r>
            <a:r>
              <a:rPr sz="2800" spc="-5" dirty="0">
                <a:latin typeface="Calibri"/>
                <a:cs typeface="Calibri"/>
              </a:rPr>
              <a:t>of the  wealth of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10" dirty="0">
                <a:latin typeface="Calibri"/>
                <a:cs typeface="Calibri"/>
              </a:rPr>
              <a:t>emerging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studies on  </a:t>
            </a:r>
            <a:r>
              <a:rPr sz="2800" spc="-15" dirty="0">
                <a:latin typeface="Calibri"/>
                <a:cs typeface="Calibri"/>
              </a:rPr>
              <a:t>transgenic </a:t>
            </a:r>
            <a:r>
              <a:rPr sz="2800" spc="-10" dirty="0">
                <a:latin typeface="Calibri"/>
                <a:cs typeface="Calibri"/>
              </a:rPr>
              <a:t>plants, gene </a:t>
            </a:r>
            <a:r>
              <a:rPr sz="2800" spc="-5" dirty="0">
                <a:latin typeface="Calibri"/>
                <a:cs typeface="Calibri"/>
              </a:rPr>
              <a:t>sequencing, and </a:t>
            </a:r>
            <a:r>
              <a:rPr sz="2800" spc="-20" dirty="0">
                <a:latin typeface="Calibri"/>
                <a:cs typeface="Calibri"/>
              </a:rPr>
              <a:t>protein  </a:t>
            </a:r>
            <a:r>
              <a:rPr sz="2800" spc="-15" dirty="0">
                <a:latin typeface="Calibri"/>
                <a:cs typeface="Calibri"/>
              </a:rPr>
              <a:t>characterization.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365759"/>
            <a:ext cx="7886700" cy="13246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57175" rIns="0" bIns="0" rtlCol="0">
            <a:spAutoFit/>
          </a:bodyPr>
          <a:lstStyle/>
          <a:p>
            <a:pPr marL="666750" indent="-572135">
              <a:lnSpc>
                <a:spcPct val="100000"/>
              </a:lnSpc>
              <a:spcBef>
                <a:spcPts val="2025"/>
              </a:spcBef>
              <a:buFont typeface="Wingdings"/>
              <a:buChar char=""/>
              <a:tabLst>
                <a:tab pos="667385" algn="l"/>
              </a:tabLst>
            </a:pPr>
            <a:r>
              <a:rPr sz="4400" b="0" spc="-65" dirty="0">
                <a:solidFill>
                  <a:srgbClr val="330066"/>
                </a:solidFill>
                <a:latin typeface="Calibri Light"/>
                <a:cs typeface="Calibri Light"/>
              </a:rPr>
              <a:t>References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1825751"/>
            <a:ext cx="7886700" cy="4351020"/>
          </a:xfrm>
          <a:custGeom>
            <a:avLst/>
            <a:gdLst/>
            <a:ahLst/>
            <a:cxnLst/>
            <a:rect l="l" t="t" r="r" b="b"/>
            <a:pathLst>
              <a:path w="7886700" h="4351020">
                <a:moveTo>
                  <a:pt x="0" y="4351020"/>
                </a:moveTo>
                <a:lnTo>
                  <a:pt x="7886700" y="4351020"/>
                </a:lnTo>
                <a:lnTo>
                  <a:pt x="78867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0242" y="2258541"/>
            <a:ext cx="5292725" cy="22352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761365" indent="-7620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sz="3100" spc="-10" dirty="0">
                <a:latin typeface="Calibri"/>
                <a:cs typeface="Calibri"/>
              </a:rPr>
              <a:t>Plant</a:t>
            </a:r>
            <a:r>
              <a:rPr sz="3100" spc="-15" dirty="0">
                <a:latin typeface="Calibri"/>
                <a:cs typeface="Calibri"/>
              </a:rPr>
              <a:t> Physiology</a:t>
            </a:r>
            <a:endParaRPr sz="3100">
              <a:latin typeface="Calibri"/>
              <a:cs typeface="Calibri"/>
            </a:endParaRPr>
          </a:p>
          <a:p>
            <a:pPr marL="1955164">
              <a:lnSpc>
                <a:spcPct val="100000"/>
              </a:lnSpc>
              <a:spcBef>
                <a:spcPts val="625"/>
              </a:spcBef>
            </a:pPr>
            <a:r>
              <a:rPr sz="3100" spc="-5" dirty="0">
                <a:latin typeface="Calibri"/>
                <a:cs typeface="Calibri"/>
              </a:rPr>
              <a:t>- by </a:t>
            </a:r>
            <a:r>
              <a:rPr sz="3100" spc="-65" dirty="0">
                <a:latin typeface="Calibri"/>
                <a:cs typeface="Calibri"/>
              </a:rPr>
              <a:t>Taiz </a:t>
            </a:r>
            <a:r>
              <a:rPr sz="3100" spc="-5" dirty="0">
                <a:latin typeface="Calibri"/>
                <a:cs typeface="Calibri"/>
              </a:rPr>
              <a:t>&amp;</a:t>
            </a:r>
            <a:r>
              <a:rPr sz="3100" spc="30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Zeiger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Calibri"/>
              <a:cs typeface="Calibri"/>
            </a:endParaRPr>
          </a:p>
          <a:p>
            <a:pPr marL="698500" algn="ctr">
              <a:lnSpc>
                <a:spcPct val="100000"/>
              </a:lnSpc>
            </a:pPr>
            <a:r>
              <a:rPr sz="3100" spc="-20" dirty="0">
                <a:latin typeface="Calibri"/>
                <a:cs typeface="Calibri"/>
              </a:rPr>
              <a:t>https: </a:t>
            </a:r>
            <a:r>
              <a:rPr sz="3100" spc="-5" dirty="0">
                <a:latin typeface="Calibri"/>
                <a:cs typeface="Calibri"/>
              </a:rPr>
              <a:t>//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  <a:hlinkClick r:id="rId2"/>
              </a:rPr>
              <a:t>www.slideshare.net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912" y="176784"/>
            <a:ext cx="7886700" cy="118110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42315" marR="617855" indent="-117475">
              <a:lnSpc>
                <a:spcPts val="4320"/>
              </a:lnSpc>
              <a:spcBef>
                <a:spcPts val="135"/>
              </a:spcBef>
            </a:pPr>
            <a:r>
              <a:rPr sz="4000" spc="-15" dirty="0"/>
              <a:t>Salt </a:t>
            </a:r>
            <a:r>
              <a:rPr sz="4000" spc="-35" dirty="0"/>
              <a:t>Accumulation </a:t>
            </a:r>
            <a:r>
              <a:rPr sz="4000" spc="-5" dirty="0"/>
              <a:t>in </a:t>
            </a:r>
            <a:r>
              <a:rPr sz="4000" spc="-15" dirty="0"/>
              <a:t>soils</a:t>
            </a:r>
            <a:r>
              <a:rPr sz="4000" spc="-355" dirty="0"/>
              <a:t> </a:t>
            </a:r>
            <a:r>
              <a:rPr sz="4000" spc="-40" dirty="0"/>
              <a:t>impairs  </a:t>
            </a:r>
            <a:r>
              <a:rPr sz="4000" spc="-30" dirty="0"/>
              <a:t>plant </a:t>
            </a:r>
            <a:r>
              <a:rPr sz="4000" spc="-25" dirty="0"/>
              <a:t>function </a:t>
            </a:r>
            <a:r>
              <a:rPr sz="4000" spc="-20" dirty="0"/>
              <a:t>and </a:t>
            </a:r>
            <a:r>
              <a:rPr sz="4000" spc="-15" dirty="0"/>
              <a:t>soil</a:t>
            </a:r>
            <a:r>
              <a:rPr sz="4000" spc="-295" dirty="0"/>
              <a:t> </a:t>
            </a:r>
            <a:r>
              <a:rPr sz="4000" spc="-40" dirty="0"/>
              <a:t>structure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27887" y="1804416"/>
            <a:ext cx="7886700" cy="4849495"/>
          </a:xfrm>
          <a:custGeom>
            <a:avLst/>
            <a:gdLst/>
            <a:ahLst/>
            <a:cxnLst/>
            <a:rect l="l" t="t" r="r" b="b"/>
            <a:pathLst>
              <a:path w="7886700" h="4849495">
                <a:moveTo>
                  <a:pt x="0" y="4849368"/>
                </a:moveTo>
                <a:lnTo>
                  <a:pt x="7886700" y="4849368"/>
                </a:lnTo>
                <a:lnTo>
                  <a:pt x="7886700" y="0"/>
                </a:lnTo>
                <a:lnTo>
                  <a:pt x="0" y="0"/>
                </a:lnTo>
                <a:lnTo>
                  <a:pt x="0" y="48493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378709"/>
            <a:ext cx="7635240" cy="357124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effects </a:t>
            </a:r>
            <a:r>
              <a:rPr sz="2700" spc="-5" dirty="0">
                <a:latin typeface="Calibri"/>
                <a:cs typeface="Calibri"/>
              </a:rPr>
              <a:t>of salts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5" dirty="0">
                <a:latin typeface="Calibri"/>
                <a:cs typeface="Calibri"/>
              </a:rPr>
              <a:t>soil </a:t>
            </a:r>
            <a:r>
              <a:rPr sz="2700" spc="-15" dirty="0">
                <a:latin typeface="Calibri"/>
                <a:cs typeface="Calibri"/>
              </a:rPr>
              <a:t>we </a:t>
            </a:r>
            <a:r>
              <a:rPr sz="2700" spc="-5" dirty="0">
                <a:latin typeface="Calibri"/>
                <a:cs typeface="Calibri"/>
              </a:rPr>
              <a:t>distinguish </a:t>
            </a:r>
            <a:r>
              <a:rPr sz="2700" spc="-10" dirty="0">
                <a:latin typeface="Calibri"/>
                <a:cs typeface="Calibri"/>
              </a:rPr>
              <a:t>between  </a:t>
            </a:r>
            <a:r>
              <a:rPr sz="2700" spc="-5" dirty="0">
                <a:latin typeface="Calibri"/>
                <a:cs typeface="Calibri"/>
              </a:rPr>
              <a:t>high </a:t>
            </a:r>
            <a:r>
              <a:rPr sz="2700" spc="-15" dirty="0">
                <a:latin typeface="Calibri"/>
                <a:cs typeface="Calibri"/>
              </a:rPr>
              <a:t>concentration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Na+ </a:t>
            </a:r>
            <a:r>
              <a:rPr sz="2700" spc="-25" dirty="0">
                <a:latin typeface="Calibri"/>
                <a:cs typeface="Calibri"/>
              </a:rPr>
              <a:t>referred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5" dirty="0">
                <a:latin typeface="Calibri"/>
                <a:cs typeface="Calibri"/>
              </a:rPr>
              <a:t>Sodicity </a:t>
            </a:r>
            <a:r>
              <a:rPr sz="2700" dirty="0">
                <a:latin typeface="Calibri"/>
                <a:cs typeface="Calibri"/>
              </a:rPr>
              <a:t>,  and </a:t>
            </a:r>
            <a:r>
              <a:rPr sz="2700" spc="-5" dirty="0">
                <a:latin typeface="Calibri"/>
                <a:cs typeface="Calibri"/>
              </a:rPr>
              <a:t>high </a:t>
            </a:r>
            <a:r>
              <a:rPr sz="2700" spc="-15" dirty="0">
                <a:latin typeface="Calibri"/>
                <a:cs typeface="Calibri"/>
              </a:rPr>
              <a:t>concentration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total </a:t>
            </a:r>
            <a:r>
              <a:rPr sz="2700" spc="-5" dirty="0">
                <a:latin typeface="Calibri"/>
                <a:cs typeface="Calibri"/>
              </a:rPr>
              <a:t>salts </a:t>
            </a:r>
            <a:r>
              <a:rPr sz="2700" spc="-25" dirty="0">
                <a:latin typeface="Calibri"/>
                <a:cs typeface="Calibri"/>
              </a:rPr>
              <a:t>referred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as  </a:t>
            </a:r>
            <a:r>
              <a:rPr sz="2700" spc="-25" dirty="0">
                <a:latin typeface="Calibri"/>
                <a:cs typeface="Calibri"/>
              </a:rPr>
              <a:t>Salinity.</a:t>
            </a:r>
            <a:endParaRPr sz="2700">
              <a:latin typeface="Calibri"/>
              <a:cs typeface="Calibri"/>
            </a:endParaRPr>
          </a:p>
          <a:p>
            <a:pPr marL="241300" marR="35433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The high sodium </a:t>
            </a:r>
            <a:r>
              <a:rPr sz="2700" dirty="0">
                <a:latin typeface="Calibri"/>
                <a:cs typeface="Calibri"/>
              </a:rPr>
              <a:t>ion </a:t>
            </a:r>
            <a:r>
              <a:rPr sz="2700" spc="-15" dirty="0">
                <a:latin typeface="Calibri"/>
                <a:cs typeface="Calibri"/>
              </a:rPr>
              <a:t>concentration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saodic soil  </a:t>
            </a:r>
            <a:r>
              <a:rPr sz="2700" spc="-10" dirty="0">
                <a:latin typeface="Calibri"/>
                <a:cs typeface="Calibri"/>
              </a:rPr>
              <a:t>can </a:t>
            </a:r>
            <a:r>
              <a:rPr sz="2700" spc="-5" dirty="0">
                <a:latin typeface="Calibri"/>
                <a:cs typeface="Calibri"/>
              </a:rPr>
              <a:t>not only </a:t>
            </a:r>
            <a:r>
              <a:rPr sz="2700" spc="-10" dirty="0">
                <a:latin typeface="Calibri"/>
                <a:cs typeface="Calibri"/>
              </a:rPr>
              <a:t>injure plants directly </a:t>
            </a:r>
            <a:r>
              <a:rPr sz="2700" spc="-5" dirty="0">
                <a:latin typeface="Calibri"/>
                <a:cs typeface="Calibri"/>
              </a:rPr>
              <a:t>but </a:t>
            </a:r>
            <a:r>
              <a:rPr sz="2700" dirty="0">
                <a:latin typeface="Calibri"/>
                <a:cs typeface="Calibri"/>
              </a:rPr>
              <a:t>also </a:t>
            </a:r>
            <a:r>
              <a:rPr sz="2700" spc="-15" dirty="0">
                <a:latin typeface="Calibri"/>
                <a:cs typeface="Calibri"/>
              </a:rPr>
              <a:t>degrade 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soil </a:t>
            </a:r>
            <a:r>
              <a:rPr sz="2700" spc="-15" dirty="0">
                <a:latin typeface="Calibri"/>
                <a:cs typeface="Calibri"/>
              </a:rPr>
              <a:t>structure, </a:t>
            </a:r>
            <a:r>
              <a:rPr sz="2700" spc="-10" dirty="0">
                <a:latin typeface="Calibri"/>
                <a:cs typeface="Calibri"/>
              </a:rPr>
              <a:t>decreasing porosity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20" dirty="0">
                <a:latin typeface="Calibri"/>
                <a:cs typeface="Calibri"/>
              </a:rPr>
              <a:t>water  </a:t>
            </a:r>
            <a:r>
              <a:rPr sz="2700" spc="-15" dirty="0">
                <a:latin typeface="Calibri"/>
                <a:cs typeface="Calibri"/>
              </a:rPr>
              <a:t>permeability.</a:t>
            </a:r>
            <a:endParaRPr sz="2700">
              <a:latin typeface="Calibri"/>
              <a:cs typeface="Calibri"/>
            </a:endParaRPr>
          </a:p>
          <a:p>
            <a:pPr marL="241300" marR="6083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5" dirty="0">
                <a:latin typeface="Calibri"/>
                <a:cs typeface="Calibri"/>
              </a:rPr>
              <a:t>field </a:t>
            </a:r>
            <a:r>
              <a:rPr sz="2700" dirty="0">
                <a:latin typeface="Calibri"/>
                <a:cs typeface="Calibri"/>
              </a:rPr>
              <a:t>, the </a:t>
            </a:r>
            <a:r>
              <a:rPr sz="2700" spc="-5" dirty="0">
                <a:latin typeface="Calibri"/>
                <a:cs typeface="Calibri"/>
              </a:rPr>
              <a:t>salinity of soil </a:t>
            </a:r>
            <a:r>
              <a:rPr sz="2700" spc="-20" dirty="0">
                <a:latin typeface="Calibri"/>
                <a:cs typeface="Calibri"/>
              </a:rPr>
              <a:t>water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spc="-10" dirty="0">
                <a:latin typeface="Calibri"/>
                <a:cs typeface="Calibri"/>
              </a:rPr>
              <a:t>irrigation  </a:t>
            </a:r>
            <a:r>
              <a:rPr sz="2700" spc="-20" dirty="0">
                <a:latin typeface="Calibri"/>
                <a:cs typeface="Calibri"/>
              </a:rPr>
              <a:t>water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measured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terms of </a:t>
            </a:r>
            <a:r>
              <a:rPr sz="2700" dirty="0">
                <a:latin typeface="Calibri"/>
                <a:cs typeface="Calibri"/>
              </a:rPr>
              <a:t>its </a:t>
            </a:r>
            <a:r>
              <a:rPr sz="2700" spc="-5" dirty="0">
                <a:latin typeface="Calibri"/>
                <a:cs typeface="Calibri"/>
              </a:rPr>
              <a:t>electrical  </a:t>
            </a:r>
            <a:r>
              <a:rPr sz="2700" spc="-10" dirty="0">
                <a:latin typeface="Calibri"/>
                <a:cs typeface="Calibri"/>
              </a:rPr>
              <a:t>conductivity </a:t>
            </a:r>
            <a:r>
              <a:rPr sz="2700" spc="-5" dirty="0">
                <a:latin typeface="Calibri"/>
                <a:cs typeface="Calibri"/>
              </a:rPr>
              <a:t>or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terms of osmotic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potential.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302" y="652815"/>
            <a:ext cx="5540886" cy="3950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9078" y="348741"/>
            <a:ext cx="8267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 Light"/>
                <a:cs typeface="Calibri Light"/>
              </a:rPr>
              <a:t>Cont...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1290827"/>
            <a:ext cx="7886700" cy="5207635"/>
          </a:xfrm>
          <a:custGeom>
            <a:avLst/>
            <a:gdLst/>
            <a:ahLst/>
            <a:cxnLst/>
            <a:rect l="l" t="t" r="r" b="b"/>
            <a:pathLst>
              <a:path w="7886700" h="5207635">
                <a:moveTo>
                  <a:pt x="0" y="5207508"/>
                </a:moveTo>
                <a:lnTo>
                  <a:pt x="7886700" y="5207508"/>
                </a:lnTo>
                <a:lnTo>
                  <a:pt x="7886700" y="0"/>
                </a:lnTo>
                <a:lnTo>
                  <a:pt x="0" y="0"/>
                </a:lnTo>
                <a:lnTo>
                  <a:pt x="0" y="52075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943" y="2216911"/>
            <a:ext cx="7709534" cy="32689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53721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conductivity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sample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 ions </a:t>
            </a:r>
            <a:r>
              <a:rPr sz="2800" spc="-10" dirty="0">
                <a:latin typeface="Calibri"/>
                <a:cs typeface="Calibri"/>
              </a:rPr>
              <a:t>dissolved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united </a:t>
            </a:r>
            <a:r>
              <a:rPr sz="2800" spc="-25" dirty="0">
                <a:latin typeface="Calibri"/>
                <a:cs typeface="Calibri"/>
              </a:rPr>
              <a:t>states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20" dirty="0">
                <a:latin typeface="Calibri"/>
                <a:cs typeface="Calibri"/>
              </a:rPr>
              <a:t>content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20" dirty="0">
                <a:latin typeface="Calibri"/>
                <a:cs typeface="Calibri"/>
              </a:rPr>
              <a:t>headwaters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Colorado river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50  </a:t>
            </a:r>
            <a:r>
              <a:rPr sz="2800" dirty="0">
                <a:latin typeface="Calibri"/>
                <a:cs typeface="Calibri"/>
              </a:rPr>
              <a:t>mg/lit,but </a:t>
            </a:r>
            <a:r>
              <a:rPr sz="2800" spc="-5" dirty="0">
                <a:latin typeface="Calibri"/>
                <a:cs typeface="Calibri"/>
              </a:rPr>
              <a:t>about 2000 km </a:t>
            </a:r>
            <a:r>
              <a:rPr sz="2800" spc="-10" dirty="0">
                <a:latin typeface="Calibri"/>
                <a:cs typeface="Calibri"/>
              </a:rPr>
              <a:t>down </a:t>
            </a:r>
            <a:r>
              <a:rPr sz="2800" spc="-15" dirty="0">
                <a:latin typeface="Calibri"/>
                <a:cs typeface="Calibri"/>
              </a:rPr>
              <a:t>streem,in </a:t>
            </a:r>
            <a:r>
              <a:rPr sz="2800" spc="-10" dirty="0">
                <a:latin typeface="Calibri"/>
                <a:cs typeface="Calibri"/>
              </a:rPr>
              <a:t>southern  </a:t>
            </a:r>
            <a:r>
              <a:rPr sz="2800" spc="-15" dirty="0">
                <a:latin typeface="Calibri"/>
                <a:cs typeface="Calibri"/>
              </a:rPr>
              <a:t>california, </a:t>
            </a:r>
            <a:r>
              <a:rPr sz="2800" spc="-5" dirty="0">
                <a:latin typeface="Calibri"/>
                <a:cs typeface="Calibri"/>
              </a:rPr>
              <a:t>the salt </a:t>
            </a:r>
            <a:r>
              <a:rPr sz="2800" spc="-20" dirty="0">
                <a:latin typeface="Calibri"/>
                <a:cs typeface="Calibri"/>
              </a:rPr>
              <a:t>content </a:t>
            </a:r>
            <a:r>
              <a:rPr sz="2800" spc="-5" dirty="0">
                <a:latin typeface="Calibri"/>
                <a:cs typeface="Calibri"/>
              </a:rPr>
              <a:t>of the Sam </a:t>
            </a:r>
            <a:r>
              <a:rPr sz="2800" spc="-10" dirty="0">
                <a:latin typeface="Calibri"/>
                <a:cs typeface="Calibri"/>
              </a:rPr>
              <a:t>River reaches  </a:t>
            </a:r>
            <a:r>
              <a:rPr sz="2800" spc="-5" dirty="0">
                <a:latin typeface="Calibri"/>
                <a:cs typeface="Calibri"/>
              </a:rPr>
              <a:t>about 900 mg / lit, enough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preclude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of  Some </a:t>
            </a:r>
            <a:r>
              <a:rPr sz="2800" spc="-5" dirty="0">
                <a:latin typeface="Calibri"/>
                <a:cs typeface="Calibri"/>
              </a:rPr>
              <a:t>salt- </a:t>
            </a:r>
            <a:r>
              <a:rPr sz="2800" spc="-10" dirty="0">
                <a:latin typeface="Calibri"/>
                <a:cs typeface="Calibri"/>
              </a:rPr>
              <a:t>sensitive </a:t>
            </a:r>
            <a:r>
              <a:rPr sz="2800" spc="-15" dirty="0">
                <a:latin typeface="Calibri"/>
                <a:cs typeface="Calibri"/>
              </a:rPr>
              <a:t>crops, </a:t>
            </a:r>
            <a:r>
              <a:rPr sz="2800" spc="-10" dirty="0">
                <a:latin typeface="Calibri"/>
                <a:cs typeface="Calibri"/>
              </a:rPr>
              <a:t>such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maize.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11" y="57911"/>
            <a:ext cx="8722360" cy="143129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2375535" marR="305435" indent="-2056764">
              <a:lnSpc>
                <a:spcPts val="4750"/>
              </a:lnSpc>
              <a:spcBef>
                <a:spcPts val="670"/>
              </a:spcBef>
            </a:pPr>
            <a:r>
              <a:rPr sz="4400" spc="-50" dirty="0">
                <a:solidFill>
                  <a:srgbClr val="FF0000"/>
                </a:solidFill>
              </a:rPr>
              <a:t>Physiological </a:t>
            </a:r>
            <a:r>
              <a:rPr sz="4400" spc="-75" dirty="0">
                <a:solidFill>
                  <a:srgbClr val="FF0000"/>
                </a:solidFill>
              </a:rPr>
              <a:t>Effects </a:t>
            </a:r>
            <a:r>
              <a:rPr sz="4400" spc="-20" dirty="0">
                <a:solidFill>
                  <a:srgbClr val="FF0000"/>
                </a:solidFill>
              </a:rPr>
              <a:t>On </a:t>
            </a:r>
            <a:r>
              <a:rPr sz="4400" spc="-45" dirty="0">
                <a:solidFill>
                  <a:srgbClr val="FF0000"/>
                </a:solidFill>
              </a:rPr>
              <a:t>Crop</a:t>
            </a:r>
            <a:r>
              <a:rPr sz="4400" spc="-245" dirty="0">
                <a:solidFill>
                  <a:srgbClr val="FF0000"/>
                </a:solidFill>
              </a:rPr>
              <a:t> </a:t>
            </a:r>
            <a:r>
              <a:rPr sz="4400" spc="-50" dirty="0">
                <a:solidFill>
                  <a:srgbClr val="FF0000"/>
                </a:solidFill>
              </a:rPr>
              <a:t>Growth  </a:t>
            </a:r>
            <a:r>
              <a:rPr sz="4400" spc="-20" dirty="0">
                <a:solidFill>
                  <a:srgbClr val="FF0000"/>
                </a:solidFill>
              </a:rPr>
              <a:t>And</a:t>
            </a:r>
            <a:r>
              <a:rPr sz="4400" spc="-114" dirty="0">
                <a:solidFill>
                  <a:srgbClr val="FF0000"/>
                </a:solidFill>
              </a:rPr>
              <a:t> </a:t>
            </a:r>
            <a:r>
              <a:rPr sz="4400" spc="-50" dirty="0">
                <a:solidFill>
                  <a:srgbClr val="FF0000"/>
                </a:solidFill>
              </a:rPr>
              <a:t>Development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7887" y="1810511"/>
            <a:ext cx="7886700" cy="4871085"/>
          </a:xfrm>
          <a:custGeom>
            <a:avLst/>
            <a:gdLst/>
            <a:ahLst/>
            <a:cxnLst/>
            <a:rect l="l" t="t" r="r" b="b"/>
            <a:pathLst>
              <a:path w="7886700" h="4871084">
                <a:moveTo>
                  <a:pt x="0" y="4870704"/>
                </a:moveTo>
                <a:lnTo>
                  <a:pt x="7886700" y="4870704"/>
                </a:lnTo>
                <a:lnTo>
                  <a:pt x="7886700" y="0"/>
                </a:lnTo>
                <a:lnTo>
                  <a:pt x="0" y="0"/>
                </a:lnTo>
                <a:lnTo>
                  <a:pt x="0" y="48707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02" y="1993773"/>
            <a:ext cx="7601584" cy="441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-10" dirty="0">
                <a:latin typeface="Calibri"/>
                <a:cs typeface="Calibri"/>
              </a:rPr>
              <a:t> Growth...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Decreased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of leaf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after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soil salinity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primarily due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osmotic </a:t>
            </a:r>
            <a:r>
              <a:rPr sz="2800" spc="-25" dirty="0">
                <a:latin typeface="Calibri"/>
                <a:cs typeface="Calibri"/>
              </a:rPr>
              <a:t>effect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ground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roots.</a:t>
            </a:r>
            <a:endParaRPr sz="2800">
              <a:latin typeface="Calibri"/>
              <a:cs typeface="Calibri"/>
            </a:endParaRPr>
          </a:p>
          <a:p>
            <a:pPr marL="241300" marR="521334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soil salinity </a:t>
            </a:r>
            <a:r>
              <a:rPr sz="2800" spc="-5" dirty="0">
                <a:latin typeface="Calibri"/>
                <a:cs typeface="Calibri"/>
              </a:rPr>
              <a:t>causes leaf cells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loose  </a:t>
            </a:r>
            <a:r>
              <a:rPr sz="2800" spc="-65" dirty="0">
                <a:latin typeface="Calibri"/>
                <a:cs typeface="Calibri"/>
              </a:rPr>
              <a:t>water.</a:t>
            </a:r>
            <a:endParaRPr sz="2800">
              <a:latin typeface="Calibri"/>
              <a:cs typeface="Calibri"/>
            </a:endParaRPr>
          </a:p>
          <a:p>
            <a:pPr marL="241300" marR="179705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Reductions </a:t>
            </a:r>
            <a:r>
              <a:rPr sz="2800" spc="-5" dirty="0">
                <a:latin typeface="Calibri"/>
                <a:cs typeface="Calibri"/>
              </a:rPr>
              <a:t>in cell </a:t>
            </a:r>
            <a:r>
              <a:rPr sz="2800" spc="-10" dirty="0">
                <a:latin typeface="Calibri"/>
                <a:cs typeface="Calibri"/>
              </a:rPr>
              <a:t>elongation </a:t>
            </a:r>
            <a:r>
              <a:rPr sz="2800" spc="-5" dirty="0">
                <a:latin typeface="Calibri"/>
                <a:cs typeface="Calibri"/>
              </a:rPr>
              <a:t>and also cell </a:t>
            </a:r>
            <a:r>
              <a:rPr sz="2800" spc="-10" dirty="0">
                <a:latin typeface="Calibri"/>
                <a:cs typeface="Calibri"/>
              </a:rPr>
              <a:t>division  </a:t>
            </a:r>
            <a:r>
              <a:rPr sz="2800" spc="-5" dirty="0">
                <a:latin typeface="Calibri"/>
                <a:cs typeface="Calibri"/>
              </a:rPr>
              <a:t>lead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slower leaf appearance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smaller final  </a:t>
            </a:r>
            <a:r>
              <a:rPr sz="2800" spc="-20" dirty="0">
                <a:latin typeface="Calibri"/>
                <a:cs typeface="Calibri"/>
              </a:rPr>
              <a:t>size.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480" y="135636"/>
            <a:ext cx="7886700" cy="108204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70"/>
              </a:spcBef>
            </a:pPr>
            <a:r>
              <a:rPr sz="4400" spc="-40" dirty="0">
                <a:solidFill>
                  <a:srgbClr val="0000FF"/>
                </a:solidFill>
              </a:rPr>
              <a:t>Germination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9412" y="1647444"/>
            <a:ext cx="8223884" cy="4775200"/>
          </a:xfrm>
          <a:custGeom>
            <a:avLst/>
            <a:gdLst/>
            <a:ahLst/>
            <a:cxnLst/>
            <a:rect l="l" t="t" r="r" b="b"/>
            <a:pathLst>
              <a:path w="8223884" h="4775200">
                <a:moveTo>
                  <a:pt x="0" y="4774692"/>
                </a:moveTo>
                <a:lnTo>
                  <a:pt x="8223504" y="4774692"/>
                </a:lnTo>
                <a:lnTo>
                  <a:pt x="8223504" y="0"/>
                </a:lnTo>
                <a:lnTo>
                  <a:pt x="0" y="0"/>
                </a:lnTo>
                <a:lnTo>
                  <a:pt x="0" y="47746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095" y="1845691"/>
            <a:ext cx="790448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1719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Seed germination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saline condition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affected </a:t>
            </a:r>
            <a:r>
              <a:rPr sz="2800" spc="-15" dirty="0">
                <a:latin typeface="Calibri"/>
                <a:cs typeface="Calibri"/>
              </a:rPr>
              <a:t>by  three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ways..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Increased osmotic </a:t>
            </a:r>
            <a:r>
              <a:rPr sz="2800" spc="-15" dirty="0">
                <a:latin typeface="Calibri"/>
                <a:cs typeface="Calibri"/>
              </a:rPr>
              <a:t>pressure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soil solution </a:t>
            </a:r>
            <a:r>
              <a:rPr sz="2800" spc="-5" dirty="0">
                <a:latin typeface="Calibri"/>
                <a:cs typeface="Calibri"/>
              </a:rPr>
              <a:t>which  </a:t>
            </a:r>
            <a:r>
              <a:rPr sz="2800" spc="-15" dirty="0">
                <a:latin typeface="Calibri"/>
                <a:cs typeface="Calibri"/>
              </a:rPr>
              <a:t>restricts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absorption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entry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water into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seeds.</a:t>
            </a:r>
            <a:endParaRPr sz="2800">
              <a:latin typeface="Calibri"/>
              <a:cs typeface="Calibri"/>
            </a:endParaRPr>
          </a:p>
          <a:p>
            <a:pPr marL="241300" marR="46355" indent="-229235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Certain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constituents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25" dirty="0">
                <a:latin typeface="Calibri"/>
                <a:cs typeface="Calibri"/>
              </a:rPr>
              <a:t>toxic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embryo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seedlings. Anions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15" dirty="0">
                <a:latin typeface="Calibri"/>
                <a:cs typeface="Calibri"/>
              </a:rPr>
              <a:t>carbonate, </a:t>
            </a:r>
            <a:r>
              <a:rPr sz="2800" spc="-25" dirty="0">
                <a:latin typeface="Calibri"/>
                <a:cs typeface="Calibri"/>
              </a:rPr>
              <a:t>nitrate </a:t>
            </a:r>
            <a:r>
              <a:rPr sz="2800" spc="-5" dirty="0">
                <a:latin typeface="Calibri"/>
                <a:cs typeface="Calibri"/>
              </a:rPr>
              <a:t>, cloride ,  </a:t>
            </a:r>
            <a:r>
              <a:rPr sz="2800" spc="-10" dirty="0">
                <a:latin typeface="Calibri"/>
                <a:cs typeface="Calibri"/>
              </a:rPr>
              <a:t>sulphide </a:t>
            </a:r>
            <a:r>
              <a:rPr sz="2800" spc="-5" dirty="0">
                <a:latin typeface="Calibri"/>
                <a:cs typeface="Calibri"/>
              </a:rPr>
              <a:t>ions </a:t>
            </a:r>
            <a:r>
              <a:rPr sz="2800" spc="-20" dirty="0">
                <a:latin typeface="Calibri"/>
                <a:cs typeface="Calibri"/>
              </a:rPr>
              <a:t>are more </a:t>
            </a:r>
            <a:r>
              <a:rPr sz="2800" spc="-10" dirty="0">
                <a:latin typeface="Calibri"/>
                <a:cs typeface="Calibri"/>
              </a:rPr>
              <a:t>harmful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Seed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germination.</a:t>
            </a:r>
            <a:endParaRPr sz="2800">
              <a:latin typeface="Calibri"/>
              <a:cs typeface="Calibri"/>
            </a:endParaRPr>
          </a:p>
          <a:p>
            <a:pPr marL="241300" marR="1144905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stress hampers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metabolism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stored  </a:t>
            </a:r>
            <a:r>
              <a:rPr sz="2800" spc="-10" dirty="0">
                <a:latin typeface="Calibri"/>
                <a:cs typeface="Calibri"/>
              </a:rPr>
              <a:t>materials.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887" y="147828"/>
            <a:ext cx="7886700" cy="120396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19748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555"/>
              </a:spcBef>
            </a:pPr>
            <a:r>
              <a:rPr sz="4400" spc="-75" dirty="0">
                <a:solidFill>
                  <a:srgbClr val="001F5F"/>
                </a:solidFill>
              </a:rPr>
              <a:t>Vegetative</a:t>
            </a:r>
            <a:r>
              <a:rPr sz="4400" spc="-105" dirty="0">
                <a:solidFill>
                  <a:srgbClr val="001F5F"/>
                </a:solidFill>
              </a:rPr>
              <a:t> </a:t>
            </a:r>
            <a:r>
              <a:rPr sz="4400" spc="-50" dirty="0">
                <a:solidFill>
                  <a:srgbClr val="001F5F"/>
                </a:solidFill>
              </a:rPr>
              <a:t>Growth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7887" y="1818132"/>
            <a:ext cx="7886700" cy="4589145"/>
          </a:xfrm>
          <a:custGeom>
            <a:avLst/>
            <a:gdLst/>
            <a:ahLst/>
            <a:cxnLst/>
            <a:rect l="l" t="t" r="r" b="b"/>
            <a:pathLst>
              <a:path w="7886700" h="4589145">
                <a:moveTo>
                  <a:pt x="0" y="4588764"/>
                </a:moveTo>
                <a:lnTo>
                  <a:pt x="7886700" y="4588764"/>
                </a:lnTo>
                <a:lnTo>
                  <a:pt x="7886700" y="0"/>
                </a:lnTo>
                <a:lnTo>
                  <a:pt x="0" y="0"/>
                </a:lnTo>
                <a:lnTo>
                  <a:pt x="0" y="45887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371089"/>
            <a:ext cx="7719059" cy="33953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7813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During </a:t>
            </a:r>
            <a:r>
              <a:rPr sz="2800" spc="-20" dirty="0">
                <a:latin typeface="Calibri"/>
                <a:cs typeface="Calibri"/>
              </a:rPr>
              <a:t>vegetative </a:t>
            </a:r>
            <a:r>
              <a:rPr sz="2800" spc="-25" dirty="0">
                <a:latin typeface="Calibri"/>
                <a:cs typeface="Calibri"/>
              </a:rPr>
              <a:t>stage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salt induced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5" dirty="0">
                <a:latin typeface="Calibri"/>
                <a:cs typeface="Calibri"/>
              </a:rPr>
              <a:t>stress  </a:t>
            </a:r>
            <a:r>
              <a:rPr sz="2800" spc="-5" dirty="0">
                <a:latin typeface="Calibri"/>
                <a:cs typeface="Calibri"/>
              </a:rPr>
              <a:t>causes </a:t>
            </a:r>
            <a:r>
              <a:rPr sz="2800" spc="-10" dirty="0">
                <a:latin typeface="Calibri"/>
                <a:cs typeface="Calibri"/>
              </a:rPr>
              <a:t>closure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stomata </a:t>
            </a:r>
            <a:r>
              <a:rPr sz="2800" spc="-5" dirty="0">
                <a:latin typeface="Calibri"/>
                <a:cs typeface="Calibri"/>
              </a:rPr>
              <a:t>leads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reduction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carbon </a:t>
            </a:r>
            <a:r>
              <a:rPr sz="2800" spc="-20" dirty="0">
                <a:latin typeface="Calibri"/>
                <a:cs typeface="Calibri"/>
              </a:rPr>
              <a:t>dioxide </a:t>
            </a:r>
            <a:r>
              <a:rPr sz="2800" spc="-5" dirty="0">
                <a:latin typeface="Calibri"/>
                <a:cs typeface="Calibri"/>
              </a:rPr>
              <a:t>assimilation and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transpirtation.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turgor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20" dirty="0">
                <a:latin typeface="Calibri"/>
                <a:cs typeface="Calibri"/>
              </a:rPr>
              <a:t>affects </a:t>
            </a:r>
            <a:r>
              <a:rPr sz="2800" spc="-10" dirty="0">
                <a:latin typeface="Calibri"/>
                <a:cs typeface="Calibri"/>
              </a:rPr>
              <a:t>the leaf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expansion.</a:t>
            </a:r>
            <a:endParaRPr sz="2800">
              <a:latin typeface="Calibri"/>
              <a:cs typeface="Calibri"/>
            </a:endParaRPr>
          </a:p>
          <a:p>
            <a:pPr marL="241300" marR="1905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Beacuse of </a:t>
            </a:r>
            <a:r>
              <a:rPr sz="2800" spc="-10" dirty="0">
                <a:latin typeface="Calibri"/>
                <a:cs typeface="Calibri"/>
              </a:rPr>
              <a:t>reduction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leaf </a:t>
            </a:r>
            <a:r>
              <a:rPr sz="2800" spc="-15" dirty="0">
                <a:latin typeface="Calibri"/>
                <a:cs typeface="Calibri"/>
              </a:rPr>
              <a:t>area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light </a:t>
            </a:r>
            <a:r>
              <a:rPr sz="2800" spc="-15" dirty="0">
                <a:latin typeface="Calibri"/>
                <a:cs typeface="Calibri"/>
              </a:rPr>
              <a:t>interception 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photosynthetic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1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affected </a:t>
            </a:r>
            <a:r>
              <a:rPr sz="2800" spc="-5" dirty="0">
                <a:latin typeface="Calibri"/>
                <a:cs typeface="Calibri"/>
              </a:rPr>
              <a:t>which  </a:t>
            </a:r>
            <a:r>
              <a:rPr sz="2800" spc="-10" dirty="0">
                <a:latin typeface="Calibri"/>
                <a:cs typeface="Calibri"/>
              </a:rPr>
              <a:t>coupled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spurt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respiration, </a:t>
            </a:r>
            <a:r>
              <a:rPr sz="2800" spc="-10" dirty="0">
                <a:latin typeface="Calibri"/>
                <a:cs typeface="Calibri"/>
              </a:rPr>
              <a:t>resulting </a:t>
            </a:r>
            <a:r>
              <a:rPr sz="2800" spc="-20" dirty="0">
                <a:latin typeface="Calibri"/>
                <a:cs typeface="Calibri"/>
              </a:rPr>
              <a:t>into  </a:t>
            </a:r>
            <a:r>
              <a:rPr sz="2800" spc="-10" dirty="0">
                <a:latin typeface="Calibri"/>
                <a:cs typeface="Calibri"/>
              </a:rPr>
              <a:t>reduced biomass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accumulation.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623" y="173736"/>
            <a:ext cx="7886700" cy="132588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030"/>
              </a:spcBef>
            </a:pPr>
            <a:r>
              <a:rPr sz="4400" spc="-50" dirty="0">
                <a:solidFill>
                  <a:srgbClr val="330066"/>
                </a:solidFill>
              </a:rPr>
              <a:t>Photosynthesis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9412" y="1825751"/>
            <a:ext cx="7886700" cy="4351020"/>
          </a:xfrm>
          <a:custGeom>
            <a:avLst/>
            <a:gdLst/>
            <a:ahLst/>
            <a:cxnLst/>
            <a:rect l="l" t="t" r="r" b="b"/>
            <a:pathLst>
              <a:path w="7886700" h="4351020">
                <a:moveTo>
                  <a:pt x="0" y="4351020"/>
                </a:moveTo>
                <a:lnTo>
                  <a:pt x="7886700" y="4351020"/>
                </a:lnTo>
                <a:lnTo>
                  <a:pt x="78867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875866"/>
            <a:ext cx="7663815" cy="4163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0795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Accumulation of high </a:t>
            </a:r>
            <a:r>
              <a:rPr sz="2800" spc="-15" dirty="0">
                <a:latin typeface="Calibri"/>
                <a:cs typeface="Calibri"/>
              </a:rPr>
              <a:t>concentration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sodium </a:t>
            </a:r>
            <a:r>
              <a:rPr sz="2800" spc="-5" dirty="0">
                <a:latin typeface="Calibri"/>
                <a:cs typeface="Calibri"/>
              </a:rPr>
              <a:t>and  chloride ions in </a:t>
            </a:r>
            <a:r>
              <a:rPr sz="2800" spc="-15" dirty="0">
                <a:latin typeface="Calibri"/>
                <a:cs typeface="Calibri"/>
              </a:rPr>
              <a:t>chloroplast, photosynthesis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inhibited.</a:t>
            </a:r>
            <a:endParaRPr sz="2800">
              <a:latin typeface="Calibri"/>
              <a:cs typeface="Calibri"/>
            </a:endParaRPr>
          </a:p>
          <a:p>
            <a:pPr marL="241300" marR="46672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Since </a:t>
            </a:r>
            <a:r>
              <a:rPr sz="2800" spc="-15" dirty="0">
                <a:latin typeface="Calibri"/>
                <a:cs typeface="Calibri"/>
              </a:rPr>
              <a:t>photosynthetic </a:t>
            </a:r>
            <a:r>
              <a:rPr sz="2800" spc="-10" dirty="0">
                <a:latin typeface="Calibri"/>
                <a:cs typeface="Calibri"/>
              </a:rPr>
              <a:t>electron transport appears  </a:t>
            </a:r>
            <a:r>
              <a:rPr sz="2800" spc="-15" dirty="0">
                <a:latin typeface="Calibri"/>
                <a:cs typeface="Calibri"/>
              </a:rPr>
              <a:t>relatively </a:t>
            </a:r>
            <a:r>
              <a:rPr sz="2800" spc="-10" dirty="0">
                <a:latin typeface="Calibri"/>
                <a:cs typeface="Calibri"/>
              </a:rPr>
              <a:t>insensitive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salts, either carbon  </a:t>
            </a:r>
            <a:r>
              <a:rPr sz="2800" spc="-10" dirty="0">
                <a:latin typeface="Calibri"/>
                <a:cs typeface="Calibri"/>
              </a:rPr>
              <a:t>metabolism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photophosphorylation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  </a:t>
            </a:r>
            <a:r>
              <a:rPr sz="2800" spc="-20" dirty="0">
                <a:latin typeface="Calibri"/>
                <a:cs typeface="Calibri"/>
              </a:rPr>
              <a:t>affected.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Photosynthetic </a:t>
            </a:r>
            <a:r>
              <a:rPr sz="2800" spc="-10" dirty="0">
                <a:latin typeface="Calibri"/>
                <a:cs typeface="Calibri"/>
              </a:rPr>
              <a:t>enzyme </a:t>
            </a:r>
            <a:r>
              <a:rPr sz="2800" spc="-5" dirty="0">
                <a:latin typeface="Calibri"/>
                <a:cs typeface="Calibri"/>
              </a:rPr>
              <a:t>or the </a:t>
            </a:r>
            <a:r>
              <a:rPr sz="2800" spc="-10" dirty="0">
                <a:latin typeface="Calibri"/>
                <a:cs typeface="Calibri"/>
              </a:rPr>
              <a:t>enzymes responsible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carbon </a:t>
            </a:r>
            <a:r>
              <a:rPr sz="2800" spc="-5" dirty="0">
                <a:latin typeface="Calibri"/>
                <a:cs typeface="Calibri"/>
              </a:rPr>
              <a:t>assimilation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very </a:t>
            </a:r>
            <a:r>
              <a:rPr sz="2800" spc="-10" dirty="0">
                <a:latin typeface="Calibri"/>
                <a:cs typeface="Calibri"/>
              </a:rPr>
              <a:t>sensitive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 presence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NaCl.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887" y="155447"/>
            <a:ext cx="7886700" cy="132588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030"/>
              </a:spcBef>
            </a:pPr>
            <a:r>
              <a:rPr sz="4400" spc="-50" dirty="0">
                <a:solidFill>
                  <a:srgbClr val="800000"/>
                </a:solidFill>
              </a:rPr>
              <a:t>Nitrogen</a:t>
            </a:r>
            <a:r>
              <a:rPr sz="4400" spc="-105" dirty="0">
                <a:solidFill>
                  <a:srgbClr val="800000"/>
                </a:solidFill>
              </a:rPr>
              <a:t> </a:t>
            </a:r>
            <a:r>
              <a:rPr sz="4400" spc="-45" dirty="0">
                <a:solidFill>
                  <a:srgbClr val="800000"/>
                </a:solidFill>
              </a:rPr>
              <a:t>Metabolism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9412" y="1825751"/>
            <a:ext cx="7886700" cy="4351020"/>
          </a:xfrm>
          <a:custGeom>
            <a:avLst/>
            <a:gdLst/>
            <a:ahLst/>
            <a:cxnLst/>
            <a:rect l="l" t="t" r="r" b="b"/>
            <a:pathLst>
              <a:path w="7886700" h="4351020">
                <a:moveTo>
                  <a:pt x="0" y="4351020"/>
                </a:moveTo>
                <a:lnTo>
                  <a:pt x="7886700" y="4351020"/>
                </a:lnTo>
                <a:lnTo>
                  <a:pt x="78867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260473"/>
            <a:ext cx="7664450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3906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35" dirty="0">
                <a:latin typeface="Calibri"/>
                <a:cs typeface="Calibri"/>
              </a:rPr>
              <a:t>key </a:t>
            </a:r>
            <a:r>
              <a:rPr sz="2800" spc="-10" dirty="0">
                <a:latin typeface="Calibri"/>
                <a:cs typeface="Calibri"/>
              </a:rPr>
              <a:t>enzyme, </a:t>
            </a:r>
            <a:r>
              <a:rPr sz="2800" spc="-25" dirty="0">
                <a:latin typeface="Calibri"/>
                <a:cs typeface="Calibri"/>
              </a:rPr>
              <a:t>nitrate </a:t>
            </a:r>
            <a:r>
              <a:rPr sz="2800" spc="-15" dirty="0">
                <a:latin typeface="Calibri"/>
                <a:cs typeface="Calibri"/>
              </a:rPr>
              <a:t>reductase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very sensitive 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NaCl.</a:t>
            </a:r>
            <a:endParaRPr sz="2800">
              <a:latin typeface="Calibri"/>
              <a:cs typeface="Calibri"/>
            </a:endParaRPr>
          </a:p>
          <a:p>
            <a:pPr marL="241300" marR="83820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of the amino acids, </a:t>
            </a:r>
            <a:r>
              <a:rPr sz="2800" spc="-10" dirty="0">
                <a:latin typeface="Calibri"/>
                <a:cs typeface="Calibri"/>
              </a:rPr>
              <a:t>glycinebetaine </a:t>
            </a:r>
            <a:r>
              <a:rPr sz="2800" spc="-15" dirty="0">
                <a:latin typeface="Calibri"/>
                <a:cs typeface="Calibri"/>
              </a:rPr>
              <a:t>shows  </a:t>
            </a:r>
            <a:r>
              <a:rPr sz="2800" spc="-10" dirty="0">
                <a:latin typeface="Calibri"/>
                <a:cs typeface="Calibri"/>
              </a:rPr>
              <a:t>increased trend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salinity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perennial </a:t>
            </a:r>
            <a:r>
              <a:rPr sz="2800" spc="-15" dirty="0">
                <a:latin typeface="Calibri"/>
                <a:cs typeface="Calibri"/>
              </a:rPr>
              <a:t>halophytes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Atriplex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Proline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alpha amino acid, </a:t>
            </a:r>
            <a:r>
              <a:rPr sz="2800" spc="-10" dirty="0">
                <a:latin typeface="Calibri"/>
                <a:cs typeface="Calibri"/>
              </a:rPr>
              <a:t>accumulates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large  </a:t>
            </a:r>
            <a:r>
              <a:rPr sz="2800" spc="-10" dirty="0">
                <a:latin typeface="Calibri"/>
                <a:cs typeface="Calibri"/>
              </a:rPr>
              <a:t>amounts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compared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other </a:t>
            </a:r>
            <a:r>
              <a:rPr sz="2800" spc="-5" dirty="0">
                <a:latin typeface="Calibri"/>
                <a:cs typeface="Calibri"/>
              </a:rPr>
              <a:t>amino acids in  </a:t>
            </a:r>
            <a:r>
              <a:rPr sz="2800" spc="-10" dirty="0">
                <a:latin typeface="Calibri"/>
                <a:cs typeface="Calibri"/>
              </a:rPr>
              <a:t>salt </a:t>
            </a:r>
            <a:r>
              <a:rPr sz="2800" spc="-15" dirty="0">
                <a:latin typeface="Calibri"/>
                <a:cs typeface="Calibri"/>
              </a:rPr>
              <a:t>stressed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412" y="198120"/>
            <a:ext cx="7886700" cy="121920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281679" marR="742315" indent="-2530475">
              <a:lnSpc>
                <a:spcPts val="4320"/>
              </a:lnSpc>
              <a:spcBef>
                <a:spcPts val="285"/>
              </a:spcBef>
            </a:pPr>
            <a:r>
              <a:rPr sz="4000" spc="-30" dirty="0">
                <a:solidFill>
                  <a:srgbClr val="000080"/>
                </a:solidFill>
              </a:rPr>
              <a:t>Osmotic </a:t>
            </a:r>
            <a:r>
              <a:rPr sz="4000" spc="-70" dirty="0">
                <a:solidFill>
                  <a:srgbClr val="000080"/>
                </a:solidFill>
              </a:rPr>
              <a:t>Effects </a:t>
            </a:r>
            <a:r>
              <a:rPr sz="4000" spc="-25" dirty="0">
                <a:solidFill>
                  <a:srgbClr val="000080"/>
                </a:solidFill>
              </a:rPr>
              <a:t>And Specific</a:t>
            </a:r>
            <a:r>
              <a:rPr sz="4000" spc="-250" dirty="0">
                <a:solidFill>
                  <a:srgbClr val="000080"/>
                </a:solidFill>
              </a:rPr>
              <a:t> </a:t>
            </a:r>
            <a:r>
              <a:rPr sz="4000" spc="-10" dirty="0">
                <a:solidFill>
                  <a:srgbClr val="000080"/>
                </a:solidFill>
              </a:rPr>
              <a:t>ion  </a:t>
            </a:r>
            <a:r>
              <a:rPr sz="4000" spc="-70" dirty="0">
                <a:solidFill>
                  <a:srgbClr val="000080"/>
                </a:solidFill>
              </a:rPr>
              <a:t>Effects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27887" y="1787651"/>
            <a:ext cx="7886700" cy="4737100"/>
          </a:xfrm>
          <a:custGeom>
            <a:avLst/>
            <a:gdLst/>
            <a:ahLst/>
            <a:cxnLst/>
            <a:rect l="l" t="t" r="r" b="b"/>
            <a:pathLst>
              <a:path w="7886700" h="4737100">
                <a:moveTo>
                  <a:pt x="0" y="4736592"/>
                </a:moveTo>
                <a:lnTo>
                  <a:pt x="7886700" y="4736592"/>
                </a:lnTo>
                <a:lnTo>
                  <a:pt x="7886700" y="0"/>
                </a:lnTo>
                <a:lnTo>
                  <a:pt x="0" y="0"/>
                </a:lnTo>
                <a:lnTo>
                  <a:pt x="0" y="47365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755393"/>
            <a:ext cx="7723505" cy="4163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87375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Dissolved solutes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rooting </a:t>
            </a:r>
            <a:r>
              <a:rPr sz="2800" spc="-25" dirty="0">
                <a:latin typeface="Calibri"/>
                <a:cs typeface="Calibri"/>
              </a:rPr>
              <a:t>zone </a:t>
            </a:r>
            <a:r>
              <a:rPr sz="2800" spc="-20" dirty="0">
                <a:latin typeface="Calibri"/>
                <a:cs typeface="Calibri"/>
              </a:rPr>
              <a:t>generate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low osmotic potential that </a:t>
            </a:r>
            <a:r>
              <a:rPr sz="2800" spc="-20" dirty="0">
                <a:latin typeface="Calibri"/>
                <a:cs typeface="Calibri"/>
              </a:rPr>
              <a:t>lowers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soil </a:t>
            </a:r>
            <a:r>
              <a:rPr sz="2800" spc="-20" dirty="0">
                <a:latin typeface="Calibri"/>
                <a:cs typeface="Calibri"/>
              </a:rPr>
              <a:t>water  </a:t>
            </a:r>
            <a:r>
              <a:rPr sz="2800" spc="-15" dirty="0">
                <a:latin typeface="Calibri"/>
                <a:cs typeface="Calibri"/>
              </a:rPr>
              <a:t>potential.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general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5" dirty="0">
                <a:latin typeface="Calibri"/>
                <a:cs typeface="Calibri"/>
              </a:rPr>
              <a:t>balance of </a:t>
            </a:r>
            <a:r>
              <a:rPr sz="2800" spc="-10" dirty="0">
                <a:latin typeface="Calibri"/>
                <a:cs typeface="Calibri"/>
              </a:rPr>
              <a:t>plants </a:t>
            </a:r>
            <a:r>
              <a:rPr sz="2800" spc="-5" dirty="0">
                <a:latin typeface="Calibri"/>
                <a:cs typeface="Calibri"/>
              </a:rPr>
              <a:t>is thus </a:t>
            </a:r>
            <a:r>
              <a:rPr sz="2800" spc="-20" dirty="0">
                <a:latin typeface="Calibri"/>
                <a:cs typeface="Calibri"/>
              </a:rPr>
              <a:t>affected  </a:t>
            </a: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15" dirty="0">
                <a:latin typeface="Calibri"/>
                <a:cs typeface="Calibri"/>
              </a:rPr>
              <a:t>leaves </a:t>
            </a:r>
            <a:r>
              <a:rPr sz="2800" spc="-10" dirty="0">
                <a:latin typeface="Calibri"/>
                <a:cs typeface="Calibri"/>
              </a:rPr>
              <a:t>need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develop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even </a:t>
            </a:r>
            <a:r>
              <a:rPr sz="2800" spc="-10" dirty="0">
                <a:latin typeface="Calibri"/>
                <a:cs typeface="Calibri"/>
              </a:rPr>
              <a:t>lower 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potential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maintain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"downhill" </a:t>
            </a:r>
            <a:r>
              <a:rPr sz="2800" spc="-15" dirty="0">
                <a:latin typeface="Calibri"/>
                <a:cs typeface="Calibri"/>
              </a:rPr>
              <a:t>gradient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potential between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soil </a:t>
            </a:r>
            <a:r>
              <a:rPr sz="2800" spc="-5" dirty="0">
                <a:latin typeface="Calibri"/>
                <a:cs typeface="Calibri"/>
              </a:rPr>
              <a:t>and the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leaves.</a:t>
            </a:r>
            <a:endParaRPr sz="2800">
              <a:latin typeface="Calibri"/>
              <a:cs typeface="Calibri"/>
            </a:endParaRPr>
          </a:p>
          <a:p>
            <a:pPr marL="241300" marR="6794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During soil desiccation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finite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can 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obtained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soil </a:t>
            </a:r>
            <a:r>
              <a:rPr sz="2800" spc="-20" dirty="0">
                <a:latin typeface="Calibri"/>
                <a:cs typeface="Calibri"/>
              </a:rPr>
              <a:t>profile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plant,  causing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spc="-10" dirty="0">
                <a:latin typeface="Calibri"/>
                <a:cs typeface="Calibri"/>
              </a:rPr>
              <a:t>decreasing </a:t>
            </a:r>
            <a:r>
              <a:rPr sz="2800" spc="-20" dirty="0">
                <a:latin typeface="Calibri"/>
                <a:cs typeface="Calibri"/>
              </a:rPr>
              <a:t>water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potentials.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1180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 Light</vt:lpstr>
      <vt:lpstr>Aharoni</vt:lpstr>
      <vt:lpstr>Calibri</vt:lpstr>
      <vt:lpstr>Wingdings</vt:lpstr>
      <vt:lpstr>Arial Black</vt:lpstr>
      <vt:lpstr>Arial</vt:lpstr>
      <vt:lpstr>Office Theme</vt:lpstr>
      <vt:lpstr>SALT STRESS/ SALINITY STRESS</vt:lpstr>
      <vt:lpstr>Salt Accumulation in soils impairs  plant function and soil structure</vt:lpstr>
      <vt:lpstr>PowerPoint Presentation</vt:lpstr>
      <vt:lpstr>Physiological Effects On Crop Growth  And Development</vt:lpstr>
      <vt:lpstr>Germination</vt:lpstr>
      <vt:lpstr>Vegetative Growth</vt:lpstr>
      <vt:lpstr>Photosynthesis</vt:lpstr>
      <vt:lpstr>Nitrogen Metabolism</vt:lpstr>
      <vt:lpstr>Osmotic Effects And Specific ion  Effects</vt:lpstr>
      <vt:lpstr>PowerPoint Presentation</vt:lpstr>
      <vt:lpstr>PowerPoint Presentation</vt:lpstr>
      <vt:lpstr>PowerPoint Presentation</vt:lpstr>
      <vt:lpstr>Ion Exclusion</vt:lpstr>
      <vt:lpstr>PowerPoint Presentation</vt:lpstr>
      <vt:lpstr>Sodium is Transported across the  Plasma Membrane and the Tonoplast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STRESS</dc:title>
  <dc:creator>naila</dc:creator>
  <cp:lastModifiedBy>Dr. Taswer</cp:lastModifiedBy>
  <cp:revision>3</cp:revision>
  <dcterms:created xsi:type="dcterms:W3CDTF">2020-10-05T08:12:19Z</dcterms:created>
  <dcterms:modified xsi:type="dcterms:W3CDTF">2020-11-15T05:01:53Z</dcterms:modified>
</cp:coreProperties>
</file>