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65" r:id="rId3"/>
    <p:sldId id="273" r:id="rId4"/>
    <p:sldId id="267" r:id="rId5"/>
    <p:sldId id="274" r:id="rId6"/>
    <p:sldId id="268" r:id="rId7"/>
    <p:sldId id="269" r:id="rId8"/>
    <p:sldId id="270" r:id="rId9"/>
    <p:sldId id="271" r:id="rId10"/>
    <p:sldId id="275" r:id="rId11"/>
    <p:sldId id="276" r:id="rId12"/>
    <p:sldId id="256" r:id="rId13"/>
    <p:sldId id="257" r:id="rId14"/>
    <p:sldId id="258" r:id="rId15"/>
    <p:sldId id="259" r:id="rId16"/>
    <p:sldId id="266" r:id="rId17"/>
    <p:sldId id="261" r:id="rId18"/>
    <p:sldId id="262" r:id="rId19"/>
    <p:sldId id="260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xforddictionaries.com/definition/english/profess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erriam-webst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dicine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en.wikipedia.org/wiki/Divinity_(academic_disciplin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od" TargetMode="External"/><Relationship Id="rId5" Type="http://schemas.openxmlformats.org/officeDocument/2006/relationships/hyperlink" Target="http://en.wikipedia.org/wiki/Rationality" TargetMode="External"/><Relationship Id="rId4" Type="http://schemas.openxmlformats.org/officeDocument/2006/relationships/hyperlink" Target="http://en.wikipedia.org/wiki/La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ismillah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2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dul Munem\Desktop\TurroGroup_2009_Professionalis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53" y="152400"/>
            <a:ext cx="89568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8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dul Munem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65" y="990600"/>
            <a:ext cx="86062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5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EBP &amp; PP\profesional practice\pics\professionalism\Content-Cu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8600"/>
            <a:ext cx="772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2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A paid occupation, especially one that involves prolonged training and a formal </a:t>
            </a:r>
            <a:r>
              <a:rPr lang="en-US" sz="4400" dirty="0" smtClean="0"/>
              <a:t>qualification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www.oxforddictionaries.com/definition/english/profession</a:t>
            </a:r>
            <a:r>
              <a:rPr lang="en-US" dirty="0" smtClean="0"/>
              <a:t>  assessed on 23/4/12)</a:t>
            </a:r>
            <a:endParaRPr lang="en-US" dirty="0"/>
          </a:p>
        </p:txBody>
      </p:sp>
      <p:pic>
        <p:nvPicPr>
          <p:cNvPr id="2050" name="Picture 2" descr="E:\EBP &amp; PP\profesional practice\pics\professionalism\Installation_Maintenance_and_Repair_Occup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78300"/>
            <a:ext cx="40386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3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a type of job that requires special education, training, or </a:t>
            </a:r>
            <a:r>
              <a:rPr lang="en-US" sz="3600" dirty="0" smtClean="0"/>
              <a:t>skill</a:t>
            </a:r>
          </a:p>
          <a:p>
            <a:r>
              <a:rPr lang="en-US" sz="3600" dirty="0"/>
              <a:t>the act of declaring or saying something </a:t>
            </a:r>
            <a:r>
              <a:rPr lang="en-US" sz="3600" dirty="0" smtClean="0"/>
              <a:t>openly</a:t>
            </a:r>
          </a:p>
          <a:p>
            <a:r>
              <a:rPr lang="en-US" sz="3600" dirty="0"/>
              <a:t>the people </a:t>
            </a:r>
            <a:r>
              <a:rPr lang="en-US" sz="3600" dirty="0" smtClean="0"/>
              <a:t>who </a:t>
            </a:r>
            <a:r>
              <a:rPr lang="en-US" sz="3600" dirty="0"/>
              <a:t>work in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particular </a:t>
            </a:r>
            <a:r>
              <a:rPr lang="en-US" sz="3600" dirty="0" smtClean="0"/>
              <a:t>profession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www.merriam-webster.com/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dictionary/profession)</a:t>
            </a:r>
            <a:r>
              <a:rPr lang="en-US" sz="1400" dirty="0"/>
              <a:t> assessed on 23/4/12</a:t>
            </a:r>
          </a:p>
        </p:txBody>
      </p:sp>
      <p:pic>
        <p:nvPicPr>
          <p:cNvPr id="3074" name="Picture 2" descr="E:\EBP &amp; PP\profesional practice\pics\professionalism\352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33650"/>
            <a:ext cx="3352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0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member of a profession</a:t>
            </a:r>
          </a:p>
          <a:p>
            <a:r>
              <a:rPr lang="en-US" sz="3200" dirty="0" smtClean="0"/>
              <a:t>A well-educated </a:t>
            </a:r>
            <a:r>
              <a:rPr lang="en-US" sz="3200" dirty="0"/>
              <a:t>workers who enjoy considerable </a:t>
            </a:r>
            <a:r>
              <a:rPr lang="en-US" sz="3200" i="1" u="sng" dirty="0">
                <a:solidFill>
                  <a:srgbClr val="FF0000"/>
                </a:solidFill>
              </a:rPr>
              <a:t>work autonomy</a:t>
            </a:r>
            <a:r>
              <a:rPr lang="en-US" sz="3200" dirty="0"/>
              <a:t> and who are commonly engaged in </a:t>
            </a:r>
            <a:r>
              <a:rPr lang="en-US" sz="3200" u="sng" dirty="0">
                <a:solidFill>
                  <a:srgbClr val="FF0000"/>
                </a:solidFill>
              </a:rPr>
              <a:t>creative</a:t>
            </a:r>
            <a:r>
              <a:rPr lang="en-US" sz="3200" dirty="0"/>
              <a:t> and </a:t>
            </a:r>
            <a:r>
              <a:rPr lang="en-US" sz="3200" i="1" u="sng" dirty="0">
                <a:solidFill>
                  <a:srgbClr val="FF0000"/>
                </a:solidFill>
              </a:rPr>
              <a:t>intellectually challenging </a:t>
            </a:r>
            <a:r>
              <a:rPr lang="en-US" sz="3200" i="1" u="sng" dirty="0" smtClean="0">
                <a:solidFill>
                  <a:srgbClr val="FF0000"/>
                </a:solidFill>
              </a:rPr>
              <a:t>work</a:t>
            </a:r>
          </a:p>
          <a:p>
            <a:endParaRPr lang="en-US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u="sng" dirty="0" smtClean="0">
                <a:solidFill>
                  <a:srgbClr val="FF0000"/>
                </a:solidFill>
              </a:rPr>
              <a:t>(www.wikipedia.org)</a:t>
            </a:r>
            <a:endParaRPr lang="en-US" i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EBP &amp; PP\profesional practice\pics\professionalism\physiotherapy_skele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42854"/>
            <a:ext cx="35941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1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EBP &amp; PP\profesional practice\pics\professionalism\rchite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580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Professionalism is the </a:t>
            </a:r>
            <a:r>
              <a:rPr lang="en-US" sz="3200" dirty="0" smtClean="0"/>
              <a:t>internalized conceptualization </a:t>
            </a:r>
            <a:r>
              <a:rPr lang="en-US" sz="3200" dirty="0"/>
              <a:t>of expected professional </a:t>
            </a:r>
            <a:r>
              <a:rPr lang="en-US" sz="3200" dirty="0" smtClean="0"/>
              <a:t>obligations </a:t>
            </a:r>
            <a:r>
              <a:rPr lang="en-US" sz="1200" dirty="0" smtClean="0"/>
              <a:t>1</a:t>
            </a:r>
            <a:r>
              <a:rPr lang="en-US" sz="3200" dirty="0" smtClean="0"/>
              <a:t>, attributes </a:t>
            </a:r>
            <a:r>
              <a:rPr lang="en-US" sz="1400" dirty="0" smtClean="0"/>
              <a:t>2</a:t>
            </a:r>
            <a:r>
              <a:rPr lang="en-US" sz="3200" dirty="0" smtClean="0"/>
              <a:t>, </a:t>
            </a:r>
            <a:r>
              <a:rPr lang="en-US" sz="3200" dirty="0"/>
              <a:t>interactions, </a:t>
            </a:r>
            <a:r>
              <a:rPr lang="en-US" sz="3200" dirty="0" smtClean="0"/>
              <a:t>attitudes, values</a:t>
            </a:r>
            <a:r>
              <a:rPr lang="en-US" sz="1200" dirty="0" smtClean="0"/>
              <a:t>3</a:t>
            </a:r>
            <a:r>
              <a:rPr lang="en-US" sz="3200" dirty="0" smtClean="0"/>
              <a:t>, </a:t>
            </a:r>
            <a:r>
              <a:rPr lang="en-US" sz="3200" dirty="0"/>
              <a:t>and role behaviors in relation to individual patients and clients </a:t>
            </a:r>
            <a:r>
              <a:rPr lang="en-US" sz="3200" dirty="0" smtClean="0"/>
              <a:t>and society </a:t>
            </a:r>
            <a:r>
              <a:rPr lang="en-US" sz="3200" dirty="0"/>
              <a:t>as a whole. 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dirty="0"/>
              <a:t> 1:A legal agreement specifying a payment or action and the penalty for failure to </a:t>
            </a:r>
            <a:r>
              <a:rPr lang="en-US" dirty="0" smtClean="0"/>
              <a:t>comply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2: scheme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3:belief</a:t>
            </a:r>
          </a:p>
        </p:txBody>
      </p:sp>
    </p:spTree>
    <p:extLst>
      <p:ext uri="{BB962C8B-B14F-4D97-AF65-F5344CB8AC3E}">
        <p14:creationId xmlns:p14="http://schemas.microsoft.com/office/powerpoint/2010/main" xmlns="" val="34162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Professionalism may be collective (practiced by the profession as a whole) or individual.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0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Ancient</a:t>
            </a:r>
          </a:p>
          <a:p>
            <a:pPr marL="0" indent="0">
              <a:buNone/>
            </a:pPr>
            <a:r>
              <a:rPr lang="en-US" dirty="0" smtClean="0"/>
              <a:t>Greek &amp; Romans</a:t>
            </a:r>
          </a:p>
          <a:p>
            <a:pPr marL="0" indent="0">
              <a:buNone/>
            </a:pPr>
            <a:r>
              <a:rPr lang="en-US" dirty="0" smtClean="0"/>
              <a:t>Latin  ‘</a:t>
            </a:r>
            <a:r>
              <a:rPr lang="en-US" i="1" u="sng" dirty="0" err="1" smtClean="0"/>
              <a:t>profiteor</a:t>
            </a:r>
            <a:r>
              <a:rPr lang="en-US" dirty="0" smtClean="0"/>
              <a:t>’ : Profess a belief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Medieval </a:t>
            </a:r>
            <a:r>
              <a:rPr lang="en-US" dirty="0"/>
              <a:t>and early modern tradition </a:t>
            </a:r>
            <a:r>
              <a:rPr lang="en-US" dirty="0" err="1" smtClean="0"/>
              <a:t>recognised</a:t>
            </a:r>
            <a:r>
              <a:rPr lang="en-US" dirty="0" smtClean="0"/>
              <a:t> </a:t>
            </a:r>
            <a:r>
              <a:rPr lang="en-US" dirty="0"/>
              <a:t>only three professions: </a:t>
            </a:r>
            <a:r>
              <a:rPr lang="en-US" dirty="0">
                <a:hlinkClick r:id="rId2" tooltip="Divinity (academic discipline)"/>
              </a:rPr>
              <a:t>divinity</a:t>
            </a:r>
            <a:r>
              <a:rPr lang="en-US" dirty="0"/>
              <a:t>, </a:t>
            </a:r>
            <a:r>
              <a:rPr lang="en-US" dirty="0">
                <a:hlinkClick r:id="rId3" tooltip="Medicine"/>
              </a:rPr>
              <a:t>medicine</a:t>
            </a:r>
            <a:r>
              <a:rPr lang="en-US" dirty="0"/>
              <a:t>, and </a:t>
            </a:r>
            <a:r>
              <a:rPr lang="en-US" dirty="0" smtClean="0">
                <a:hlinkClick r:id="rId4" tooltip="Law"/>
              </a:rPr>
              <a:t>law</a:t>
            </a:r>
            <a:r>
              <a:rPr lang="en-US" dirty="0" smtClean="0"/>
              <a:t>—the </a:t>
            </a:r>
            <a:r>
              <a:rPr lang="en-US" dirty="0"/>
              <a:t>so-called "learned </a:t>
            </a:r>
            <a:r>
              <a:rPr lang="en-US" dirty="0" smtClean="0"/>
              <a:t>professions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Divinity: Study of Christians and other theologies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Theology</a:t>
            </a:r>
            <a:r>
              <a:rPr lang="en-US" dirty="0" smtClean="0"/>
              <a:t> </a:t>
            </a:r>
            <a:r>
              <a:rPr lang="en-US" dirty="0"/>
              <a:t>is the systematic and </a:t>
            </a:r>
            <a:r>
              <a:rPr lang="en-US" dirty="0">
                <a:hlinkClick r:id="rId5" tooltip="Rationality"/>
              </a:rPr>
              <a:t>rational</a:t>
            </a:r>
            <a:r>
              <a:rPr lang="en-US" dirty="0"/>
              <a:t> study of concepts of </a:t>
            </a:r>
            <a:r>
              <a:rPr lang="en-US" dirty="0">
                <a:hlinkClick r:id="rId6" tooltip="God"/>
              </a:rPr>
              <a:t>God</a:t>
            </a:r>
            <a:r>
              <a:rPr lang="en-US" dirty="0"/>
              <a:t> and of the nature of religious </a:t>
            </a:r>
            <a:r>
              <a:rPr lang="en-US" dirty="0" smtClean="0"/>
              <a:t>truths</a:t>
            </a:r>
          </a:p>
          <a:p>
            <a:pPr marL="0" indent="0">
              <a:buNone/>
            </a:pPr>
            <a:r>
              <a:rPr lang="en-US" dirty="0"/>
              <a:t>(http://</a:t>
            </a:r>
            <a:r>
              <a:rPr lang="en-US" dirty="0" smtClean="0"/>
              <a:t>en.wikipedia.org/wiki/Profession)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E:\EBP &amp; PP\profesional practice\pics\professionalism\Jesus_and_the_doctors_of_the_Faith_dsc017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836" y="4329545"/>
            <a:ext cx="538066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5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PROFESSION.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3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SOCIOLOGY SAYS ABOUT PROFESSION??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5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activity performed for…</a:t>
            </a:r>
            <a:endParaRPr lang="en-US" dirty="0"/>
          </a:p>
        </p:txBody>
      </p:sp>
      <p:pic>
        <p:nvPicPr>
          <p:cNvPr id="4098" name="Picture 2" descr="C:\Users\Abdul Munem\Desktop\pro_min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3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A profession is an occupation that is viewed by society as a profession on the basis of it characteristics, development, or power.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dul Munem\Desktop\Food Preparation and Serving Related Occup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720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2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bdul Munem\Desktop\ethic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576"/>
            <a:ext cx="6248400" cy="63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17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dul Munem\Desktop\Define-Professionalis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52575"/>
            <a:ext cx="6096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9600" dirty="0" smtClean="0"/>
          </a:p>
          <a:p>
            <a:r>
              <a:rPr lang="en-US" sz="6000" dirty="0" smtClean="0"/>
              <a:t>AUTONOMY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73138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Accountability</a:t>
            </a:r>
            <a:endParaRPr lang="en-US"/>
          </a:p>
        </p:txBody>
      </p:sp>
      <p:pic>
        <p:nvPicPr>
          <p:cNvPr id="4" name="Picture 2" descr="C:\Users\MNA\Pictures\accountabilit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8711967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9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224</TotalTime>
  <Words>271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Slide 1</vt:lpstr>
      <vt:lpstr>WHAT IS PROFESSION.</vt:lpstr>
      <vt:lpstr>Regular activity performed for…</vt:lpstr>
      <vt:lpstr>Slide 4</vt:lpstr>
      <vt:lpstr>Slide 5</vt:lpstr>
      <vt:lpstr>Slide 6</vt:lpstr>
      <vt:lpstr>Slide 7</vt:lpstr>
      <vt:lpstr>Slide 8</vt:lpstr>
      <vt:lpstr>Accountability</vt:lpstr>
      <vt:lpstr>Slide 10</vt:lpstr>
      <vt:lpstr>Slide 11</vt:lpstr>
      <vt:lpstr>Profession</vt:lpstr>
      <vt:lpstr>Profession</vt:lpstr>
      <vt:lpstr>PROFESSION</vt:lpstr>
      <vt:lpstr>Professional</vt:lpstr>
      <vt:lpstr>Slide 16</vt:lpstr>
      <vt:lpstr>Professionalism</vt:lpstr>
      <vt:lpstr>Slide 18</vt:lpstr>
      <vt:lpstr>HISTORY</vt:lpstr>
      <vt:lpstr>WHAT SOCIOLOGY SAYS ABOUT PROFESSION??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</dc:title>
  <dc:creator>Abdul Munem</dc:creator>
  <cp:lastModifiedBy>Windows User</cp:lastModifiedBy>
  <cp:revision>31</cp:revision>
  <dcterms:created xsi:type="dcterms:W3CDTF">2006-08-16T00:00:00Z</dcterms:created>
  <dcterms:modified xsi:type="dcterms:W3CDTF">2018-01-08T05:32:12Z</dcterms:modified>
</cp:coreProperties>
</file>