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2" r:id="rId1"/>
  </p:sldMasterIdLst>
  <p:notesMasterIdLst>
    <p:notesMasterId r:id="rId12"/>
  </p:notesMasterIdLst>
  <p:sldIdLst>
    <p:sldId id="256" r:id="rId2"/>
    <p:sldId id="266" r:id="rId3"/>
    <p:sldId id="268" r:id="rId4"/>
    <p:sldId id="269" r:id="rId5"/>
    <p:sldId id="274" r:id="rId6"/>
    <p:sldId id="273" r:id="rId7"/>
    <p:sldId id="272" r:id="rId8"/>
    <p:sldId id="275" r:id="rId9"/>
    <p:sldId id="276" r:id="rId10"/>
    <p:sldId id="267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204" autoAdjust="0"/>
    <p:restoredTop sz="94660"/>
  </p:normalViewPr>
  <p:slideViewPr>
    <p:cSldViewPr snapToGrid="0">
      <p:cViewPr varScale="1">
        <p:scale>
          <a:sx n="84" d="100"/>
          <a:sy n="84" d="100"/>
        </p:scale>
        <p:origin x="571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C551FFA-2752-46F3-8058-333CBED62F29}" type="datetimeFigureOut">
              <a:rPr lang="en-US" smtClean="0"/>
              <a:t>4/19/2020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6D63AEF-E46F-4079-BD36-04EB13E85A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21499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>
            <a:extLst>
              <a:ext uri="{FF2B5EF4-FFF2-40B4-BE49-F238E27FC236}">
                <a16:creationId xmlns:a16="http://schemas.microsoft.com/office/drawing/2014/main" id="{B8301404-D876-4FA9-9859-EB43354FAFA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19" name="Rectangle 3">
            <a:extLst>
              <a:ext uri="{FF2B5EF4-FFF2-40B4-BE49-F238E27FC236}">
                <a16:creationId xmlns:a16="http://schemas.microsoft.com/office/drawing/2014/main" id="{EB83674B-F150-4C3E-831A-26B553169AE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6867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>
            <a:extLst>
              <a:ext uri="{FF2B5EF4-FFF2-40B4-BE49-F238E27FC236}">
                <a16:creationId xmlns:a16="http://schemas.microsoft.com/office/drawing/2014/main" id="{A9F52C5D-9955-47A2-9EA6-38FEB66EF37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59" name="Rectangle 3">
            <a:extLst>
              <a:ext uri="{FF2B5EF4-FFF2-40B4-BE49-F238E27FC236}">
                <a16:creationId xmlns:a16="http://schemas.microsoft.com/office/drawing/2014/main" id="{E6218432-9C5A-4AD0-9E05-B779659723C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67361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7">
            <a:extLst>
              <a:ext uri="{FF2B5EF4-FFF2-40B4-BE49-F238E27FC236}">
                <a16:creationId xmlns:a16="http://schemas.microsoft.com/office/drawing/2014/main" id="{27DF9E4E-96D6-414F-8641-F5F4875E717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813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 defTabSz="912813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 defTabSz="912813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 defTabSz="912813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 defTabSz="912813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fld id="{6AF3DCFE-B091-466E-897F-AF0229B99FBE}" type="slidenum">
              <a:rPr lang="en-US" altLang="en-US" smtClean="0">
                <a:latin typeface="Helvetica" panose="020B0604020202020204" pitchFamily="34" charset="0"/>
              </a:rPr>
              <a:pPr/>
              <a:t>8</a:t>
            </a:fld>
            <a:endParaRPr lang="en-US" altLang="en-US">
              <a:latin typeface="Helvetica" panose="020B0604020202020204" pitchFamily="34" charset="0"/>
            </a:endParaRPr>
          </a:p>
        </p:txBody>
      </p:sp>
      <p:sp>
        <p:nvSpPr>
          <p:cNvPr id="13314" name="Rectangle 2">
            <a:extLst>
              <a:ext uri="{FF2B5EF4-FFF2-40B4-BE49-F238E27FC236}">
                <a16:creationId xmlns:a16="http://schemas.microsoft.com/office/drawing/2014/main" id="{FBCEF41C-2D09-4D79-B128-D63857A2F2E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D9ACFA5D-A5EC-4373-81C2-0F6EFDCB202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402681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>
            <a:extLst>
              <a:ext uri="{FF2B5EF4-FFF2-40B4-BE49-F238E27FC236}">
                <a16:creationId xmlns:a16="http://schemas.microsoft.com/office/drawing/2014/main" id="{A9F52C5D-9955-47A2-9EA6-38FEB66EF37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59" name="Rectangle 3">
            <a:extLst>
              <a:ext uri="{FF2B5EF4-FFF2-40B4-BE49-F238E27FC236}">
                <a16:creationId xmlns:a16="http://schemas.microsoft.com/office/drawing/2014/main" id="{E6218432-9C5A-4AD0-9E05-B779659723C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418830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E37BB01D-B0D0-4671-8FE7-094A3CF4169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42900" y="696913"/>
            <a:ext cx="6197600" cy="3486150"/>
          </a:xfrm>
          <a:ln/>
        </p:spPr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1C49927E-475C-4CE6-A5F7-A2AEC03D2AA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8975" y="4416425"/>
            <a:ext cx="5505450" cy="418306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2438" tIns="46219" rIns="92438" bIns="46219" anchor="t"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62974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8EA60-4CB5-4423-8D35-A6F338154A38}" type="datetimeFigureOut">
              <a:rPr lang="en-US" smtClean="0"/>
              <a:t>4/19/2020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F698F-9492-437C-8C25-501810F3F4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68081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8EA60-4CB5-4423-8D35-A6F338154A38}" type="datetimeFigureOut">
              <a:rPr lang="en-US" smtClean="0"/>
              <a:t>4/19/2020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F698F-9492-437C-8C25-501810F3F4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6931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8EA60-4CB5-4423-8D35-A6F338154A38}" type="datetimeFigureOut">
              <a:rPr lang="en-US" smtClean="0"/>
              <a:t>4/19/2020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F698F-9492-437C-8C25-501810F3F4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64116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8EA60-4CB5-4423-8D35-A6F338154A38}" type="datetimeFigureOut">
              <a:rPr lang="en-US" smtClean="0"/>
              <a:t>4/19/2020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F698F-9492-437C-8C25-501810F3F4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94375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8EA60-4CB5-4423-8D35-A6F338154A38}" type="datetimeFigureOut">
              <a:rPr lang="en-US" smtClean="0"/>
              <a:t>4/19/2020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F698F-9492-437C-8C25-501810F3F4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434568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8EA60-4CB5-4423-8D35-A6F338154A38}" type="datetimeFigureOut">
              <a:rPr lang="en-US" smtClean="0"/>
              <a:t>4/19/2020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F698F-9492-437C-8C25-501810F3F4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69758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8EA60-4CB5-4423-8D35-A6F338154A38}" type="datetimeFigureOut">
              <a:rPr lang="en-US" smtClean="0"/>
              <a:t>4/19/2020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F698F-9492-437C-8C25-501810F3F4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907242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8EA60-4CB5-4423-8D35-A6F338154A38}" type="datetimeFigureOut">
              <a:rPr lang="en-US" smtClean="0"/>
              <a:t>4/19/2020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F698F-9492-437C-8C25-501810F3F4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88425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8EA60-4CB5-4423-8D35-A6F338154A38}" type="datetimeFigureOut">
              <a:rPr lang="en-US" smtClean="0"/>
              <a:t>4/19/2020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F698F-9492-437C-8C25-501810F3F4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74670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8EA60-4CB5-4423-8D35-A6F338154A38}" type="datetimeFigureOut">
              <a:rPr lang="en-US" smtClean="0"/>
              <a:t>4/19/2020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2A4F698F-9492-437C-8C25-501810F3F4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29341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8EA60-4CB5-4423-8D35-A6F338154A38}" type="datetimeFigureOut">
              <a:rPr lang="en-US" smtClean="0"/>
              <a:t>4/19/2020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F698F-9492-437C-8C25-501810F3F4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16756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8EA60-4CB5-4423-8D35-A6F338154A38}" type="datetimeFigureOut">
              <a:rPr lang="en-US" smtClean="0"/>
              <a:t>4/19/2020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F698F-9492-437C-8C25-501810F3F4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12160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8EA60-4CB5-4423-8D35-A6F338154A38}" type="datetimeFigureOut">
              <a:rPr lang="en-US" smtClean="0"/>
              <a:t>4/19/2020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F698F-9492-437C-8C25-501810F3F4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52395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8EA60-4CB5-4423-8D35-A6F338154A38}" type="datetimeFigureOut">
              <a:rPr lang="en-US" smtClean="0"/>
              <a:t>4/19/2020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F698F-9492-437C-8C25-501810F3F4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55866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8EA60-4CB5-4423-8D35-A6F338154A38}" type="datetimeFigureOut">
              <a:rPr lang="en-US" smtClean="0"/>
              <a:t>4/19/2020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F698F-9492-437C-8C25-501810F3F4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80987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8EA60-4CB5-4423-8D35-A6F338154A38}" type="datetimeFigureOut">
              <a:rPr lang="en-US" smtClean="0"/>
              <a:t>4/19/2020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F698F-9492-437C-8C25-501810F3F4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10173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8EA60-4CB5-4423-8D35-A6F338154A38}" type="datetimeFigureOut">
              <a:rPr lang="en-US" smtClean="0"/>
              <a:t>4/19/2020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F698F-9492-437C-8C25-501810F3F4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51218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1148EA60-4CB5-4423-8D35-A6F338154A38}" type="datetimeFigureOut">
              <a:rPr lang="en-US" smtClean="0"/>
              <a:t>4/19/2020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2A4F698F-9492-437C-8C25-501810F3F4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76154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3" r:id="rId1"/>
    <p:sldLayoutId id="2147483714" r:id="rId2"/>
    <p:sldLayoutId id="2147483715" r:id="rId3"/>
    <p:sldLayoutId id="2147483716" r:id="rId4"/>
    <p:sldLayoutId id="2147483717" r:id="rId5"/>
    <p:sldLayoutId id="2147483718" r:id="rId6"/>
    <p:sldLayoutId id="2147483719" r:id="rId7"/>
    <p:sldLayoutId id="2147483720" r:id="rId8"/>
    <p:sldLayoutId id="2147483721" r:id="rId9"/>
    <p:sldLayoutId id="2147483722" r:id="rId10"/>
    <p:sldLayoutId id="2147483723" r:id="rId11"/>
    <p:sldLayoutId id="2147483724" r:id="rId12"/>
    <p:sldLayoutId id="2147483725" r:id="rId13"/>
    <p:sldLayoutId id="2147483726" r:id="rId14"/>
    <p:sldLayoutId id="2147483727" r:id="rId15"/>
    <p:sldLayoutId id="2147483728" r:id="rId16"/>
    <p:sldLayoutId id="2147483729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codex.cs.yale.edu/avi/os-book/OS10/slide-dir/index.html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Week 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566598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1776E12C-0A8F-49FF-8988-D53352F14B90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0" y="203200"/>
            <a:ext cx="8034338" cy="576263"/>
          </a:xfrm>
        </p:spPr>
        <p:txBody>
          <a:bodyPr>
            <a:normAutofit fontScale="90000"/>
          </a:bodyPr>
          <a:lstStyle/>
          <a:p>
            <a:r>
              <a:rPr lang="en-US" altLang="en-US" dirty="0"/>
              <a:t>Lecture Material </a:t>
            </a:r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D002EA22-F1BB-4F36-8EAD-4A3CBBBFD932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1984248" y="1179576"/>
            <a:ext cx="8531352" cy="4997387"/>
          </a:xfrm>
        </p:spPr>
        <p:txBody>
          <a:bodyPr>
            <a:normAutofit/>
          </a:bodyPr>
          <a:lstStyle/>
          <a:p>
            <a:r>
              <a:rPr lang="en-US" altLang="en-US" dirty="0" smtClean="0"/>
              <a:t>Slides of </a:t>
            </a:r>
            <a:r>
              <a:rPr lang="en-US" altLang="en-US" smtClean="0"/>
              <a:t>chapter </a:t>
            </a:r>
            <a:r>
              <a:rPr lang="en-US" altLang="en-US" smtClean="0"/>
              <a:t>3 &amp; 4 </a:t>
            </a:r>
            <a:r>
              <a:rPr lang="en-US" altLang="en-US" dirty="0" smtClean="0"/>
              <a:t>can be found from the given link</a:t>
            </a:r>
          </a:p>
          <a:p>
            <a:pPr marL="0" indent="0">
              <a:buNone/>
            </a:pPr>
            <a:r>
              <a:rPr lang="en-US" dirty="0">
                <a:hlinkClick r:id="rId3"/>
              </a:rPr>
              <a:t>https://codex.cs.yale.edu/avi/os-book/OS10/slide-dir/index.html</a:t>
            </a:r>
            <a:endParaRPr lang="en-US" altLang="en-US" dirty="0" smtClean="0"/>
          </a:p>
          <a:p>
            <a:endParaRPr lang="en-US" altLang="en-US" dirty="0"/>
          </a:p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3744739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1"/>
            <a:ext cx="10018713" cy="740663"/>
          </a:xfrm>
        </p:spPr>
        <p:txBody>
          <a:bodyPr/>
          <a:lstStyle/>
          <a:p>
            <a:r>
              <a:rPr lang="en-US"/>
              <a:t>Lecture Contents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84310" y="1554481"/>
            <a:ext cx="10018713" cy="4236720"/>
          </a:xfrm>
        </p:spPr>
        <p:txBody>
          <a:bodyPr>
            <a:normAutofit/>
          </a:bodyPr>
          <a:lstStyle/>
          <a:p>
            <a:endParaRPr lang="en-US" altLang="en-US" dirty="0" smtClean="0"/>
          </a:p>
          <a:p>
            <a:r>
              <a:rPr lang="en-US" altLang="en-US" dirty="0"/>
              <a:t>Operations on Processes</a:t>
            </a:r>
          </a:p>
          <a:p>
            <a:r>
              <a:rPr lang="en-US" altLang="en-US" dirty="0" err="1"/>
              <a:t>Interprocess</a:t>
            </a:r>
            <a:r>
              <a:rPr lang="en-US" altLang="en-US" dirty="0"/>
              <a:t> Communication</a:t>
            </a:r>
          </a:p>
          <a:p>
            <a:r>
              <a:rPr lang="en-US" altLang="en-US" dirty="0"/>
              <a:t>IPC in Shared-Memory Systems</a:t>
            </a:r>
          </a:p>
          <a:p>
            <a:r>
              <a:rPr lang="en-US" altLang="en-US" dirty="0"/>
              <a:t>IPC in Message-Passing Systems</a:t>
            </a:r>
          </a:p>
          <a:p>
            <a:r>
              <a:rPr lang="en-US" altLang="en-US" dirty="0"/>
              <a:t>Examples of IPC </a:t>
            </a:r>
            <a:r>
              <a:rPr lang="en-US" altLang="en-US" dirty="0" smtClean="0"/>
              <a:t>Systems</a:t>
            </a:r>
          </a:p>
          <a:p>
            <a:r>
              <a:rPr lang="en-US" altLang="en-US" dirty="0" smtClean="0"/>
              <a:t>Threads Overview</a:t>
            </a:r>
          </a:p>
          <a:p>
            <a:r>
              <a:rPr lang="en-US" altLang="en-US" dirty="0" smtClean="0"/>
              <a:t>Advantages</a:t>
            </a:r>
            <a:endParaRPr lang="en-US" alt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65224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1"/>
            <a:ext cx="10018713" cy="740663"/>
          </a:xfrm>
        </p:spPr>
        <p:txBody>
          <a:bodyPr/>
          <a:lstStyle/>
          <a:p>
            <a:r>
              <a:rPr lang="en-US" dirty="0"/>
              <a:t>Lecture </a:t>
            </a:r>
            <a:r>
              <a:rPr lang="en-US" dirty="0" smtClean="0"/>
              <a:t>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84310" y="1554481"/>
            <a:ext cx="10018713" cy="3474719"/>
          </a:xfrm>
        </p:spPr>
        <p:txBody>
          <a:bodyPr>
            <a:normAutofit fontScale="92500"/>
          </a:bodyPr>
          <a:lstStyle/>
          <a:p>
            <a:r>
              <a:rPr lang="en-US" altLang="en-US" dirty="0"/>
              <a:t>Describe how processes are created and terminated in an operating system, including developing programs using the appropriate system calls that perform these operations.</a:t>
            </a:r>
          </a:p>
          <a:p>
            <a:r>
              <a:rPr lang="en-US" altLang="en-US" dirty="0"/>
              <a:t>Describe and contrast </a:t>
            </a:r>
            <a:r>
              <a:rPr lang="en-US" altLang="en-US" dirty="0" err="1"/>
              <a:t>interprocess</a:t>
            </a:r>
            <a:r>
              <a:rPr lang="en-US" altLang="en-US" dirty="0"/>
              <a:t> communication using shared memory and message </a:t>
            </a:r>
            <a:r>
              <a:rPr lang="en-US" altLang="en-US" dirty="0" smtClean="0"/>
              <a:t>passing.</a:t>
            </a:r>
          </a:p>
          <a:p>
            <a:r>
              <a:rPr lang="en-US" altLang="en-US" dirty="0"/>
              <a:t>Identify the basic components of a thread, and contrast threads and processes</a:t>
            </a:r>
          </a:p>
          <a:p>
            <a:r>
              <a:rPr lang="en-US" altLang="en-US" dirty="0"/>
              <a:t>Describe the benefits and challenges of </a:t>
            </a:r>
            <a:r>
              <a:rPr lang="en-US" altLang="en-US" dirty="0" smtClean="0"/>
              <a:t>designing </a:t>
            </a:r>
            <a:r>
              <a:rPr lang="en-US" altLang="en-US" dirty="0"/>
              <a:t>multithreaded applications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54317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365761"/>
            <a:ext cx="10018713" cy="1106424"/>
          </a:xfrm>
        </p:spPr>
        <p:txBody>
          <a:bodyPr/>
          <a:lstStyle/>
          <a:p>
            <a:r>
              <a:rPr lang="en-US" dirty="0" smtClean="0"/>
              <a:t>Operations on Processes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84311" y="1664209"/>
            <a:ext cx="10018712" cy="2157984"/>
          </a:xfrm>
        </p:spPr>
        <p:txBody>
          <a:bodyPr/>
          <a:lstStyle/>
          <a:p>
            <a:pPr lvl="1"/>
            <a:r>
              <a:rPr lang="en-US" altLang="en-US" dirty="0" smtClean="0"/>
              <a:t>Mechanism provided by System for </a:t>
            </a:r>
          </a:p>
          <a:p>
            <a:pPr lvl="2"/>
            <a:r>
              <a:rPr lang="en-US" altLang="en-US" dirty="0" smtClean="0"/>
              <a:t>Process Creation</a:t>
            </a:r>
          </a:p>
          <a:p>
            <a:pPr lvl="2"/>
            <a:r>
              <a:rPr lang="en-US" altLang="en-US" dirty="0" smtClean="0"/>
              <a:t>Process Termination</a:t>
            </a:r>
          </a:p>
          <a:p>
            <a:pPr lvl="1"/>
            <a:endParaRPr lang="en-US" alt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71973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Title 1">
            <a:extLst>
              <a:ext uri="{FF2B5EF4-FFF2-40B4-BE49-F238E27FC236}">
                <a16:creationId xmlns:a16="http://schemas.microsoft.com/office/drawing/2014/main" id="{09D0E5E8-A027-43B0-871E-ED73DF85B2C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525713" y="130054"/>
            <a:ext cx="7485062" cy="576262"/>
          </a:xfrm>
        </p:spPr>
        <p:txBody>
          <a:bodyPr>
            <a:normAutofit fontScale="90000"/>
          </a:bodyPr>
          <a:lstStyle/>
          <a:p>
            <a:r>
              <a:rPr lang="en-US" altLang="en-US" dirty="0"/>
              <a:t>Interprocess Communication</a:t>
            </a:r>
          </a:p>
        </p:txBody>
      </p:sp>
      <p:sp>
        <p:nvSpPr>
          <p:cNvPr id="59395" name="Content Placeholder 2">
            <a:extLst>
              <a:ext uri="{FF2B5EF4-FFF2-40B4-BE49-F238E27FC236}">
                <a16:creationId xmlns:a16="http://schemas.microsoft.com/office/drawing/2014/main" id="{2EF26BE1-FCB0-440F-8834-E9B667D36DB4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554480" y="1154114"/>
            <a:ext cx="8456295" cy="4530725"/>
          </a:xfrm>
        </p:spPr>
        <p:txBody>
          <a:bodyPr>
            <a:normAutofit fontScale="92500" lnSpcReduction="20000"/>
          </a:bodyPr>
          <a:lstStyle/>
          <a:p>
            <a:r>
              <a:rPr lang="en-US" altLang="en-US" dirty="0"/>
              <a:t>Processes within a system may be </a:t>
            </a:r>
            <a:endParaRPr lang="en-US" altLang="en-US" dirty="0" smtClean="0"/>
          </a:p>
          <a:p>
            <a:pPr lvl="1"/>
            <a:r>
              <a:rPr lang="en-US" altLang="en-US" b="1" i="1" dirty="0" smtClean="0"/>
              <a:t>independent</a:t>
            </a:r>
            <a:r>
              <a:rPr lang="en-US" altLang="en-US" b="1" dirty="0" smtClean="0"/>
              <a:t> </a:t>
            </a:r>
            <a:r>
              <a:rPr lang="en-US" altLang="en-US" dirty="0"/>
              <a:t>or </a:t>
            </a:r>
            <a:r>
              <a:rPr lang="en-US" altLang="en-US" b="1" i="1" dirty="0"/>
              <a:t>cooperating</a:t>
            </a:r>
          </a:p>
          <a:p>
            <a:r>
              <a:rPr lang="en-US" altLang="en-US" dirty="0" smtClean="0"/>
              <a:t>Advantages of cooperative </a:t>
            </a:r>
            <a:r>
              <a:rPr lang="en-US" altLang="en-US" dirty="0"/>
              <a:t>processes:</a:t>
            </a:r>
          </a:p>
          <a:p>
            <a:pPr lvl="1"/>
            <a:r>
              <a:rPr lang="en-US" altLang="en-US" dirty="0"/>
              <a:t>Information sharing</a:t>
            </a:r>
          </a:p>
          <a:p>
            <a:pPr lvl="1"/>
            <a:r>
              <a:rPr lang="en-US" altLang="en-US" dirty="0"/>
              <a:t>Computation speedup</a:t>
            </a:r>
          </a:p>
          <a:p>
            <a:pPr lvl="1"/>
            <a:r>
              <a:rPr lang="en-US" altLang="en-US" dirty="0"/>
              <a:t>Modularity</a:t>
            </a:r>
          </a:p>
          <a:p>
            <a:pPr lvl="1"/>
            <a:r>
              <a:rPr lang="en-US" altLang="en-US" dirty="0"/>
              <a:t>Convenience	</a:t>
            </a:r>
          </a:p>
          <a:p>
            <a:r>
              <a:rPr lang="en-US" altLang="en-US" dirty="0"/>
              <a:t>Cooperating processes need </a:t>
            </a:r>
            <a:r>
              <a:rPr lang="en-US" altLang="en-US" b="1" dirty="0">
                <a:solidFill>
                  <a:srgbClr val="006699"/>
                </a:solidFill>
                <a:latin typeface="+mj-lt"/>
              </a:rPr>
              <a:t>interprocess</a:t>
            </a:r>
            <a:r>
              <a:rPr lang="en-US" altLang="en-US" b="1" dirty="0">
                <a:solidFill>
                  <a:srgbClr val="3366FF"/>
                </a:solidFill>
              </a:rPr>
              <a:t> </a:t>
            </a:r>
            <a:r>
              <a:rPr lang="en-US" altLang="en-US" b="1" dirty="0">
                <a:solidFill>
                  <a:srgbClr val="006699"/>
                </a:solidFill>
                <a:latin typeface="+mj-lt"/>
              </a:rPr>
              <a:t>communication</a:t>
            </a:r>
            <a:r>
              <a:rPr lang="en-US" altLang="en-US" b="1" dirty="0">
                <a:solidFill>
                  <a:srgbClr val="3366FF"/>
                </a:solidFill>
              </a:rPr>
              <a:t> </a:t>
            </a:r>
            <a:r>
              <a:rPr lang="en-US" altLang="en-US" dirty="0"/>
              <a:t>(</a:t>
            </a:r>
            <a:r>
              <a:rPr lang="en-US" altLang="en-US" b="1" dirty="0">
                <a:solidFill>
                  <a:srgbClr val="006699"/>
                </a:solidFill>
                <a:latin typeface="+mj-lt"/>
              </a:rPr>
              <a:t>IPC</a:t>
            </a:r>
            <a:r>
              <a:rPr lang="en-US" altLang="en-US" dirty="0"/>
              <a:t>)</a:t>
            </a:r>
          </a:p>
          <a:p>
            <a:r>
              <a:rPr lang="en-US" altLang="en-US" dirty="0"/>
              <a:t>Two models of IPC</a:t>
            </a:r>
          </a:p>
          <a:p>
            <a:pPr lvl="1"/>
            <a:r>
              <a:rPr lang="en-US" altLang="en-US" b="1" dirty="0">
                <a:solidFill>
                  <a:srgbClr val="006699"/>
                </a:solidFill>
                <a:latin typeface="+mj-lt"/>
              </a:rPr>
              <a:t>Shared</a:t>
            </a:r>
            <a:r>
              <a:rPr lang="en-US" altLang="en-US" b="1" dirty="0">
                <a:solidFill>
                  <a:srgbClr val="3366FF"/>
                </a:solidFill>
              </a:rPr>
              <a:t> </a:t>
            </a:r>
            <a:r>
              <a:rPr lang="en-US" altLang="en-US" b="1" dirty="0">
                <a:solidFill>
                  <a:srgbClr val="006699"/>
                </a:solidFill>
                <a:latin typeface="+mj-lt"/>
              </a:rPr>
              <a:t>memory</a:t>
            </a:r>
          </a:p>
          <a:p>
            <a:pPr lvl="1"/>
            <a:r>
              <a:rPr lang="en-US" altLang="en-US" b="1" dirty="0">
                <a:solidFill>
                  <a:srgbClr val="006699"/>
                </a:solidFill>
                <a:latin typeface="+mj-lt"/>
              </a:rPr>
              <a:t>Message passing</a:t>
            </a:r>
          </a:p>
          <a:p>
            <a:pPr lvl="1"/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9079920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Chapter </a:t>
            </a:r>
            <a:r>
              <a:rPr lang="en-US" dirty="0"/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10919373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id="{0890CFA9-9E5C-4419-8C0A-3AE15BC7584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884489" y="228601"/>
            <a:ext cx="6251575" cy="576263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dirty="0" smtClean="0"/>
              <a:t>Threads</a:t>
            </a:r>
            <a:endParaRPr lang="en-US" altLang="en-US" dirty="0"/>
          </a:p>
        </p:txBody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id="{024CBB90-3DD4-48C6-830E-D5B680DA86B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330451" y="1246189"/>
            <a:ext cx="7370763" cy="3254375"/>
          </a:xfrm>
        </p:spPr>
        <p:txBody>
          <a:bodyPr/>
          <a:lstStyle/>
          <a:p>
            <a:r>
              <a:rPr lang="en-US" altLang="en-US" dirty="0" smtClean="0"/>
              <a:t>Motivation</a:t>
            </a:r>
          </a:p>
          <a:p>
            <a:r>
              <a:rPr lang="en-US" altLang="en-US" dirty="0"/>
              <a:t>Why Light </a:t>
            </a:r>
            <a:r>
              <a:rPr lang="en-US" altLang="en-US" dirty="0" smtClean="0"/>
              <a:t>Weight</a:t>
            </a:r>
          </a:p>
        </p:txBody>
      </p:sp>
    </p:spTree>
    <p:extLst>
      <p:ext uri="{BB962C8B-B14F-4D97-AF65-F5344CB8AC3E}">
        <p14:creationId xmlns:p14="http://schemas.microsoft.com/office/powerpoint/2010/main" val="37930607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Rectangle 2">
            <a:extLst>
              <a:ext uri="{FF2B5EF4-FFF2-40B4-BE49-F238E27FC236}">
                <a16:creationId xmlns:a16="http://schemas.microsoft.com/office/drawing/2014/main" id="{46D3DE18-7E7E-4C93-8C78-DD142B08CC8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73301" y="228830"/>
            <a:ext cx="8499475" cy="576262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dirty="0"/>
              <a:t>Single and Multithreaded Processes</a:t>
            </a:r>
          </a:p>
        </p:txBody>
      </p:sp>
      <p:pic>
        <p:nvPicPr>
          <p:cNvPr id="12290" name="Picture 1">
            <a:extLst>
              <a:ext uri="{FF2B5EF4-FFF2-40B4-BE49-F238E27FC236}">
                <a16:creationId xmlns:a16="http://schemas.microsoft.com/office/drawing/2014/main" id="{0489C83A-880F-4FB0-8474-2FE1A357C54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3300" y="1282700"/>
            <a:ext cx="7626350" cy="4281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714561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id="{0890CFA9-9E5C-4419-8C0A-3AE15BC7584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884489" y="228601"/>
            <a:ext cx="6251575" cy="576263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dirty="0" smtClean="0"/>
              <a:t>Threads</a:t>
            </a:r>
            <a:endParaRPr lang="en-US" altLang="en-US" dirty="0"/>
          </a:p>
        </p:txBody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id="{024CBB90-3DD4-48C6-830E-D5B680DA86B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330451" y="1246189"/>
            <a:ext cx="7370763" cy="3254375"/>
          </a:xfrm>
        </p:spPr>
        <p:txBody>
          <a:bodyPr/>
          <a:lstStyle/>
          <a:p>
            <a:r>
              <a:rPr lang="en-US" altLang="en-US" dirty="0" smtClean="0"/>
              <a:t>Benefits of Threads</a:t>
            </a:r>
          </a:p>
          <a:p>
            <a:r>
              <a:rPr lang="en-US" altLang="en-US" dirty="0" smtClean="0"/>
              <a:t>Multicore Programming</a:t>
            </a:r>
          </a:p>
          <a:p>
            <a:pPr lvl="1"/>
            <a:r>
              <a:rPr lang="en-US" altLang="en-US" dirty="0" smtClean="0"/>
              <a:t>challenges</a:t>
            </a:r>
          </a:p>
        </p:txBody>
      </p:sp>
    </p:spTree>
    <p:extLst>
      <p:ext uri="{BB962C8B-B14F-4D97-AF65-F5344CB8AC3E}">
        <p14:creationId xmlns:p14="http://schemas.microsoft.com/office/powerpoint/2010/main" val="347868432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Parallax</Template>
  <TotalTime>85</TotalTime>
  <Words>156</Words>
  <Application>Microsoft Office PowerPoint</Application>
  <PresentationFormat>Widescreen</PresentationFormat>
  <Paragraphs>44</Paragraphs>
  <Slides>10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MS PGothic</vt:lpstr>
      <vt:lpstr>Arial</vt:lpstr>
      <vt:lpstr>Calibri</vt:lpstr>
      <vt:lpstr>Corbel</vt:lpstr>
      <vt:lpstr>Helvetica</vt:lpstr>
      <vt:lpstr>Times New Roman</vt:lpstr>
      <vt:lpstr>Parallax</vt:lpstr>
      <vt:lpstr>Week 3</vt:lpstr>
      <vt:lpstr>Lecture Contents</vt:lpstr>
      <vt:lpstr>Lecture Objectives</vt:lpstr>
      <vt:lpstr>Operations on Processes</vt:lpstr>
      <vt:lpstr>Interprocess Communication</vt:lpstr>
      <vt:lpstr>Chapter 4</vt:lpstr>
      <vt:lpstr>Threads</vt:lpstr>
      <vt:lpstr>Single and Multithreaded Processes</vt:lpstr>
      <vt:lpstr>Threads</vt:lpstr>
      <vt:lpstr>Lecture Material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No 1</dc:title>
  <dc:creator>HP</dc:creator>
  <cp:lastModifiedBy>HP</cp:lastModifiedBy>
  <cp:revision>9</cp:revision>
  <dcterms:created xsi:type="dcterms:W3CDTF">2020-04-19T14:49:46Z</dcterms:created>
  <dcterms:modified xsi:type="dcterms:W3CDTF">2020-04-19T16:33:36Z</dcterms:modified>
</cp:coreProperties>
</file>