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8" r:id="rId3"/>
    <p:sldId id="273" r:id="rId4"/>
    <p:sldId id="274" r:id="rId5"/>
    <p:sldId id="275" r:id="rId6"/>
    <p:sldId id="301" r:id="rId7"/>
    <p:sldId id="276" r:id="rId8"/>
    <p:sldId id="278" r:id="rId9"/>
    <p:sldId id="283" r:id="rId10"/>
    <p:sldId id="280" r:id="rId11"/>
    <p:sldId id="281" r:id="rId12"/>
    <p:sldId id="279" r:id="rId13"/>
    <p:sldId id="290" r:id="rId14"/>
    <p:sldId id="284" r:id="rId15"/>
    <p:sldId id="296" r:id="rId16"/>
    <p:sldId id="297" r:id="rId17"/>
    <p:sldId id="298" r:id="rId18"/>
    <p:sldId id="299" r:id="rId19"/>
    <p:sldId id="292" r:id="rId20"/>
    <p:sldId id="295" r:id="rId21"/>
    <p:sldId id="294" r:id="rId22"/>
    <p:sldId id="300" r:id="rId23"/>
    <p:sldId id="293" r:id="rId24"/>
    <p:sldId id="285" r:id="rId25"/>
    <p:sldId id="286" r:id="rId26"/>
    <p:sldId id="287" r:id="rId27"/>
    <p:sldId id="302" r:id="rId28"/>
    <p:sldId id="291" r:id="rId29"/>
    <p:sldId id="303" r:id="rId30"/>
    <p:sldId id="288" r:id="rId31"/>
    <p:sldId id="289" r:id="rId32"/>
    <p:sldId id="304" r:id="rId33"/>
    <p:sldId id="305" r:id="rId34"/>
    <p:sldId id="306" r:id="rId35"/>
    <p:sldId id="307" r:id="rId36"/>
    <p:sldId id="308" r:id="rId37"/>
    <p:sldId id="309" r:id="rId38"/>
    <p:sldId id="310" r:id="rId39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1" d="100"/>
          <a:sy n="41" d="100"/>
        </p:scale>
        <p:origin x="4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45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Time of 2,592,000 seconds (one month) in the past is used in case the client computer’s date and time are not correctly set. 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dirty="0" err="1"/>
              <a:t>ini_set</a:t>
            </a:r>
            <a:r>
              <a:rPr lang="en-US" dirty="0"/>
              <a:t>()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function allows you to change system attributes that affect the way your script is executed. Changes only affect the current script, and will revert back when the script ends.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75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$_SERVER['REMOTE_ADDR']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contains the real IP address of the connecting party.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3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12 – Cookies, Session, and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17887-727C-4CEA-B16A-A0CACBB3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Authentication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FBA3B-B8EF-429B-B1BF-05DB9383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19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values of </a:t>
            </a:r>
            <a:r>
              <a:rPr lang="en-US" b="1" dirty="0"/>
              <a:t>$_SERVER['PHP_AUTH_USER']</a:t>
            </a:r>
            <a:r>
              <a:rPr lang="en-US" dirty="0"/>
              <a:t> and </a:t>
            </a:r>
            <a:r>
              <a:rPr lang="en-US" b="1" dirty="0"/>
              <a:t>$_SERVER['PHP_AUTH_PW'] </a:t>
            </a:r>
            <a:r>
              <a:rPr lang="en-US" dirty="0"/>
              <a:t>arrays represent the username and password entered by a user.</a:t>
            </a:r>
          </a:p>
          <a:p>
            <a:r>
              <a:rPr lang="en-US" dirty="0"/>
              <a:t>These values are then compared with the correct user name and password values. If values are correct, then user is authenticated.</a:t>
            </a:r>
          </a:p>
          <a:p>
            <a:r>
              <a:rPr lang="en-US" dirty="0"/>
              <a:t>If user is not authenticated then the following header is issued to define the section as protected and to display the prompt again:</a:t>
            </a:r>
          </a:p>
          <a:p>
            <a:pPr marL="0" indent="0">
              <a:buNone/>
            </a:pPr>
            <a:r>
              <a:rPr lang="en-US" b="1" dirty="0"/>
              <a:t>	WWW-Authenticate: Basic realm="Restricted Area“</a:t>
            </a:r>
          </a:p>
          <a:p>
            <a:r>
              <a:rPr lang="en-US" dirty="0"/>
              <a:t>If the user fills out the fields again, the PHP program runs again. But if the user clicks the </a:t>
            </a:r>
            <a:r>
              <a:rPr lang="en-US" b="1" dirty="0"/>
              <a:t>Cancel</a:t>
            </a:r>
            <a:r>
              <a:rPr lang="en-US" dirty="0"/>
              <a:t> button, the program sends the following header to tell the browser that user is not authorized:</a:t>
            </a:r>
          </a:p>
          <a:p>
            <a:pPr marL="0" indent="0">
              <a:buNone/>
            </a:pPr>
            <a:r>
              <a:rPr lang="en-US" b="1" dirty="0"/>
              <a:t>	HTTP/1.0 401 Unauthorized</a:t>
            </a:r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4468E-CE85-41E6-B0D6-B0294515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8886-8BD1-48A9-8949-C73C98AC6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12-3. The result of clicking the Cancel button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1C319-A28C-4F91-B345-044BE55C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8B2ECC1-6826-4E33-AD1B-7692687DB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8509" y="1312068"/>
            <a:ext cx="9994979" cy="52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3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E5CCF-2476-42A7-A61B-2A7D9753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12-2. PHP authentication with input checking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C4ED7-2CF9-41A6-9E24-E848432FE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05" y="1301675"/>
            <a:ext cx="11498390" cy="541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&lt;?php</a:t>
            </a:r>
          </a:p>
          <a:p>
            <a:pPr marL="0" indent="0">
              <a:buNone/>
            </a:pPr>
            <a:r>
              <a:rPr lang="en-US" sz="2800" dirty="0"/>
              <a:t>  $username = 'admin’;</a:t>
            </a:r>
          </a:p>
          <a:p>
            <a:pPr marL="0" indent="0">
              <a:buNone/>
            </a:pPr>
            <a:r>
              <a:rPr lang="en-US" sz="2800" dirty="0"/>
              <a:t>  $password = '</a:t>
            </a:r>
            <a:r>
              <a:rPr lang="en-US" sz="2800" dirty="0" err="1"/>
              <a:t>letmein</a:t>
            </a:r>
            <a:r>
              <a:rPr lang="en-US" sz="2800" dirty="0"/>
              <a:t>’;</a:t>
            </a:r>
          </a:p>
          <a:p>
            <a:pPr marL="0" indent="0">
              <a:buNone/>
            </a:pPr>
            <a:r>
              <a:rPr lang="en-US" sz="2800" dirty="0"/>
              <a:t>  if (!empty($_SERVER['PHP_AUTH_USER']) &amp;&amp;</a:t>
            </a:r>
          </a:p>
          <a:p>
            <a:pPr marL="0" indent="0">
              <a:buNone/>
            </a:pPr>
            <a:r>
              <a:rPr lang="en-US" sz="2800" dirty="0"/>
              <a:t>       !empty($_SERVER['PHP_AUTH_PW’])) </a:t>
            </a:r>
            <a:r>
              <a:rPr lang="en-PK" sz="2800" dirty="0"/>
              <a:t>{</a:t>
            </a:r>
          </a:p>
          <a:p>
            <a:pPr marL="0" indent="0">
              <a:buNone/>
            </a:pPr>
            <a:r>
              <a:rPr lang="en-US" sz="2800" dirty="0"/>
              <a:t>              if ($_SERVER['PHP_AUTH_USER'] === $username &amp;&amp;</a:t>
            </a:r>
          </a:p>
          <a:p>
            <a:pPr marL="0" indent="0">
              <a:buNone/>
            </a:pPr>
            <a:r>
              <a:rPr lang="en-US" sz="2800" dirty="0"/>
              <a:t>                   $_SERVER['PHP_AUTH_PW'] === $password)</a:t>
            </a:r>
          </a:p>
          <a:p>
            <a:pPr marL="0" indent="0">
              <a:buNone/>
            </a:pPr>
            <a:r>
              <a:rPr lang="en-US" sz="2800" dirty="0"/>
              <a:t>                           echo "You are now logged in";</a:t>
            </a:r>
          </a:p>
          <a:p>
            <a:pPr marL="0" indent="0">
              <a:buNone/>
            </a:pPr>
            <a:r>
              <a:rPr lang="en-US" sz="2800" dirty="0"/>
              <a:t>              else die("Invalid username/password combination");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  <a:endParaRPr lang="en-PK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74E44-7F58-4E99-B17C-1CE7527D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12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E5CCF-2476-42A7-A61B-2A7D9753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12-2. PHP authentication with input checking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C4ED7-2CF9-41A6-9E24-E848432FE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05" y="1301675"/>
            <a:ext cx="11498390" cy="541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else </a:t>
            </a:r>
            <a:r>
              <a:rPr lang="en-PK" sz="2800" dirty="0"/>
              <a:t>{</a:t>
            </a:r>
          </a:p>
          <a:p>
            <a:pPr marL="0" indent="0">
              <a:buNone/>
            </a:pPr>
            <a:r>
              <a:rPr lang="en-US" sz="2800" dirty="0"/>
              <a:t>     header('WWW-Authenticate: Basic realm="Restricted Area“’);</a:t>
            </a:r>
          </a:p>
          <a:p>
            <a:pPr marL="0" indent="0">
              <a:buNone/>
            </a:pPr>
            <a:r>
              <a:rPr lang="en-US" sz="2800" dirty="0"/>
              <a:t>     header('HTTP/1.0 401 Unauthorized’);</a:t>
            </a:r>
          </a:p>
          <a:p>
            <a:pPr marL="0" indent="0">
              <a:buNone/>
            </a:pPr>
            <a:r>
              <a:rPr lang="en-US" sz="2800" dirty="0"/>
              <a:t>     die("Please enter your username and password");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  <a:p>
            <a:pPr marL="0" indent="0">
              <a:buNone/>
            </a:pPr>
            <a:r>
              <a:rPr lang="en-PK" sz="28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74E44-7F58-4E99-B17C-1CE7527D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46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10AC-5C0E-4AB6-BB0A-E77A506B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Usernames and Passwords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B097-B37A-49FF-954A-D368D121F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301675"/>
            <a:ext cx="11725835" cy="531427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Instead of storing password as plain text, convert it into a random string using hash function.</a:t>
            </a:r>
          </a:p>
          <a:p>
            <a:r>
              <a:rPr lang="en-US" sz="3200" b="1" dirty="0" err="1"/>
              <a:t>password_hash</a:t>
            </a:r>
            <a:endParaRPr lang="en-US" sz="3200" b="1" dirty="0"/>
          </a:p>
          <a:p>
            <a:pPr lvl="1"/>
            <a:r>
              <a:rPr lang="en-US" sz="3000" dirty="0"/>
              <a:t>Creates a new password hash using a strong one-way hashing algorithm.</a:t>
            </a:r>
          </a:p>
          <a:p>
            <a:pPr lvl="1"/>
            <a:r>
              <a:rPr lang="en-US" sz="3000" b="1" dirty="0"/>
              <a:t>PASSWORD_DEFAULT</a:t>
            </a:r>
            <a:r>
              <a:rPr lang="en-US" sz="3000" dirty="0"/>
              <a:t> argument specifies to use the default </a:t>
            </a:r>
            <a:r>
              <a:rPr lang="en-US" sz="3000" dirty="0" err="1"/>
              <a:t>bcrypt</a:t>
            </a:r>
            <a:r>
              <a:rPr lang="en-US" sz="3000" dirty="0"/>
              <a:t> algorithm.</a:t>
            </a:r>
          </a:p>
          <a:p>
            <a:pPr lvl="1"/>
            <a:r>
              <a:rPr lang="en-US" sz="3000" dirty="0"/>
              <a:t>Example: </a:t>
            </a:r>
          </a:p>
          <a:p>
            <a:pPr marL="914400" lvl="2" indent="0">
              <a:buNone/>
            </a:pPr>
            <a:r>
              <a:rPr lang="en-US" sz="3000" dirty="0"/>
              <a:t>echo </a:t>
            </a:r>
            <a:r>
              <a:rPr lang="en-US" sz="3000" dirty="0" err="1"/>
              <a:t>password_hash</a:t>
            </a:r>
            <a:r>
              <a:rPr lang="en-US" sz="3000" dirty="0"/>
              <a:t>("</a:t>
            </a:r>
            <a:r>
              <a:rPr lang="en-US" sz="3000" dirty="0" err="1"/>
              <a:t>mypassword</a:t>
            </a:r>
            <a:r>
              <a:rPr lang="en-US" sz="3000" dirty="0"/>
              <a:t>", PASSWORD_DEFAULT);</a:t>
            </a:r>
          </a:p>
          <a:p>
            <a:pPr marL="914400" lvl="2" indent="0">
              <a:buNone/>
            </a:pPr>
            <a:endParaRPr lang="en-US" sz="2800" dirty="0"/>
          </a:p>
          <a:p>
            <a:pPr marL="914400" lvl="2" indent="0">
              <a:buNone/>
            </a:pPr>
            <a:r>
              <a:rPr lang="en-US" sz="2800" dirty="0"/>
              <a:t>Output returns a string that includes all the information required for verifying the password: $2y$10$k0YljbC2dmmCq8WKGf8oteBGiXlM9Zx0ss4PEtb5kz22EoIkXBtbG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0CEF-82F1-485B-9CB0-CD9516BE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74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10AC-5C0E-4AB6-BB0A-E77A506B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Usernames and Passwords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B097-B37A-49FF-954A-D368D121F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password_verify</a:t>
            </a:r>
            <a:endParaRPr lang="en-US" b="1" dirty="0"/>
          </a:p>
          <a:p>
            <a:pPr lvl="1"/>
            <a:r>
              <a:rPr lang="en-US" dirty="0"/>
              <a:t>Returns TRUE if the correct password for the hash has been supplied and returns FALSE otherwise.</a:t>
            </a:r>
          </a:p>
          <a:p>
            <a:pPr lvl="1"/>
            <a:r>
              <a:rPr lang="en-US" dirty="0"/>
              <a:t>Example: Match a password given the password’s hash string.</a:t>
            </a:r>
          </a:p>
          <a:p>
            <a:pPr marL="914400" lvl="2" indent="0">
              <a:buNone/>
            </a:pPr>
            <a:r>
              <a:rPr lang="en-US" sz="2800" dirty="0"/>
              <a:t>if (</a:t>
            </a:r>
            <a:r>
              <a:rPr lang="en-US" sz="2800" dirty="0" err="1"/>
              <a:t>password_verify</a:t>
            </a:r>
            <a:r>
              <a:rPr lang="en-US" sz="2800" dirty="0"/>
              <a:t>("</a:t>
            </a:r>
            <a:r>
              <a:rPr lang="en-US" sz="2800" dirty="0" err="1"/>
              <a:t>mypassword</a:t>
            </a:r>
            <a:r>
              <a:rPr lang="en-US" sz="2800" dirty="0"/>
              <a:t>", $hash))</a:t>
            </a:r>
          </a:p>
          <a:p>
            <a:pPr marL="914400" lvl="2" indent="0">
              <a:buNone/>
            </a:pPr>
            <a:r>
              <a:rPr lang="en-US" sz="2800" dirty="0"/>
              <a:t>echo "Valid";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0CEF-82F1-485B-9CB0-CD9516BE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5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6A861-8714-4143-BD82-61DCBB71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12-3. Creating a users table and adding two accounts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7084-0298-406E-BC52-0682F9B31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&lt;?php //</a:t>
            </a:r>
            <a:r>
              <a:rPr lang="en-US" sz="2800" dirty="0" err="1"/>
              <a:t>setupusers.php</a:t>
            </a:r>
            <a:r>
              <a:rPr lang="en-US" sz="2800" dirty="0"/>
              <a:t>  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require_once</a:t>
            </a:r>
            <a:r>
              <a:rPr lang="en-US" sz="2800" dirty="0"/>
              <a:t> '</a:t>
            </a:r>
            <a:r>
              <a:rPr lang="en-US" sz="2800" dirty="0" err="1"/>
              <a:t>login.php</a:t>
            </a:r>
            <a:r>
              <a:rPr lang="en-US" sz="2800" dirty="0"/>
              <a:t>';  </a:t>
            </a:r>
          </a:p>
          <a:p>
            <a:pPr marL="0" indent="0">
              <a:buNone/>
            </a:pPr>
            <a:r>
              <a:rPr lang="en-US" sz="2800" dirty="0"/>
              <a:t>  $connection = new </a:t>
            </a:r>
            <a:r>
              <a:rPr lang="en-US" sz="2800" dirty="0" err="1"/>
              <a:t>mysqli</a:t>
            </a:r>
            <a:r>
              <a:rPr lang="en-US" sz="2800" dirty="0"/>
              <a:t>($</a:t>
            </a:r>
            <a:r>
              <a:rPr lang="en-US" sz="2800" dirty="0" err="1"/>
              <a:t>hn</a:t>
            </a:r>
            <a:r>
              <a:rPr lang="en-US" sz="2800" dirty="0"/>
              <a:t>, $un, $pw, $</a:t>
            </a:r>
            <a:r>
              <a:rPr lang="en-US" sz="2800" dirty="0" err="1"/>
              <a:t>db</a:t>
            </a:r>
            <a:r>
              <a:rPr lang="en-US" sz="2800" dirty="0"/>
              <a:t>);  </a:t>
            </a:r>
          </a:p>
          <a:p>
            <a:pPr marL="0" indent="0">
              <a:buNone/>
            </a:pPr>
            <a:r>
              <a:rPr lang="en-US" sz="2800" dirty="0"/>
              <a:t>  if ($connection-&gt;</a:t>
            </a:r>
            <a:r>
              <a:rPr lang="en-US" sz="2800" dirty="0" err="1"/>
              <a:t>connect_error</a:t>
            </a:r>
            <a:r>
              <a:rPr lang="en-US" sz="2800" dirty="0"/>
              <a:t>) die($connection-&gt;</a:t>
            </a:r>
            <a:r>
              <a:rPr lang="en-US" sz="2800" dirty="0" err="1"/>
              <a:t>connect_error</a:t>
            </a:r>
            <a:r>
              <a:rPr lang="en-US" sz="2800" dirty="0"/>
              <a:t>);  </a:t>
            </a:r>
          </a:p>
          <a:p>
            <a:pPr marL="0" indent="0">
              <a:buNone/>
            </a:pPr>
            <a:r>
              <a:rPr lang="en-US" sz="2800" dirty="0"/>
              <a:t>  $query = "CREATE TABLE users (forename VARCHAR(32) NOT NULL,</a:t>
            </a:r>
          </a:p>
          <a:p>
            <a:pPr marL="0" indent="0">
              <a:buNone/>
            </a:pPr>
            <a:r>
              <a:rPr lang="en-US" sz="2800" dirty="0"/>
              <a:t>                  surname  VARCHAR(32) NOT NULL,</a:t>
            </a:r>
          </a:p>
          <a:p>
            <a:pPr marL="0" indent="0">
              <a:buNone/>
            </a:pPr>
            <a:r>
              <a:rPr lang="en-US" sz="2800" dirty="0"/>
              <a:t>                  username VARCHAR(32) NOT NULL UNIQUE, </a:t>
            </a:r>
          </a:p>
          <a:p>
            <a:pPr marL="0" indent="0">
              <a:buNone/>
            </a:pPr>
            <a:r>
              <a:rPr lang="en-US" sz="2800" dirty="0"/>
              <a:t>                  password VARCHAR(255) NOT NULL  )";</a:t>
            </a:r>
          </a:p>
          <a:p>
            <a:pPr marL="0" indent="0">
              <a:buNone/>
            </a:pPr>
            <a:r>
              <a:rPr lang="en-US" sz="2800" dirty="0"/>
              <a:t>  $result = $connection-&gt;query($query); </a:t>
            </a:r>
          </a:p>
          <a:p>
            <a:pPr marL="0" indent="0">
              <a:buNone/>
            </a:pPr>
            <a:r>
              <a:rPr lang="en-US" sz="2800" dirty="0"/>
              <a:t>  if (!$result) die($connection-&gt;error);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88AFE-CACE-4872-A24B-60E208F1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9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6A861-8714-4143-BD82-61DCBB71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12-3. Creating a users table and adding two accounts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7084-0298-406E-BC52-0682F9B31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$forename = 'Bill'; </a:t>
            </a:r>
          </a:p>
          <a:p>
            <a:pPr marL="0" indent="0">
              <a:buNone/>
            </a:pPr>
            <a:r>
              <a:rPr lang="en-US" dirty="0"/>
              <a:t>$surname  = 'Smith';</a:t>
            </a:r>
          </a:p>
          <a:p>
            <a:pPr marL="0" indent="0">
              <a:buNone/>
            </a:pPr>
            <a:r>
              <a:rPr lang="en-US" dirty="0"/>
              <a:t>$username = '</a:t>
            </a:r>
            <a:r>
              <a:rPr lang="en-US" dirty="0" err="1"/>
              <a:t>bsmith</a:t>
            </a:r>
            <a:r>
              <a:rPr lang="en-US" dirty="0"/>
              <a:t>';</a:t>
            </a:r>
          </a:p>
          <a:p>
            <a:pPr marL="0" indent="0">
              <a:buNone/>
            </a:pPr>
            <a:r>
              <a:rPr lang="en-US" dirty="0"/>
              <a:t>$password = '</a:t>
            </a:r>
            <a:r>
              <a:rPr lang="en-US" dirty="0" err="1"/>
              <a:t>mysecret</a:t>
            </a:r>
            <a:r>
              <a:rPr lang="en-US" dirty="0"/>
              <a:t>';</a:t>
            </a:r>
          </a:p>
          <a:p>
            <a:pPr marL="0" indent="0">
              <a:buNone/>
            </a:pPr>
            <a:r>
              <a:rPr lang="en-US" dirty="0"/>
              <a:t>$hash = </a:t>
            </a:r>
            <a:r>
              <a:rPr lang="en-US" dirty="0" err="1"/>
              <a:t>password_hash</a:t>
            </a:r>
            <a:r>
              <a:rPr lang="en-US" dirty="0"/>
              <a:t>($password, PASSWORD_DEFAULT); </a:t>
            </a:r>
          </a:p>
          <a:p>
            <a:pPr marL="0" indent="0">
              <a:buNone/>
            </a:pPr>
            <a:r>
              <a:rPr lang="en-US" dirty="0" err="1"/>
              <a:t>add_user</a:t>
            </a:r>
            <a:r>
              <a:rPr lang="en-US" dirty="0"/>
              <a:t>($connection, $forename, $surname, $username, $hash); </a:t>
            </a:r>
          </a:p>
          <a:p>
            <a:pPr marL="0" indent="0">
              <a:buNone/>
            </a:pPr>
            <a:r>
              <a:rPr lang="en-US" dirty="0"/>
              <a:t>$forename = 'Pauline'; </a:t>
            </a:r>
          </a:p>
          <a:p>
            <a:pPr marL="0" indent="0">
              <a:buNone/>
            </a:pPr>
            <a:r>
              <a:rPr lang="en-US" dirty="0"/>
              <a:t>$surname  = 'Jones';</a:t>
            </a:r>
          </a:p>
          <a:p>
            <a:pPr marL="0" indent="0">
              <a:buNone/>
            </a:pPr>
            <a:r>
              <a:rPr lang="en-US" dirty="0"/>
              <a:t>$username = '</a:t>
            </a:r>
            <a:r>
              <a:rPr lang="en-US" dirty="0" err="1"/>
              <a:t>pjones</a:t>
            </a:r>
            <a:r>
              <a:rPr lang="en-US" dirty="0"/>
              <a:t>';</a:t>
            </a:r>
          </a:p>
          <a:p>
            <a:pPr marL="0" indent="0">
              <a:buNone/>
            </a:pPr>
            <a:r>
              <a:rPr lang="en-US" dirty="0"/>
              <a:t>$password = 'acrobat'; </a:t>
            </a:r>
          </a:p>
          <a:p>
            <a:pPr marL="0" indent="0">
              <a:buNone/>
            </a:pPr>
            <a:r>
              <a:rPr lang="en-US" dirty="0"/>
              <a:t>$hash = </a:t>
            </a:r>
            <a:r>
              <a:rPr lang="en-US" dirty="0" err="1"/>
              <a:t>password_hash</a:t>
            </a:r>
            <a:r>
              <a:rPr lang="en-US" dirty="0"/>
              <a:t>($password, PASSWORD_DEFAULT);</a:t>
            </a:r>
          </a:p>
          <a:p>
            <a:pPr marL="0" indent="0">
              <a:buNone/>
            </a:pPr>
            <a:r>
              <a:rPr lang="en-US" dirty="0" err="1"/>
              <a:t>add_user</a:t>
            </a:r>
            <a:r>
              <a:rPr lang="en-US" dirty="0"/>
              <a:t>($connection, $forename, $surname, $username, $hash);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88AFE-CACE-4872-A24B-60E208F1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02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6A861-8714-4143-BD82-61DCBB71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12-3. Creating a users table and adding two accounts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7084-0298-406E-BC52-0682F9B31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458049" cy="5260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function </a:t>
            </a:r>
            <a:r>
              <a:rPr lang="en-US" sz="2800" dirty="0" err="1"/>
              <a:t>add_user</a:t>
            </a:r>
            <a:r>
              <a:rPr lang="en-US" sz="2800" dirty="0"/>
              <a:t>($connection, $</a:t>
            </a:r>
            <a:r>
              <a:rPr lang="en-US" sz="2800" dirty="0" err="1"/>
              <a:t>fn</a:t>
            </a:r>
            <a:r>
              <a:rPr lang="en-US" sz="2800" dirty="0"/>
              <a:t>, $</a:t>
            </a:r>
            <a:r>
              <a:rPr lang="en-US" sz="2800" dirty="0" err="1"/>
              <a:t>sn</a:t>
            </a:r>
            <a:r>
              <a:rPr lang="en-US" sz="2800" dirty="0"/>
              <a:t>, $un, $pw)  {</a:t>
            </a:r>
          </a:p>
          <a:p>
            <a:pPr marL="0" indent="0">
              <a:buNone/>
            </a:pPr>
            <a:r>
              <a:rPr lang="en-US" sz="2800" dirty="0"/>
              <a:t>    $</a:t>
            </a:r>
            <a:r>
              <a:rPr lang="en-US" sz="2800" dirty="0" err="1"/>
              <a:t>stmt</a:t>
            </a:r>
            <a:r>
              <a:rPr lang="en-US" sz="2800" dirty="0"/>
              <a:t> = $connection-&gt;prepare('INSERT INTO users  VALUES(?,?,?,?)');</a:t>
            </a:r>
          </a:p>
          <a:p>
            <a:pPr marL="0" indent="0">
              <a:buNone/>
            </a:pPr>
            <a:r>
              <a:rPr lang="en-US" sz="2800" dirty="0"/>
              <a:t>    $</a:t>
            </a:r>
            <a:r>
              <a:rPr lang="en-US" sz="2800" dirty="0" err="1"/>
              <a:t>stmt</a:t>
            </a:r>
            <a:r>
              <a:rPr lang="en-US" sz="2800" dirty="0"/>
              <a:t>-&gt;</a:t>
            </a:r>
            <a:r>
              <a:rPr lang="en-US" sz="2800" dirty="0" err="1"/>
              <a:t>bind_param</a:t>
            </a:r>
            <a:r>
              <a:rPr lang="en-US" sz="2800" dirty="0"/>
              <a:t>('</a:t>
            </a:r>
            <a:r>
              <a:rPr lang="en-US" sz="2800" dirty="0" err="1"/>
              <a:t>ssss</a:t>
            </a:r>
            <a:r>
              <a:rPr lang="en-US" sz="2800" dirty="0"/>
              <a:t>', $</a:t>
            </a:r>
            <a:r>
              <a:rPr lang="en-US" sz="2800" dirty="0" err="1"/>
              <a:t>fn</a:t>
            </a:r>
            <a:r>
              <a:rPr lang="en-US" sz="2800" dirty="0"/>
              <a:t>, $</a:t>
            </a:r>
            <a:r>
              <a:rPr lang="en-US" sz="2800" dirty="0" err="1"/>
              <a:t>sn</a:t>
            </a:r>
            <a:r>
              <a:rPr lang="en-US" sz="2800" dirty="0"/>
              <a:t>, $un, $pw);</a:t>
            </a:r>
          </a:p>
          <a:p>
            <a:pPr marL="0" indent="0">
              <a:buNone/>
            </a:pPr>
            <a:r>
              <a:rPr lang="en-US" sz="2800" dirty="0"/>
              <a:t>    $</a:t>
            </a:r>
            <a:r>
              <a:rPr lang="en-US" sz="2800" dirty="0" err="1"/>
              <a:t>stmt</a:t>
            </a:r>
            <a:r>
              <a:rPr lang="en-US" sz="2800" dirty="0"/>
              <a:t>-&gt;execute();</a:t>
            </a:r>
          </a:p>
          <a:p>
            <a:pPr marL="0" indent="0">
              <a:buNone/>
            </a:pPr>
            <a:r>
              <a:rPr lang="en-US" sz="2800" dirty="0"/>
              <a:t>    $</a:t>
            </a:r>
            <a:r>
              <a:rPr lang="en-US" sz="2800" dirty="0" err="1"/>
              <a:t>stmt</a:t>
            </a:r>
            <a:r>
              <a:rPr lang="en-US" sz="2800" dirty="0"/>
              <a:t>-&gt;close(); </a:t>
            </a:r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?&gt;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88AFE-CACE-4872-A24B-60E208F12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4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ED37-4FC6-4DFC-A347-F2662B97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12-4. PHP authentication using MySQL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CD1C-45EF-454B-B3C5-09C991F4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&lt;?php // </a:t>
            </a:r>
            <a:r>
              <a:rPr lang="en-US" dirty="0" err="1"/>
              <a:t>authenticate.php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’;</a:t>
            </a:r>
          </a:p>
          <a:p>
            <a:pPr marL="0" indent="0">
              <a:buNone/>
            </a:pPr>
            <a:r>
              <a:rPr lang="en-US" dirty="0"/>
              <a:t>  $connection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if ($connection-&gt;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0" indent="0">
              <a:buNone/>
            </a:pPr>
            <a:r>
              <a:rPr lang="en-US" dirty="0"/>
              <a:t>  if (!empty($_SERVER['PHP_AUTH_</a:t>
            </a:r>
            <a:r>
              <a:rPr lang="en-US"/>
              <a:t>USER']) </a:t>
            </a:r>
            <a:r>
              <a:rPr lang="en-US" dirty="0"/>
              <a:t>&amp;&amp;</a:t>
            </a:r>
          </a:p>
          <a:p>
            <a:pPr marL="0" indent="0">
              <a:buNone/>
            </a:pPr>
            <a:r>
              <a:rPr lang="en-US" dirty="0"/>
              <a:t>       !empty(($_SERVER['PHP_AUTH_PW'])) </a:t>
            </a:r>
            <a:r>
              <a:rPr lang="en-PK" dirty="0"/>
              <a:t>{</a:t>
            </a:r>
            <a:r>
              <a:rPr lang="en-US" dirty="0"/>
              <a:t>  </a:t>
            </a:r>
            <a:endParaRPr lang="en-PK" dirty="0"/>
          </a:p>
          <a:p>
            <a:pPr marL="0" indent="0">
              <a:buNone/>
            </a:pPr>
            <a:r>
              <a:rPr lang="en-US" dirty="0"/>
              <a:t>      $</a:t>
            </a:r>
            <a:r>
              <a:rPr lang="en-US" dirty="0" err="1"/>
              <a:t>un_temp</a:t>
            </a:r>
            <a:r>
              <a:rPr lang="en-US" dirty="0"/>
              <a:t> = </a:t>
            </a:r>
            <a:r>
              <a:rPr lang="en-US" dirty="0" err="1"/>
              <a:t>mysql_entities_fix_string</a:t>
            </a:r>
            <a:r>
              <a:rPr lang="en-US" dirty="0"/>
              <a:t>($connection,      </a:t>
            </a:r>
          </a:p>
          <a:p>
            <a:pPr marL="0" indent="0">
              <a:buNone/>
            </a:pPr>
            <a:r>
              <a:rPr lang="en-US" dirty="0"/>
              <a:t>                          $_SERVER['PHP_AUTH_USER']);</a:t>
            </a:r>
          </a:p>
          <a:p>
            <a:pPr marL="0" indent="0">
              <a:buNone/>
            </a:pPr>
            <a:r>
              <a:rPr lang="en-US" dirty="0"/>
              <a:t>      $</a:t>
            </a:r>
            <a:r>
              <a:rPr lang="en-US" dirty="0" err="1"/>
              <a:t>pw_temp</a:t>
            </a:r>
            <a:r>
              <a:rPr lang="en-US" dirty="0"/>
              <a:t> = </a:t>
            </a:r>
            <a:r>
              <a:rPr lang="en-US" dirty="0" err="1"/>
              <a:t>mysql_entities_fix_string</a:t>
            </a:r>
            <a:r>
              <a:rPr lang="en-US" dirty="0"/>
              <a:t>($connection,</a:t>
            </a:r>
          </a:p>
          <a:p>
            <a:pPr marL="0" indent="0">
              <a:buNone/>
            </a:pPr>
            <a:r>
              <a:rPr lang="en-US" dirty="0"/>
              <a:t>                          $_SERVER['PHP_AUTH_PW']);</a:t>
            </a:r>
          </a:p>
          <a:p>
            <a:pPr marL="0" indent="0">
              <a:buNone/>
            </a:pPr>
            <a:r>
              <a:rPr lang="en-US" dirty="0"/>
              <a:t>      $query = "SELECT * FROM users WHERE username='$</a:t>
            </a:r>
            <a:r>
              <a:rPr lang="en-US" dirty="0" err="1"/>
              <a:t>un_temp</a:t>
            </a:r>
            <a:r>
              <a:rPr lang="en-US" dirty="0"/>
              <a:t>’”;</a:t>
            </a:r>
          </a:p>
          <a:p>
            <a:pPr marL="0" indent="0">
              <a:buNone/>
            </a:pPr>
            <a:r>
              <a:rPr lang="en-US" dirty="0"/>
              <a:t>      $result = $connection-&gt;query($query);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5F1E0-A213-4092-87A5-C8C2735D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6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52EC-C7CA-4CEA-BA01-D1C973A6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Cookies in 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22ACE-A121-4536-9AB7-C0BE96A10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Cookie</a:t>
            </a:r>
          </a:p>
          <a:p>
            <a:pPr lvl="1"/>
            <a:r>
              <a:rPr lang="en-US" dirty="0"/>
              <a:t>An item of data that a web server saves on client’s computer using a web browser.</a:t>
            </a:r>
          </a:p>
          <a:p>
            <a:pPr lvl="1"/>
            <a:r>
              <a:rPr lang="en-US" dirty="0"/>
              <a:t>Can store 4 KB  of data that can be retrieved from client’s computer and returned to the server.</a:t>
            </a:r>
          </a:p>
          <a:p>
            <a:pPr lvl="1"/>
            <a:r>
              <a:rPr lang="en-US" dirty="0"/>
              <a:t>Can be read only from the web server (domain) that wrote it.</a:t>
            </a:r>
          </a:p>
          <a:p>
            <a:pPr lvl="1"/>
            <a:r>
              <a:rPr lang="en-US" dirty="0"/>
              <a:t>Browsers allow users to turn cookies off.</a:t>
            </a:r>
          </a:p>
          <a:p>
            <a:pPr lvl="1"/>
            <a:r>
              <a:rPr lang="en-US" dirty="0"/>
              <a:t>Common uses include session tracking, maintaining data across multiple visits, holding shopping cart contents, storing login details, and more.</a:t>
            </a:r>
          </a:p>
          <a:p>
            <a:pPr lvl="1"/>
            <a:r>
              <a:rPr lang="en-US" dirty="0"/>
              <a:t>Is exchanged during the transfer of headers, before the actual HTML of a web page is sent. It is impossible to send a cookie once any HTML has been transferred.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CD930-3018-4900-AE33-12F7D6AE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6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ED37-4FC6-4DFC-A347-F2662B97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12-4. PHP authentication using MySQL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CD1C-45EF-454B-B3C5-09C991F4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1798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if (!$result) die("User not found");</a:t>
            </a:r>
          </a:p>
          <a:p>
            <a:pPr marL="0" indent="0">
              <a:buNone/>
            </a:pPr>
            <a:r>
              <a:rPr lang="en-US" dirty="0"/>
              <a:t>elseif ($result-&gt;</a:t>
            </a:r>
            <a:r>
              <a:rPr lang="en-US" dirty="0" err="1"/>
              <a:t>num_rows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$row = $result-&gt;</a:t>
            </a:r>
            <a:r>
              <a:rPr lang="en-US" dirty="0" err="1"/>
              <a:t>fetch_array</a:t>
            </a:r>
            <a:r>
              <a:rPr lang="en-US" dirty="0"/>
              <a:t>(MYSQLI_NUM);</a:t>
            </a:r>
          </a:p>
          <a:p>
            <a:pPr marL="0" indent="0">
              <a:buNone/>
            </a:pPr>
            <a:r>
              <a:rPr lang="en-US" dirty="0"/>
              <a:t>   $result-&gt;close();</a:t>
            </a:r>
          </a:p>
          <a:p>
            <a:pPr marL="0" indent="0">
              <a:buNone/>
            </a:pPr>
            <a:r>
              <a:rPr lang="en-US" dirty="0"/>
              <a:t>   if (</a:t>
            </a:r>
            <a:r>
              <a:rPr lang="en-US" dirty="0" err="1"/>
              <a:t>password_verify</a:t>
            </a:r>
            <a:r>
              <a:rPr lang="en-US" dirty="0"/>
              <a:t>($</a:t>
            </a:r>
            <a:r>
              <a:rPr lang="en-US" dirty="0" err="1"/>
              <a:t>pw_temp</a:t>
            </a:r>
            <a:r>
              <a:rPr lang="en-US" dirty="0"/>
              <a:t>, $row[3])) {</a:t>
            </a:r>
          </a:p>
          <a:p>
            <a:pPr marL="0" indent="0">
              <a:buNone/>
            </a:pPr>
            <a:r>
              <a:rPr lang="en-US" dirty="0"/>
              <a:t>       echo </a:t>
            </a:r>
            <a:r>
              <a:rPr lang="en-US" dirty="0" err="1"/>
              <a:t>htmlspecialchars</a:t>
            </a:r>
            <a:r>
              <a:rPr lang="en-US" dirty="0"/>
              <a:t>("$row[0] $row[1] :</a:t>
            </a:r>
          </a:p>
          <a:p>
            <a:pPr marL="0" indent="0">
              <a:buNone/>
            </a:pPr>
            <a:r>
              <a:rPr lang="en-US" dirty="0"/>
              <a:t>       Hi $row[0], you are now logged in as '$row[2]'");</a:t>
            </a:r>
          </a:p>
          <a:p>
            <a:pPr marL="0" indent="0">
              <a:buNone/>
            </a:pPr>
            <a:r>
              <a:rPr lang="en-US" dirty="0"/>
              <a:t>    else die("Invalid username/password combination");</a:t>
            </a:r>
          </a:p>
          <a:p>
            <a:pPr marL="0" indent="0">
              <a:buNone/>
            </a:pP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else die("Invalid username/password combination");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5F1E0-A213-4092-87A5-C8C2735D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10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ED37-4FC6-4DFC-A347-F2662B97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12-4. PHP authentication using MySQL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CD1C-45EF-454B-B3C5-09C991F4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204160"/>
            <a:ext cx="11279909" cy="5653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  else {</a:t>
            </a:r>
          </a:p>
          <a:p>
            <a:pPr marL="0" indent="0">
              <a:buNone/>
            </a:pPr>
            <a:r>
              <a:rPr lang="en-US" dirty="0"/>
              <a:t>     header('WWW-Authenticate: Basic realm="Restricted Area“’);</a:t>
            </a:r>
          </a:p>
          <a:p>
            <a:pPr marL="0" indent="0">
              <a:buNone/>
            </a:pPr>
            <a:r>
              <a:rPr lang="en-US" dirty="0"/>
              <a:t>     header('HTTP/1.0 401 Unauthorized’);</a:t>
            </a:r>
          </a:p>
          <a:p>
            <a:pPr marL="0" indent="0">
              <a:buNone/>
            </a:pPr>
            <a:r>
              <a:rPr lang="en-US" dirty="0"/>
              <a:t>     die ("Please enter your username and password");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}</a:t>
            </a:r>
          </a:p>
          <a:p>
            <a:pPr marL="0" indent="0">
              <a:buNone/>
            </a:pPr>
            <a:r>
              <a:rPr lang="en-US" sz="2800" dirty="0"/>
              <a:t>  $connection-&gt;close();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5F1E0-A213-4092-87A5-C8C2735D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72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ED37-4FC6-4DFC-A347-F2662B97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12-4. PHP authentication using MySQL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CD1C-45EF-454B-B3C5-09C991F4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204160"/>
            <a:ext cx="11279909" cy="5653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function </a:t>
            </a:r>
            <a:r>
              <a:rPr lang="en-US" sz="2800" dirty="0" err="1"/>
              <a:t>mysql_entities_fix_string</a:t>
            </a:r>
            <a:r>
              <a:rPr lang="en-US" sz="2800" dirty="0"/>
              <a:t>($connection, $string) </a:t>
            </a:r>
            <a:r>
              <a:rPr lang="en-PK" sz="2800" dirty="0"/>
              <a:t>{</a:t>
            </a:r>
          </a:p>
          <a:p>
            <a:pPr marL="0" indent="0">
              <a:buNone/>
            </a:pPr>
            <a:r>
              <a:rPr lang="en-US" sz="2800" dirty="0"/>
              <a:t>      return </a:t>
            </a:r>
            <a:r>
              <a:rPr lang="en-US" sz="2800" dirty="0" err="1"/>
              <a:t>htmlentities</a:t>
            </a:r>
            <a:r>
              <a:rPr lang="en-US" sz="2800" dirty="0"/>
              <a:t>(</a:t>
            </a:r>
            <a:r>
              <a:rPr lang="en-US" sz="2800" dirty="0" err="1"/>
              <a:t>mysql_fix_string</a:t>
            </a:r>
            <a:r>
              <a:rPr lang="en-US" sz="2800" dirty="0"/>
              <a:t>($connection, $string));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  <a:p>
            <a:pPr marL="0" indent="0">
              <a:buNone/>
            </a:pPr>
            <a:r>
              <a:rPr lang="en-US" sz="2800" dirty="0"/>
              <a:t>  function </a:t>
            </a:r>
            <a:r>
              <a:rPr lang="en-US" sz="2800" dirty="0" err="1"/>
              <a:t>mysql_fix_string</a:t>
            </a:r>
            <a:r>
              <a:rPr lang="en-US" sz="2800" dirty="0"/>
              <a:t>($connection, $string) </a:t>
            </a:r>
            <a:r>
              <a:rPr lang="en-PK" sz="2800" dirty="0"/>
              <a:t>{</a:t>
            </a:r>
          </a:p>
          <a:p>
            <a:pPr marL="0" indent="0">
              <a:buNone/>
            </a:pPr>
            <a:r>
              <a:rPr lang="en-US" sz="2800" dirty="0"/>
              <a:t>      return $connection-&gt;</a:t>
            </a:r>
            <a:r>
              <a:rPr lang="en-US" sz="2800" dirty="0" err="1"/>
              <a:t>real_escape_string</a:t>
            </a:r>
            <a:r>
              <a:rPr lang="en-US" sz="2800" dirty="0"/>
              <a:t>($string);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  <a:p>
            <a:pPr marL="0" indent="0">
              <a:buNone/>
            </a:pPr>
            <a:r>
              <a:rPr lang="en-PK" sz="28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5F1E0-A213-4092-87A5-C8C2735D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58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5DE4-50CD-4182-A094-4BFFAFCD1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12-4. Bill Smith has now been authenticated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8F02-D033-4A8B-B6B1-29635233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5CBEF67-5C21-4366-943D-71CDF92881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8596" y="1390695"/>
            <a:ext cx="9734808" cy="509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42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AE801-E990-4EC0-9231-A589EFB5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Sessions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ECAC3-2798-4406-9A17-E21D6A1FD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Sessions are groups of variables that are stored on the server but relate only to the current user. </a:t>
            </a:r>
          </a:p>
          <a:p>
            <a:r>
              <a:rPr lang="en-US" dirty="0"/>
              <a:t>All session variable values are stored in the global $_SESSION array.</a:t>
            </a:r>
            <a:endParaRPr lang="en-PK" dirty="0"/>
          </a:p>
          <a:p>
            <a:r>
              <a:rPr lang="en-US" dirty="0"/>
              <a:t>PHP saves a cookie in the user’s web browsers to uniquely identify which variables are applied to which user.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372DB-C0B1-4A10-8FDB-C62EE5A0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7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9A4A5-AF59-4CBA-94B8-86E08A2BD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Session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F7455-B872-4BA7-B41D-C0C215C2F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a session by calling the PHP function </a:t>
            </a:r>
            <a:r>
              <a:rPr lang="en-US" b="1" dirty="0" err="1"/>
              <a:t>session_start</a:t>
            </a:r>
            <a:r>
              <a:rPr lang="en-US" b="1" dirty="0"/>
              <a:t> </a:t>
            </a:r>
            <a:r>
              <a:rPr lang="en-US" dirty="0"/>
              <a:t>before any HTML.</a:t>
            </a:r>
          </a:p>
          <a:p>
            <a:r>
              <a:rPr lang="en-US" dirty="0"/>
              <a:t>Session variables are set using $_SESSION array, like this:</a:t>
            </a:r>
          </a:p>
          <a:p>
            <a:pPr marL="457200" lvl="1" indent="0">
              <a:buNone/>
            </a:pPr>
            <a:r>
              <a:rPr lang="en-US" dirty="0"/>
              <a:t>$_SESSION['variable'] = $value;</a:t>
            </a:r>
          </a:p>
          <a:p>
            <a:r>
              <a:rPr lang="en-US" dirty="0"/>
              <a:t>A variable can be read back from $_SESSION associative array:</a:t>
            </a:r>
          </a:p>
          <a:p>
            <a:pPr marL="457200" lvl="1" indent="0">
              <a:buNone/>
            </a:pPr>
            <a:r>
              <a:rPr lang="en-US" dirty="0"/>
              <a:t>$variable = $_SESSION['variable'];</a:t>
            </a:r>
          </a:p>
          <a:p>
            <a:pPr lvl="1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06520-2103-4B7F-9D19-C100773E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11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69DB-D323-46F6-9AD0-C1886928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12-5. Setting a session after successful authentication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5C61-F01C-4EC4-8C08-3ED64DC9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917958" cy="5419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&lt;?php // authenticate2.php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</a:t>
            </a:r>
          </a:p>
          <a:p>
            <a:pPr marL="0" indent="0">
              <a:buNone/>
            </a:pPr>
            <a:r>
              <a:rPr lang="en-US" dirty="0"/>
              <a:t>  $connection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if ($connection-&gt;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isset</a:t>
            </a:r>
            <a:r>
              <a:rPr lang="en-US" dirty="0"/>
              <a:t>($_SERVER['PHP_AUTH_USER']) &amp;&amp;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isset</a:t>
            </a:r>
            <a:r>
              <a:rPr lang="en-US" dirty="0"/>
              <a:t>($_SERVER['PHP_AUTH_PW'])) {</a:t>
            </a:r>
          </a:p>
          <a:p>
            <a:pPr marL="0" indent="0">
              <a:buNone/>
            </a:pPr>
            <a:r>
              <a:rPr lang="en-US" dirty="0"/>
              <a:t>         $</a:t>
            </a:r>
            <a:r>
              <a:rPr lang="en-US" dirty="0" err="1"/>
              <a:t>un_temp</a:t>
            </a:r>
            <a:r>
              <a:rPr lang="en-US" dirty="0"/>
              <a:t> = </a:t>
            </a:r>
            <a:r>
              <a:rPr lang="en-US" dirty="0" err="1"/>
              <a:t>mysql_entities_fix_string</a:t>
            </a:r>
            <a:r>
              <a:rPr lang="en-US" dirty="0"/>
              <a:t>($connection,</a:t>
            </a:r>
          </a:p>
          <a:p>
            <a:pPr marL="0" indent="0">
              <a:buNone/>
            </a:pPr>
            <a:r>
              <a:rPr lang="en-US" dirty="0"/>
              <a:t>                              $_SERVER['PHP_AUTH_USER']);</a:t>
            </a:r>
          </a:p>
          <a:p>
            <a:pPr marL="0" indent="0">
              <a:buNone/>
            </a:pPr>
            <a:r>
              <a:rPr lang="en-US" dirty="0"/>
              <a:t>         $</a:t>
            </a:r>
            <a:r>
              <a:rPr lang="en-US" dirty="0" err="1"/>
              <a:t>pw_temp</a:t>
            </a:r>
            <a:r>
              <a:rPr lang="en-US" dirty="0"/>
              <a:t> = </a:t>
            </a:r>
            <a:r>
              <a:rPr lang="en-US" dirty="0" err="1"/>
              <a:t>mysql_entities_fix_string</a:t>
            </a:r>
            <a:r>
              <a:rPr lang="en-US" dirty="0"/>
              <a:t>($connection,</a:t>
            </a:r>
          </a:p>
          <a:p>
            <a:pPr marL="0" indent="0">
              <a:buNone/>
            </a:pPr>
            <a:r>
              <a:rPr lang="en-US" dirty="0"/>
              <a:t>                              $_SERVER['PHP_AUTH_PW']);</a:t>
            </a:r>
          </a:p>
          <a:p>
            <a:pPr marL="0" indent="0">
              <a:buNone/>
            </a:pPr>
            <a:r>
              <a:rPr lang="en-US" dirty="0"/>
              <a:t>         $query = "SELECT * FROM users WHERE username='$</a:t>
            </a:r>
            <a:r>
              <a:rPr lang="en-US" dirty="0" err="1"/>
              <a:t>un_temp</a:t>
            </a:r>
            <a:r>
              <a:rPr lang="en-US" dirty="0"/>
              <a:t>'";</a:t>
            </a:r>
          </a:p>
          <a:p>
            <a:pPr marL="0" indent="0">
              <a:buNone/>
            </a:pPr>
            <a:r>
              <a:rPr lang="en-US" dirty="0"/>
              <a:t>         $result = $connection-&gt;query($query);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896A6-A878-478E-8D7F-EE062EC6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6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69DB-D323-46F6-9AD0-C1886928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12-5. Setting a session after successful authentication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5C61-F01C-4EC4-8C08-3ED64DC9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504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       if (!$result) die("User not found");</a:t>
            </a:r>
          </a:p>
          <a:p>
            <a:pPr marL="0" indent="0">
              <a:buNone/>
            </a:pPr>
            <a:r>
              <a:rPr lang="en-US" dirty="0"/>
              <a:t>         elseif ($result-&gt;</a:t>
            </a:r>
            <a:r>
              <a:rPr lang="en-US" dirty="0" err="1"/>
              <a:t>num_rows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$row = $result-&gt;</a:t>
            </a:r>
            <a:r>
              <a:rPr lang="en-US" dirty="0" err="1"/>
              <a:t>fetch_array</a:t>
            </a:r>
            <a:r>
              <a:rPr lang="en-US" dirty="0"/>
              <a:t>(MYSQLI_NUM);</a:t>
            </a:r>
          </a:p>
          <a:p>
            <a:pPr marL="0" indent="0">
              <a:buNone/>
            </a:pPr>
            <a:r>
              <a:rPr lang="en-US" dirty="0"/>
              <a:t>            $result-&gt;close();</a:t>
            </a:r>
          </a:p>
          <a:p>
            <a:pPr marL="0" indent="0">
              <a:buNone/>
            </a:pPr>
            <a:r>
              <a:rPr lang="en-US" dirty="0"/>
              <a:t>            if (</a:t>
            </a:r>
            <a:r>
              <a:rPr lang="en-US" dirty="0" err="1"/>
              <a:t>password_verify</a:t>
            </a:r>
            <a:r>
              <a:rPr lang="en-US" dirty="0"/>
              <a:t>($</a:t>
            </a:r>
            <a:r>
              <a:rPr lang="en-US" dirty="0" err="1"/>
              <a:t>pw_temp</a:t>
            </a:r>
            <a:r>
              <a:rPr lang="en-US" dirty="0"/>
              <a:t>, $row[3]))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        $_SESSION['forename'] = $row[0];</a:t>
            </a:r>
          </a:p>
          <a:p>
            <a:pPr marL="0" indent="0">
              <a:buNone/>
            </a:pPr>
            <a:r>
              <a:rPr lang="en-US" dirty="0"/>
              <a:t>                $_SESSION['surname'] = $row[1];</a:t>
            </a:r>
          </a:p>
          <a:p>
            <a:pPr marL="0" indent="0">
              <a:buNone/>
            </a:pPr>
            <a:r>
              <a:rPr lang="en-US" dirty="0"/>
              <a:t>                echo </a:t>
            </a:r>
            <a:r>
              <a:rPr lang="en-US" dirty="0" err="1"/>
              <a:t>htmlspecialchars</a:t>
            </a:r>
            <a:r>
              <a:rPr lang="en-US" dirty="0"/>
              <a:t>("$row[0] $row[1] : Hi $row[0],</a:t>
            </a:r>
          </a:p>
          <a:p>
            <a:pPr marL="0" indent="0">
              <a:buNone/>
            </a:pPr>
            <a:r>
              <a:rPr lang="en-US" dirty="0"/>
              <a:t>                         you are now logged in as '$row[2] '");</a:t>
            </a:r>
          </a:p>
          <a:p>
            <a:pPr marL="0" indent="0">
              <a:buNone/>
            </a:pPr>
            <a:r>
              <a:rPr lang="en-US" dirty="0"/>
              <a:t>                die ("&lt;p&gt;&lt;a </a:t>
            </a:r>
            <a:r>
              <a:rPr lang="en-US" dirty="0" err="1"/>
              <a:t>href</a:t>
            </a:r>
            <a:r>
              <a:rPr lang="en-US" dirty="0"/>
              <a:t>='</a:t>
            </a:r>
            <a:r>
              <a:rPr lang="en-US" dirty="0" err="1"/>
              <a:t>continue.php</a:t>
            </a:r>
            <a:r>
              <a:rPr lang="en-US" dirty="0"/>
              <a:t>'&gt;</a:t>
            </a:r>
          </a:p>
          <a:p>
            <a:pPr marL="0" indent="0">
              <a:buNone/>
            </a:pPr>
            <a:r>
              <a:rPr lang="en-US" dirty="0"/>
              <a:t>                        Click here to continue&lt;/a&gt;&lt;/p&gt;");</a:t>
            </a:r>
            <a:endParaRPr lang="en-PK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896A6-A878-478E-8D7F-EE062EC6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30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69DB-D323-46F6-9AD0-C1886928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12-5. Setting a session after successful authentication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5C61-F01C-4EC4-8C08-3ED64DC9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      }</a:t>
            </a:r>
          </a:p>
          <a:p>
            <a:pPr marL="0" indent="0">
              <a:buNone/>
            </a:pPr>
            <a:r>
              <a:rPr lang="en-US" dirty="0"/>
              <a:t>          else die("Invalid username/password combination");</a:t>
            </a:r>
          </a:p>
          <a:p>
            <a:pPr marL="0" indent="0">
              <a:buNone/>
            </a:pPr>
            <a:r>
              <a:rPr lang="en-US" dirty="0"/>
              <a:t>      }</a:t>
            </a:r>
          </a:p>
          <a:p>
            <a:pPr marL="0" indent="0">
              <a:buNone/>
            </a:pPr>
            <a:r>
              <a:rPr lang="en-US" dirty="0"/>
              <a:t>      else die("Invalid username/password combination");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else {</a:t>
            </a:r>
          </a:p>
          <a:p>
            <a:pPr marL="0" indent="0">
              <a:buNone/>
            </a:pPr>
            <a:r>
              <a:rPr lang="en-US" dirty="0"/>
              <a:t>     header('WWW-Authenticate: Basic realm="Restricted Area"');</a:t>
            </a:r>
          </a:p>
          <a:p>
            <a:pPr marL="0" indent="0">
              <a:buNone/>
            </a:pPr>
            <a:r>
              <a:rPr lang="en-US" dirty="0"/>
              <a:t>     header('HTTP/1.0 401 Unauthorized');</a:t>
            </a:r>
          </a:p>
          <a:p>
            <a:pPr marL="0" indent="0">
              <a:buNone/>
            </a:pPr>
            <a:r>
              <a:rPr lang="en-US" dirty="0"/>
              <a:t>     die ("Please enter your username and password");</a:t>
            </a:r>
          </a:p>
          <a:p>
            <a:pPr marL="0" indent="0">
              <a:buNone/>
            </a:pPr>
            <a:r>
              <a:rPr lang="en-US" dirty="0"/>
              <a:t> 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896A6-A878-478E-8D7F-EE062EC6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37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69DB-D323-46F6-9AD0-C1886928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12-5. Setting a session after successful authentication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5C61-F01C-4EC4-8C08-3ED64DC9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$connection-&gt;close();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function </a:t>
            </a:r>
            <a:r>
              <a:rPr lang="en-US" dirty="0" err="1"/>
              <a:t>mysql_entities_fix_string</a:t>
            </a:r>
            <a:r>
              <a:rPr lang="en-US" dirty="0"/>
              <a:t>($connection, $string) {</a:t>
            </a:r>
          </a:p>
          <a:p>
            <a:pPr marL="0" indent="0">
              <a:buNone/>
            </a:pPr>
            <a:r>
              <a:rPr lang="en-US" dirty="0"/>
              <a:t>      return </a:t>
            </a:r>
            <a:r>
              <a:rPr lang="en-US" dirty="0" err="1"/>
              <a:t>htmlentities</a:t>
            </a:r>
            <a:r>
              <a:rPr lang="en-US" dirty="0"/>
              <a:t>(</a:t>
            </a:r>
            <a:r>
              <a:rPr lang="en-US" dirty="0" err="1"/>
              <a:t>mysql_fix_string</a:t>
            </a:r>
            <a:r>
              <a:rPr lang="en-US" dirty="0"/>
              <a:t>($connection, $string));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function </a:t>
            </a:r>
            <a:r>
              <a:rPr lang="en-US" dirty="0" err="1"/>
              <a:t>mysql_fix_string</a:t>
            </a:r>
            <a:r>
              <a:rPr lang="en-US" dirty="0"/>
              <a:t>($connection, $string) {</a:t>
            </a:r>
          </a:p>
          <a:p>
            <a:pPr marL="0" indent="0">
              <a:buNone/>
            </a:pPr>
            <a:r>
              <a:rPr lang="en-US" dirty="0"/>
              <a:t>      return $connection-&gt;</a:t>
            </a:r>
            <a:r>
              <a:rPr lang="en-US" dirty="0" err="1"/>
              <a:t>real_escape_string</a:t>
            </a:r>
            <a:r>
              <a:rPr lang="en-US" dirty="0"/>
              <a:t>($string);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896A6-A878-478E-8D7F-EE062EC6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7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AAB86-425E-42F0-9FA2-8E7F9431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12-1. A browser/server request/response dialog with cookies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5EEE18-2711-41B0-8984-9DA078A183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2173" y="1389299"/>
            <a:ext cx="9007653" cy="516931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D49A7-0044-4D38-98A4-5C7BE336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5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8A767-9985-461B-B220-F42DA383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12-6. Retrieving session variables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F6124-DC7A-40D2-BE39-8220A336C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&lt;?php // </a:t>
            </a:r>
            <a:r>
              <a:rPr lang="en-US" dirty="0" err="1"/>
              <a:t>continue.php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isset</a:t>
            </a:r>
            <a:r>
              <a:rPr lang="en-US" dirty="0"/>
              <a:t>($_SESSION['forename']))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 $forename = </a:t>
            </a:r>
            <a:r>
              <a:rPr lang="en-US" dirty="0" err="1"/>
              <a:t>htmlspecialchars</a:t>
            </a:r>
            <a:r>
              <a:rPr lang="en-US" dirty="0"/>
              <a:t>($_SESSION['forename']);</a:t>
            </a:r>
          </a:p>
          <a:p>
            <a:pPr marL="0" indent="0">
              <a:buNone/>
            </a:pPr>
            <a:r>
              <a:rPr lang="en-US" dirty="0"/>
              <a:t>     $surname = </a:t>
            </a:r>
            <a:r>
              <a:rPr lang="en-US" dirty="0" err="1"/>
              <a:t>htmlspecialchars</a:t>
            </a:r>
            <a:r>
              <a:rPr lang="en-US" dirty="0"/>
              <a:t>($_SESSION['surname']);</a:t>
            </a:r>
          </a:p>
          <a:p>
            <a:pPr marL="0" indent="0">
              <a:buNone/>
            </a:pPr>
            <a:r>
              <a:rPr lang="en-US" dirty="0"/>
              <a:t>     echo "Welcome back $forename.&lt;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        Your full name is $forename $surname.&lt;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  else echo "Please &lt;a </a:t>
            </a:r>
            <a:r>
              <a:rPr lang="en-US" dirty="0" err="1"/>
              <a:t>href</a:t>
            </a:r>
            <a:r>
              <a:rPr lang="en-US" dirty="0"/>
              <a:t>=authenticate2.php&gt;click here&lt;/a&gt; to log in.";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DACE3-2AB9-4D9E-A889-BA0DA4AC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97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3CE4C-CF26-4E62-919E-8FFE6366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Ending a Session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83F9C-73B2-4DF9-A106-601575CD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5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session_destroy</a:t>
            </a:r>
            <a:r>
              <a:rPr lang="en-US" b="1" dirty="0"/>
              <a:t> function </a:t>
            </a:r>
            <a:r>
              <a:rPr lang="en-US" dirty="0"/>
              <a:t>destroys all of the data associated with the current session. It does not unset any of the global variables associated with the session, or unset the session cookie.</a:t>
            </a:r>
          </a:p>
          <a:p>
            <a:endParaRPr lang="en-US" sz="900" dirty="0"/>
          </a:p>
          <a:p>
            <a:r>
              <a:rPr lang="en-US" dirty="0"/>
              <a:t>Example 12-7. A handy function to destroy a session and its data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function </a:t>
            </a:r>
            <a:r>
              <a:rPr lang="en-US" dirty="0" err="1"/>
              <a:t>destroy_session_and_data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    </a:t>
            </a: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 $_SESSION = array();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// can use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session_unset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US" dirty="0"/>
              <a:t>     </a:t>
            </a:r>
            <a:r>
              <a:rPr lang="en-US" dirty="0" err="1"/>
              <a:t>setcookie</a:t>
            </a:r>
            <a:r>
              <a:rPr lang="en-US" dirty="0"/>
              <a:t>(</a:t>
            </a:r>
            <a:r>
              <a:rPr lang="en-US" dirty="0" err="1"/>
              <a:t>session_name</a:t>
            </a:r>
            <a:r>
              <a:rPr lang="en-US" dirty="0"/>
              <a:t>(), '', time() - 2592000, '/’);</a:t>
            </a:r>
          </a:p>
          <a:p>
            <a:pPr marL="457200" lvl="1" indent="0">
              <a:buNone/>
            </a:pPr>
            <a:r>
              <a:rPr lang="en-US" dirty="0"/>
              <a:t>     </a:t>
            </a:r>
            <a:r>
              <a:rPr lang="en-US" dirty="0" err="1"/>
              <a:t>session_destroy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}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  <a:endParaRPr lang="en-PK" dirty="0"/>
          </a:p>
          <a:p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2E0DB-CB5B-49A9-8B7E-9BB21424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49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3C467-2B0D-4D3F-89D3-1777ECC7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12-8. Retrieving session variables and then destroying the session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668D-040A-4928-92C8-9744883FD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&lt;?php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session_start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  if (</a:t>
            </a:r>
            <a:r>
              <a:rPr lang="en-US" sz="2800" dirty="0" err="1"/>
              <a:t>isset</a:t>
            </a:r>
            <a:r>
              <a:rPr lang="en-US" sz="2800" dirty="0"/>
              <a:t>($_SESSION['username']))</a:t>
            </a:r>
          </a:p>
          <a:p>
            <a:pPr marL="0" indent="0">
              <a:buNone/>
            </a:pPr>
            <a:r>
              <a:rPr lang="en-US" sz="2800" dirty="0"/>
              <a:t>  {</a:t>
            </a:r>
          </a:p>
          <a:p>
            <a:pPr marL="0" indent="0">
              <a:buNone/>
            </a:pPr>
            <a:r>
              <a:rPr lang="en-US" sz="2800" dirty="0"/>
              <a:t>     $forename = $_SESSION['forename’];</a:t>
            </a:r>
          </a:p>
          <a:p>
            <a:pPr marL="0" indent="0">
              <a:buNone/>
            </a:pPr>
            <a:r>
              <a:rPr lang="en-US" sz="2800" dirty="0"/>
              <a:t>     $surname = $_SESSION['surname’];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800" dirty="0" err="1"/>
              <a:t>destroy_session_and_data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     echo </a:t>
            </a:r>
            <a:r>
              <a:rPr lang="en-US" sz="2800" dirty="0" err="1"/>
              <a:t>htmlspecialchars</a:t>
            </a:r>
            <a:r>
              <a:rPr lang="en-US" sz="2800" dirty="0"/>
              <a:t>("Welcome back $forename.&lt;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pPr marL="0" indent="0">
              <a:buNone/>
            </a:pPr>
            <a:r>
              <a:rPr lang="en-US" sz="2800" dirty="0"/>
              <a:t>              Your full name is $forename $surname.");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FFA95-F652-4C46-8308-23C08C81E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61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3C467-2B0D-4D3F-89D3-1777ECC7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12-8. Retrieving session variables and then destroying the session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668D-040A-4928-92C8-9744883FD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134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else echo "Please &lt;a </a:t>
            </a:r>
            <a:r>
              <a:rPr lang="en-US" dirty="0" err="1"/>
              <a:t>href</a:t>
            </a:r>
            <a:r>
              <a:rPr lang="en-US" dirty="0"/>
              <a:t>='authenticate2.php'&gt;click here&lt;/a&gt; </a:t>
            </a:r>
          </a:p>
          <a:p>
            <a:pPr marL="0" indent="0">
              <a:buNone/>
            </a:pPr>
            <a:r>
              <a:rPr lang="en-US" dirty="0"/>
              <a:t>  to   log in.";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function </a:t>
            </a:r>
            <a:r>
              <a:rPr lang="en-US" dirty="0" err="1"/>
              <a:t>destroy_session_and_data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$_SESSION = array();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setcookie</a:t>
            </a:r>
            <a:r>
              <a:rPr lang="en-US" dirty="0"/>
              <a:t>(</a:t>
            </a:r>
            <a:r>
              <a:rPr lang="en-US" dirty="0" err="1"/>
              <a:t>session_name</a:t>
            </a:r>
            <a:r>
              <a:rPr lang="en-US" dirty="0"/>
              <a:t>(), '', time() - 2592000, '/’);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session_destroy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FFA95-F652-4C46-8308-23C08C81E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061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D273-B553-4B4A-B06A-A4EE18806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 Timeout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45716-6B8D-4503-9802-5ACB7AE70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Automatically close an inactive user’s session using the </a:t>
            </a:r>
            <a:r>
              <a:rPr lang="en-US" b="1" dirty="0" err="1"/>
              <a:t>ini_set</a:t>
            </a:r>
            <a:r>
              <a:rPr lang="en-US" b="1" dirty="0"/>
              <a:t> function</a:t>
            </a:r>
            <a:r>
              <a:rPr lang="en-US" dirty="0"/>
              <a:t>. </a:t>
            </a:r>
          </a:p>
          <a:p>
            <a:r>
              <a:rPr lang="en-US" b="1" i="1" dirty="0" err="1"/>
              <a:t>session.gc_maxlifetime</a:t>
            </a:r>
            <a:r>
              <a:rPr lang="en-US" b="1" dirty="0"/>
              <a:t> </a:t>
            </a:r>
            <a:r>
              <a:rPr lang="en-US" dirty="0"/>
              <a:t>specifies the number of seconds after which data will be cleaned up. </a:t>
            </a:r>
          </a:p>
          <a:p>
            <a:r>
              <a:rPr lang="en-US" dirty="0"/>
              <a:t>Example: Set the session timeout to exactly one day.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ini_set</a:t>
            </a:r>
            <a:r>
              <a:rPr lang="en-US" dirty="0"/>
              <a:t>('</a:t>
            </a:r>
            <a:r>
              <a:rPr lang="en-US" dirty="0" err="1"/>
              <a:t>session.gc_maxlifetime</a:t>
            </a:r>
            <a:r>
              <a:rPr lang="en-US" dirty="0"/>
              <a:t>', 60 * 60 * 24);</a:t>
            </a:r>
          </a:p>
          <a:p>
            <a:r>
              <a:rPr lang="en-US" dirty="0"/>
              <a:t>To determine the current timeout period is, display it using the following:</a:t>
            </a:r>
          </a:p>
          <a:p>
            <a:pPr marL="0" indent="0">
              <a:buNone/>
            </a:pPr>
            <a:r>
              <a:rPr lang="en-US" dirty="0"/>
              <a:t>	echo </a:t>
            </a:r>
            <a:r>
              <a:rPr lang="en-US" dirty="0" err="1"/>
              <a:t>ini_get</a:t>
            </a:r>
            <a:r>
              <a:rPr lang="en-US" dirty="0"/>
              <a:t>('</a:t>
            </a:r>
            <a:r>
              <a:rPr lang="en-US" dirty="0" err="1"/>
              <a:t>session.gc_maxlifetime</a:t>
            </a:r>
            <a:r>
              <a:rPr lang="en-US" dirty="0"/>
              <a:t>');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76BF6-32DC-4EB0-9A47-43080134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845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9370-49AD-4A6D-9B91-983458AF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Security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CF27F-6A13-48F0-9696-A7DFE47BC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562723" cy="5556325"/>
          </a:xfrm>
        </p:spPr>
        <p:txBody>
          <a:bodyPr>
            <a:normAutofit/>
          </a:bodyPr>
          <a:lstStyle/>
          <a:p>
            <a:r>
              <a:rPr lang="en-US" dirty="0"/>
              <a:t>Session hijacking</a:t>
            </a:r>
          </a:p>
          <a:p>
            <a:pPr lvl="1"/>
            <a:r>
              <a:rPr lang="en-US" dirty="0"/>
              <a:t>When an attacker discovers an existing session ID and attempts to take it over.</a:t>
            </a:r>
          </a:p>
          <a:p>
            <a:r>
              <a:rPr lang="en-US" dirty="0"/>
              <a:t>Preventing session hijacking</a:t>
            </a:r>
          </a:p>
          <a:p>
            <a:pPr lvl="1"/>
            <a:r>
              <a:rPr lang="en-US" dirty="0"/>
              <a:t>Authenticate users by storing their IP addresses when storing sessions, like this:</a:t>
            </a:r>
          </a:p>
          <a:p>
            <a:pPr marL="914400" lvl="2" indent="0">
              <a:buNone/>
            </a:pPr>
            <a:r>
              <a:rPr lang="en-US" sz="2800" dirty="0"/>
              <a:t>   $_SESSION['</a:t>
            </a:r>
            <a:r>
              <a:rPr lang="en-US" sz="2800" dirty="0" err="1"/>
              <a:t>ip</a:t>
            </a:r>
            <a:r>
              <a:rPr lang="en-US" sz="2800" dirty="0"/>
              <a:t>'] = $_SERVER['REMOTE_ADDR'];</a:t>
            </a:r>
          </a:p>
          <a:p>
            <a:pPr lvl="2"/>
            <a:r>
              <a:rPr lang="en-US" sz="2600" dirty="0"/>
              <a:t>Whenever any page loads and a session is available, perform the following check:</a:t>
            </a:r>
          </a:p>
          <a:p>
            <a:pPr marL="914400" lvl="2" indent="0">
              <a:buNone/>
            </a:pPr>
            <a:r>
              <a:rPr lang="en-US" sz="2600" dirty="0"/>
              <a:t>	if ($_SESSION['</a:t>
            </a:r>
            <a:r>
              <a:rPr lang="en-US" sz="2600" dirty="0" err="1"/>
              <a:t>ip</a:t>
            </a:r>
            <a:r>
              <a:rPr lang="en-US" sz="2600" dirty="0"/>
              <a:t>'] != $_SERVER['REMOTE_ADDR'])</a:t>
            </a:r>
          </a:p>
          <a:p>
            <a:pPr marL="914400" lvl="2" indent="0">
              <a:buNone/>
            </a:pPr>
            <a:r>
              <a:rPr lang="en-US" sz="2600" dirty="0"/>
              <a:t>	   </a:t>
            </a:r>
            <a:r>
              <a:rPr lang="en-US" sz="2600" dirty="0" err="1"/>
              <a:t>different_user</a:t>
            </a:r>
            <a:r>
              <a:rPr lang="en-US" sz="2600" dirty="0"/>
              <a:t>();</a:t>
            </a:r>
          </a:p>
          <a:p>
            <a:pPr lvl="2"/>
            <a:r>
              <a:rPr lang="en-US" sz="2600" dirty="0" err="1"/>
              <a:t>different_user</a:t>
            </a:r>
            <a:r>
              <a:rPr lang="en-US" sz="2600" dirty="0"/>
              <a:t> is the user defined function which can delete the </a:t>
            </a:r>
            <a:r>
              <a:rPr lang="en-US" sz="2600" dirty="0" err="1"/>
              <a:t>currect</a:t>
            </a:r>
            <a:r>
              <a:rPr lang="en-US" sz="2600" dirty="0"/>
              <a:t> session and ask user to log in again, etc..</a:t>
            </a:r>
            <a:endParaRPr lang="en-PK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3E2A8-3720-4856-8BEA-381DF3A8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283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BCCA3-415B-41B4-9CB0-DFFFB9D3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Security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16EDC-5B01-4427-A82F-D2BC10EAF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27915"/>
          </a:xfrm>
        </p:spPr>
        <p:txBody>
          <a:bodyPr>
            <a:normAutofit/>
          </a:bodyPr>
          <a:lstStyle/>
          <a:p>
            <a:r>
              <a:rPr lang="en-US" dirty="0"/>
              <a:t>Session fixation</a:t>
            </a:r>
          </a:p>
          <a:p>
            <a:pPr lvl="1"/>
            <a:r>
              <a:rPr lang="en-US" dirty="0"/>
              <a:t>Session fixation is a web attack that happens when an attacker generates a valid session ID and tricks the user to authenticate themselves with that session ID. The attacker can then take over the users session and impersonate the victim.</a:t>
            </a:r>
          </a:p>
          <a:p>
            <a:r>
              <a:rPr lang="en-US" dirty="0"/>
              <a:t>Preventing session fixation</a:t>
            </a:r>
          </a:p>
          <a:p>
            <a:pPr lvl="1"/>
            <a:r>
              <a:rPr lang="en-US" dirty="0"/>
              <a:t>Change the session ID using </a:t>
            </a:r>
            <a:r>
              <a:rPr lang="en-US" b="1" dirty="0" err="1"/>
              <a:t>session_regenerate_id</a:t>
            </a:r>
            <a:r>
              <a:rPr lang="en-US" dirty="0"/>
              <a:t> as soon as user logs in. This function keeps all current session variable values, but replaces the session ID with a new one that an attacker cannot know.</a:t>
            </a:r>
          </a:p>
          <a:p>
            <a:pPr lvl="1"/>
            <a:r>
              <a:rPr lang="en-US" dirty="0"/>
              <a:t>Regenerate the session identifier every time there is change in the level of privilege.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AEC97-DB7C-4F18-AE01-E1B884F4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57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01A18-6D5A-4772-B4B9-8E4E725A5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12-10. Session regeneration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2524-2717-4537-A8DA-242BA1856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&lt;?php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if (!</a:t>
            </a:r>
            <a:r>
              <a:rPr lang="en-US" dirty="0" err="1"/>
              <a:t>isset</a:t>
            </a:r>
            <a:r>
              <a:rPr lang="en-US" dirty="0"/>
              <a:t>($_SESSION['initiated'])) </a:t>
            </a:r>
            <a:r>
              <a:rPr lang="en-PK" dirty="0"/>
              <a:t>{</a:t>
            </a:r>
            <a:r>
              <a:rPr lang="en-US" dirty="0"/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// check for new session</a:t>
            </a:r>
            <a:endParaRPr lang="en-PK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session_regenerate_id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$_SESSION['initiated'] = 1;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  if (!</a:t>
            </a:r>
            <a:r>
              <a:rPr lang="en-US" dirty="0" err="1"/>
              <a:t>isset</a:t>
            </a:r>
            <a:r>
              <a:rPr lang="en-US" dirty="0"/>
              <a:t>($_SESSION['count'])) $_SESSION['count'] = 0;</a:t>
            </a:r>
          </a:p>
          <a:p>
            <a:pPr marL="0" indent="0">
              <a:buNone/>
            </a:pPr>
            <a:r>
              <a:rPr lang="en-US" dirty="0"/>
              <a:t>  else ++$_SESSION['count'];</a:t>
            </a:r>
          </a:p>
          <a:p>
            <a:pPr marL="0" indent="0">
              <a:buNone/>
            </a:pPr>
            <a:r>
              <a:rPr lang="en-US" dirty="0"/>
              <a:t>  echo $_SESSION['count'];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EC685-239E-49F1-9BF3-0C3B20FB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20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6CAC-6DF3-4D24-A728-A45CB707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Security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8693E-9E1D-4752-B69D-814EF6616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Forcing cookie-only sessions</a:t>
            </a:r>
          </a:p>
          <a:p>
            <a:pPr lvl="1"/>
            <a:r>
              <a:rPr lang="en-US" dirty="0"/>
              <a:t>Use the setting of </a:t>
            </a:r>
            <a:r>
              <a:rPr lang="en-US" b="1" dirty="0" err="1"/>
              <a:t>session.use_only_cookies</a:t>
            </a:r>
            <a:r>
              <a:rPr lang="en-US" dirty="0"/>
              <a:t> of </a:t>
            </a:r>
            <a:r>
              <a:rPr lang="en-US" b="1" dirty="0" err="1"/>
              <a:t>ini_set</a:t>
            </a:r>
            <a:r>
              <a:rPr lang="en-US" b="1" dirty="0"/>
              <a:t> function </a:t>
            </a:r>
            <a:r>
              <a:rPr lang="en-US" dirty="0"/>
              <a:t>to require your users to enable cookies on the website, like this: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ini_set</a:t>
            </a:r>
            <a:r>
              <a:rPr lang="en-US" dirty="0"/>
              <a:t>('</a:t>
            </a:r>
            <a:r>
              <a:rPr lang="en-US" dirty="0" err="1"/>
              <a:t>session.use_only_cookies</a:t>
            </a:r>
            <a:r>
              <a:rPr lang="en-US" dirty="0"/>
              <a:t>', 1);</a:t>
            </a:r>
          </a:p>
          <a:p>
            <a:pPr lvl="1"/>
            <a:r>
              <a:rPr lang="en-US" dirty="0"/>
              <a:t>It is recommend to inform users that this website requires cookies, if the user has disabled cookies.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E3862-47EB-4F32-BADA-E13E8385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1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23EE-37E5-4E00-A19D-835E6325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12-1. A browser/server request/response dialog with cookies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8DA1-0A80-4D3B-AE5D-9FE464876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538731" cy="5556326"/>
          </a:xfrm>
        </p:spPr>
        <p:txBody>
          <a:bodyPr>
            <a:normAutofit/>
          </a:bodyPr>
          <a:lstStyle/>
          <a:p>
            <a:r>
              <a:rPr lang="en-US" dirty="0"/>
              <a:t>This exchange shows a browser receiving two pages: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browser issues a request to retrieve </a:t>
            </a:r>
            <a:r>
              <a:rPr lang="en-US" sz="2800" i="1" dirty="0"/>
              <a:t>index.html</a:t>
            </a:r>
            <a:r>
              <a:rPr lang="en-US" sz="2800" dirty="0"/>
              <a:t> at the website </a:t>
            </a:r>
            <a:r>
              <a:rPr lang="en-US" sz="2800" i="1" dirty="0"/>
              <a:t>http://www.webserver.com</a:t>
            </a:r>
            <a:r>
              <a:rPr lang="en-US" sz="2800" dirty="0"/>
              <a:t>. The first header specifies the file, and the second header specifies the server.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After receiving the headers, </a:t>
            </a:r>
            <a:r>
              <a:rPr lang="en-US" sz="2800" i="1" dirty="0"/>
              <a:t>webserver.com </a:t>
            </a:r>
            <a:r>
              <a:rPr lang="en-US" sz="2800" dirty="0"/>
              <a:t>returns its own headers (including type of content and cookie of the name </a:t>
            </a:r>
            <a:r>
              <a:rPr lang="en-US" sz="2800" i="1" dirty="0" err="1"/>
              <a:t>name</a:t>
            </a:r>
            <a:r>
              <a:rPr lang="en-US" sz="2800" dirty="0"/>
              <a:t> and with the value </a:t>
            </a:r>
            <a:r>
              <a:rPr lang="en-US" sz="2800" i="1" dirty="0"/>
              <a:t>value) </a:t>
            </a:r>
            <a:r>
              <a:rPr lang="en-US" sz="2800" dirty="0"/>
              <a:t>followed by HTML.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Once the browser receives the cookie, it will return it with every future request made to the issuing server until the cookie expires.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Because the cookie has already been set, when the server receives the request to send </a:t>
            </a:r>
            <a:r>
              <a:rPr lang="en-US" sz="2800" i="1" dirty="0"/>
              <a:t>/news.html</a:t>
            </a:r>
            <a:r>
              <a:rPr lang="en-US" sz="2800" dirty="0"/>
              <a:t>, it does not have to resend the cookie, but just returns the requested page.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50B33-D42C-487C-B00A-2B5E0DB2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2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7494-C6C1-479C-99D4-73B8E7CA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Cookies in 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FB923-6695-4E21-8BB7-3E9D512A2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605" y="1301674"/>
            <a:ext cx="11614035" cy="5152913"/>
          </a:xfrm>
        </p:spPr>
        <p:txBody>
          <a:bodyPr/>
          <a:lstStyle/>
          <a:p>
            <a:r>
              <a:rPr lang="en-US" b="1" dirty="0"/>
              <a:t>Setting a Cookie</a:t>
            </a:r>
          </a:p>
          <a:p>
            <a:pPr lvl="1"/>
            <a:r>
              <a:rPr lang="en-US" dirty="0"/>
              <a:t>To set up a cookie, call the </a:t>
            </a:r>
            <a:r>
              <a:rPr lang="en-US" b="1" dirty="0" err="1"/>
              <a:t>setcookie</a:t>
            </a:r>
            <a:r>
              <a:rPr lang="en-US" dirty="0"/>
              <a:t> function.</a:t>
            </a:r>
          </a:p>
          <a:p>
            <a:pPr lvl="1"/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setcookie</a:t>
            </a:r>
            <a:r>
              <a:rPr lang="en-US" sz="2800" dirty="0"/>
              <a:t>(name, value, expire, path, domain, secure, </a:t>
            </a:r>
            <a:r>
              <a:rPr lang="en-US" sz="2800" dirty="0" err="1"/>
              <a:t>httponly</a:t>
            </a:r>
            <a:r>
              <a:rPr lang="en-US" sz="2800" dirty="0"/>
              <a:t>);</a:t>
            </a:r>
          </a:p>
          <a:p>
            <a:pPr lvl="1"/>
            <a:r>
              <a:rPr lang="en-US" dirty="0"/>
              <a:t>Example: Create a cookie with the name location and the value USA that is accessible for seven days across the entire web server on the current domain.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setcookie</a:t>
            </a:r>
            <a:r>
              <a:rPr lang="en-US" sz="2800" dirty="0"/>
              <a:t>('location', 'USA', time() + 60 * 60 * 24 * 7, '/');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7353A-2636-4510-A956-68241540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9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BA1F-D085-49E3-8734-AC351E895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Table 12-1. The </a:t>
            </a:r>
            <a:r>
              <a:rPr lang="en-US" i="1" dirty="0" err="1"/>
              <a:t>setcookie</a:t>
            </a:r>
            <a:r>
              <a:rPr lang="en-US" i="1" dirty="0"/>
              <a:t> parameters</a:t>
            </a:r>
            <a:endParaRPr lang="en-PK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E572425-8A13-46C3-86EC-81CDAC2B62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643953"/>
              </p:ext>
            </p:extLst>
          </p:nvPr>
        </p:nvGraphicFramePr>
        <p:xfrm>
          <a:off x="457200" y="1324888"/>
          <a:ext cx="11278754" cy="5250723"/>
        </p:xfrm>
        <a:graphic>
          <a:graphicData uri="http://schemas.openxmlformats.org/drawingml/2006/table">
            <a:tbl>
              <a:tblPr/>
              <a:tblGrid>
                <a:gridCol w="1812024">
                  <a:extLst>
                    <a:ext uri="{9D8B030D-6E8A-4147-A177-3AD203B41FA5}">
                      <a16:colId xmlns:a16="http://schemas.microsoft.com/office/drawing/2014/main" val="146304392"/>
                    </a:ext>
                  </a:extLst>
                </a:gridCol>
                <a:gridCol w="9466730">
                  <a:extLst>
                    <a:ext uri="{9D8B030D-6E8A-4147-A177-3AD203B41FA5}">
                      <a16:colId xmlns:a16="http://schemas.microsoft.com/office/drawing/2014/main" val="603938071"/>
                    </a:ext>
                  </a:extLst>
                </a:gridCol>
              </a:tblGrid>
              <a:tr h="46494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Gotham Narrow Book" pitchFamily="50" charset="0"/>
                        </a:rPr>
                        <a:t>Parameter</a:t>
                      </a:r>
                    </a:p>
                  </a:txBody>
                  <a:tcPr marL="36305" marR="36305" marT="41491" marB="41491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Gotham Narrow Book" pitchFamily="50" charset="0"/>
                        </a:rPr>
                        <a:t>Description</a:t>
                      </a:r>
                    </a:p>
                  </a:txBody>
                  <a:tcPr marL="36305" marR="36305" marT="41491" marB="41491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636738"/>
                  </a:ext>
                </a:extLst>
              </a:tr>
              <a:tr h="43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Gotham Narrow Book" pitchFamily="50" charset="0"/>
                        </a:rPr>
                        <a:t>name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solidFill>
                            <a:srgbClr val="484848"/>
                          </a:solidFill>
                          <a:effectLst/>
                          <a:latin typeface="Gotham Narrow Book" pitchFamily="50" charset="0"/>
                        </a:rPr>
                        <a:t>The name of the cookie.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224570"/>
                  </a:ext>
                </a:extLst>
              </a:tr>
              <a:tr h="502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Gotham Narrow Book" pitchFamily="50" charset="0"/>
                        </a:rPr>
                        <a:t>value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solidFill>
                            <a:srgbClr val="484848"/>
                          </a:solidFill>
                          <a:effectLst/>
                          <a:latin typeface="Gotham Narrow Book" pitchFamily="50" charset="0"/>
                        </a:rPr>
                        <a:t>The value of the cookie. Can contain alphanumeric text up to 4 KB.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465005"/>
                  </a:ext>
                </a:extLst>
              </a:tr>
              <a:tr h="11906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Gotham Narrow Book" pitchFamily="50" charset="0"/>
                        </a:rPr>
                        <a:t>expires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solidFill>
                            <a:srgbClr val="484848"/>
                          </a:solidFill>
                          <a:effectLst/>
                          <a:latin typeface="Gotham Narrow Book" pitchFamily="50" charset="0"/>
                        </a:rPr>
                        <a:t>The expiry date in UNIX timestamp format. After this time cookie will become inaccessible. The default value is 0. If not set cookie expires when the browser closes.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473652"/>
                  </a:ext>
                </a:extLst>
              </a:tr>
              <a:tr h="1020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Gotham Narrow Book" pitchFamily="50" charset="0"/>
                        </a:rPr>
                        <a:t>path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solidFill>
                            <a:srgbClr val="484848"/>
                          </a:solidFill>
                          <a:effectLst/>
                          <a:latin typeface="Gotham Narrow Book" pitchFamily="50" charset="0"/>
                        </a:rPr>
                        <a:t>Specify the path on the server for which the cookie will be available. If set to /, the cookie will be available within the entire domain.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001390"/>
                  </a:ext>
                </a:extLst>
              </a:tr>
              <a:tr h="8116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Gotham Narrow Book" pitchFamily="50" charset="0"/>
                        </a:rPr>
                        <a:t>domain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solidFill>
                            <a:srgbClr val="484848"/>
                          </a:solidFill>
                          <a:effectLst/>
                          <a:latin typeface="Gotham Narrow Book" pitchFamily="50" charset="0"/>
                        </a:rPr>
                        <a:t>Specify the domain for which the cookie is available to e.g., webserver.com or images.webserver.com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91108"/>
                  </a:ext>
                </a:extLst>
              </a:tr>
              <a:tr h="8275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Gotham Narrow Book" pitchFamily="50" charset="0"/>
                        </a:rPr>
                        <a:t>secure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solidFill>
                            <a:srgbClr val="484848"/>
                          </a:solidFill>
                          <a:effectLst/>
                          <a:latin typeface="Gotham Narrow Book" pitchFamily="50" charset="0"/>
                        </a:rPr>
                        <a:t>If TRUE, indicates that the cookie should be sent only if a secure HTTPS connection exists. Default value is FALSE.</a:t>
                      </a:r>
                    </a:p>
                  </a:txBody>
                  <a:tcPr marL="36305" marR="36305" marT="25932" marB="25932">
                    <a:lnL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4383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A29C5-8FE3-45BA-8B2E-E8ADF5D4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5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4ADF8-9767-4385-BE9C-15F899054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Cookies in 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0351F-7112-478D-9991-BEFFF2B6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16" y="1301674"/>
            <a:ext cx="11511837" cy="5427915"/>
          </a:xfrm>
        </p:spPr>
        <p:txBody>
          <a:bodyPr>
            <a:normAutofit/>
          </a:bodyPr>
          <a:lstStyle/>
          <a:p>
            <a:r>
              <a:rPr lang="en-US" b="1" dirty="0"/>
              <a:t>Accessing a Cookie</a:t>
            </a:r>
          </a:p>
          <a:p>
            <a:pPr lvl="1"/>
            <a:r>
              <a:rPr lang="en-US" dirty="0"/>
              <a:t>The value of a cookie can be read by accessing </a:t>
            </a:r>
            <a:r>
              <a:rPr lang="en-US" b="1" dirty="0"/>
              <a:t>$_COOKIE </a:t>
            </a:r>
            <a:r>
              <a:rPr lang="en-US" dirty="0"/>
              <a:t>system array. </a:t>
            </a:r>
          </a:p>
          <a:p>
            <a:pPr lvl="1"/>
            <a:r>
              <a:rPr lang="en-US" dirty="0"/>
              <a:t>Example: Check whether the current browser has the cookie called location already set and read its value.</a:t>
            </a:r>
          </a:p>
          <a:p>
            <a:pPr marL="914400" lvl="2" indent="0">
              <a:buNone/>
            </a:pPr>
            <a:r>
              <a:rPr lang="en-US" sz="2800" dirty="0"/>
              <a:t>if (</a:t>
            </a:r>
            <a:r>
              <a:rPr lang="en-US" sz="2800" dirty="0" err="1"/>
              <a:t>isset</a:t>
            </a:r>
            <a:r>
              <a:rPr lang="en-US" sz="2800" dirty="0"/>
              <a:t>($_COOKIE['location'])) $location = $_COOKIE['location’];</a:t>
            </a:r>
          </a:p>
          <a:p>
            <a:r>
              <a:rPr lang="en-US" b="1" dirty="0"/>
              <a:t>Destroying a Cookie</a:t>
            </a:r>
          </a:p>
          <a:p>
            <a:pPr lvl="1"/>
            <a:r>
              <a:rPr lang="en-US" dirty="0"/>
              <a:t>To delete a cookie, issue it again with same parameters and only set the value of date in the past. </a:t>
            </a:r>
          </a:p>
          <a:p>
            <a:pPr lvl="1"/>
            <a:r>
              <a:rPr lang="en-US" dirty="0"/>
              <a:t>Example: Delete the cookie created with the name location and the value USA that is accessible for seven days.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setcookie</a:t>
            </a:r>
            <a:r>
              <a:rPr lang="en-US" dirty="0"/>
              <a:t>('location', 'USA', time() - 2592000, '/');</a:t>
            </a:r>
          </a:p>
          <a:p>
            <a:pPr marL="914400" lvl="2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A1C05-7053-4F7D-AEF0-0FF871E4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3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3B05A-D1D8-4DCF-BF4B-E1244E2E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Authentication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61E8D-5E9F-4686-A66B-8F1E1E42D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 users and passwords for the web application.</a:t>
            </a:r>
          </a:p>
          <a:p>
            <a:r>
              <a:rPr lang="en-US" dirty="0"/>
              <a:t>To use HTTP authentication, PHP sends a header request asking to start an authentication dialog with the browser. </a:t>
            </a:r>
          </a:p>
          <a:p>
            <a:r>
              <a:rPr lang="en-US" dirty="0"/>
              <a:t>After entering the URL an “Authentication Required” prompt pop up is displayed requiring user name and password.</a:t>
            </a:r>
          </a:p>
          <a:p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1DAFC-9BE2-4B01-BDEF-48A0B243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9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C42A4-EF40-47DC-BD9D-068EB1CF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12-2. An HTTP authentication login prompt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12AD9-C057-4E2E-8462-EF11D135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656494A-6E46-4B77-B6A5-7F72F22DFE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7008" y="1342392"/>
            <a:ext cx="9957981" cy="519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6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11784</TotalTime>
  <Words>3350</Words>
  <Application>Microsoft Office PowerPoint</Application>
  <PresentationFormat>Widescreen</PresentationFormat>
  <Paragraphs>356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Gotham Narrow Book</vt:lpstr>
      <vt:lpstr>Gotham Narrow Medium</vt:lpstr>
      <vt:lpstr>Wingdings</vt:lpstr>
      <vt:lpstr>Office Theme</vt:lpstr>
      <vt:lpstr>Web Systems &amp; Technologies</vt:lpstr>
      <vt:lpstr>Using Cookies in PHP</vt:lpstr>
      <vt:lpstr>Figure 12-1. A browser/server request/response dialog with cookies</vt:lpstr>
      <vt:lpstr>Figure 12-1. A browser/server request/response dialog with cookies</vt:lpstr>
      <vt:lpstr>Using Cookies in PHP</vt:lpstr>
      <vt:lpstr>Table 12-1. The setcookie parameters</vt:lpstr>
      <vt:lpstr>Using Cookies in PHP</vt:lpstr>
      <vt:lpstr>HTTP Authentication</vt:lpstr>
      <vt:lpstr>Figure 12-2. An HTTP authentication login prompt</vt:lpstr>
      <vt:lpstr>HTTP Authentication</vt:lpstr>
      <vt:lpstr>Figure 12-3. The result of clicking the Cancel button</vt:lpstr>
      <vt:lpstr>Example 12-2. PHP authentication with input checking</vt:lpstr>
      <vt:lpstr>Example 12-2. PHP authentication with input checking</vt:lpstr>
      <vt:lpstr>Storing Usernames and Passwords</vt:lpstr>
      <vt:lpstr>Storing Usernames and Passwords</vt:lpstr>
      <vt:lpstr>Example 12-3. Creating a users table and adding two accounts</vt:lpstr>
      <vt:lpstr>Example 12-3. Creating a users table and adding two accounts</vt:lpstr>
      <vt:lpstr>Example 12-3. Creating a users table and adding two accounts</vt:lpstr>
      <vt:lpstr>Example 12-4. PHP authentication using MySQL</vt:lpstr>
      <vt:lpstr>Example 12-4. PHP authentication using MySQL</vt:lpstr>
      <vt:lpstr>Example 12-4. PHP authentication using MySQL</vt:lpstr>
      <vt:lpstr>Example 12-4. PHP authentication using MySQL</vt:lpstr>
      <vt:lpstr>Figure 12-4. Bill Smith has now been authenticated</vt:lpstr>
      <vt:lpstr>Using Sessions</vt:lpstr>
      <vt:lpstr>Starting a Session</vt:lpstr>
      <vt:lpstr>Example 12-5. Setting a session after successful authentication</vt:lpstr>
      <vt:lpstr>Example 12-5. Setting a session after successful authentication</vt:lpstr>
      <vt:lpstr>Example 12-5. Setting a session after successful authentication</vt:lpstr>
      <vt:lpstr>Example 12-5. Setting a session after successful authentication</vt:lpstr>
      <vt:lpstr>Example 12-6. Retrieving session variables</vt:lpstr>
      <vt:lpstr>Ending a Session</vt:lpstr>
      <vt:lpstr>Example 12-8. Retrieving session variables and then destroying the session</vt:lpstr>
      <vt:lpstr>Example 12-8. Retrieving session variables and then destroying the session</vt:lpstr>
      <vt:lpstr>Setting a Timeout</vt:lpstr>
      <vt:lpstr>Session Security</vt:lpstr>
      <vt:lpstr>Session Security</vt:lpstr>
      <vt:lpstr>Example 12-10. Session regeneration</vt:lpstr>
      <vt:lpstr>Session Security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Cookies and Authentication</dc:title>
  <dc:subject>Web Systems and Technologies</dc:subject>
  <dc:creator>Muhammad Fahad</dc:creator>
  <cp:lastModifiedBy>Muhammad Fahad</cp:lastModifiedBy>
  <cp:revision>932</cp:revision>
  <cp:lastPrinted>2018-02-20T01:02:10Z</cp:lastPrinted>
  <dcterms:created xsi:type="dcterms:W3CDTF">2017-11-25T11:53:26Z</dcterms:created>
  <dcterms:modified xsi:type="dcterms:W3CDTF">2020-05-19T10:49:10Z</dcterms:modified>
</cp:coreProperties>
</file>