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24"/>
  </p:notesMasterIdLst>
  <p:sldIdLst>
    <p:sldId id="256" r:id="rId2"/>
    <p:sldId id="273" r:id="rId3"/>
    <p:sldId id="276" r:id="rId4"/>
    <p:sldId id="257" r:id="rId5"/>
    <p:sldId id="278" r:id="rId6"/>
    <p:sldId id="277" r:id="rId7"/>
    <p:sldId id="259" r:id="rId8"/>
    <p:sldId id="260" r:id="rId9"/>
    <p:sldId id="261" r:id="rId10"/>
    <p:sldId id="262" r:id="rId11"/>
    <p:sldId id="263" r:id="rId12"/>
    <p:sldId id="279" r:id="rId13"/>
    <p:sldId id="280" r:id="rId14"/>
    <p:sldId id="281" r:id="rId15"/>
    <p:sldId id="275" r:id="rId16"/>
    <p:sldId id="265" r:id="rId17"/>
    <p:sldId id="266" r:id="rId18"/>
    <p:sldId id="282" r:id="rId19"/>
    <p:sldId id="268" r:id="rId20"/>
    <p:sldId id="270" r:id="rId21"/>
    <p:sldId id="271"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DE6ED-1B72-46A8-8CB9-0CB07BE77B9C}" type="datetimeFigureOut">
              <a:rPr lang="en-US" smtClean="0"/>
              <a:pPr/>
              <a:t>4/18/2020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7D8EE-3128-4E43-8453-0724A6E656D8}" type="slidenum">
              <a:rPr lang="en-US" smtClean="0"/>
              <a:pPr/>
              <a:t>‹#›</a:t>
            </a:fld>
            <a:endParaRPr lang="en-US"/>
          </a:p>
        </p:txBody>
      </p:sp>
    </p:spTree>
    <p:extLst>
      <p:ext uri="{BB962C8B-B14F-4D97-AF65-F5344CB8AC3E}">
        <p14:creationId xmlns="" xmlns:p14="http://schemas.microsoft.com/office/powerpoint/2010/main" val="129309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77D8EE-3128-4E43-8453-0724A6E656D8}" type="slidenum">
              <a:rPr lang="en-US" smtClean="0"/>
              <a:pPr/>
              <a:t>15</a:t>
            </a:fld>
            <a:endParaRPr lang="en-US"/>
          </a:p>
        </p:txBody>
      </p:sp>
    </p:spTree>
    <p:extLst>
      <p:ext uri="{BB962C8B-B14F-4D97-AF65-F5344CB8AC3E}">
        <p14:creationId xmlns="" xmlns:p14="http://schemas.microsoft.com/office/powerpoint/2010/main" val="219646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4/18/2020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4/18/2020</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4/18/2020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4/18/2020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hn.24h.com.vn/tin-game/van-hoa-game-online-co-phai-qua-xa-xi-c471a309421.html" TargetMode="External"/><Relationship Id="rId2" Type="http://schemas.openxmlformats.org/officeDocument/2006/relationships/hyperlink" Target="http://www.ou.edu/deptcomm/dodjcc/groups/02B2/Literature_Review.html" TargetMode="External"/><Relationship Id="rId1" Type="http://schemas.openxmlformats.org/officeDocument/2006/relationships/slideLayout" Target="../slideLayouts/slideLayout3.xml"/><Relationship Id="rId6" Type="http://schemas.openxmlformats.org/officeDocument/2006/relationships/hyperlink" Target="http://www.youtube.com/watch?v=rRVhquzo4bU" TargetMode="External"/><Relationship Id="rId5" Type="http://schemas.openxmlformats.org/officeDocument/2006/relationships/hyperlink" Target="http://lass.calumet.purdue.edu/cca/gmj/fa02/about-gerbner.htm" TargetMode="External"/><Relationship Id="rId4" Type="http://schemas.openxmlformats.org/officeDocument/2006/relationships/hyperlink" Target="http://www.youtube.com/watch?v=nDPD-zub84U&amp;feature=relmfu"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allpapersweet.com/view-snsd_poster-other.html" TargetMode="External"/><Relationship Id="rId3" Type="http://schemas.openxmlformats.org/officeDocument/2006/relationships/hyperlink" Target="file:///C:\Users\Nsm\Downloads\Can%20a%20video%20game%20lead%20to%20murder%3f" TargetMode="External"/><Relationship Id="rId7" Type="http://schemas.openxmlformats.org/officeDocument/2006/relationships/hyperlink" Target="https://twistedstars.wordpress.com/2009/07/18/iris-is-a-go/" TargetMode="External"/><Relationship Id="rId2" Type="http://schemas.openxmlformats.org/officeDocument/2006/relationships/hyperlink" Target="http://www.youtube.com/watch?v=D2xgIPRDp5g&amp;playnext=1&amp;list=PL4AEB5EA43B42E6B5" TargetMode="External"/><Relationship Id="rId1" Type="http://schemas.openxmlformats.org/officeDocument/2006/relationships/slideLayout" Target="../slideLayouts/slideLayout2.xml"/><Relationship Id="rId6" Type="http://schemas.openxmlformats.org/officeDocument/2006/relationships/hyperlink" Target="file:///C:\Users\Nsm\Downloads\,%20%3chttp" TargetMode="External"/><Relationship Id="rId5" Type="http://schemas.openxmlformats.org/officeDocument/2006/relationships/hyperlink" Target="http://www.joystiq.com/2005/12/14/alabama-gta-trial-will-go-forward/" TargetMode="External"/><Relationship Id="rId4" Type="http://schemas.openxmlformats.org/officeDocument/2006/relationships/hyperlink" Target="http://www.cbsnews.com/stories/2005/03/04/60minutes/main678261.shtml" TargetMode="External"/><Relationship Id="rId9" Type="http://schemas.openxmlformats.org/officeDocument/2006/relationships/hyperlink" Target="http://www.youtube.com/user/ZProjectKorea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470025"/>
          </a:xfrm>
        </p:spPr>
        <p:txBody>
          <a:bodyPr>
            <a:noAutofit/>
          </a:bodyPr>
          <a:lstStyle/>
          <a:p>
            <a:pPr algn="ctr"/>
            <a:r>
              <a:rPr lang="en-US" sz="2400" dirty="0" smtClean="0">
                <a:latin typeface="Angsana New" pitchFamily="18" charset="-34"/>
                <a:cs typeface="Angsana New" pitchFamily="18" charset="-34"/>
              </a:rPr>
              <a:t/>
            </a:r>
            <a:br>
              <a:rPr lang="en-US" sz="2400" dirty="0" smtClean="0">
                <a:latin typeface="Angsana New" pitchFamily="18" charset="-34"/>
                <a:cs typeface="Angsana New" pitchFamily="18" charset="-34"/>
              </a:rPr>
            </a:br>
            <a:r>
              <a:rPr lang="en-US" dirty="0" smtClean="0">
                <a:latin typeface="Angsana New" pitchFamily="18" charset="-34"/>
                <a:cs typeface="Angsana New" pitchFamily="18" charset="-34"/>
              </a:rPr>
              <a:t>Cultivation Theory</a:t>
            </a:r>
            <a:r>
              <a:rPr lang="en-US" sz="2400" dirty="0" smtClean="0">
                <a:latin typeface="Angsana New" pitchFamily="18" charset="-34"/>
                <a:cs typeface="Angsana New" pitchFamily="18" charset="-34"/>
              </a:rPr>
              <a:t/>
            </a:r>
            <a:br>
              <a:rPr lang="en-US" sz="2400" dirty="0" smtClean="0">
                <a:latin typeface="Angsana New" pitchFamily="18" charset="-34"/>
                <a:cs typeface="Angsana New" pitchFamily="18" charset="-34"/>
              </a:rPr>
            </a:br>
            <a:r>
              <a:rPr lang="en-US" sz="2400" dirty="0" smtClean="0">
                <a:latin typeface="Angsana New" pitchFamily="18" charset="-34"/>
                <a:cs typeface="Angsana New" pitchFamily="18" charset="-34"/>
              </a:rPr>
              <a:t>by</a:t>
            </a:r>
            <a:br>
              <a:rPr lang="en-US" sz="2400" dirty="0" smtClean="0">
                <a:latin typeface="Angsana New" pitchFamily="18" charset="-34"/>
                <a:cs typeface="Angsana New" pitchFamily="18" charset="-34"/>
              </a:rPr>
            </a:br>
            <a:r>
              <a:rPr lang="en-US" sz="2400" dirty="0" err="1" smtClean="0">
                <a:latin typeface="Angsana New" pitchFamily="18" charset="-34"/>
                <a:cs typeface="Angsana New" pitchFamily="18" charset="-34"/>
              </a:rPr>
              <a:t>Gerbner</a:t>
            </a:r>
            <a:r>
              <a:rPr lang="en-US" sz="2400" dirty="0" smtClean="0">
                <a:latin typeface="Angsana New" pitchFamily="18" charset="-34"/>
                <a:cs typeface="Angsana New" pitchFamily="18" charset="-34"/>
              </a:rPr>
              <a:t> </a:t>
            </a:r>
            <a:r>
              <a:rPr lang="en-US" sz="2400" dirty="0" smtClean="0">
                <a:latin typeface="Angsana New" pitchFamily="18" charset="-34"/>
                <a:cs typeface="Angsana New" pitchFamily="18" charset="-34"/>
              </a:rPr>
              <a:t>and Gross</a:t>
            </a:r>
            <a:br>
              <a:rPr lang="en-US" sz="2400" dirty="0" smtClean="0">
                <a:latin typeface="Angsana New" pitchFamily="18" charset="-34"/>
                <a:cs typeface="Angsana New" pitchFamily="18" charset="-34"/>
              </a:rPr>
            </a:br>
            <a:endParaRPr lang="en-US" sz="1600" dirty="0">
              <a:latin typeface="Angsana New" pitchFamily="18" charset="-34"/>
              <a:cs typeface="Angsana New" pitchFamily="18" charset="-34"/>
            </a:endParaRPr>
          </a:p>
        </p:txBody>
      </p:sp>
      <p:sp>
        <p:nvSpPr>
          <p:cNvPr id="3" name="Subtitle 2"/>
          <p:cNvSpPr>
            <a:spLocks noGrp="1"/>
          </p:cNvSpPr>
          <p:nvPr>
            <p:ph type="subTitle" idx="1"/>
          </p:nvPr>
        </p:nvSpPr>
        <p:spPr/>
        <p:txBody>
          <a:bodyPr/>
          <a:lstStyle/>
          <a:p>
            <a:r>
              <a:rPr lang="en-US" dirty="0" smtClean="0"/>
              <a:t>By Qaisar khan </a:t>
            </a:r>
            <a:endParaRPr lang="en-US" dirty="0"/>
          </a:p>
        </p:txBody>
      </p:sp>
      <p:pic>
        <p:nvPicPr>
          <p:cNvPr id="6" name="Picture 5" descr="media3 (1)cc.jpg"/>
          <p:cNvPicPr>
            <a:picLocks noChangeAspect="1"/>
          </p:cNvPicPr>
          <p:nvPr/>
        </p:nvPicPr>
        <p:blipFill>
          <a:blip r:embed="rId2" cstate="print"/>
          <a:stretch>
            <a:fillRect/>
          </a:stretch>
        </p:blipFill>
        <p:spPr>
          <a:xfrm>
            <a:off x="0" y="3429000"/>
            <a:ext cx="9144000" cy="3429000"/>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600200"/>
            <a:ext cx="9172433" cy="5257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latin typeface="Calibri" pitchFamily="34" charset="0"/>
              </a:rPr>
              <a:t> Perceived activity of police ,</a:t>
            </a:r>
            <a:br>
              <a:rPr lang="en-US" dirty="0" smtClean="0">
                <a:latin typeface="Calibri" pitchFamily="34" charset="0"/>
              </a:rPr>
            </a:br>
            <a:endParaRPr lang="en-US" dirty="0">
              <a:latin typeface="Calibri" pitchFamily="34" charset="0"/>
            </a:endParaRPr>
          </a:p>
        </p:txBody>
      </p:sp>
      <p:sp>
        <p:nvSpPr>
          <p:cNvPr id="3" name="Content Placeholder 2"/>
          <p:cNvSpPr>
            <a:spLocks noGrp="1"/>
          </p:cNvSpPr>
          <p:nvPr>
            <p:ph idx="1"/>
          </p:nvPr>
        </p:nvSpPr>
        <p:spPr>
          <a:xfrm>
            <a:off x="457200" y="2057400"/>
            <a:ext cx="5105400" cy="4572000"/>
          </a:xfrm>
        </p:spPr>
        <p:txBody>
          <a:bodyPr>
            <a:normAutofit/>
          </a:bodyPr>
          <a:lstStyle/>
          <a:p>
            <a:r>
              <a:rPr lang="en-US" sz="2200" dirty="0" smtClean="0">
                <a:latin typeface="Calibri" pitchFamily="34" charset="0"/>
              </a:rPr>
              <a:t>People with heavy viewing habits believe that 5 percent of society is involved in law enforcement,</a:t>
            </a:r>
          </a:p>
          <a:p>
            <a:endParaRPr lang="en-US" sz="2200" dirty="0" smtClean="0">
              <a:latin typeface="Calibri" pitchFamily="34" charset="0"/>
            </a:endParaRPr>
          </a:p>
          <a:p>
            <a:r>
              <a:rPr lang="en-US" sz="2200" dirty="0" smtClean="0">
                <a:latin typeface="Calibri" pitchFamily="34" charset="0"/>
              </a:rPr>
              <a:t>people with light viewing habits estimate a more realistic 1 percent.</a:t>
            </a:r>
          </a:p>
          <a:p>
            <a:endParaRPr lang="en-US" sz="3200" dirty="0" smtClean="0">
              <a:latin typeface="Calibri" pitchFamily="34" charset="0"/>
            </a:endParaRPr>
          </a:p>
          <a:p>
            <a:endParaRPr lang="en-US" dirty="0" smtClean="0"/>
          </a:p>
          <a:p>
            <a:endParaRPr lang="en-US" dirty="0" smtClean="0"/>
          </a:p>
        </p:txBody>
      </p:sp>
      <p:pic>
        <p:nvPicPr>
          <p:cNvPr id="4" name="Picture 3" descr="a7_gallery__373x550.jpg"/>
          <p:cNvPicPr>
            <a:picLocks noChangeAspect="1"/>
          </p:cNvPicPr>
          <p:nvPr/>
        </p:nvPicPr>
        <p:blipFill>
          <a:blip r:embed="rId2" cstate="print"/>
          <a:stretch>
            <a:fillRect/>
          </a:stretch>
        </p:blipFill>
        <p:spPr>
          <a:xfrm>
            <a:off x="5715000" y="2057400"/>
            <a:ext cx="2997292" cy="4419600"/>
          </a:xfrm>
          <a:prstGeom prst="rect">
            <a:avLst/>
          </a:prstGeom>
        </p:spPr>
      </p:pic>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latin typeface="Calibri" pitchFamily="34" charset="0"/>
              </a:rPr>
              <a:t>General mistrust of people .</a:t>
            </a:r>
            <a:br>
              <a:rPr lang="en-US" dirty="0" smtClean="0">
                <a:latin typeface="Calibri" pitchFamily="34" charset="0"/>
              </a:rPr>
            </a:br>
            <a:endParaRPr lang="en-US" dirty="0">
              <a:latin typeface="Calibri" pitchFamily="34" charset="0"/>
            </a:endParaRPr>
          </a:p>
        </p:txBody>
      </p:sp>
      <p:sp>
        <p:nvSpPr>
          <p:cNvPr id="3" name="Content Placeholder 2"/>
          <p:cNvSpPr>
            <a:spLocks noGrp="1"/>
          </p:cNvSpPr>
          <p:nvPr>
            <p:ph idx="1"/>
          </p:nvPr>
        </p:nvSpPr>
        <p:spPr>
          <a:xfrm>
            <a:off x="457200" y="1905000"/>
            <a:ext cx="5410200" cy="4267200"/>
          </a:xfrm>
        </p:spPr>
        <p:txBody>
          <a:bodyPr>
            <a:normAutofit/>
          </a:bodyPr>
          <a:lstStyle/>
          <a:p>
            <a:r>
              <a:rPr lang="en-US" sz="2400" dirty="0" smtClean="0">
                <a:latin typeface="Calibri" pitchFamily="34" charset="0"/>
              </a:rPr>
              <a:t>People with heavy viewing habits are suspicious of other peoples motives. </a:t>
            </a:r>
          </a:p>
          <a:p>
            <a:endParaRPr lang="en-US" sz="2400" dirty="0" smtClean="0">
              <a:latin typeface="Calibri" pitchFamily="34" charset="0"/>
            </a:endParaRPr>
          </a:p>
          <a:p>
            <a:r>
              <a:rPr lang="en-US" sz="2400" dirty="0" smtClean="0">
                <a:latin typeface="Calibri" pitchFamily="34" charset="0"/>
              </a:rPr>
              <a:t>heavy TV viewers are getting  a heightened sense of insecurity from television,</a:t>
            </a:r>
          </a:p>
          <a:p>
            <a:r>
              <a:rPr lang="en-GB" sz="2400" dirty="0" smtClean="0">
                <a:solidFill>
                  <a:srgbClr val="FF0000"/>
                </a:solidFill>
                <a:latin typeface="Calibri" pitchFamily="34" charset="0"/>
              </a:rPr>
              <a:t>MEAN WORLD SYNDROME</a:t>
            </a:r>
            <a:endParaRPr lang="en-US" sz="2400" dirty="0" smtClean="0">
              <a:solidFill>
                <a:srgbClr val="FF0000"/>
              </a:solidFill>
              <a:latin typeface="Calibri" pitchFamily="34" charset="0"/>
            </a:endParaRPr>
          </a:p>
          <a:p>
            <a:r>
              <a:rPr lang="en-US" sz="2400" dirty="0" smtClean="0">
                <a:latin typeface="Calibri" pitchFamily="34" charset="0"/>
              </a:rPr>
              <a:t>Gerbner calls this cynical mind set  the mean world syndrome (the world is filled with mean people and we can never trust a soul) </a:t>
            </a:r>
          </a:p>
          <a:p>
            <a:endParaRPr lang="en-US" dirty="0" smtClean="0"/>
          </a:p>
          <a:p>
            <a:endParaRPr lang="en-US" dirty="0"/>
          </a:p>
        </p:txBody>
      </p:sp>
      <p:pic>
        <p:nvPicPr>
          <p:cNvPr id="7" name="Picture 6" descr="mistrust.jpg"/>
          <p:cNvPicPr>
            <a:picLocks noChangeAspect="1"/>
          </p:cNvPicPr>
          <p:nvPr/>
        </p:nvPicPr>
        <p:blipFill>
          <a:blip r:embed="rId2" cstate="print"/>
          <a:stretch>
            <a:fillRect/>
          </a:stretch>
        </p:blipFill>
        <p:spPr>
          <a:xfrm>
            <a:off x="5867400" y="2057400"/>
            <a:ext cx="3151464" cy="3810000"/>
          </a:xfrm>
          <a:prstGeom prst="rect">
            <a:avLst/>
          </a:prstGeom>
        </p:spPr>
      </p:pic>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8536"/>
            <a:ext cx="8229600" cy="664464"/>
          </a:xfrm>
        </p:spPr>
        <p:txBody>
          <a:bodyPr>
            <a:normAutofit fontScale="90000"/>
          </a:bodyPr>
          <a:lstStyle/>
          <a:p>
            <a:r>
              <a:rPr lang="en-GB" dirty="0" smtClean="0"/>
              <a:t>MODEL OF CULTIVATION</a:t>
            </a:r>
            <a:endParaRPr lang="en-US" dirty="0"/>
          </a:p>
        </p:txBody>
      </p:sp>
      <p:sp>
        <p:nvSpPr>
          <p:cNvPr id="5" name="Content Placeholder 4"/>
          <p:cNvSpPr>
            <a:spLocks noGrp="1"/>
          </p:cNvSpPr>
          <p:nvPr>
            <p:ph idx="1"/>
          </p:nvPr>
        </p:nvSpPr>
        <p:spPr>
          <a:xfrm>
            <a:off x="304800" y="1371600"/>
            <a:ext cx="8382000" cy="5202936"/>
          </a:xfrm>
        </p:spPr>
        <p:txBody>
          <a:bodyPr>
            <a:normAutofit fontScale="85000" lnSpcReduction="20000"/>
          </a:bodyPr>
          <a:lstStyle/>
          <a:p>
            <a:r>
              <a:rPr lang="en-US" sz="2400" dirty="0"/>
              <a:t>‘The more we live with TV, the more invisible it becomes’( Chandler  1995).</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a:buNone/>
            </a:pPr>
            <a:r>
              <a:rPr lang="en-US" sz="2400" dirty="0"/>
              <a:t>            </a:t>
            </a:r>
          </a:p>
          <a:p>
            <a:pPr>
              <a:buNone/>
            </a:pPr>
            <a:endParaRPr lang="en-US" sz="2400" dirty="0"/>
          </a:p>
          <a:p>
            <a:r>
              <a:rPr lang="en-US" dirty="0"/>
              <a:t>Watching TV changes the viewer’s attitudes rather than behavior.</a:t>
            </a:r>
          </a:p>
          <a:p>
            <a:pPr lvl="0"/>
            <a:r>
              <a:rPr lang="en-US" dirty="0"/>
              <a:t>The exposure to television overtime will shape viewer’s perceptions of reality. </a:t>
            </a:r>
          </a:p>
          <a:p>
            <a:pPr lvl="0"/>
            <a:r>
              <a:rPr lang="en-US" dirty="0"/>
              <a:t>Having long term effects which are small, gradual, indirect but significant.</a:t>
            </a:r>
          </a:p>
          <a:p>
            <a:endParaRPr lang="en-US" dirty="0"/>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3206" y="2057400"/>
            <a:ext cx="8342194" cy="2286000"/>
          </a:xfrm>
          <a:prstGeom prst="rect">
            <a:avLst/>
          </a:prstGeom>
        </p:spPr>
      </p:pic>
    </p:spTree>
    <p:extLst>
      <p:ext uri="{BB962C8B-B14F-4D97-AF65-F5344CB8AC3E}">
        <p14:creationId xmlns="" xmlns:p14="http://schemas.microsoft.com/office/powerpoint/2010/main" val="337554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99288"/>
            <a:ext cx="8229600" cy="1066800"/>
          </a:xfrm>
        </p:spPr>
        <p:txBody>
          <a:bodyPr/>
          <a:lstStyle/>
          <a:p>
            <a:r>
              <a:rPr lang="en-GB" dirty="0" smtClean="0"/>
              <a:t>EXAMPLES Quoted;</a:t>
            </a:r>
            <a:endParaRPr lang="en-US" dirty="0"/>
          </a:p>
        </p:txBody>
      </p:sp>
      <p:sp>
        <p:nvSpPr>
          <p:cNvPr id="3" name="Content Placeholder 2"/>
          <p:cNvSpPr>
            <a:spLocks noGrp="1"/>
          </p:cNvSpPr>
          <p:nvPr>
            <p:ph idx="1"/>
          </p:nvPr>
        </p:nvSpPr>
        <p:spPr>
          <a:xfrm>
            <a:off x="381000" y="1466088"/>
            <a:ext cx="8305800" cy="5108448"/>
          </a:xfrm>
        </p:spPr>
        <p:txBody>
          <a:bodyPr>
            <a:normAutofit/>
          </a:bodyPr>
          <a:lstStyle/>
          <a:p>
            <a:pPr marL="0" indent="0">
              <a:buNone/>
            </a:pPr>
            <a:r>
              <a:rPr lang="en-US" dirty="0"/>
              <a:t>Grand Theft Auto’s </a:t>
            </a:r>
            <a:r>
              <a:rPr lang="en-US" dirty="0" smtClean="0"/>
              <a:t>victim</a:t>
            </a:r>
          </a:p>
          <a:p>
            <a:pPr marL="0" indent="0">
              <a:buNone/>
            </a:pPr>
            <a:r>
              <a:rPr lang="en-US" dirty="0"/>
              <a:t> “Life’s like a video game.</a:t>
            </a:r>
          </a:p>
          <a:p>
            <a:pPr marL="0" indent="0">
              <a:buNone/>
            </a:pPr>
            <a:r>
              <a:rPr lang="en-US" dirty="0"/>
              <a:t> </a:t>
            </a:r>
            <a:r>
              <a:rPr lang="en-US" dirty="0" smtClean="0"/>
              <a:t>You’ve </a:t>
            </a:r>
            <a:r>
              <a:rPr lang="en-US" dirty="0"/>
              <a:t>got to die  sometime.”</a:t>
            </a:r>
          </a:p>
          <a:p>
            <a:pPr marL="0" indent="0">
              <a:buNone/>
            </a:pPr>
            <a:r>
              <a:rPr lang="en-US" dirty="0"/>
              <a:t> </a:t>
            </a:r>
            <a:r>
              <a:rPr lang="en-US" dirty="0" smtClean="0"/>
              <a:t>Devin Moor 2005</a:t>
            </a:r>
            <a:endParaRPr lang="en-US" dirty="0"/>
          </a:p>
          <a:p>
            <a:endParaRPr lang="en-US" dirty="0"/>
          </a:p>
          <a:p>
            <a:endParaRPr lang="en-US" dirty="0"/>
          </a:p>
          <a:p>
            <a:endParaRPr lang="en-US" dirty="0"/>
          </a:p>
          <a:p>
            <a:endParaRPr lang="en-US" dirty="0"/>
          </a:p>
          <a:p>
            <a:endParaRPr lang="en-US" dirty="0"/>
          </a:p>
          <a:p>
            <a:pPr marL="0" indent="0">
              <a:buNone/>
            </a:pPr>
            <a:r>
              <a:rPr lang="en-US" sz="2000" dirty="0"/>
              <a:t>Figure 4. Reproduced from: Miller 2005 </a:t>
            </a:r>
          </a:p>
          <a:p>
            <a:endParaRPr lang="en-US"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0" y="940648"/>
            <a:ext cx="3200400" cy="4698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3829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23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82388"/>
            <a:ext cx="8229600" cy="1066800"/>
          </a:xfrm>
        </p:spPr>
        <p:txBody>
          <a:bodyPr/>
          <a:lstStyle/>
          <a:p>
            <a:r>
              <a:rPr lang="en-GB" dirty="0" smtClean="0"/>
              <a:t>Examples from Pakistan</a:t>
            </a:r>
            <a:endParaRPr lang="en-US" dirty="0"/>
          </a:p>
        </p:txBody>
      </p:sp>
      <p:sp>
        <p:nvSpPr>
          <p:cNvPr id="3" name="Content Placeholder 2"/>
          <p:cNvSpPr>
            <a:spLocks noGrp="1"/>
          </p:cNvSpPr>
          <p:nvPr>
            <p:ph idx="1"/>
          </p:nvPr>
        </p:nvSpPr>
        <p:spPr>
          <a:xfrm>
            <a:off x="178558" y="1749188"/>
            <a:ext cx="8229600" cy="4325112"/>
          </a:xfrm>
        </p:spPr>
        <p:txBody>
          <a:bodyPr/>
          <a:lstStyle/>
          <a:p>
            <a:r>
              <a:rPr lang="en-GB" dirty="0" smtClean="0">
                <a:latin typeface="Times New Roman" panose="02020603050405020304" pitchFamily="18" charset="0"/>
                <a:cs typeface="Times New Roman" panose="02020603050405020304" pitchFamily="18" charset="0"/>
              </a:rPr>
              <a:t>Pakistan image on international media</a:t>
            </a:r>
          </a:p>
          <a:p>
            <a:r>
              <a:rPr lang="en-GB" dirty="0" smtClean="0">
                <a:latin typeface="Times New Roman" panose="02020603050405020304" pitchFamily="18" charset="0"/>
                <a:cs typeface="Times New Roman" panose="02020603050405020304" pitchFamily="18" charset="0"/>
              </a:rPr>
              <a:t>Stereotype </a:t>
            </a:r>
          </a:p>
          <a:p>
            <a:r>
              <a:rPr lang="en-GB" dirty="0" smtClean="0">
                <a:latin typeface="Times New Roman" panose="02020603050405020304" pitchFamily="18" charset="0"/>
                <a:cs typeface="Times New Roman" panose="02020603050405020304" pitchFamily="18" charset="0"/>
              </a:rPr>
              <a:t>Pakistani dramas</a:t>
            </a:r>
          </a:p>
          <a:p>
            <a:r>
              <a:rPr lang="en-GB" dirty="0" smtClean="0">
                <a:latin typeface="Times New Roman" panose="02020603050405020304" pitchFamily="18" charset="0"/>
                <a:cs typeface="Times New Roman" panose="02020603050405020304" pitchFamily="18" charset="0"/>
              </a:rPr>
              <a:t>Violated games and cartoons (</a:t>
            </a:r>
            <a:r>
              <a:rPr lang="en-GB" dirty="0" err="1" smtClean="0">
                <a:latin typeface="Times New Roman" panose="02020603050405020304" pitchFamily="18" charset="0"/>
                <a:cs typeface="Times New Roman" panose="02020603050405020304" pitchFamily="18" charset="0"/>
              </a:rPr>
              <a:t>doremon</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Spider man Hand gesture example</a:t>
            </a:r>
          </a:p>
          <a:p>
            <a:endParaRPr lang="en-GB" dirty="0" smtClean="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477000" y="685800"/>
            <a:ext cx="2466975" cy="1847850"/>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477000" y="2534787"/>
            <a:ext cx="2474936" cy="2189613"/>
          </a:xfrm>
          <a:prstGeom prst="rect">
            <a:avLst/>
          </a:prstGeom>
        </p:spPr>
      </p:pic>
      <p:pic>
        <p:nvPicPr>
          <p:cNvPr id="6" name="Picture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477000" y="4724400"/>
            <a:ext cx="2474936" cy="2037923"/>
          </a:xfrm>
          <a:prstGeom prst="rect">
            <a:avLst/>
          </a:prstGeom>
        </p:spPr>
      </p:pic>
      <p:pic>
        <p:nvPicPr>
          <p:cNvPr id="7" name="Picture 6"/>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762375" y="4724400"/>
            <a:ext cx="2714625" cy="2045884"/>
          </a:xfrm>
          <a:prstGeom prst="rect">
            <a:avLst/>
          </a:prstGeom>
        </p:spPr>
      </p:pic>
    </p:spTree>
    <p:extLst>
      <p:ext uri="{BB962C8B-B14F-4D97-AF65-F5344CB8AC3E}">
        <p14:creationId xmlns="" xmlns:p14="http://schemas.microsoft.com/office/powerpoint/2010/main" val="397022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libri" pitchFamily="34" charset="0"/>
              </a:rPr>
              <a:t>Criticism on Gerbner theory </a:t>
            </a:r>
            <a:endParaRPr lang="en-US" dirty="0"/>
          </a:p>
        </p:txBody>
      </p:sp>
      <p:sp>
        <p:nvSpPr>
          <p:cNvPr id="3" name="Content Placeholder 2"/>
          <p:cNvSpPr>
            <a:spLocks noGrp="1"/>
          </p:cNvSpPr>
          <p:nvPr>
            <p:ph idx="1"/>
          </p:nvPr>
        </p:nvSpPr>
        <p:spPr/>
        <p:txBody>
          <a:bodyPr>
            <a:normAutofit fontScale="70000" lnSpcReduction="20000"/>
          </a:bodyPr>
          <a:lstStyle/>
          <a:p>
            <a:r>
              <a:rPr lang="en-US" sz="2200" dirty="0" smtClean="0">
                <a:latin typeface="Calibri" pitchFamily="34" charset="0"/>
              </a:rPr>
              <a:t>Hawkins and Pingree research focused on” demographic  conditions like age and viewing habits and psychological conditions that included cognitive ability and perception of television reality”.</a:t>
            </a:r>
          </a:p>
          <a:p>
            <a:endParaRPr lang="en-US" sz="2000" dirty="0" smtClean="0"/>
          </a:p>
          <a:p>
            <a:r>
              <a:rPr lang="en-US" sz="2000" dirty="0" smtClean="0"/>
              <a:t>Hawkins and Pingree (1981) measured TV viewing in terms of different genres of programming and found different effects for the different types of programs</a:t>
            </a:r>
            <a:endParaRPr lang="en-US" sz="2200" dirty="0" smtClean="0">
              <a:latin typeface="Calibri" pitchFamily="34" charset="0"/>
            </a:endParaRPr>
          </a:p>
          <a:p>
            <a:endParaRPr lang="en-US" sz="2200" dirty="0" smtClean="0">
              <a:latin typeface="Calibri" pitchFamily="34" charset="0"/>
            </a:endParaRPr>
          </a:p>
          <a:p>
            <a:r>
              <a:rPr lang="en-US" sz="2200" dirty="0" smtClean="0">
                <a:latin typeface="Calibri" pitchFamily="34" charset="0"/>
              </a:rPr>
              <a:t> The results of their research  indicated that “age or cognitive ability determined cultivation</a:t>
            </a:r>
          </a:p>
          <a:p>
            <a:endParaRPr lang="en-US" sz="2200" dirty="0" smtClean="0">
              <a:latin typeface="Calibri" pitchFamily="34" charset="0"/>
            </a:endParaRPr>
          </a:p>
          <a:p>
            <a:r>
              <a:rPr lang="en-US" sz="2200" dirty="0" smtClean="0">
                <a:latin typeface="Calibri" pitchFamily="34" charset="0"/>
              </a:rPr>
              <a:t>Hughes (1980) and Hirsch (1980) reanalyzed Gerbner's research using the same techniques Gerbner used.</a:t>
            </a:r>
          </a:p>
          <a:p>
            <a:endParaRPr lang="en-US" sz="2200" dirty="0" smtClean="0">
              <a:latin typeface="Calibri" pitchFamily="34" charset="0"/>
            </a:endParaRPr>
          </a:p>
          <a:p>
            <a:r>
              <a:rPr lang="en-US" sz="2200" dirty="0" smtClean="0">
                <a:latin typeface="Calibri" pitchFamily="34" charset="0"/>
              </a:rPr>
              <a:t>Hughes reexamined the researched demographics of sex, age and income by introducing confounding variables such as hours worked per week, income and church attendance.  </a:t>
            </a:r>
          </a:p>
          <a:p>
            <a:endParaRPr lang="en-US" sz="2200" dirty="0" smtClean="0">
              <a:latin typeface="Calibri" pitchFamily="34" charset="0"/>
            </a:endParaRPr>
          </a:p>
          <a:p>
            <a:r>
              <a:rPr lang="en-US" sz="2200" dirty="0" smtClean="0">
                <a:latin typeface="Calibri" pitchFamily="34" charset="0"/>
              </a:rPr>
              <a:t>After reanalyzing Gerber’s data using those confounding variables, Hughes (1980) and Hirsch (1980) discovered the relationship between fear and frequency of television viewing behaviors disappeared.  </a:t>
            </a:r>
          </a:p>
          <a:p>
            <a:endParaRPr lang="en-US" sz="2200" dirty="0" smtClean="0">
              <a:latin typeface="Calibri" pitchFamily="34" charset="0"/>
            </a:endParaRPr>
          </a:p>
          <a:p>
            <a:endParaRPr lang="en-US" sz="2200"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rPr>
              <a:t>Addition of Two new Concepts </a:t>
            </a:r>
            <a:endParaRPr lang="en-US" dirty="0">
              <a:latin typeface="Calibri" pitchFamily="34" charset="0"/>
            </a:endParaRPr>
          </a:p>
        </p:txBody>
      </p:sp>
      <p:sp>
        <p:nvSpPr>
          <p:cNvPr id="3" name="Content Placeholder 2"/>
          <p:cNvSpPr>
            <a:spLocks noGrp="1"/>
          </p:cNvSpPr>
          <p:nvPr>
            <p:ph idx="1"/>
          </p:nvPr>
        </p:nvSpPr>
        <p:spPr/>
        <p:txBody>
          <a:bodyPr/>
          <a:lstStyle/>
          <a:p>
            <a:r>
              <a:rPr lang="en-US" sz="2200" dirty="0" smtClean="0">
                <a:latin typeface="Calibri" pitchFamily="34" charset="0"/>
              </a:rPr>
              <a:t>In response to Hirsh’s criticisms, Gerbner has revised cultivation theory, </a:t>
            </a:r>
          </a:p>
          <a:p>
            <a:endParaRPr lang="en-US" sz="2200" dirty="0" smtClean="0">
              <a:latin typeface="Calibri" pitchFamily="34" charset="0"/>
            </a:endParaRPr>
          </a:p>
          <a:p>
            <a:r>
              <a:rPr lang="en-US" sz="2200" dirty="0" smtClean="0">
                <a:latin typeface="Calibri" pitchFamily="34" charset="0"/>
              </a:rPr>
              <a:t>He added to additional concepts</a:t>
            </a:r>
          </a:p>
          <a:p>
            <a:endParaRPr lang="en-US" sz="2200" dirty="0" smtClean="0">
              <a:latin typeface="Calibri" pitchFamily="34" charset="0"/>
            </a:endParaRPr>
          </a:p>
          <a:p>
            <a:pPr marL="624078" indent="-514350">
              <a:buFont typeface="+mj-lt"/>
              <a:buAutoNum type="arabicPeriod"/>
            </a:pPr>
            <a:r>
              <a:rPr lang="en-US" sz="2200" dirty="0" smtClean="0">
                <a:latin typeface="Calibri" pitchFamily="34" charset="0"/>
              </a:rPr>
              <a:t>Mainstreaming</a:t>
            </a:r>
          </a:p>
          <a:p>
            <a:pPr marL="624078" indent="-514350">
              <a:buFont typeface="+mj-lt"/>
              <a:buAutoNum type="arabicPeriod"/>
            </a:pPr>
            <a:r>
              <a:rPr lang="en-US" sz="2200" dirty="0" smtClean="0">
                <a:latin typeface="Calibri" pitchFamily="34" charset="0"/>
              </a:rPr>
              <a:t>Resonance </a:t>
            </a:r>
          </a:p>
          <a:p>
            <a:pPr marL="624078" indent="-514350">
              <a:buFont typeface="+mj-lt"/>
              <a:buAutoNum type="arabicPeriod"/>
            </a:pPr>
            <a:endParaRPr lang="en-US" sz="2200" dirty="0" smtClean="0">
              <a:latin typeface="Calibri" pitchFamily="34" charset="0"/>
            </a:endParaRPr>
          </a:p>
          <a:p>
            <a:pPr marL="624078" indent="-514350"/>
            <a:r>
              <a:rPr lang="en-US" sz="2200" dirty="0" smtClean="0">
                <a:latin typeface="Calibri" pitchFamily="34" charset="0"/>
              </a:rPr>
              <a:t>These concepts take account of the fact that heavy television viewing has different outcomes for different social groups. </a:t>
            </a:r>
          </a:p>
          <a:p>
            <a:pPr marL="624078" indent="-514350">
              <a:buNone/>
            </a:pPr>
            <a:endParaRPr lang="en-US" dirty="0"/>
          </a:p>
        </p:txBody>
      </p:sp>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ctr"/>
            <a:r>
              <a:rPr lang="en-US" dirty="0" smtClean="0">
                <a:latin typeface="Calibri" pitchFamily="34" charset="0"/>
              </a:rPr>
              <a:t>Mainstreaming</a:t>
            </a:r>
            <a:endParaRPr lang="en-US" dirty="0">
              <a:latin typeface="Calibri" pitchFamily="34" charset="0"/>
            </a:endParaRPr>
          </a:p>
        </p:txBody>
      </p:sp>
      <p:sp>
        <p:nvSpPr>
          <p:cNvPr id="3" name="Content Placeholder 2"/>
          <p:cNvSpPr>
            <a:spLocks noGrp="1"/>
          </p:cNvSpPr>
          <p:nvPr>
            <p:ph idx="1"/>
          </p:nvPr>
        </p:nvSpPr>
        <p:spPr>
          <a:xfrm>
            <a:off x="436728" y="1600200"/>
            <a:ext cx="8229600" cy="4325112"/>
          </a:xfrm>
        </p:spPr>
        <p:txBody>
          <a:bodyPr>
            <a:normAutofit lnSpcReduction="10000"/>
          </a:bodyPr>
          <a:lstStyle/>
          <a:p>
            <a:endParaRPr lang="en-US" sz="2200" dirty="0" smtClean="0">
              <a:latin typeface="Calibri" pitchFamily="34" charset="0"/>
            </a:endParaRPr>
          </a:p>
          <a:p>
            <a:r>
              <a:rPr lang="en-US" sz="2200" dirty="0" smtClean="0">
                <a:latin typeface="Calibri" pitchFamily="34" charset="0"/>
              </a:rPr>
              <a:t>Mainstreaming is defined as creating uniform messages to appeal to a wide audience, </a:t>
            </a:r>
          </a:p>
          <a:p>
            <a:endParaRPr lang="en-US" sz="2200" dirty="0" smtClean="0">
              <a:latin typeface="Calibri" pitchFamily="34" charset="0"/>
            </a:endParaRPr>
          </a:p>
          <a:p>
            <a:r>
              <a:rPr lang="en-US" sz="2200" dirty="0" smtClean="0">
                <a:latin typeface="Calibri" pitchFamily="34" charset="0"/>
              </a:rPr>
              <a:t>Mainstreaming is television's ability to stabilize and homogenize views within a society. If television programs from Saturday morning cartoons to primetime dramas feature extensive violence, then viewers may come to believe violence is common.</a:t>
            </a:r>
          </a:p>
          <a:p>
            <a:r>
              <a:rPr lang="en-GB" sz="2200" dirty="0" err="1" smtClean="0">
                <a:latin typeface="Calibri" pitchFamily="34" charset="0"/>
              </a:rPr>
              <a:t>Eg</a:t>
            </a:r>
            <a:endParaRPr lang="en-GB" sz="2200" dirty="0" smtClean="0">
              <a:latin typeface="Calibri" pitchFamily="34" charset="0"/>
            </a:endParaRPr>
          </a:p>
          <a:p>
            <a:pPr marL="566928" indent="-457200">
              <a:buFont typeface="+mj-lt"/>
              <a:buAutoNum type="arabicPeriod"/>
            </a:pPr>
            <a:r>
              <a:rPr lang="en-GB" sz="2200" dirty="0" smtClean="0">
                <a:latin typeface="Calibri" pitchFamily="34" charset="0"/>
              </a:rPr>
              <a:t>9/11 incident image of </a:t>
            </a:r>
            <a:r>
              <a:rPr lang="en-GB" sz="2200" dirty="0" err="1" smtClean="0">
                <a:latin typeface="Calibri" pitchFamily="34" charset="0"/>
              </a:rPr>
              <a:t>muslim</a:t>
            </a:r>
            <a:endParaRPr lang="en-GB" sz="2200" dirty="0" smtClean="0">
              <a:latin typeface="Calibri" pitchFamily="34" charset="0"/>
            </a:endParaRPr>
          </a:p>
          <a:p>
            <a:pPr marL="566928" indent="-457200">
              <a:buFont typeface="+mj-lt"/>
              <a:buAutoNum type="arabicPeriod"/>
            </a:pPr>
            <a:r>
              <a:rPr lang="en-GB" sz="2200" dirty="0" smtClean="0">
                <a:latin typeface="Calibri" pitchFamily="34" charset="0"/>
              </a:rPr>
              <a:t>Paris attack</a:t>
            </a:r>
          </a:p>
          <a:p>
            <a:pPr marL="566928" indent="-457200">
              <a:buFont typeface="+mj-lt"/>
              <a:buAutoNum type="arabicPeriod"/>
            </a:pPr>
            <a:r>
              <a:rPr lang="en-GB" sz="2200" dirty="0" smtClean="0">
                <a:latin typeface="Calibri" pitchFamily="34" charset="0"/>
              </a:rPr>
              <a:t>High income and low income</a:t>
            </a:r>
            <a:endParaRPr lang="en-US" sz="2200" dirty="0" smtClean="0">
              <a:latin typeface="Calibri" pitchFamily="34" charset="0"/>
            </a:endParaRPr>
          </a:p>
          <a:p>
            <a:endParaRPr lang="en-US" dirty="0"/>
          </a:p>
        </p:txBody>
      </p:sp>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 of main streaming by movie</a:t>
            </a:r>
            <a:endParaRPr lang="en-US" dirty="0"/>
          </a:p>
        </p:txBody>
      </p:sp>
      <p:sp>
        <p:nvSpPr>
          <p:cNvPr id="3" name="Content Placeholder 2"/>
          <p:cNvSpPr>
            <a:spLocks noGrp="1"/>
          </p:cNvSpPr>
          <p:nvPr>
            <p:ph idx="1"/>
          </p:nvPr>
        </p:nvSpPr>
        <p:spPr/>
        <p:txBody>
          <a:bodyPr/>
          <a:lstStyle/>
          <a:p>
            <a:r>
              <a:rPr lang="en-GB" dirty="0" smtClean="0"/>
              <a:t>THE purge </a:t>
            </a:r>
          </a:p>
          <a:p>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36743" y="2895600"/>
            <a:ext cx="4572000" cy="3925824"/>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257" y="2895600"/>
            <a:ext cx="4501486" cy="3962400"/>
          </a:xfrm>
          <a:prstGeom prst="rect">
            <a:avLst/>
          </a:prstGeom>
        </p:spPr>
      </p:pic>
    </p:spTree>
    <p:extLst>
      <p:ext uri="{BB962C8B-B14F-4D97-AF65-F5344CB8AC3E}">
        <p14:creationId xmlns="" xmlns:p14="http://schemas.microsoft.com/office/powerpoint/2010/main" val="843312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066800"/>
          </a:xfrm>
        </p:spPr>
        <p:txBody>
          <a:bodyPr/>
          <a:lstStyle/>
          <a:p>
            <a:pPr algn="ctr"/>
            <a:r>
              <a:rPr lang="en-US" dirty="0" smtClean="0">
                <a:latin typeface="Calibri" pitchFamily="34" charset="0"/>
              </a:rPr>
              <a:t>Resonance </a:t>
            </a:r>
            <a:endParaRPr lang="en-US" dirty="0">
              <a:latin typeface="Calibri" pitchFamily="34" charset="0"/>
            </a:endParaRPr>
          </a:p>
        </p:txBody>
      </p:sp>
      <p:sp>
        <p:nvSpPr>
          <p:cNvPr id="3" name="Content Placeholder 2"/>
          <p:cNvSpPr>
            <a:spLocks noGrp="1"/>
          </p:cNvSpPr>
          <p:nvPr>
            <p:ph idx="1"/>
          </p:nvPr>
        </p:nvSpPr>
        <p:spPr>
          <a:xfrm>
            <a:off x="381000" y="1219200"/>
            <a:ext cx="8229600" cy="5105400"/>
          </a:xfrm>
        </p:spPr>
        <p:txBody>
          <a:bodyPr>
            <a:normAutofit lnSpcReduction="10000"/>
          </a:bodyPr>
          <a:lstStyle/>
          <a:p>
            <a:r>
              <a:rPr lang="en-US" sz="2200" dirty="0" smtClean="0">
                <a:latin typeface="Calibri" pitchFamily="34" charset="0"/>
              </a:rPr>
              <a:t>Resonance: “the extent to which something is similar with personal experience”</a:t>
            </a:r>
          </a:p>
          <a:p>
            <a:endParaRPr lang="en-US" sz="2200" dirty="0" smtClean="0">
              <a:latin typeface="Calibri" pitchFamily="34" charset="0"/>
            </a:endParaRPr>
          </a:p>
          <a:p>
            <a:r>
              <a:rPr lang="en-US" sz="2200" dirty="0" smtClean="0">
                <a:latin typeface="Calibri" pitchFamily="34" charset="0"/>
              </a:rPr>
              <a:t> Many viewer have had at least one first handed experience with physical violence,  armed robbery, fight, military combat, or a lover’s quarrel that become vicious, the actual trauma was bad enough .</a:t>
            </a:r>
          </a:p>
          <a:p>
            <a:r>
              <a:rPr lang="en-US" sz="2200" dirty="0">
                <a:latin typeface="Calibri" pitchFamily="34" charset="0"/>
              </a:rPr>
              <a:t>H</a:t>
            </a:r>
            <a:r>
              <a:rPr lang="en-US" sz="2200" dirty="0" smtClean="0">
                <a:latin typeface="Calibri" pitchFamily="34" charset="0"/>
              </a:rPr>
              <a:t>e thinks that  a repeated portrayal on the TV screen can cause the viewer to replay the real life experience over and over in his life or her mind.</a:t>
            </a:r>
          </a:p>
          <a:p>
            <a:r>
              <a:rPr lang="en-GB" sz="2400" dirty="0" err="1" smtClean="0">
                <a:latin typeface="Times New Roman" panose="02020603050405020304" pitchFamily="18" charset="0"/>
                <a:cs typeface="Times New Roman" panose="02020603050405020304" pitchFamily="18" charset="0"/>
              </a:rPr>
              <a:t>Eg</a:t>
            </a:r>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Criminal enactment programs (crime petrol)</a:t>
            </a:r>
          </a:p>
          <a:p>
            <a:r>
              <a:rPr lang="en-GB" sz="2400" dirty="0" smtClean="0">
                <a:latin typeface="Times New Roman" panose="02020603050405020304" pitchFamily="18" charset="0"/>
                <a:cs typeface="Times New Roman" panose="02020603050405020304" pitchFamily="18" charset="0"/>
              </a:rPr>
              <a:t>Woman and man heavy viewers and light</a:t>
            </a:r>
          </a:p>
          <a:p>
            <a:r>
              <a:rPr lang="en-GB" sz="2400" dirty="0" smtClean="0">
                <a:latin typeface="Times New Roman" panose="02020603050405020304" pitchFamily="18" charset="0"/>
                <a:cs typeface="Times New Roman" panose="02020603050405020304" pitchFamily="18" charset="0"/>
              </a:rPr>
              <a:t>Car example of turning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
            <a:lum/>
          </a:blip>
          <a:srcRect/>
          <a:stretch>
            <a:fillRect l="-15000" t="-2000" r="-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382000" cy="5736336"/>
          </a:xfrm>
        </p:spPr>
        <p:txBody>
          <a:bodyPr/>
          <a:lstStyle/>
          <a:p>
            <a:endParaRPr lang="en-US" dirty="0" smtClean="0"/>
          </a:p>
          <a:p>
            <a:endParaRPr lang="en-US" dirty="0" smtClean="0"/>
          </a:p>
          <a:p>
            <a:endParaRPr lang="en-US" dirty="0" smtClean="0"/>
          </a:p>
          <a:p>
            <a:r>
              <a:rPr lang="en-GB" dirty="0" smtClean="0"/>
              <a:t>Cultivate means </a:t>
            </a:r>
          </a:p>
          <a:p>
            <a:pPr marL="624078" indent="-514350">
              <a:buFont typeface="+mj-lt"/>
              <a:buAutoNum type="arabicPeriod"/>
            </a:pPr>
            <a:r>
              <a:rPr lang="en-GB" dirty="0" smtClean="0"/>
              <a:t>Nurturing</a:t>
            </a:r>
          </a:p>
          <a:p>
            <a:pPr marL="624078" indent="-514350">
              <a:buFont typeface="+mj-lt"/>
              <a:buAutoNum type="arabicPeriod"/>
            </a:pPr>
            <a:r>
              <a:rPr lang="en-GB" dirty="0" smtClean="0"/>
              <a:t>Growing</a:t>
            </a:r>
          </a:p>
          <a:p>
            <a:pPr marL="624078" indent="-514350">
              <a:buFont typeface="+mj-lt"/>
              <a:buAutoNum type="arabicPeriod"/>
            </a:pPr>
            <a:r>
              <a:rPr lang="en-GB" dirty="0" smtClean="0"/>
              <a:t>developing</a:t>
            </a:r>
            <a:endParaRPr lang="en-US" dirty="0" smtClean="0"/>
          </a:p>
          <a:p>
            <a:pPr>
              <a:buNone/>
            </a:pPr>
            <a:endParaRPr lang="en-US" dirty="0" smtClean="0"/>
          </a:p>
          <a:p>
            <a:pPr algn="ctr">
              <a:buNone/>
            </a:pPr>
            <a:r>
              <a:rPr lang="en-US" sz="3200" b="1" dirty="0" smtClean="0"/>
              <a:t>“ Perception is stronger than reality” </a:t>
            </a:r>
            <a:endParaRPr lang="en-U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rPr>
              <a:t>Conclusion </a:t>
            </a:r>
            <a:endParaRPr lang="en-US" dirty="0">
              <a:latin typeface="Calibri" pitchFamily="34" charset="0"/>
            </a:endParaRPr>
          </a:p>
        </p:txBody>
      </p:sp>
      <p:sp>
        <p:nvSpPr>
          <p:cNvPr id="3" name="Content Placeholder 2"/>
          <p:cNvSpPr>
            <a:spLocks noGrp="1"/>
          </p:cNvSpPr>
          <p:nvPr>
            <p:ph idx="1"/>
          </p:nvPr>
        </p:nvSpPr>
        <p:spPr/>
        <p:txBody>
          <a:bodyPr/>
          <a:lstStyle/>
          <a:p>
            <a:r>
              <a:rPr lang="en-US" sz="2200" dirty="0" smtClean="0">
                <a:latin typeface="Calibri" pitchFamily="34" charset="0"/>
              </a:rPr>
              <a:t>The addition of mainstreaming and resonance to cultivation theory is a substantial modification of the theory, the theory no longer claims uniform, across the board effects of television on  all heavy viewers, it now claims that television interact with other variables in ways such that television viewing will have strong effect on some sub groups of persons and not on other</a:t>
            </a:r>
            <a:r>
              <a:rPr lang="en-US" dirty="0" smtClean="0">
                <a:latin typeface="Calibri" pitchFamily="34" charset="0"/>
              </a:rPr>
              <a:t>. </a:t>
            </a:r>
            <a:endParaRPr lang="en-US" dirty="0">
              <a:latin typeface="Calibri" pitchFamily="34" charset="0"/>
            </a:endParaRPr>
          </a:p>
        </p:txBody>
      </p:sp>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648"/>
            <a:ext cx="7772400" cy="1362075"/>
          </a:xfrm>
        </p:spPr>
        <p:style>
          <a:lnRef idx="2">
            <a:schemeClr val="dk1">
              <a:shade val="50000"/>
            </a:schemeClr>
          </a:lnRef>
          <a:fillRef idx="1">
            <a:schemeClr val="dk1"/>
          </a:fillRef>
          <a:effectRef idx="0">
            <a:schemeClr val="dk1"/>
          </a:effectRef>
          <a:fontRef idx="minor">
            <a:schemeClr val="lt1"/>
          </a:fontRef>
        </p:style>
        <p:txBody>
          <a:bodyPr/>
          <a:lstStyle/>
          <a:p>
            <a:r>
              <a:rPr lang="en-GB" sz="4400" dirty="0">
                <a:latin typeface="Times New Roman" panose="02020603050405020304" pitchFamily="18" charset="0"/>
                <a:cs typeface="Times New Roman" panose="02020603050405020304" pitchFamily="18" charset="0"/>
              </a:rPr>
              <a:t>References:</a:t>
            </a:r>
            <a:r>
              <a:rPr lang="en-US" sz="4400" dirty="0" smtClean="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a:xfrm>
            <a:off x="685800" y="1447800"/>
            <a:ext cx="7924800" cy="4953000"/>
          </a:xfrm>
        </p:spPr>
        <p:txBody>
          <a:bodyPr>
            <a:normAutofit fontScale="62500" lnSpcReduction="20000"/>
          </a:bodyPr>
          <a:lstStyle/>
          <a:p>
            <a:pPr marL="502920" indent="-457200">
              <a:buFont typeface="+mj-lt"/>
              <a:buAutoNum type="arabicPeriod"/>
            </a:pPr>
            <a:endParaRPr lang="en-US" sz="2200" dirty="0" smtClean="0">
              <a:latin typeface="Times New Roman" panose="02020603050405020304" pitchFamily="18" charset="0"/>
              <a:cs typeface="Times New Roman" panose="02020603050405020304" pitchFamily="18" charset="0"/>
            </a:endParaRPr>
          </a:p>
          <a:p>
            <a:pPr marL="502920" indent="-457200">
              <a:buFont typeface="+mj-lt"/>
              <a:buAutoNum type="arabicPeriod"/>
            </a:pPr>
            <a:r>
              <a:rPr lang="en-US" sz="2200" dirty="0" err="1" smtClean="0">
                <a:latin typeface="Times New Roman" panose="02020603050405020304" pitchFamily="18" charset="0"/>
                <a:cs typeface="Times New Roman" panose="02020603050405020304" pitchFamily="18" charset="0"/>
              </a:rPr>
              <a:t>Gerbner</a:t>
            </a:r>
            <a:r>
              <a:rPr lang="en-US" sz="2200" dirty="0" smtClean="0">
                <a:latin typeface="Times New Roman" panose="02020603050405020304" pitchFamily="18" charset="0"/>
                <a:cs typeface="Times New Roman" panose="02020603050405020304" pitchFamily="18" charset="0"/>
              </a:rPr>
              <a:t>, Gross, Morgan, &amp; Signorielli, 1980, p. 14; </a:t>
            </a:r>
            <a:r>
              <a:rPr lang="en-US" sz="2200" dirty="0" err="1" smtClean="0">
                <a:latin typeface="Times New Roman" panose="02020603050405020304" pitchFamily="18" charset="0"/>
                <a:cs typeface="Times New Roman" panose="02020603050405020304" pitchFamily="18" charset="0"/>
              </a:rPr>
              <a:t>Severin</a:t>
            </a:r>
            <a:r>
              <a:rPr lang="en-US" sz="2200" dirty="0" smtClean="0">
                <a:latin typeface="Times New Roman" panose="02020603050405020304" pitchFamily="18" charset="0"/>
                <a:cs typeface="Times New Roman" panose="02020603050405020304" pitchFamily="18" charset="0"/>
              </a:rPr>
              <a:t> &amp; Tankard, 1997, p. 299). </a:t>
            </a:r>
          </a:p>
          <a:p>
            <a:pPr marL="502920" indent="-457200">
              <a:buFont typeface="+mj-lt"/>
              <a:buAutoNum type="arabicPeriod"/>
            </a:pPr>
            <a:r>
              <a:rPr lang="en-US" sz="2200" dirty="0" smtClean="0">
                <a:latin typeface="Times New Roman" panose="02020603050405020304" pitchFamily="18" charset="0"/>
                <a:cs typeface="Times New Roman" panose="02020603050405020304" pitchFamily="18" charset="0"/>
              </a:rPr>
              <a:t> Cohen, J.,&amp; </a:t>
            </a:r>
            <a:r>
              <a:rPr lang="en-US" sz="2200" dirty="0" err="1" smtClean="0">
                <a:latin typeface="Times New Roman" panose="02020603050405020304" pitchFamily="18" charset="0"/>
                <a:cs typeface="Times New Roman" panose="02020603050405020304" pitchFamily="18" charset="0"/>
              </a:rPr>
              <a:t>Weimann</a:t>
            </a:r>
            <a:r>
              <a:rPr lang="en-US" sz="2200" dirty="0" smtClean="0">
                <a:latin typeface="Times New Roman" panose="02020603050405020304" pitchFamily="18" charset="0"/>
                <a:cs typeface="Times New Roman" panose="02020603050405020304" pitchFamily="18" charset="0"/>
              </a:rPr>
              <a:t>, G. (2000). Cultivation revisited: Some genres have some effects on some viewers. </a:t>
            </a:r>
            <a:r>
              <a:rPr lang="en-US" sz="2200" i="1" dirty="0" smtClean="0">
                <a:latin typeface="Times New Roman" panose="02020603050405020304" pitchFamily="18" charset="0"/>
                <a:cs typeface="Times New Roman" panose="02020603050405020304" pitchFamily="18" charset="0"/>
              </a:rPr>
              <a:t>Communication Reports, 13(2), 99.  </a:t>
            </a:r>
          </a:p>
          <a:p>
            <a:pPr marL="502920" indent="-457200">
              <a:buFont typeface="+mj-lt"/>
              <a:buAutoNum type="arabicPeriod"/>
            </a:pPr>
            <a:r>
              <a:rPr lang="en-US" sz="2200" dirty="0" smtClean="0">
                <a:latin typeface="Times New Roman" panose="02020603050405020304" pitchFamily="18" charset="0"/>
                <a:cs typeface="Times New Roman" panose="02020603050405020304" pitchFamily="18" charset="0"/>
              </a:rPr>
              <a:t>Gerbner, G., Gross, L, Morgan, M., &amp; Signorielli,N. (1986). Living with television: The dynamics of the cultivation process. In J. Bryant &amp; D. Zillman (Eds.), </a:t>
            </a:r>
          </a:p>
          <a:p>
            <a:pPr marL="502920" indent="-457200">
              <a:buFont typeface="+mj-lt"/>
              <a:buAutoNum type="arabicPeriod"/>
            </a:pPr>
            <a:r>
              <a:rPr lang="en-US" sz="2200" dirty="0" smtClean="0">
                <a:latin typeface="Times New Roman" panose="02020603050405020304" pitchFamily="18" charset="0"/>
                <a:cs typeface="Times New Roman" panose="02020603050405020304" pitchFamily="18" charset="0"/>
              </a:rPr>
              <a:t>Werner J. </a:t>
            </a:r>
            <a:r>
              <a:rPr lang="en-US" sz="2200" dirty="0" err="1" smtClean="0">
                <a:latin typeface="Times New Roman" panose="02020603050405020304" pitchFamily="18" charset="0"/>
                <a:cs typeface="Times New Roman" panose="02020603050405020304" pitchFamily="18" charset="0"/>
              </a:rPr>
              <a:t>Severen</a:t>
            </a:r>
            <a:r>
              <a:rPr lang="en-US" sz="2200" dirty="0" smtClean="0">
                <a:latin typeface="Times New Roman" panose="02020603050405020304" pitchFamily="18" charset="0"/>
                <a:cs typeface="Times New Roman" panose="02020603050405020304" pitchFamily="18" charset="0"/>
              </a:rPr>
              <a:t>, James W. Tankard. Je, Communication Theories p. 250 </a:t>
            </a:r>
          </a:p>
          <a:p>
            <a:pPr marL="502920" indent="-457200">
              <a:buFont typeface="+mj-lt"/>
              <a:buAutoNum type="arabicPeriod"/>
            </a:pPr>
            <a:r>
              <a:rPr lang="en-US" sz="2200" dirty="0" smtClean="0">
                <a:latin typeface="Times New Roman" panose="02020603050405020304" pitchFamily="18" charset="0"/>
                <a:cs typeface="Times New Roman" panose="02020603050405020304" pitchFamily="18" charset="0"/>
                <a:hlinkClick r:id="rId2"/>
              </a:rPr>
              <a:t>http://www.ou.edu/deptcomm/dodjcc/groups/02B2/Literature_Review.html</a:t>
            </a:r>
            <a:endParaRPr lang="en-US" sz="2200" dirty="0" smtClean="0">
              <a:latin typeface="Times New Roman" panose="02020603050405020304" pitchFamily="18" charset="0"/>
              <a:cs typeface="Times New Roman" panose="02020603050405020304" pitchFamily="18" charset="0"/>
            </a:endParaRPr>
          </a:p>
          <a:p>
            <a:pPr marL="502920" indent="-457200">
              <a:lnSpc>
                <a:spcPct val="170000"/>
              </a:lnSpc>
              <a:buFont typeface="+mj-lt"/>
              <a:buAutoNum type="arabicPeriod"/>
            </a:pPr>
            <a:r>
              <a:rPr lang="en-US" sz="2200" dirty="0">
                <a:latin typeface="Times New Roman" panose="02020603050405020304" pitchFamily="18" charset="0"/>
                <a:cs typeface="Times New Roman" panose="02020603050405020304" pitchFamily="18" charset="0"/>
                <a:hlinkClick r:id="rId3"/>
              </a:rPr>
              <a:t>24h.com, 2010, ‘Van </a:t>
            </a:r>
            <a:r>
              <a:rPr lang="en-US" sz="2200" dirty="0" err="1">
                <a:latin typeface="Times New Roman" panose="02020603050405020304" pitchFamily="18" charset="0"/>
                <a:cs typeface="Times New Roman" panose="02020603050405020304" pitchFamily="18" charset="0"/>
                <a:hlinkClick r:id="rId3"/>
              </a:rPr>
              <a:t>hoa</a:t>
            </a:r>
            <a:r>
              <a:rPr lang="en-US" sz="2200" dirty="0">
                <a:latin typeface="Times New Roman" panose="02020603050405020304" pitchFamily="18" charset="0"/>
                <a:cs typeface="Times New Roman" panose="02020603050405020304" pitchFamily="18" charset="0"/>
                <a:hlinkClick r:id="rId3"/>
              </a:rPr>
              <a:t> game online co </a:t>
            </a:r>
            <a:r>
              <a:rPr lang="en-US" sz="2200" dirty="0" err="1">
                <a:latin typeface="Times New Roman" panose="02020603050405020304" pitchFamily="18" charset="0"/>
                <a:cs typeface="Times New Roman" panose="02020603050405020304" pitchFamily="18" charset="0"/>
                <a:hlinkClick r:id="rId3"/>
              </a:rPr>
              <a:t>phai</a:t>
            </a:r>
            <a:r>
              <a:rPr lang="en-US" sz="2200" dirty="0">
                <a:latin typeface="Times New Roman" panose="02020603050405020304" pitchFamily="18" charset="0"/>
                <a:cs typeface="Times New Roman" panose="02020603050405020304" pitchFamily="18" charset="0"/>
                <a:hlinkClick r:id="rId3"/>
              </a:rPr>
              <a:t> qua </a:t>
            </a:r>
            <a:r>
              <a:rPr lang="en-US" sz="2200" dirty="0" err="1">
                <a:latin typeface="Times New Roman" panose="02020603050405020304" pitchFamily="18" charset="0"/>
                <a:cs typeface="Times New Roman" panose="02020603050405020304" pitchFamily="18" charset="0"/>
                <a:hlinkClick r:id="rId3"/>
              </a:rPr>
              <a:t>xa</a:t>
            </a:r>
            <a:r>
              <a:rPr lang="en-US" sz="2200" dirty="0">
                <a:latin typeface="Times New Roman" panose="02020603050405020304" pitchFamily="18" charset="0"/>
                <a:cs typeface="Times New Roman" panose="02020603050405020304" pitchFamily="18" charset="0"/>
                <a:hlinkClick r:id="rId3"/>
              </a:rPr>
              <a:t> xi?’, &lt;http://hn.24h.com.vn/tin-game/van-hoa-game-online-co-phai-qua-xa-xi-c471a309421.html</a:t>
            </a:r>
            <a:r>
              <a:rPr lang="en-US" sz="2200" dirty="0">
                <a:latin typeface="Times New Roman" panose="02020603050405020304" pitchFamily="18" charset="0"/>
                <a:cs typeface="Times New Roman" panose="02020603050405020304" pitchFamily="18" charset="0"/>
              </a:rPr>
              <a:t>&gt;</a:t>
            </a:r>
          </a:p>
          <a:p>
            <a:pPr marL="502920" indent="-457200">
              <a:lnSpc>
                <a:spcPct val="170000"/>
              </a:lnSpc>
              <a:buFont typeface="+mj-lt"/>
              <a:buAutoNum type="arabicPeriod"/>
            </a:pPr>
            <a:r>
              <a:rPr lang="en-US" sz="2200" dirty="0">
                <a:latin typeface="Times New Roman" panose="02020603050405020304" pitchFamily="18" charset="0"/>
                <a:cs typeface="Times New Roman" panose="02020603050405020304" pitchFamily="18" charset="0"/>
              </a:rPr>
              <a:t>ABC News, 2011, ‘Oslo, Norway, Bombing and Camp Shooting’, video recording, </a:t>
            </a:r>
            <a:r>
              <a:rPr lang="en-US" sz="2200" u="sng" dirty="0">
                <a:latin typeface="Times New Roman" panose="02020603050405020304" pitchFamily="18" charset="0"/>
                <a:cs typeface="Times New Roman" panose="02020603050405020304" pitchFamily="18" charset="0"/>
                <a:hlinkClick r:id="rId4"/>
              </a:rPr>
              <a:t>http://www.youtube.com/watch?v=nDPD-zub84U&amp;feature=relmfu</a:t>
            </a:r>
            <a:r>
              <a:rPr lang="en-US" sz="2200" dirty="0">
                <a:latin typeface="Times New Roman" panose="02020603050405020304" pitchFamily="18" charset="0"/>
                <a:cs typeface="Times New Roman" panose="02020603050405020304" pitchFamily="18" charset="0"/>
              </a:rPr>
              <a:t> </a:t>
            </a:r>
          </a:p>
          <a:p>
            <a:pPr marL="502920" indent="-457200">
              <a:lnSpc>
                <a:spcPct val="170000"/>
              </a:lnSpc>
              <a:buFont typeface="+mj-lt"/>
              <a:buAutoNum type="arabicPeriod"/>
            </a:pPr>
            <a:r>
              <a:rPr lang="en-US" sz="2200" dirty="0">
                <a:latin typeface="Times New Roman" panose="02020603050405020304" pitchFamily="18" charset="0"/>
                <a:cs typeface="Times New Roman" panose="02020603050405020304" pitchFamily="18" charset="0"/>
                <a:hlinkClick r:id="rId5"/>
              </a:rPr>
              <a:t>Calumet, 2010, ‘About </a:t>
            </a:r>
            <a:r>
              <a:rPr lang="en-US" sz="2200" dirty="0" err="1">
                <a:latin typeface="Times New Roman" panose="02020603050405020304" pitchFamily="18" charset="0"/>
                <a:cs typeface="Times New Roman" panose="02020603050405020304" pitchFamily="18" charset="0"/>
                <a:hlinkClick r:id="rId5"/>
              </a:rPr>
              <a:t>Gerbner</a:t>
            </a:r>
            <a:r>
              <a:rPr lang="en-US" sz="2200" dirty="0">
                <a:latin typeface="Times New Roman" panose="02020603050405020304" pitchFamily="18" charset="0"/>
                <a:cs typeface="Times New Roman" panose="02020603050405020304" pitchFamily="18" charset="0"/>
                <a:hlinkClick r:id="rId5"/>
              </a:rPr>
              <a:t>’, purdue.edu, </a:t>
            </a:r>
            <a:r>
              <a:rPr lang="en-US" sz="2200" dirty="0">
                <a:latin typeface="Times New Roman" panose="02020603050405020304" pitchFamily="18" charset="0"/>
                <a:cs typeface="Times New Roman" panose="02020603050405020304" pitchFamily="18" charset="0"/>
              </a:rPr>
              <a:t>&lt;</a:t>
            </a:r>
            <a:r>
              <a:rPr lang="en-US" sz="2200" dirty="0">
                <a:latin typeface="Times New Roman" panose="02020603050405020304" pitchFamily="18" charset="0"/>
                <a:cs typeface="Times New Roman" panose="02020603050405020304" pitchFamily="18" charset="0"/>
                <a:hlinkClick r:id="rId5"/>
              </a:rPr>
              <a:t>http://lass.calumet.purdue.edu/cca/gmj/fa02/about-gerbner.htm</a:t>
            </a:r>
            <a:r>
              <a:rPr lang="en-US" sz="2200" dirty="0">
                <a:latin typeface="Times New Roman" panose="02020603050405020304" pitchFamily="18" charset="0"/>
                <a:cs typeface="Times New Roman" panose="02020603050405020304" pitchFamily="18" charset="0"/>
              </a:rPr>
              <a:t>&gt; </a:t>
            </a:r>
          </a:p>
          <a:p>
            <a:pPr marL="502920" indent="-457200">
              <a:lnSpc>
                <a:spcPct val="170000"/>
              </a:lnSpc>
              <a:buFont typeface="+mj-lt"/>
              <a:buAutoNum type="arabicPeriod"/>
            </a:pPr>
            <a:r>
              <a:rPr lang="en-US" sz="2200" dirty="0">
                <a:latin typeface="Times New Roman" panose="02020603050405020304" pitchFamily="18" charset="0"/>
                <a:cs typeface="Times New Roman" panose="02020603050405020304" pitchFamily="18" charset="0"/>
                <a:hlinkClick r:id="rId5"/>
              </a:rPr>
              <a:t>Chandler, D 1995, ‘Cultivation Theory: an Overview’, </a:t>
            </a:r>
            <a:r>
              <a:rPr lang="en-US" sz="2200" dirty="0" err="1">
                <a:latin typeface="Times New Roman" panose="02020603050405020304" pitchFamily="18" charset="0"/>
                <a:cs typeface="Times New Roman" panose="02020603050405020304" pitchFamily="18" charset="0"/>
                <a:hlinkClick r:id="rId5"/>
              </a:rPr>
              <a:t>Aberystwyth</a:t>
            </a:r>
            <a:r>
              <a:rPr lang="en-US" sz="2200" dirty="0">
                <a:latin typeface="Times New Roman" panose="02020603050405020304" pitchFamily="18" charset="0"/>
                <a:cs typeface="Times New Roman" panose="02020603050405020304" pitchFamily="18" charset="0"/>
                <a:hlinkClick r:id="rId5"/>
              </a:rPr>
              <a:t> University, UK.</a:t>
            </a:r>
            <a:endParaRPr lang="en-US" sz="2200" dirty="0">
              <a:latin typeface="Times New Roman" panose="02020603050405020304" pitchFamily="18" charset="0"/>
              <a:cs typeface="Times New Roman" panose="02020603050405020304" pitchFamily="18" charset="0"/>
            </a:endParaRPr>
          </a:p>
          <a:p>
            <a:pPr marL="502920" indent="-457200">
              <a:lnSpc>
                <a:spcPct val="170000"/>
              </a:lnSpc>
              <a:buFont typeface="+mj-lt"/>
              <a:buAutoNum type="arabicPeriod"/>
            </a:pPr>
            <a:r>
              <a:rPr lang="en-US" sz="2200" dirty="0">
                <a:latin typeface="Times New Roman" panose="02020603050405020304" pitchFamily="18" charset="0"/>
                <a:cs typeface="Times New Roman" panose="02020603050405020304" pitchFamily="18" charset="0"/>
              </a:rPr>
              <a:t>Cmonstar95, 2007, ‘Banned Wii Games’, video recording, &lt;</a:t>
            </a:r>
            <a:r>
              <a:rPr lang="en-US" sz="2200" u="sng" dirty="0">
                <a:latin typeface="Times New Roman" panose="02020603050405020304" pitchFamily="18" charset="0"/>
                <a:cs typeface="Times New Roman" panose="02020603050405020304" pitchFamily="18" charset="0"/>
                <a:hlinkClick r:id="rId6"/>
              </a:rPr>
              <a:t>http://www.youtube.com/watch?v=rRVhquzo4bU</a:t>
            </a:r>
            <a:r>
              <a:rPr lang="en-US" sz="2200" dirty="0">
                <a:latin typeface="Times New Roman" panose="02020603050405020304" pitchFamily="18" charset="0"/>
                <a:cs typeface="Times New Roman" panose="02020603050405020304" pitchFamily="18" charset="0"/>
              </a:rPr>
              <a:t>&gt;</a:t>
            </a:r>
          </a:p>
          <a:p>
            <a:pPr marL="502920" indent="-457200">
              <a:buFont typeface="+mj-lt"/>
              <a:buAutoNum type="arabicPeriod"/>
            </a:pPr>
            <a:endParaRPr lang="en-US" sz="1600" dirty="0" smtClean="0"/>
          </a:p>
        </p:txBody>
      </p:sp>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4478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GB" sz="4400" dirty="0" smtClean="0">
                <a:latin typeface="Times New Roman" panose="02020603050405020304" pitchFamily="18" charset="0"/>
                <a:cs typeface="Times New Roman" panose="02020603050405020304" pitchFamily="18" charset="0"/>
              </a:rPr>
              <a:t>References:</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40000" lnSpcReduction="20000"/>
          </a:bodyPr>
          <a:lstStyle/>
          <a:p>
            <a:pPr marL="560070" indent="-514350">
              <a:lnSpc>
                <a:spcPct val="170000"/>
              </a:lnSpc>
              <a:buFont typeface="+mj-lt"/>
              <a:buAutoNum type="arabicPeriod"/>
            </a:pPr>
            <a:r>
              <a:rPr lang="en-US" dirty="0" err="1" smtClean="0">
                <a:latin typeface="Times New Roman" panose="02020603050405020304" pitchFamily="18" charset="0"/>
                <a:cs typeface="Times New Roman" panose="02020603050405020304" pitchFamily="18" charset="0"/>
              </a:rPr>
              <a:t>Grooverider</a:t>
            </a:r>
            <a:r>
              <a:rPr lang="en-US" dirty="0">
                <a:latin typeface="Times New Roman" panose="02020603050405020304" pitchFamily="18" charset="0"/>
                <a:cs typeface="Times New Roman" panose="02020603050405020304" pitchFamily="18" charset="0"/>
              </a:rPr>
              <a:t>, 2007, ‘Video game violence Controversy – Arcade game banned’, video recording</a:t>
            </a:r>
            <a:r>
              <a:rPr lang="en-US" dirty="0" smtClean="0">
                <a:latin typeface="Times New Roman" panose="02020603050405020304" pitchFamily="18" charset="0"/>
                <a:cs typeface="Times New Roman" panose="02020603050405020304" pitchFamily="18" charset="0"/>
              </a:rPr>
              <a:t>, &lt;</a:t>
            </a:r>
            <a:r>
              <a:rPr lang="en-US" u="sng" dirty="0">
                <a:latin typeface="Times New Roman" panose="02020603050405020304" pitchFamily="18" charset="0"/>
                <a:cs typeface="Times New Roman" panose="02020603050405020304" pitchFamily="18" charset="0"/>
                <a:hlinkClick r:id="rId2"/>
              </a:rPr>
              <a:t>http://www.youtube.com/watch?v=D2xgIPRDp5g&amp;playnext=1&amp;list=PL4AEB5EA43B42E6B5</a:t>
            </a:r>
            <a:r>
              <a:rPr lang="en-US" dirty="0">
                <a:latin typeface="Times New Roman" panose="02020603050405020304" pitchFamily="18" charset="0"/>
                <a:cs typeface="Times New Roman" panose="02020603050405020304" pitchFamily="18" charset="0"/>
              </a:rPr>
              <a:t>&gt; </a:t>
            </a:r>
          </a:p>
          <a:p>
            <a:pPr marL="502920" indent="-457200">
              <a:lnSpc>
                <a:spcPct val="170000"/>
              </a:lnSpc>
              <a:buFont typeface="+mj-lt"/>
              <a:buAutoNum type="arabicPeriod"/>
            </a:pPr>
            <a:r>
              <a:rPr lang="en-US" dirty="0">
                <a:latin typeface="Times New Roman" panose="02020603050405020304" pitchFamily="18" charset="0"/>
                <a:cs typeface="Times New Roman" panose="02020603050405020304" pitchFamily="18" charset="0"/>
                <a:hlinkClick r:id="rId3" action="ppaction://hlinkfile"/>
              </a:rPr>
              <a:t>Leung, R, 2009, ‘Can a video game lead to murder?’ CBS news, &lt;</a:t>
            </a:r>
            <a:r>
              <a:rPr lang="en-US" u="sng" dirty="0">
                <a:latin typeface="Times New Roman" panose="02020603050405020304" pitchFamily="18" charset="0"/>
                <a:cs typeface="Times New Roman" panose="02020603050405020304" pitchFamily="18" charset="0"/>
                <a:hlinkClick r:id="rId3" action="ppaction://hlinkfile"/>
              </a:rPr>
              <a:t>http</a:t>
            </a:r>
            <a:r>
              <a:rPr lang="en-US" dirty="0">
                <a:latin typeface="Times New Roman" panose="02020603050405020304" pitchFamily="18" charset="0"/>
                <a:cs typeface="Times New Roman" panose="02020603050405020304" pitchFamily="18" charset="0"/>
                <a:hlinkClick r:id="rId4"/>
              </a:rPr>
              <a:t>://www.cbsnews.com/stories/2005/03/04/60minutes/main678261.shtml</a:t>
            </a:r>
            <a:r>
              <a:rPr lang="en-US" dirty="0">
                <a:latin typeface="Times New Roman" panose="02020603050405020304" pitchFamily="18" charset="0"/>
                <a:cs typeface="Times New Roman" panose="02020603050405020304" pitchFamily="18" charset="0"/>
              </a:rPr>
              <a:t>&gt;</a:t>
            </a:r>
          </a:p>
          <a:p>
            <a:pPr marL="502920" indent="-457200">
              <a:lnSpc>
                <a:spcPct val="170000"/>
              </a:lnSpc>
              <a:buFont typeface="+mj-lt"/>
              <a:buAutoNum type="arabicPeriod"/>
            </a:pPr>
            <a:r>
              <a:rPr lang="en-US" dirty="0">
                <a:latin typeface="Times New Roman" panose="02020603050405020304" pitchFamily="18" charset="0"/>
                <a:cs typeface="Times New Roman" panose="02020603050405020304" pitchFamily="18" charset="0"/>
              </a:rPr>
              <a:t>Miller, K 2005, ‘</a:t>
            </a:r>
            <a:r>
              <a:rPr lang="en-US" i="1" dirty="0">
                <a:latin typeface="Times New Roman" panose="02020603050405020304" pitchFamily="18" charset="0"/>
                <a:cs typeface="Times New Roman" panose="02020603050405020304" pitchFamily="18" charset="0"/>
              </a:rPr>
              <a:t>Communication theories: perspectives, processes, and contexts</a:t>
            </a:r>
            <a:r>
              <a:rPr lang="en-US" dirty="0">
                <a:latin typeface="Times New Roman" panose="02020603050405020304" pitchFamily="18" charset="0"/>
                <a:cs typeface="Times New Roman" panose="02020603050405020304" pitchFamily="18" charset="0"/>
              </a:rPr>
              <a:t>’, 4</a:t>
            </a:r>
            <a:r>
              <a:rPr lang="en-US" baseline="30000" dirty="0">
                <a:latin typeface="Times New Roman" panose="02020603050405020304" pitchFamily="18" charset="0"/>
                <a:cs typeface="Times New Roman" panose="02020603050405020304" pitchFamily="18" charset="0"/>
              </a:rPr>
              <a:t>th </a:t>
            </a:r>
            <a:r>
              <a:rPr lang="en-US" dirty="0" err="1">
                <a:latin typeface="Times New Roman" panose="02020603050405020304" pitchFamily="18" charset="0"/>
                <a:cs typeface="Times New Roman" panose="02020603050405020304" pitchFamily="18" charset="0"/>
              </a:rPr>
              <a:t>edn</a:t>
            </a:r>
            <a:r>
              <a:rPr lang="en-US" dirty="0">
                <a:latin typeface="Times New Roman" panose="02020603050405020304" pitchFamily="18" charset="0"/>
                <a:cs typeface="Times New Roman" panose="02020603050405020304" pitchFamily="18" charset="0"/>
              </a:rPr>
              <a:t>, McGraw-Hill, </a:t>
            </a:r>
            <a:r>
              <a:rPr lang="en-US" dirty="0" smtClean="0">
                <a:latin typeface="Times New Roman" panose="02020603050405020304" pitchFamily="18" charset="0"/>
                <a:cs typeface="Times New Roman" panose="02020603050405020304" pitchFamily="18" charset="0"/>
              </a:rPr>
              <a:t>USA.</a:t>
            </a:r>
          </a:p>
          <a:p>
            <a:pPr marL="502920" indent="-457200">
              <a:lnSpc>
                <a:spcPct val="170000"/>
              </a:lnSpc>
              <a:buFont typeface="+mj-lt"/>
              <a:buAutoNum type="arabicPeriod"/>
            </a:pPr>
            <a:r>
              <a:rPr lang="en-US" dirty="0">
                <a:latin typeface="Times New Roman" panose="02020603050405020304" pitchFamily="18" charset="0"/>
                <a:cs typeface="Times New Roman" panose="02020603050405020304" pitchFamily="18" charset="0"/>
                <a:hlinkClick r:id="rId5"/>
              </a:rPr>
              <a:t>Miller, R, 2005, ‘Alabama GTA trial will go forward’, </a:t>
            </a:r>
            <a:r>
              <a:rPr lang="en-US" dirty="0" err="1">
                <a:latin typeface="Times New Roman" panose="02020603050405020304" pitchFamily="18" charset="0"/>
                <a:cs typeface="Times New Roman" panose="02020603050405020304" pitchFamily="18" charset="0"/>
                <a:hlinkClick r:id="rId5"/>
              </a:rPr>
              <a:t>Joystiq</a:t>
            </a:r>
            <a:r>
              <a:rPr lang="en-US" dirty="0">
                <a:latin typeface="Times New Roman" panose="02020603050405020304" pitchFamily="18" charset="0"/>
                <a:cs typeface="Times New Roman" panose="02020603050405020304" pitchFamily="18" charset="0"/>
                <a:hlinkClick r:id="rId6"/>
              </a:rPr>
              <a:t>, &lt;http</a:t>
            </a:r>
            <a:r>
              <a:rPr lang="en-US" dirty="0">
                <a:latin typeface="Times New Roman" panose="02020603050405020304" pitchFamily="18" charset="0"/>
                <a:cs typeface="Times New Roman" panose="02020603050405020304" pitchFamily="18" charset="0"/>
                <a:hlinkClick r:id="rId5"/>
              </a:rPr>
              <a:t>://www.joystiq.com/2005/12/14/alabama-gta-trial-will-go-forward</a:t>
            </a:r>
            <a:r>
              <a:rPr lang="en-US" dirty="0">
                <a:latin typeface="Times New Roman" panose="02020603050405020304" pitchFamily="18" charset="0"/>
                <a:cs typeface="Times New Roman" panose="02020603050405020304" pitchFamily="18" charset="0"/>
              </a:rPr>
              <a:t>&gt;</a:t>
            </a:r>
          </a:p>
          <a:p>
            <a:pPr marL="502920" indent="-457200">
              <a:lnSpc>
                <a:spcPct val="170000"/>
              </a:lnSpc>
              <a:buFont typeface="+mj-lt"/>
              <a:buAutoNum type="arabicPeriod"/>
            </a:pPr>
            <a:r>
              <a:rPr lang="en-US" dirty="0" err="1">
                <a:latin typeface="Times New Roman" panose="02020603050405020304" pitchFamily="18" charset="0"/>
                <a:cs typeface="Times New Roman" panose="02020603050405020304" pitchFamily="18" charset="0"/>
              </a:rPr>
              <a:t>Shrum</a:t>
            </a:r>
            <a:r>
              <a:rPr lang="en-US" dirty="0">
                <a:latin typeface="Times New Roman" panose="02020603050405020304" pitchFamily="18" charset="0"/>
                <a:cs typeface="Times New Roman" panose="02020603050405020304" pitchFamily="18" charset="0"/>
              </a:rPr>
              <a:t>, LJ 2004, ‘The Psychology of Entertainment Media Blurring the Lines Between Entertainment and Persuasion’, 10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edn</a:t>
            </a:r>
            <a:r>
              <a:rPr lang="en-US" dirty="0">
                <a:latin typeface="Times New Roman" panose="02020603050405020304" pitchFamily="18" charset="0"/>
                <a:cs typeface="Times New Roman" panose="02020603050405020304" pitchFamily="18" charset="0"/>
              </a:rPr>
              <a:t>, Lawrence Erlbaum Associates Inc., New Jersey.</a:t>
            </a:r>
          </a:p>
          <a:p>
            <a:pPr marL="502920" indent="-457200">
              <a:lnSpc>
                <a:spcPct val="170000"/>
              </a:lnSpc>
              <a:buFont typeface="+mj-lt"/>
              <a:buAutoNum type="arabicPeriod"/>
            </a:pPr>
            <a:r>
              <a:rPr lang="en-US" dirty="0">
                <a:latin typeface="Times New Roman" panose="02020603050405020304" pitchFamily="18" charset="0"/>
                <a:cs typeface="Times New Roman" panose="02020603050405020304" pitchFamily="18" charset="0"/>
                <a:hlinkClick r:id="rId7"/>
              </a:rPr>
              <a:t>Twisted Stars, 2010, ‘Iris is a Go’, image, &lt;https://twistedstars.wordpress.com/2009/07/18/iris-is-a-go/</a:t>
            </a:r>
            <a:r>
              <a:rPr lang="en-US" dirty="0">
                <a:latin typeface="Times New Roman" panose="02020603050405020304" pitchFamily="18" charset="0"/>
                <a:cs typeface="Times New Roman" panose="02020603050405020304" pitchFamily="18" charset="0"/>
              </a:rPr>
              <a:t>&gt;</a:t>
            </a:r>
          </a:p>
          <a:p>
            <a:pPr marL="502920" indent="-457200">
              <a:lnSpc>
                <a:spcPct val="170000"/>
              </a:lnSpc>
              <a:buFont typeface="+mj-lt"/>
              <a:buAutoNum type="arabicPeriod"/>
            </a:pPr>
            <a:r>
              <a:rPr lang="en-US" dirty="0">
                <a:latin typeface="Times New Roman" panose="02020603050405020304" pitchFamily="18" charset="0"/>
                <a:cs typeface="Times New Roman" panose="02020603050405020304" pitchFamily="18" charset="0"/>
                <a:hlinkClick r:id="rId8"/>
              </a:rPr>
              <a:t>Wall paper sweet, 2009, ‘SNSD poster’, image, &lt;http://wallpapersweet.com/view-snsd_poster-other.html</a:t>
            </a:r>
            <a:r>
              <a:rPr lang="en-US" dirty="0">
                <a:latin typeface="Times New Roman" panose="02020603050405020304" pitchFamily="18" charset="0"/>
                <a:cs typeface="Times New Roman" panose="02020603050405020304" pitchFamily="18" charset="0"/>
              </a:rPr>
              <a:t> &gt;</a:t>
            </a:r>
          </a:p>
          <a:p>
            <a:pPr marL="502920" indent="-457200">
              <a:lnSpc>
                <a:spcPct val="170000"/>
              </a:lnSpc>
              <a:buFont typeface="+mj-lt"/>
              <a:buAutoNum type="arabicPeriod"/>
            </a:pPr>
            <a:r>
              <a:rPr lang="en-US" u="sng" dirty="0" err="1">
                <a:latin typeface="Times New Roman" panose="02020603050405020304" pitchFamily="18" charset="0"/>
                <a:cs typeface="Times New Roman" panose="02020603050405020304" pitchFamily="18" charset="0"/>
                <a:hlinkClick r:id="rId9"/>
              </a:rPr>
              <a:t>ZProjectKoreaZ</a:t>
            </a:r>
            <a:r>
              <a:rPr lang="en-US" dirty="0">
                <a:latin typeface="Times New Roman" panose="02020603050405020304" pitchFamily="18" charset="0"/>
                <a:cs typeface="Times New Roman" panose="02020603050405020304" pitchFamily="18" charset="0"/>
              </a:rPr>
              <a:t>  2007, ‘Korean KFC Commercial Jeon Ji Hyun’, video recording, &lt;http://www.youtube.com/watch?v=H7ZikuVM4I0&amp;NR=1</a:t>
            </a:r>
            <a:r>
              <a:rPr lang="en-US" dirty="0" smtClean="0">
                <a:latin typeface="Times New Roman" panose="02020603050405020304" pitchFamily="18" charset="0"/>
                <a:cs typeface="Times New Roman" panose="02020603050405020304" pitchFamily="18" charset="0"/>
              </a:rPr>
              <a:t>&gt;</a:t>
            </a:r>
          </a:p>
          <a:p>
            <a:pPr marL="45720" indent="0">
              <a:lnSpc>
                <a:spcPct val="170000"/>
              </a:lnSpc>
              <a:buNone/>
            </a:pP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 xmlns:p14="http://schemas.microsoft.com/office/powerpoint/2010/main" val="205340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rPr>
              <a:t>Cultivation Theory </a:t>
            </a:r>
            <a:endParaRPr lang="en-US" dirty="0">
              <a:latin typeface="Calibri" pitchFamily="34" charset="0"/>
            </a:endParaRPr>
          </a:p>
        </p:txBody>
      </p:sp>
      <p:sp>
        <p:nvSpPr>
          <p:cNvPr id="3" name="Content Placeholder 2"/>
          <p:cNvSpPr>
            <a:spLocks noGrp="1"/>
          </p:cNvSpPr>
          <p:nvPr>
            <p:ph idx="1"/>
          </p:nvPr>
        </p:nvSpPr>
        <p:spPr>
          <a:xfrm>
            <a:off x="457200" y="2249424"/>
            <a:ext cx="4419600" cy="4379976"/>
          </a:xfrm>
        </p:spPr>
        <p:txBody>
          <a:bodyPr/>
          <a:lstStyle/>
          <a:p>
            <a:r>
              <a:rPr lang="en-US" sz="2200" dirty="0" smtClean="0">
                <a:latin typeface="Calibri" pitchFamily="34" charset="0"/>
              </a:rPr>
              <a:t>television is responsible for our perception</a:t>
            </a:r>
          </a:p>
          <a:p>
            <a:r>
              <a:rPr lang="en-US" sz="2200" dirty="0" smtClean="0">
                <a:latin typeface="Calibri" pitchFamily="34" charset="0"/>
              </a:rPr>
              <a:t>TV holds on the way you perceive real world situation </a:t>
            </a:r>
          </a:p>
          <a:p>
            <a:endParaRPr lang="en-US" dirty="0"/>
          </a:p>
        </p:txBody>
      </p:sp>
      <p:pic>
        <p:nvPicPr>
          <p:cNvPr id="4" name="Picture 3" descr="polls_boy_watching_tv_2_4935_771708_poll_xlarge.jpeg"/>
          <p:cNvPicPr>
            <a:picLocks noChangeAspect="1"/>
          </p:cNvPicPr>
          <p:nvPr/>
        </p:nvPicPr>
        <p:blipFill>
          <a:blip r:embed="rId2" cstate="print"/>
          <a:stretch>
            <a:fillRect/>
          </a:stretch>
        </p:blipFill>
        <p:spPr>
          <a:xfrm>
            <a:off x="5029200" y="2438400"/>
            <a:ext cx="3932321" cy="2819400"/>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4800" y="4219956"/>
            <a:ext cx="4572000" cy="20756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000" t="-26000" b="-4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alibri" pitchFamily="34" charset="0"/>
              </a:rPr>
              <a:t>Cultivation Theory </a:t>
            </a:r>
            <a:endParaRPr lang="en-US" dirty="0">
              <a:latin typeface="Calibri" pitchFamily="34" charset="0"/>
            </a:endParaRPr>
          </a:p>
        </p:txBody>
      </p:sp>
      <p:sp>
        <p:nvSpPr>
          <p:cNvPr id="3" name="Content Placeholder 2"/>
          <p:cNvSpPr>
            <a:spLocks noGrp="1"/>
          </p:cNvSpPr>
          <p:nvPr>
            <p:ph idx="1"/>
          </p:nvPr>
        </p:nvSpPr>
        <p:spPr>
          <a:xfrm>
            <a:off x="152400" y="2057400"/>
            <a:ext cx="6477000" cy="4267200"/>
          </a:xfrm>
        </p:spPr>
        <p:txBody>
          <a:bodyPr>
            <a:normAutofit/>
          </a:bodyPr>
          <a:lstStyle/>
          <a:p>
            <a:r>
              <a:rPr lang="en-US" sz="2200" dirty="0" smtClean="0">
                <a:latin typeface="Calibri" pitchFamily="34" charset="0"/>
              </a:rPr>
              <a:t>Georg Gerbner and his Colleague at Annenberg school of communication in 1977.</a:t>
            </a:r>
          </a:p>
          <a:p>
            <a:r>
              <a:rPr lang="en-US" sz="2400" u="sng" dirty="0" smtClean="0"/>
              <a:t>TV </a:t>
            </a:r>
            <a:r>
              <a:rPr lang="en-US" sz="2400" u="sng" dirty="0"/>
              <a:t>as a social agent </a:t>
            </a:r>
            <a:endParaRPr lang="en-US" sz="2400" dirty="0"/>
          </a:p>
          <a:p>
            <a:r>
              <a:rPr lang="en-US" sz="2400" dirty="0" smtClean="0"/>
              <a:t>studying </a:t>
            </a:r>
            <a:r>
              <a:rPr lang="en-US" sz="2400" dirty="0"/>
              <a:t>the </a:t>
            </a:r>
            <a:r>
              <a:rPr lang="en-US" sz="2400" u="sng" dirty="0"/>
              <a:t>effect of TV exposure</a:t>
            </a:r>
            <a:r>
              <a:rPr lang="en-US" sz="2400" dirty="0"/>
              <a:t>.</a:t>
            </a:r>
          </a:p>
          <a:p>
            <a:endParaRPr lang="en-US" sz="2200" dirty="0" smtClean="0">
              <a:latin typeface="Calibri" pitchFamily="34" charset="0"/>
            </a:endParaRPr>
          </a:p>
        </p:txBody>
      </p:sp>
      <p:pic>
        <p:nvPicPr>
          <p:cNvPr id="4" name="Picture 3" descr="board_gerbner.jpg"/>
          <p:cNvPicPr>
            <a:picLocks noChangeAspect="1"/>
          </p:cNvPicPr>
          <p:nvPr/>
        </p:nvPicPr>
        <p:blipFill>
          <a:blip r:embed="rId3" cstate="print"/>
          <a:stretch>
            <a:fillRect/>
          </a:stretch>
        </p:blipFill>
        <p:spPr>
          <a:xfrm>
            <a:off x="6629400" y="2057400"/>
            <a:ext cx="2372710" cy="32766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t="3330" b="3330"/>
          <a:stretch>
            <a:fillRect/>
          </a:stretch>
        </p:blipFill>
        <p:spPr>
          <a:xfrm>
            <a:off x="152400" y="533400"/>
            <a:ext cx="8839200" cy="6096000"/>
          </a:xfrm>
          <a:prstGeom prst="rect">
            <a:avLst/>
          </a:prstGeom>
        </p:spPr>
      </p:pic>
    </p:spTree>
    <p:extLst>
      <p:ext uri="{BB962C8B-B14F-4D97-AF65-F5344CB8AC3E}">
        <p14:creationId xmlns="" xmlns:p14="http://schemas.microsoft.com/office/powerpoint/2010/main" val="873645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lstStyle/>
          <a:p>
            <a:pPr algn="ctr"/>
            <a:r>
              <a:rPr lang="en-US" dirty="0" smtClean="0">
                <a:latin typeface="Calibri" pitchFamily="34" charset="0"/>
              </a:rPr>
              <a:t>High and light TV Viewers </a:t>
            </a:r>
            <a:endParaRPr lang="en-US" dirty="0"/>
          </a:p>
        </p:txBody>
      </p:sp>
      <p:sp>
        <p:nvSpPr>
          <p:cNvPr id="3" name="Content Placeholder 2"/>
          <p:cNvSpPr>
            <a:spLocks noGrp="1"/>
          </p:cNvSpPr>
          <p:nvPr>
            <p:ph idx="1"/>
          </p:nvPr>
        </p:nvSpPr>
        <p:spPr>
          <a:xfrm>
            <a:off x="457200" y="2249424"/>
            <a:ext cx="5257800" cy="4151376"/>
          </a:xfrm>
        </p:spPr>
        <p:txBody>
          <a:bodyPr>
            <a:normAutofit/>
          </a:bodyPr>
          <a:lstStyle/>
          <a:p>
            <a:endParaRPr lang="en-US" sz="2400" dirty="0" smtClean="0">
              <a:latin typeface="Calibri" pitchFamily="34" charset="0"/>
            </a:endParaRPr>
          </a:p>
          <a:p>
            <a:pPr marL="566928" indent="-457200">
              <a:buFont typeface="+mj-lt"/>
              <a:buAutoNum type="arabicPeriod"/>
            </a:pPr>
            <a:r>
              <a:rPr lang="en-US" sz="2400" dirty="0" smtClean="0">
                <a:latin typeface="Calibri" pitchFamily="34" charset="0"/>
              </a:rPr>
              <a:t>High viewers four hours or more daily</a:t>
            </a:r>
          </a:p>
          <a:p>
            <a:pPr marL="566928" indent="-457200">
              <a:buFont typeface="+mj-lt"/>
              <a:buAutoNum type="arabicPeriod"/>
            </a:pPr>
            <a:r>
              <a:rPr lang="en-US" sz="2400" dirty="0" smtClean="0">
                <a:latin typeface="Calibri" pitchFamily="34" charset="0"/>
              </a:rPr>
              <a:t>Light viewers who watch TV Less than four hours </a:t>
            </a:r>
          </a:p>
          <a:p>
            <a:pPr marL="109728" indent="0">
              <a:buNone/>
            </a:pPr>
            <a:endParaRPr lang="en-US" sz="2400" dirty="0" smtClean="0">
              <a:latin typeface="Calibri" pitchFamily="34" charset="0"/>
            </a:endParaRPr>
          </a:p>
          <a:p>
            <a:r>
              <a:rPr lang="en-US" sz="2400" dirty="0" smtClean="0">
                <a:latin typeface="Calibri" pitchFamily="34" charset="0"/>
              </a:rPr>
              <a:t>The basis of cultivation theory is that heavy television viewing "cultivates" perceptions of reality consistent with the television portrayal of the world.</a:t>
            </a:r>
          </a:p>
          <a:p>
            <a:endParaRPr lang="en-US" sz="2200" dirty="0" smtClean="0">
              <a:latin typeface="Calibri" pitchFamily="34" charset="0"/>
            </a:endParaRPr>
          </a:p>
          <a:p>
            <a:endParaRPr lang="en-US" dirty="0"/>
          </a:p>
        </p:txBody>
      </p:sp>
      <p:pic>
        <p:nvPicPr>
          <p:cNvPr id="4" name="Picture 3" descr="tv-violence-by-carlos-latuff.png"/>
          <p:cNvPicPr>
            <a:picLocks noChangeAspect="1"/>
          </p:cNvPicPr>
          <p:nvPr/>
        </p:nvPicPr>
        <p:blipFill>
          <a:blip r:embed="rId2" cstate="print"/>
          <a:stretch>
            <a:fillRect/>
          </a:stretch>
        </p:blipFill>
        <p:spPr>
          <a:xfrm>
            <a:off x="5486400" y="1676400"/>
            <a:ext cx="3581400" cy="5029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23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535584"/>
            <a:ext cx="8229600" cy="1066800"/>
          </a:xfrm>
        </p:spPr>
        <p:txBody>
          <a:bodyPr/>
          <a:lstStyle/>
          <a:p>
            <a:pPr algn="ctr"/>
            <a:r>
              <a:rPr lang="en-US" dirty="0" smtClean="0">
                <a:latin typeface="Calibri" pitchFamily="34" charset="0"/>
              </a:rPr>
              <a:t>Impacts of TV on Viewers </a:t>
            </a:r>
            <a:endParaRPr lang="en-US" dirty="0">
              <a:latin typeface="Calibri" pitchFamily="34" charset="0"/>
            </a:endParaRPr>
          </a:p>
        </p:txBody>
      </p:sp>
      <p:sp>
        <p:nvSpPr>
          <p:cNvPr id="3" name="Content Placeholder 2"/>
          <p:cNvSpPr>
            <a:spLocks noGrp="1"/>
          </p:cNvSpPr>
          <p:nvPr>
            <p:ph idx="1"/>
          </p:nvPr>
        </p:nvSpPr>
        <p:spPr>
          <a:xfrm>
            <a:off x="-20472" y="1681468"/>
            <a:ext cx="8229600" cy="4325112"/>
          </a:xfrm>
        </p:spPr>
        <p:txBody>
          <a:bodyPr>
            <a:normAutofit/>
          </a:bodyPr>
          <a:lstStyle/>
          <a:p>
            <a:r>
              <a:rPr lang="en-US" sz="2400" dirty="0" smtClean="0">
                <a:latin typeface="Calibri" pitchFamily="34" charset="0"/>
              </a:rPr>
              <a:t>Cultivation differential </a:t>
            </a:r>
          </a:p>
          <a:p>
            <a:r>
              <a:rPr lang="en-US" sz="2400" dirty="0" err="1" smtClean="0">
                <a:latin typeface="Calibri" pitchFamily="34" charset="0"/>
              </a:rPr>
              <a:t>Gerbner</a:t>
            </a:r>
            <a:r>
              <a:rPr lang="en-US" sz="2400" dirty="0" smtClean="0">
                <a:latin typeface="Calibri" pitchFamily="34" charset="0"/>
              </a:rPr>
              <a:t> annual survey targeted four attitude.</a:t>
            </a:r>
          </a:p>
          <a:p>
            <a:pPr marL="566928" indent="-457200">
              <a:buFont typeface="+mj-lt"/>
              <a:buAutoNum type="arabicPeriod"/>
            </a:pPr>
            <a:r>
              <a:rPr lang="en-US" sz="2400" dirty="0" smtClean="0">
                <a:latin typeface="Calibri" pitchFamily="34" charset="0"/>
              </a:rPr>
              <a:t>Chances of Involvement with violence</a:t>
            </a:r>
          </a:p>
          <a:p>
            <a:pPr marL="566928" indent="-457200">
              <a:buFont typeface="+mj-lt"/>
              <a:buAutoNum type="arabicPeriod"/>
            </a:pPr>
            <a:r>
              <a:rPr lang="en-US" sz="2400" dirty="0" smtClean="0">
                <a:latin typeface="Calibri" pitchFamily="34" charset="0"/>
              </a:rPr>
              <a:t> Fear of walking alone at night</a:t>
            </a:r>
          </a:p>
          <a:p>
            <a:pPr marL="566928" indent="-457200">
              <a:buFont typeface="+mj-lt"/>
              <a:buAutoNum type="arabicPeriod"/>
            </a:pPr>
            <a:r>
              <a:rPr lang="en-US" sz="2400" dirty="0" smtClean="0">
                <a:latin typeface="Calibri" pitchFamily="34" charset="0"/>
              </a:rPr>
              <a:t> Perceived activity of police </a:t>
            </a:r>
          </a:p>
          <a:p>
            <a:pPr marL="566928" indent="-457200">
              <a:buFont typeface="+mj-lt"/>
              <a:buAutoNum type="arabicPeriod"/>
            </a:pPr>
            <a:r>
              <a:rPr lang="en-US" sz="2400" dirty="0" smtClean="0">
                <a:latin typeface="Calibri" pitchFamily="34" charset="0"/>
              </a:rPr>
              <a:t>General mistrust of people </a:t>
            </a:r>
          </a:p>
          <a:p>
            <a:pPr marL="624078" indent="-514350">
              <a:buFont typeface="+mj-lt"/>
              <a:buAutoNum type="arabicPeriod"/>
            </a:pPr>
            <a:endParaRPr lang="en-US" dirty="0" smtClean="0"/>
          </a:p>
          <a:p>
            <a:pPr marL="624078" indent="-514350">
              <a:buFont typeface="+mj-lt"/>
              <a:buAutoNum type="arabicPeriod"/>
            </a:pPr>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48400" y="535584"/>
            <a:ext cx="2763741" cy="6170016"/>
          </a:xfrm>
          <a:prstGeom prst="rect">
            <a:avLst/>
          </a:prstGeom>
        </p:spPr>
      </p:pic>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000" t="53000" r="2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229600" cy="1066800"/>
          </a:xfrm>
        </p:spPr>
        <p:txBody>
          <a:bodyPr>
            <a:normAutofit fontScale="90000"/>
          </a:bodyPr>
          <a:lstStyle/>
          <a:p>
            <a:pPr algn="ctr"/>
            <a:r>
              <a:rPr lang="en-US" dirty="0" smtClean="0">
                <a:latin typeface="Calibri" pitchFamily="34" charset="0"/>
              </a:rPr>
              <a:t>Chances of Involvement with violence,</a:t>
            </a:r>
            <a:br>
              <a:rPr lang="en-US" dirty="0" smtClean="0">
                <a:latin typeface="Calibri" pitchFamily="34" charset="0"/>
              </a:rPr>
            </a:br>
            <a:endParaRPr lang="en-US" dirty="0">
              <a:latin typeface="Calibri" pitchFamily="34" charset="0"/>
            </a:endParaRPr>
          </a:p>
        </p:txBody>
      </p:sp>
      <p:sp>
        <p:nvSpPr>
          <p:cNvPr id="3" name="Content Placeholder 2"/>
          <p:cNvSpPr>
            <a:spLocks noGrp="1"/>
          </p:cNvSpPr>
          <p:nvPr>
            <p:ph idx="1"/>
          </p:nvPr>
        </p:nvSpPr>
        <p:spPr>
          <a:xfrm>
            <a:off x="457200" y="1828800"/>
            <a:ext cx="5334000" cy="4532376"/>
          </a:xfrm>
        </p:spPr>
        <p:txBody>
          <a:bodyPr>
            <a:normAutofit/>
          </a:bodyPr>
          <a:lstStyle/>
          <a:p>
            <a:r>
              <a:rPr lang="en-US" sz="2200" dirty="0" smtClean="0">
                <a:latin typeface="Calibri" pitchFamily="34" charset="0"/>
              </a:rPr>
              <a:t>light viewing link of violence</a:t>
            </a:r>
          </a:p>
          <a:p>
            <a:r>
              <a:rPr lang="en-US" sz="2200" dirty="0" smtClean="0">
                <a:latin typeface="Calibri" pitchFamily="34" charset="0"/>
              </a:rPr>
              <a:t>heavy viewing link of violence</a:t>
            </a:r>
          </a:p>
          <a:p>
            <a:r>
              <a:rPr lang="en-US" sz="2200" dirty="0" smtClean="0">
                <a:latin typeface="Calibri" pitchFamily="34" charset="0"/>
              </a:rPr>
              <a:t>Actual crime statistics indicate that one out of thousand is more realistic</a:t>
            </a:r>
            <a:r>
              <a:rPr lang="en-US" sz="2200" dirty="0" smtClean="0"/>
              <a:t>. </a:t>
            </a:r>
          </a:p>
        </p:txBody>
      </p:sp>
      <p:pic>
        <p:nvPicPr>
          <p:cNvPr id="5" name="Picture 4" descr="signs_violence.jpg"/>
          <p:cNvPicPr>
            <a:picLocks noChangeAspect="1"/>
          </p:cNvPicPr>
          <p:nvPr/>
        </p:nvPicPr>
        <p:blipFill>
          <a:blip r:embed="rId3" cstate="print"/>
          <a:stretch>
            <a:fillRect/>
          </a:stretch>
        </p:blipFill>
        <p:spPr>
          <a:xfrm>
            <a:off x="5867400" y="1828800"/>
            <a:ext cx="3005046" cy="4572000"/>
          </a:xfrm>
          <a:prstGeom prst="rect">
            <a:avLst/>
          </a:prstGeom>
        </p:spPr>
      </p:pic>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Autofit/>
          </a:bodyPr>
          <a:lstStyle/>
          <a:p>
            <a:pPr algn="ctr"/>
            <a:r>
              <a:rPr lang="en-US" dirty="0" smtClean="0">
                <a:latin typeface="Calibri" pitchFamily="34" charset="0"/>
              </a:rPr>
              <a:t> Fear of walking alone at night,</a:t>
            </a:r>
            <a:br>
              <a:rPr lang="en-US" dirty="0" smtClean="0">
                <a:latin typeface="Calibri" pitchFamily="34" charset="0"/>
              </a:rPr>
            </a:br>
            <a:endParaRPr lang="en-US" dirty="0">
              <a:latin typeface="Calibri" pitchFamily="34" charset="0"/>
            </a:endParaRPr>
          </a:p>
        </p:txBody>
      </p:sp>
      <p:sp>
        <p:nvSpPr>
          <p:cNvPr id="3" name="Content Placeholder 2"/>
          <p:cNvSpPr>
            <a:spLocks noGrp="1"/>
          </p:cNvSpPr>
          <p:nvPr>
            <p:ph idx="1"/>
          </p:nvPr>
        </p:nvSpPr>
        <p:spPr>
          <a:xfrm>
            <a:off x="457200" y="1905000"/>
            <a:ext cx="5791200" cy="4572000"/>
          </a:xfrm>
        </p:spPr>
        <p:txBody>
          <a:bodyPr>
            <a:normAutofit/>
          </a:bodyPr>
          <a:lstStyle/>
          <a:p>
            <a:pPr marL="109728" indent="0">
              <a:buNone/>
            </a:pPr>
            <a:endParaRPr lang="en-US" sz="2200" dirty="0" smtClean="0">
              <a:latin typeface="Calibri" pitchFamily="34" charset="0"/>
            </a:endParaRPr>
          </a:p>
          <a:p>
            <a:r>
              <a:rPr lang="en-US" sz="2200" dirty="0" smtClean="0">
                <a:latin typeface="Calibri" pitchFamily="34" charset="0"/>
              </a:rPr>
              <a:t> people with heavy viewing habits tends to over estimate criminal activities, believing it to be ten times worse then it really </a:t>
            </a:r>
            <a:r>
              <a:rPr lang="en-US" sz="2200" dirty="0" smtClean="0"/>
              <a:t>is.  </a:t>
            </a:r>
            <a:endParaRPr lang="en-US" sz="2200" dirty="0"/>
          </a:p>
        </p:txBody>
      </p:sp>
      <p:pic>
        <p:nvPicPr>
          <p:cNvPr id="6" name="Picture 5" descr="walking-in-dark-street.jpg"/>
          <p:cNvPicPr>
            <a:picLocks noChangeAspect="1"/>
          </p:cNvPicPr>
          <p:nvPr/>
        </p:nvPicPr>
        <p:blipFill>
          <a:blip r:embed="rId2" cstate="print"/>
          <a:stretch>
            <a:fillRect/>
          </a:stretch>
        </p:blipFill>
        <p:spPr>
          <a:xfrm>
            <a:off x="6324600" y="1828800"/>
            <a:ext cx="2511552" cy="4572000"/>
          </a:xfrm>
          <a:prstGeom prst="rect">
            <a:avLst/>
          </a:prstGeom>
        </p:spPr>
      </p:pic>
    </p:spTree>
  </p:cSld>
  <p:clrMapOvr>
    <a:masterClrMapping/>
  </p:clrMapOvr>
  <p:transition>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515</TotalTime>
  <Words>1016</Words>
  <Application>Microsoft Office PowerPoint</Application>
  <PresentationFormat>On-screen Show (4:3)</PresentationFormat>
  <Paragraphs>148</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Urban</vt:lpstr>
      <vt:lpstr> Cultivation Theory by Gerbner and Gross </vt:lpstr>
      <vt:lpstr>Slide 2</vt:lpstr>
      <vt:lpstr>Cultivation Theory </vt:lpstr>
      <vt:lpstr>Cultivation Theory </vt:lpstr>
      <vt:lpstr>Slide 5</vt:lpstr>
      <vt:lpstr>High and light TV Viewers </vt:lpstr>
      <vt:lpstr>Impacts of TV on Viewers </vt:lpstr>
      <vt:lpstr>Chances of Involvement with violence, </vt:lpstr>
      <vt:lpstr> Fear of walking alone at night, </vt:lpstr>
      <vt:lpstr> Perceived activity of police , </vt:lpstr>
      <vt:lpstr>General mistrust of people . </vt:lpstr>
      <vt:lpstr>MODEL OF CULTIVATION</vt:lpstr>
      <vt:lpstr>EXAMPLES Quoted;</vt:lpstr>
      <vt:lpstr>Examples from Pakistan</vt:lpstr>
      <vt:lpstr>Criticism on Gerbner theory </vt:lpstr>
      <vt:lpstr>Addition of Two new Concepts </vt:lpstr>
      <vt:lpstr>Mainstreaming</vt:lpstr>
      <vt:lpstr>Example of main streaming by movie</vt:lpstr>
      <vt:lpstr>Resonance </vt:lpstr>
      <vt:lpstr>Conclusion </vt:lpstr>
      <vt:lpstr>References: </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Cultivation Theory</dc:title>
  <dc:creator>Komal</dc:creator>
  <cp:lastModifiedBy>Olive</cp:lastModifiedBy>
  <cp:revision>109</cp:revision>
  <dcterms:created xsi:type="dcterms:W3CDTF">2006-08-16T00:00:00Z</dcterms:created>
  <dcterms:modified xsi:type="dcterms:W3CDTF">2020-04-18T18:24:04Z</dcterms:modified>
</cp:coreProperties>
</file>