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370078"/>
            <a:ext cx="83769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8349" y="272922"/>
            <a:ext cx="660730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2513"/>
            <a:ext cx="8072119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597" y="547242"/>
            <a:ext cx="4159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3010" algn="l"/>
              </a:tabLst>
            </a:pPr>
            <a:r>
              <a:rPr sz="3600" b="1" spc="-5" dirty="0">
                <a:latin typeface="Segoe UI Black"/>
                <a:cs typeface="Segoe UI Black"/>
              </a:rPr>
              <a:t>WI</a:t>
            </a:r>
            <a:r>
              <a:rPr sz="3600" b="1" spc="5" dirty="0">
                <a:latin typeface="Segoe UI Black"/>
                <a:cs typeface="Segoe UI Black"/>
              </a:rPr>
              <a:t>R</a:t>
            </a:r>
            <a:r>
              <a:rPr sz="3600" b="1" dirty="0">
                <a:latin typeface="Segoe UI Black"/>
                <a:cs typeface="Segoe UI Black"/>
              </a:rPr>
              <a:t>ELE</a:t>
            </a:r>
            <a:r>
              <a:rPr sz="3600" b="1" spc="5" dirty="0">
                <a:latin typeface="Segoe UI Black"/>
                <a:cs typeface="Segoe UI Black"/>
              </a:rPr>
              <a:t>S</a:t>
            </a:r>
            <a:r>
              <a:rPr sz="3600" b="1" dirty="0">
                <a:latin typeface="Segoe UI Black"/>
                <a:cs typeface="Segoe UI Black"/>
              </a:rPr>
              <a:t>S	MOUSE</a:t>
            </a:r>
            <a:endParaRPr sz="3600">
              <a:latin typeface="Segoe UI Black"/>
              <a:cs typeface="Segoe UI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3747"/>
            <a:ext cx="7433945" cy="196592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Mouse </a:t>
            </a:r>
            <a:r>
              <a:rPr sz="2400" spc="-5" dirty="0">
                <a:latin typeface="Calibri"/>
                <a:cs typeface="Calibri"/>
              </a:rPr>
              <a:t>without </a:t>
            </a:r>
            <a:r>
              <a:rPr sz="2400" spc="-10" dirty="0">
                <a:latin typeface="Calibri"/>
                <a:cs typeface="Calibri"/>
              </a:rPr>
              <a:t>wire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cord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called </a:t>
            </a:r>
            <a:r>
              <a:rPr sz="2400" spc="-5" dirty="0">
                <a:latin typeface="Calibri"/>
                <a:cs typeface="Calibri"/>
              </a:rPr>
              <a:t>wireless </a:t>
            </a:r>
            <a:r>
              <a:rPr sz="2400" dirty="0">
                <a:latin typeface="Calibri"/>
                <a:cs typeface="Calibri"/>
              </a:rPr>
              <a:t>mouse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cordless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mouse.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Most wireless </a:t>
            </a:r>
            <a:r>
              <a:rPr sz="2400" spc="-5" dirty="0">
                <a:latin typeface="Calibri"/>
                <a:cs typeface="Calibri"/>
              </a:rPr>
              <a:t>mice use radiofrequency </a:t>
            </a:r>
            <a:r>
              <a:rPr sz="2400" spc="-10" dirty="0">
                <a:latin typeface="Calibri"/>
                <a:cs typeface="Calibri"/>
              </a:rPr>
              <a:t>(RF) </a:t>
            </a:r>
            <a:r>
              <a:rPr sz="2400" spc="-5" dirty="0">
                <a:latin typeface="Calibri"/>
                <a:cs typeface="Calibri"/>
              </a:rPr>
              <a:t>technology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information to your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computer.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7508" y="3776008"/>
            <a:ext cx="5790273" cy="272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1764" y="559434"/>
            <a:ext cx="3762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/>
              <a:t>GSTICK</a:t>
            </a:r>
            <a:r>
              <a:rPr sz="3600" spc="95" dirty="0"/>
              <a:t> </a:t>
            </a:r>
            <a:r>
              <a:rPr sz="3600" spc="120" dirty="0"/>
              <a:t>MOUSE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8234"/>
            <a:ext cx="830326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Gordon Stewart </a:t>
            </a:r>
            <a:r>
              <a:rPr sz="2400" spc="-5" dirty="0">
                <a:latin typeface="Calibri"/>
                <a:cs typeface="Calibri"/>
              </a:rPr>
              <a:t>designed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Stick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add a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authentic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natural </a:t>
            </a:r>
            <a:r>
              <a:rPr sz="2400" spc="-15" dirty="0">
                <a:latin typeface="Calibri"/>
                <a:cs typeface="Calibri"/>
              </a:rPr>
              <a:t>feel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artistic </a:t>
            </a:r>
            <a:r>
              <a:rPr sz="2400" spc="-5" dirty="0">
                <a:latin typeface="Calibri"/>
                <a:cs typeface="Calibri"/>
              </a:rPr>
              <a:t>manipulations on both Macs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PCs.</a:t>
            </a:r>
            <a:endParaRPr sz="2400" dirty="0">
              <a:latin typeface="Calibri"/>
              <a:cs typeface="Calibri"/>
            </a:endParaRPr>
          </a:p>
          <a:p>
            <a:pPr marL="407034" indent="-39497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2400" spc="-5" dirty="0">
                <a:latin typeface="Calibri"/>
                <a:cs typeface="Calibri"/>
              </a:rPr>
              <a:t>These mice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Wireless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pocket-sized.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looks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pencil.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GStick </a:t>
            </a:r>
            <a:r>
              <a:rPr sz="2400" dirty="0">
                <a:latin typeface="Calibri"/>
                <a:cs typeface="Calibri"/>
              </a:rPr>
              <a:t>mouse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pencil.</a:t>
            </a:r>
            <a:endParaRPr sz="2400" dirty="0">
              <a:latin typeface="Calibri"/>
              <a:cs typeface="Calibri"/>
            </a:endParaRPr>
          </a:p>
          <a:p>
            <a:pPr marL="355600" marR="35941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used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web browsing, office </a:t>
            </a:r>
            <a:r>
              <a:rPr sz="2400" spc="-5" dirty="0">
                <a:latin typeface="Calibri"/>
                <a:cs typeface="Calibri"/>
              </a:rPr>
              <a:t>work or </a:t>
            </a:r>
            <a:r>
              <a:rPr sz="2400" spc="-10" dirty="0">
                <a:latin typeface="Calibri"/>
                <a:cs typeface="Calibri"/>
              </a:rPr>
              <a:t>whatever you </a:t>
            </a:r>
            <a:r>
              <a:rPr sz="2400" spc="-5" dirty="0">
                <a:latin typeface="Calibri"/>
                <a:cs typeface="Calibri"/>
              </a:rPr>
              <a:t>do with </a:t>
            </a:r>
            <a:r>
              <a:rPr sz="2400" spc="-10" dirty="0">
                <a:latin typeface="Calibri"/>
                <a:cs typeface="Calibri"/>
              </a:rPr>
              <a:t>your  traditional </a:t>
            </a:r>
            <a:r>
              <a:rPr sz="2400" dirty="0">
                <a:latin typeface="Calibri"/>
                <a:cs typeface="Calibri"/>
              </a:rPr>
              <a:t>mouse,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comfort.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4648200"/>
            <a:ext cx="6858000" cy="207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3501" y="559434"/>
            <a:ext cx="4937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6905" algn="l"/>
              </a:tabLst>
            </a:pPr>
            <a:r>
              <a:rPr sz="3600" spc="145" dirty="0"/>
              <a:t>TR</a:t>
            </a:r>
            <a:r>
              <a:rPr sz="3600" spc="110" dirty="0"/>
              <a:t>A</a:t>
            </a:r>
            <a:r>
              <a:rPr sz="3600" spc="135" dirty="0"/>
              <a:t>CK</a:t>
            </a:r>
            <a:r>
              <a:rPr sz="3600" spc="160" dirty="0"/>
              <a:t>B</a:t>
            </a:r>
            <a:r>
              <a:rPr sz="3600" spc="135" dirty="0"/>
              <a:t>AL</a:t>
            </a:r>
            <a:r>
              <a:rPr sz="3600" spc="130" dirty="0"/>
              <a:t>L</a:t>
            </a:r>
            <a:r>
              <a:rPr sz="3600" dirty="0"/>
              <a:t>	</a:t>
            </a:r>
            <a:r>
              <a:rPr sz="3600" spc="120" dirty="0"/>
              <a:t>MOUSE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3747"/>
            <a:ext cx="7900034" cy="227369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trackball </a:t>
            </a:r>
            <a:r>
              <a:rPr sz="2800" dirty="0">
                <a:latin typeface="Calibri"/>
                <a:cs typeface="Calibri"/>
              </a:rPr>
              <a:t>mouse is a </a:t>
            </a:r>
            <a:r>
              <a:rPr sz="2800" spc="-5" dirty="0">
                <a:latin typeface="Calibri"/>
                <a:cs typeface="Calibri"/>
              </a:rPr>
              <a:t>pointing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device.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ball held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socket </a:t>
            </a:r>
            <a:r>
              <a:rPr sz="2800" spc="-10" dirty="0">
                <a:latin typeface="Calibri"/>
                <a:cs typeface="Calibri"/>
              </a:rPr>
              <a:t>containing sensors to detect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rotation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ball. The </a:t>
            </a:r>
            <a:r>
              <a:rPr sz="2800" dirty="0">
                <a:latin typeface="Calibri"/>
                <a:cs typeface="Calibri"/>
              </a:rPr>
              <a:t>user </a:t>
            </a:r>
            <a:r>
              <a:rPr sz="2800" spc="-10" dirty="0">
                <a:latin typeface="Calibri"/>
                <a:cs typeface="Calibri"/>
              </a:rPr>
              <a:t>rolls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ball with </a:t>
            </a:r>
            <a:r>
              <a:rPr sz="2800" dirty="0">
                <a:latin typeface="Calibri"/>
                <a:cs typeface="Calibri"/>
              </a:rPr>
              <a:t>the thumb, </a:t>
            </a:r>
            <a:r>
              <a:rPr sz="2800" spc="-10" dirty="0">
                <a:latin typeface="Calibri"/>
                <a:cs typeface="Calibri"/>
              </a:rPr>
              <a:t>fingers, </a:t>
            </a:r>
            <a:r>
              <a:rPr sz="2800" spc="-5" dirty="0">
                <a:latin typeface="Calibri"/>
                <a:cs typeface="Calibri"/>
              </a:rPr>
              <a:t>or the palm 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hand </a:t>
            </a:r>
            <a:r>
              <a:rPr sz="2800" spc="-1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move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pointer.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38" y="3837446"/>
            <a:ext cx="6400761" cy="2926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2527300" marR="5080" indent="-251079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MECHANICAL </a:t>
            </a:r>
            <a:r>
              <a:rPr spc="110" dirty="0"/>
              <a:t>MOUSE </a:t>
            </a:r>
            <a:r>
              <a:rPr spc="85" dirty="0"/>
              <a:t>OR</a:t>
            </a:r>
            <a:r>
              <a:rPr spc="5" dirty="0"/>
              <a:t> </a:t>
            </a:r>
            <a:r>
              <a:rPr spc="130" dirty="0"/>
              <a:t>BALL  </a:t>
            </a:r>
            <a:r>
              <a:rPr spc="110" dirty="0"/>
              <a:t>MOUSE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8234"/>
            <a:ext cx="8002270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mechanical </a:t>
            </a:r>
            <a:r>
              <a:rPr sz="2400" dirty="0">
                <a:latin typeface="Calibri"/>
                <a:cs typeface="Calibri"/>
              </a:rPr>
              <a:t>mouse is a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spc="-15" dirty="0">
                <a:latin typeface="Calibri"/>
                <a:cs typeface="Calibri"/>
              </a:rPr>
              <a:t>hardware </a:t>
            </a:r>
            <a:r>
              <a:rPr sz="2400" spc="-5" dirty="0">
                <a:latin typeface="Calibri"/>
                <a:cs typeface="Calibri"/>
              </a:rPr>
              <a:t>input device comprised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metal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rubber </a:t>
            </a:r>
            <a:r>
              <a:rPr sz="2400" spc="-5" dirty="0">
                <a:latin typeface="Calibri"/>
                <a:cs typeface="Calibri"/>
              </a:rPr>
              <a:t>ball in its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underside.</a:t>
            </a:r>
            <a:endParaRPr sz="2400" dirty="0">
              <a:latin typeface="Calibri"/>
              <a:cs typeface="Calibri"/>
            </a:endParaRPr>
          </a:p>
          <a:p>
            <a:pPr marL="355600" marR="1397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Moving </a:t>
            </a:r>
            <a:r>
              <a:rPr sz="2400" dirty="0">
                <a:latin typeface="Calibri"/>
                <a:cs typeface="Calibri"/>
              </a:rPr>
              <a:t>the mouse </a:t>
            </a:r>
            <a:r>
              <a:rPr sz="2400" spc="-5" dirty="0">
                <a:latin typeface="Calibri"/>
                <a:cs typeface="Calibri"/>
              </a:rPr>
              <a:t>causes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ball </a:t>
            </a:r>
            <a:r>
              <a:rPr sz="2400" spc="-10" dirty="0">
                <a:latin typeface="Calibri"/>
                <a:cs typeface="Calibri"/>
              </a:rPr>
              <a:t>to roll,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sensors </a:t>
            </a:r>
            <a:r>
              <a:rPr sz="2400" spc="-5" dirty="0">
                <a:latin typeface="Calibri"/>
                <a:cs typeface="Calibri"/>
              </a:rPr>
              <a:t>inside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mouse </a:t>
            </a:r>
            <a:r>
              <a:rPr sz="2400" spc="-10" dirty="0">
                <a:latin typeface="Calibri"/>
                <a:cs typeface="Calibri"/>
              </a:rPr>
              <a:t>detect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movement of </a:t>
            </a:r>
            <a:r>
              <a:rPr sz="2400" dirty="0">
                <a:latin typeface="Calibri"/>
                <a:cs typeface="Calibri"/>
              </a:rPr>
              <a:t>the ball and </a:t>
            </a:r>
            <a:r>
              <a:rPr sz="2400" spc="-5" dirty="0">
                <a:latin typeface="Calibri"/>
                <a:cs typeface="Calibri"/>
              </a:rPr>
              <a:t>consequently send </a:t>
            </a:r>
            <a:r>
              <a:rPr sz="2400" dirty="0">
                <a:latin typeface="Calibri"/>
                <a:cs typeface="Calibri"/>
              </a:rPr>
              <a:t>signals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cursor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screen.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3542" y="4069079"/>
            <a:ext cx="6250819" cy="224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48" y="559434"/>
            <a:ext cx="5616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3855" algn="l"/>
                <a:tab pos="3856354" algn="l"/>
              </a:tabLst>
            </a:pPr>
            <a:r>
              <a:rPr sz="3600" spc="130" dirty="0"/>
              <a:t>FUNCT</a:t>
            </a:r>
            <a:r>
              <a:rPr sz="3600" spc="45" dirty="0"/>
              <a:t>I</a:t>
            </a:r>
            <a:r>
              <a:rPr sz="3600" spc="120" dirty="0"/>
              <a:t>O</a:t>
            </a:r>
            <a:r>
              <a:rPr sz="3600" spc="125" dirty="0"/>
              <a:t>N</a:t>
            </a:r>
            <a:r>
              <a:rPr sz="3600" dirty="0"/>
              <a:t>	</a:t>
            </a:r>
            <a:r>
              <a:rPr sz="3600" spc="130" dirty="0"/>
              <a:t>O</a:t>
            </a:r>
            <a:r>
              <a:rPr sz="3600" spc="100" dirty="0"/>
              <a:t>F</a:t>
            </a:r>
            <a:r>
              <a:rPr sz="3600" dirty="0"/>
              <a:t>	</a:t>
            </a:r>
            <a:r>
              <a:rPr sz="3600" spc="120" dirty="0"/>
              <a:t>MOUSE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780795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 Black"/>
                <a:cs typeface="Arial Black"/>
              </a:rPr>
              <a:t>Move </a:t>
            </a:r>
            <a:r>
              <a:rPr sz="2400" dirty="0">
                <a:latin typeface="Arial Black"/>
                <a:cs typeface="Arial Black"/>
              </a:rPr>
              <a:t>the mouse </a:t>
            </a:r>
            <a:r>
              <a:rPr sz="2400" spc="5" dirty="0">
                <a:latin typeface="Arial Black"/>
                <a:cs typeface="Arial Black"/>
              </a:rPr>
              <a:t>cursor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800" spc="-5" dirty="0">
                <a:latin typeface="Calibri"/>
                <a:cs typeface="Calibri"/>
              </a:rPr>
              <a:t>The primary function is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move</a:t>
            </a:r>
            <a:r>
              <a:rPr sz="2800" spc="-240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the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mouse </a:t>
            </a:r>
            <a:r>
              <a:rPr sz="2800" spc="-10" dirty="0">
                <a:latin typeface="Calibri"/>
                <a:cs typeface="Calibri"/>
              </a:rPr>
              <a:t>cursor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screen.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421" y="2592057"/>
            <a:ext cx="7960995" cy="17370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6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Open or </a:t>
            </a:r>
            <a:r>
              <a:rPr sz="2400" spc="-20" dirty="0">
                <a:latin typeface="Arial Black"/>
                <a:cs typeface="Arial Black"/>
              </a:rPr>
              <a:t>execute </a:t>
            </a:r>
            <a:r>
              <a:rPr sz="2400" dirty="0">
                <a:latin typeface="Arial Black"/>
                <a:cs typeface="Arial Black"/>
              </a:rPr>
              <a:t>a </a:t>
            </a:r>
            <a:r>
              <a:rPr sz="2400" spc="5" dirty="0">
                <a:latin typeface="Arial Black"/>
                <a:cs typeface="Arial Black"/>
              </a:rPr>
              <a:t>program</a:t>
            </a:r>
            <a:r>
              <a:rPr sz="2400" spc="5" dirty="0">
                <a:latin typeface="Calibri"/>
                <a:cs typeface="Calibri"/>
              </a:rPr>
              <a:t>- </a:t>
            </a: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10" dirty="0">
                <a:latin typeface="Calibri"/>
                <a:cs typeface="Calibri"/>
              </a:rPr>
              <a:t>you've </a:t>
            </a:r>
            <a:r>
              <a:rPr sz="2800" spc="-5" dirty="0">
                <a:latin typeface="Calibri"/>
                <a:cs typeface="Calibri"/>
              </a:rPr>
              <a:t>moved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cursor 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icon, </a:t>
            </a:r>
            <a:r>
              <a:rPr sz="2800" spc="-35" dirty="0">
                <a:latin typeface="Calibri"/>
                <a:cs typeface="Calibri"/>
              </a:rPr>
              <a:t>folder, </a:t>
            </a:r>
            <a:r>
              <a:rPr sz="2800" spc="-5" dirty="0">
                <a:latin typeface="Calibri"/>
                <a:cs typeface="Calibri"/>
              </a:rPr>
              <a:t>or other object </a:t>
            </a:r>
            <a:r>
              <a:rPr sz="2800" spc="-10" dirty="0">
                <a:latin typeface="Calibri"/>
                <a:cs typeface="Calibri"/>
              </a:rPr>
              <a:t>clicking </a:t>
            </a:r>
            <a:r>
              <a:rPr sz="2800" spc="-5" dirty="0">
                <a:latin typeface="Calibri"/>
                <a:cs typeface="Calibri"/>
              </a:rPr>
              <a:t>or double </a:t>
            </a:r>
            <a:r>
              <a:rPr sz="2800" spc="-10" dirty="0">
                <a:latin typeface="Calibri"/>
                <a:cs typeface="Calibri"/>
              </a:rPr>
              <a:t>clicking </a:t>
            </a:r>
            <a:r>
              <a:rPr sz="2800" spc="-5" dirty="0">
                <a:latin typeface="Calibri"/>
                <a:cs typeface="Calibri"/>
              </a:rPr>
              <a:t>that object opens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document or </a:t>
            </a:r>
            <a:r>
              <a:rPr sz="2800" spc="-15" dirty="0">
                <a:latin typeface="Calibri"/>
                <a:cs typeface="Calibri"/>
              </a:rPr>
              <a:t>executes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program.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3883" y="2491739"/>
            <a:ext cx="809244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967" y="4419600"/>
            <a:ext cx="7348728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57200"/>
            <a:ext cx="7614920" cy="1383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5600" marR="5080" indent="-342900" algn="just">
              <a:lnSpc>
                <a:spcPct val="1022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  <a:tab pos="1334770" algn="l"/>
                <a:tab pos="2141220" algn="l"/>
              </a:tabLst>
            </a:pPr>
            <a:r>
              <a:rPr sz="2400" b="1" spc="70" dirty="0">
                <a:latin typeface="Tahoma"/>
                <a:cs typeface="Tahoma"/>
              </a:rPr>
              <a:t>Drag	</a:t>
            </a:r>
            <a:r>
              <a:rPr sz="2400" b="1" spc="85" dirty="0">
                <a:latin typeface="Tahoma"/>
                <a:cs typeface="Tahoma"/>
              </a:rPr>
              <a:t>and	drop 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Once something is selected 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also </a:t>
            </a:r>
            <a:r>
              <a:rPr sz="2800" spc="-5" dirty="0">
                <a:latin typeface="Calibri"/>
                <a:cs typeface="Calibri"/>
              </a:rPr>
              <a:t>be moved  using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drag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drop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114800"/>
            <a:ext cx="7937500" cy="17370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699"/>
              </a:lnSpc>
              <a:spcBef>
                <a:spcPts val="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Scroll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working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long document or viewing </a:t>
            </a:r>
            <a:r>
              <a:rPr sz="2800" dirty="0">
                <a:latin typeface="Calibri"/>
                <a:cs typeface="Calibri"/>
              </a:rPr>
              <a:t>a long </a:t>
            </a:r>
            <a:r>
              <a:rPr sz="2800" spc="-5" dirty="0">
                <a:latin typeface="Calibri"/>
                <a:cs typeface="Calibri"/>
              </a:rPr>
              <a:t>webpage </a:t>
            </a:r>
            <a:r>
              <a:rPr sz="2800" spc="-15" dirty="0">
                <a:latin typeface="Calibri"/>
                <a:cs typeface="Calibri"/>
              </a:rPr>
              <a:t>you  may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10" dirty="0">
                <a:latin typeface="Calibri"/>
                <a:cs typeface="Calibri"/>
              </a:rPr>
              <a:t>to scroll </a:t>
            </a:r>
            <a:r>
              <a:rPr sz="2800" spc="-5" dirty="0">
                <a:latin typeface="Calibri"/>
                <a:cs typeface="Calibri"/>
              </a:rPr>
              <a:t>up or down which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done using </a:t>
            </a:r>
            <a:r>
              <a:rPr sz="2800" dirty="0">
                <a:latin typeface="Calibri"/>
                <a:cs typeface="Calibri"/>
              </a:rPr>
              <a:t>the mouse wheel 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10" dirty="0">
                <a:latin typeface="Calibri"/>
                <a:cs typeface="Calibri"/>
              </a:rPr>
              <a:t>clicking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dragging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scroll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bar.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0890" y="2057400"/>
            <a:ext cx="74676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59" y="250371"/>
            <a:ext cx="7581900" cy="5007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240528"/>
            <a:ext cx="7688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9875" algn="l"/>
                <a:tab pos="2929890" algn="l"/>
                <a:tab pos="3506470" algn="l"/>
                <a:tab pos="5316220" algn="l"/>
                <a:tab pos="6432550" algn="l"/>
                <a:tab pos="7409815" algn="l"/>
              </a:tabLst>
            </a:pPr>
            <a:r>
              <a:rPr sz="3600" b="1" dirty="0">
                <a:solidFill>
                  <a:srgbClr val="FFC000"/>
                </a:solidFill>
                <a:latin typeface="Bookman Old Style"/>
                <a:cs typeface="Bookman Old Style"/>
              </a:rPr>
              <a:t>What	</a:t>
            </a:r>
            <a:r>
              <a:rPr sz="3600" b="1" spc="-5" dirty="0">
                <a:solidFill>
                  <a:srgbClr val="FFC000"/>
                </a:solidFill>
                <a:latin typeface="Bookman Old Style"/>
                <a:cs typeface="Bookman Old Style"/>
              </a:rPr>
              <a:t>doe</a:t>
            </a:r>
            <a:r>
              <a:rPr sz="3600" b="1" dirty="0">
                <a:solidFill>
                  <a:srgbClr val="FFC000"/>
                </a:solidFill>
                <a:latin typeface="Bookman Old Style"/>
                <a:cs typeface="Bookman Old Style"/>
              </a:rPr>
              <a:t>s	a	laptop	</a:t>
            </a:r>
            <a:r>
              <a:rPr sz="3600" b="1" spc="-5" dirty="0">
                <a:solidFill>
                  <a:srgbClr val="FFC000"/>
                </a:solidFill>
                <a:latin typeface="Bookman Old Style"/>
                <a:cs typeface="Bookman Old Style"/>
              </a:rPr>
              <a:t>us</a:t>
            </a:r>
            <a:r>
              <a:rPr sz="3600" b="1" dirty="0">
                <a:solidFill>
                  <a:srgbClr val="FFC000"/>
                </a:solidFill>
                <a:latin typeface="Bookman Old Style"/>
                <a:cs typeface="Bookman Old Style"/>
              </a:rPr>
              <a:t>e	for	a  mouse?</a:t>
            </a:r>
            <a:endParaRPr sz="3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8234"/>
            <a:ext cx="7115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Because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laptop </a:t>
            </a:r>
            <a:r>
              <a:rPr sz="1800" spc="-5" dirty="0">
                <a:latin typeface="Calibri"/>
                <a:cs typeface="Calibri"/>
              </a:rPr>
              <a:t>is designed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portability </a:t>
            </a:r>
            <a:r>
              <a:rPr sz="1800" spc="-5" dirty="0">
                <a:latin typeface="Calibri"/>
                <a:cs typeface="Calibri"/>
              </a:rPr>
              <a:t>almost all </a:t>
            </a:r>
            <a:r>
              <a:rPr sz="1800" spc="-10" dirty="0">
                <a:latin typeface="Calibri"/>
                <a:cs typeface="Calibri"/>
              </a:rPr>
              <a:t>laptops </a:t>
            </a:r>
            <a:r>
              <a:rPr sz="1800" spc="-15" dirty="0">
                <a:latin typeface="Calibri"/>
                <a:cs typeface="Calibri"/>
              </a:rPr>
              <a:t>today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touchpad </a:t>
            </a:r>
            <a:r>
              <a:rPr sz="1800" dirty="0">
                <a:latin typeface="Calibri"/>
                <a:cs typeface="Calibri"/>
              </a:rPr>
              <a:t>as the mouse, and </a:t>
            </a:r>
            <a:r>
              <a:rPr sz="1800" spc="-5" dirty="0">
                <a:latin typeface="Calibri"/>
                <a:cs typeface="Calibri"/>
              </a:rPr>
              <a:t>some lenovo </a:t>
            </a:r>
            <a:r>
              <a:rPr sz="1800" spc="-10" dirty="0">
                <a:latin typeface="Calibri"/>
                <a:cs typeface="Calibri"/>
              </a:rPr>
              <a:t>laptops still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trackpoint.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2612135"/>
            <a:ext cx="7772400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699" y="476521"/>
            <a:ext cx="8663593" cy="621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466" y="5339892"/>
            <a:ext cx="7785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11475" algn="l"/>
              </a:tabLst>
            </a:pPr>
            <a:r>
              <a:rPr sz="3600" b="0" dirty="0">
                <a:latin typeface="Bookman Old Style"/>
                <a:cs typeface="Bookman Old Style"/>
              </a:rPr>
              <a:t>What </a:t>
            </a:r>
            <a:r>
              <a:rPr sz="3600" b="0" spc="-5" dirty="0">
                <a:latin typeface="Bookman Old Style"/>
                <a:cs typeface="Bookman Old Style"/>
              </a:rPr>
              <a:t>does</a:t>
            </a:r>
            <a:r>
              <a:rPr sz="3600" b="0" spc="5" dirty="0">
                <a:latin typeface="Bookman Old Style"/>
                <a:cs typeface="Bookman Old Style"/>
              </a:rPr>
              <a:t> </a:t>
            </a:r>
            <a:r>
              <a:rPr sz="3600" b="0" dirty="0">
                <a:latin typeface="Bookman Old Style"/>
                <a:cs typeface="Bookman Old Style"/>
              </a:rPr>
              <a:t>a	</a:t>
            </a:r>
            <a:r>
              <a:rPr sz="3600" b="0" spc="-5" dirty="0">
                <a:latin typeface="Bookman Old Style"/>
                <a:cs typeface="Bookman Old Style"/>
              </a:rPr>
              <a:t>smart phone </a:t>
            </a:r>
            <a:r>
              <a:rPr sz="3600" b="0" dirty="0">
                <a:latin typeface="Bookman Old Style"/>
                <a:cs typeface="Bookman Old Style"/>
              </a:rPr>
              <a:t>or tablet  </a:t>
            </a:r>
            <a:r>
              <a:rPr sz="3600" b="0" spc="-5" dirty="0">
                <a:latin typeface="Bookman Old Style"/>
                <a:cs typeface="Bookman Old Style"/>
              </a:rPr>
              <a:t>use </a:t>
            </a:r>
            <a:r>
              <a:rPr sz="3600" b="0" dirty="0">
                <a:latin typeface="Bookman Old Style"/>
                <a:cs typeface="Bookman Old Style"/>
              </a:rPr>
              <a:t>for a mouse</a:t>
            </a:r>
            <a:r>
              <a:rPr sz="3600" b="0" spc="-10" dirty="0">
                <a:latin typeface="Bookman Old Style"/>
                <a:cs typeface="Bookman Old Style"/>
              </a:rPr>
              <a:t> </a:t>
            </a:r>
            <a:r>
              <a:rPr sz="3600" b="0" dirty="0">
                <a:latin typeface="Bookman Old Style"/>
                <a:cs typeface="Bookman Old Style"/>
              </a:rPr>
              <a:t>?</a:t>
            </a:r>
            <a:endParaRPr sz="3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"/>
            <a:ext cx="779335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Smart phones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tablets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touch screen </a:t>
            </a:r>
            <a:r>
              <a:rPr sz="2800" dirty="0">
                <a:latin typeface="Calibri"/>
                <a:cs typeface="Calibri"/>
              </a:rPr>
              <a:t>as their </a:t>
            </a:r>
            <a:r>
              <a:rPr sz="2800" spc="-5" dirty="0">
                <a:latin typeface="Calibri"/>
                <a:cs typeface="Calibri"/>
              </a:rPr>
              <a:t>primary </a:t>
            </a:r>
            <a:r>
              <a:rPr sz="2800" dirty="0">
                <a:latin typeface="Calibri"/>
                <a:cs typeface="Calibri"/>
              </a:rPr>
              <a:t>input </a:t>
            </a:r>
            <a:r>
              <a:rPr sz="2800" spc="-5" dirty="0">
                <a:latin typeface="Calibri"/>
                <a:cs typeface="Calibri"/>
              </a:rPr>
              <a:t>device,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therefore </a:t>
            </a:r>
            <a:r>
              <a:rPr sz="2800" spc="-1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finger is </a:t>
            </a:r>
            <a:r>
              <a:rPr sz="2800" dirty="0">
                <a:latin typeface="Calibri"/>
                <a:cs typeface="Calibri"/>
              </a:rPr>
              <a:t>the mouse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5" dirty="0">
                <a:latin typeface="Calibri"/>
                <a:cs typeface="Calibri"/>
              </a:rPr>
              <a:t>devices. With most </a:t>
            </a:r>
            <a:r>
              <a:rPr sz="2800" spc="-10" dirty="0">
                <a:latin typeface="Calibri"/>
                <a:cs typeface="Calibri"/>
              </a:rPr>
              <a:t>tablets, you </a:t>
            </a:r>
            <a:r>
              <a:rPr sz="2800" spc="-5" dirty="0">
                <a:latin typeface="Calibri"/>
                <a:cs typeface="Calibri"/>
              </a:rPr>
              <a:t>also  </a:t>
            </a:r>
            <a:r>
              <a:rPr sz="2800" spc="-10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option </a:t>
            </a:r>
            <a:r>
              <a:rPr sz="2800" spc="-10" dirty="0">
                <a:latin typeface="Calibri"/>
                <a:cs typeface="Calibri"/>
              </a:rPr>
              <a:t>to connect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dirty="0">
                <a:latin typeface="Calibri"/>
                <a:cs typeface="Calibri"/>
              </a:rPr>
              <a:t>mouse and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it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tablet.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99"/>
            <a:ext cx="9144000" cy="396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72921"/>
            <a:ext cx="8915400" cy="7109639"/>
          </a:xfrm>
        </p:spPr>
        <p:txBody>
          <a:bodyPr/>
          <a:lstStyle/>
          <a:p>
            <a:r>
              <a:rPr lang="en-US" sz="6600" dirty="0" smtClean="0">
                <a:latin typeface="Gabriola"/>
                <a:cs typeface="Gabriola"/>
              </a:rPr>
              <a:t>MOUSE</a:t>
            </a:r>
            <a:br>
              <a:rPr lang="en-US" sz="6600" dirty="0" smtClean="0">
                <a:latin typeface="Gabriola"/>
                <a:cs typeface="Gabriola"/>
              </a:rPr>
            </a:br>
            <a:r>
              <a:rPr lang="en-US" sz="6600" dirty="0">
                <a:latin typeface="Gabriola"/>
                <a:cs typeface="Gabriola"/>
              </a:rPr>
              <a:t/>
            </a:r>
            <a:br>
              <a:rPr lang="en-US" sz="6600" dirty="0">
                <a:latin typeface="Gabriola"/>
                <a:cs typeface="Gabriola"/>
              </a:rPr>
            </a:br>
            <a:r>
              <a:rPr lang="en-US" sz="6600" dirty="0" smtClean="0">
                <a:latin typeface="Gabriola"/>
                <a:cs typeface="Gabriola"/>
              </a:rPr>
              <a:t/>
            </a:r>
            <a:br>
              <a:rPr lang="en-US" sz="6600" dirty="0" smtClean="0">
                <a:latin typeface="Gabriola"/>
                <a:cs typeface="Gabriola"/>
              </a:rPr>
            </a:br>
            <a:r>
              <a:rPr lang="en-US" sz="6600" dirty="0">
                <a:latin typeface="Gabriola"/>
                <a:cs typeface="Gabriola"/>
              </a:rPr>
              <a:t/>
            </a:r>
            <a:br>
              <a:rPr lang="en-US" sz="6600" dirty="0">
                <a:latin typeface="Gabriola"/>
                <a:cs typeface="Gabriola"/>
              </a:rPr>
            </a:br>
            <a:r>
              <a:rPr lang="en-US" sz="6600" dirty="0" smtClean="0">
                <a:latin typeface="Gabriola"/>
                <a:cs typeface="Gabriola"/>
              </a:rPr>
              <a:t/>
            </a:r>
            <a:br>
              <a:rPr lang="en-US" sz="6600" dirty="0" smtClean="0">
                <a:latin typeface="Gabriola"/>
                <a:cs typeface="Gabriola"/>
              </a:rPr>
            </a:br>
            <a:r>
              <a:rPr lang="en-US" sz="6600" dirty="0" smtClean="0">
                <a:latin typeface="Gabriola"/>
                <a:cs typeface="Gabriola"/>
              </a:rPr>
              <a:t>Computer Applications</a:t>
            </a:r>
            <a:br>
              <a:rPr lang="en-US" sz="6600" dirty="0" smtClean="0">
                <a:latin typeface="Gabriola"/>
                <a:cs typeface="Gabriola"/>
              </a:rPr>
            </a:br>
            <a:r>
              <a:rPr lang="en-US" sz="6600" dirty="0" smtClean="0">
                <a:latin typeface="Gabriola"/>
                <a:cs typeface="Gabriola"/>
              </a:rPr>
              <a:t>Sir Tariq Ghayyur</a:t>
            </a:r>
            <a:endParaRPr lang="en-US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290" y="152400"/>
            <a:ext cx="7762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FF3399"/>
                </a:solidFill>
                <a:latin typeface="Arial Black"/>
                <a:cs typeface="Arial Black"/>
              </a:rPr>
              <a:t>HOW </a:t>
            </a:r>
            <a:r>
              <a:rPr b="0" spc="-5" dirty="0">
                <a:solidFill>
                  <a:srgbClr val="FF3399"/>
                </a:solidFill>
                <a:latin typeface="Arial Black"/>
                <a:cs typeface="Arial Black"/>
              </a:rPr>
              <a:t>HAS THE </a:t>
            </a:r>
            <a:r>
              <a:rPr b="0" dirty="0">
                <a:solidFill>
                  <a:srgbClr val="FF3399"/>
                </a:solidFill>
                <a:latin typeface="Arial Black"/>
                <a:cs typeface="Arial Black"/>
              </a:rPr>
              <a:t>DESIGN</a:t>
            </a:r>
            <a:r>
              <a:rPr b="0" spc="-50" dirty="0">
                <a:solidFill>
                  <a:srgbClr val="FF3399"/>
                </a:solidFill>
                <a:latin typeface="Arial Black"/>
                <a:cs typeface="Arial Black"/>
              </a:rPr>
              <a:t> </a:t>
            </a:r>
            <a:r>
              <a:rPr b="0" dirty="0">
                <a:solidFill>
                  <a:srgbClr val="FF3399"/>
                </a:solidFill>
                <a:latin typeface="Arial Black"/>
                <a:cs typeface="Arial Black"/>
              </a:rPr>
              <a:t>CHANGED?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290" y="666115"/>
            <a:ext cx="7943215" cy="3503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computer </a:t>
            </a:r>
            <a:r>
              <a:rPr sz="2800" dirty="0">
                <a:latin typeface="Calibri"/>
                <a:cs typeface="Calibri"/>
              </a:rPr>
              <a:t>mouse has </a:t>
            </a:r>
            <a:r>
              <a:rPr sz="2800" spc="-5" dirty="0">
                <a:latin typeface="Calibri"/>
                <a:cs typeface="Calibri"/>
              </a:rPr>
              <a:t>definitely </a:t>
            </a:r>
            <a:r>
              <a:rPr sz="2800" dirty="0">
                <a:latin typeface="Calibri"/>
                <a:cs typeface="Calibri"/>
              </a:rPr>
              <a:t>changed </a:t>
            </a:r>
            <a:r>
              <a:rPr sz="2800" spc="-10" dirty="0">
                <a:latin typeface="Calibri"/>
                <a:cs typeface="Calibri"/>
              </a:rPr>
              <a:t>size, </a:t>
            </a:r>
            <a:r>
              <a:rPr sz="2800" spc="-5" dirty="0">
                <a:latin typeface="Calibri"/>
                <a:cs typeface="Calibri"/>
              </a:rPr>
              <a:t>getting </a:t>
            </a:r>
            <a:r>
              <a:rPr sz="2800" dirty="0">
                <a:latin typeface="Calibri"/>
                <a:cs typeface="Calibri"/>
              </a:rPr>
              <a:t>smaller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smaller.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18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design has also </a:t>
            </a:r>
            <a:r>
              <a:rPr sz="2800" spc="-5" dirty="0">
                <a:latin typeface="Calibri"/>
                <a:cs typeface="Calibri"/>
              </a:rPr>
              <a:t>become more </a:t>
            </a:r>
            <a:r>
              <a:rPr sz="2800" spc="-10" dirty="0">
                <a:latin typeface="Calibri"/>
                <a:cs typeface="Calibri"/>
              </a:rPr>
              <a:t>comfortable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hold, as the </a:t>
            </a:r>
            <a:r>
              <a:rPr sz="2800" spc="-10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computer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mouse</a:t>
            </a:r>
          </a:p>
          <a:p>
            <a:pPr marL="355600">
              <a:lnSpc>
                <a:spcPts val="1835"/>
              </a:lnSpc>
            </a:pPr>
            <a:r>
              <a:rPr sz="2800" spc="-5" dirty="0">
                <a:latin typeface="Calibri"/>
                <a:cs typeface="Calibri"/>
              </a:rPr>
              <a:t>was quite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square.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Motion </a:t>
            </a:r>
            <a:r>
              <a:rPr sz="2800" spc="-5" dirty="0">
                <a:latin typeface="Calibri"/>
                <a:cs typeface="Calibri"/>
              </a:rPr>
              <a:t>detectors </a:t>
            </a:r>
            <a:r>
              <a:rPr sz="2800" spc="-10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changed </a:t>
            </a:r>
            <a:r>
              <a:rPr sz="2800" spc="-10" dirty="0">
                <a:latin typeface="Calibri"/>
                <a:cs typeface="Calibri"/>
              </a:rPr>
              <a:t>from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tracking </a:t>
            </a:r>
            <a:r>
              <a:rPr sz="2800" dirty="0">
                <a:latin typeface="Calibri"/>
                <a:cs typeface="Calibri"/>
              </a:rPr>
              <a:t>ball,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LED light,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now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laser.  </a:t>
            </a:r>
            <a:r>
              <a:rPr sz="2800" spc="-5" dirty="0">
                <a:latin typeface="Calibri"/>
                <a:cs typeface="Calibri"/>
              </a:rPr>
              <a:t>This improves </a:t>
            </a:r>
            <a:r>
              <a:rPr sz="2800" dirty="0">
                <a:latin typeface="Calibri"/>
                <a:cs typeface="Calibri"/>
              </a:rPr>
              <a:t>the quality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motion we see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screen, </a:t>
            </a:r>
            <a:r>
              <a:rPr sz="2800" dirty="0">
                <a:latin typeface="Calibri"/>
                <a:cs typeface="Calibri"/>
              </a:rPr>
              <a:t>and also </a:t>
            </a:r>
            <a:r>
              <a:rPr sz="2800" spc="-5" dirty="0">
                <a:latin typeface="Calibri"/>
                <a:cs typeface="Calibri"/>
              </a:rPr>
              <a:t>eliminated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mouse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pads.</a:t>
            </a:r>
          </a:p>
          <a:p>
            <a:pPr marL="355600" marR="207645" indent="-342900">
              <a:lnSpc>
                <a:spcPts val="163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‘scroll </a:t>
            </a:r>
            <a:r>
              <a:rPr sz="2800" dirty="0">
                <a:latin typeface="Calibri"/>
                <a:cs typeface="Calibri"/>
              </a:rPr>
              <a:t>wheel’ is also </a:t>
            </a:r>
            <a:r>
              <a:rPr sz="2800" spc="-10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on most </a:t>
            </a:r>
            <a:r>
              <a:rPr sz="2800" dirty="0">
                <a:latin typeface="Calibri"/>
                <a:cs typeface="Calibri"/>
              </a:rPr>
              <a:t>mouses, making it easier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view web </a:t>
            </a:r>
            <a:r>
              <a:rPr sz="2800" spc="-5" dirty="0">
                <a:latin typeface="Calibri"/>
                <a:cs typeface="Calibri"/>
              </a:rPr>
              <a:t>pages 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folders.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571999"/>
            <a:ext cx="9144000" cy="2285999"/>
            <a:chOff x="0" y="3809999"/>
            <a:chExt cx="9081135" cy="3048000"/>
          </a:xfrm>
        </p:grpSpPr>
        <p:sp>
          <p:nvSpPr>
            <p:cNvPr id="5" name="object 5"/>
            <p:cNvSpPr/>
            <p:nvPr/>
          </p:nvSpPr>
          <p:spPr>
            <a:xfrm>
              <a:off x="0" y="3809999"/>
              <a:ext cx="4381500" cy="304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2647" y="3853950"/>
              <a:ext cx="4658182" cy="30040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70078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Uighur"/>
                <a:cs typeface="Microsoft Uighur"/>
              </a:rPr>
              <a:t>BEFORE</a:t>
            </a:r>
            <a:r>
              <a:rPr sz="3600" spc="195" dirty="0">
                <a:latin typeface="Microsoft Uighur"/>
                <a:cs typeface="Microsoft Uighur"/>
              </a:rPr>
              <a:t> </a:t>
            </a:r>
            <a:r>
              <a:rPr sz="3600" spc="-5" dirty="0">
                <a:latin typeface="Microsoft Uighur"/>
                <a:cs typeface="Microsoft Uighur"/>
              </a:rPr>
              <a:t>COMPUTER</a:t>
            </a:r>
            <a:r>
              <a:rPr sz="3600" spc="180" dirty="0">
                <a:latin typeface="Microsoft Uighur"/>
                <a:cs typeface="Microsoft Uighur"/>
              </a:rPr>
              <a:t> </a:t>
            </a:r>
            <a:r>
              <a:rPr sz="3600" spc="-5" dirty="0">
                <a:latin typeface="Microsoft Uighur"/>
                <a:cs typeface="Microsoft Uighur"/>
              </a:rPr>
              <a:t>MOUSE</a:t>
            </a:r>
            <a:r>
              <a:rPr sz="3600" spc="180" dirty="0">
                <a:latin typeface="Microsoft Uighur"/>
                <a:cs typeface="Microsoft Uighur"/>
              </a:rPr>
              <a:t> </a:t>
            </a:r>
            <a:r>
              <a:rPr sz="3600" spc="-5" dirty="0">
                <a:latin typeface="Microsoft Uighur"/>
                <a:cs typeface="Microsoft Uighur"/>
              </a:rPr>
              <a:t>WAS</a:t>
            </a:r>
            <a:r>
              <a:rPr sz="3600" spc="185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ONLY</a:t>
            </a:r>
            <a:r>
              <a:rPr sz="3600" spc="170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AN</a:t>
            </a:r>
            <a:r>
              <a:rPr sz="3600" spc="175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ANIMAL</a:t>
            </a:r>
            <a:endParaRPr sz="3600">
              <a:latin typeface="Microsoft Uighur"/>
              <a:cs typeface="Microsoft Uighu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34200" y="1447800"/>
            <a:ext cx="21336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189554"/>
            <a:ext cx="7940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Uighur"/>
                <a:cs typeface="Microsoft Uighur"/>
              </a:rPr>
              <a:t>BUT </a:t>
            </a:r>
            <a:r>
              <a:rPr sz="3600" spc="-5" dirty="0">
                <a:latin typeface="Microsoft Uighur"/>
                <a:cs typeface="Microsoft Uighur"/>
              </a:rPr>
              <a:t>NOW </a:t>
            </a:r>
            <a:r>
              <a:rPr sz="3600" dirty="0">
                <a:latin typeface="Microsoft Uighur"/>
                <a:cs typeface="Microsoft Uighur"/>
              </a:rPr>
              <a:t>A </a:t>
            </a:r>
            <a:r>
              <a:rPr sz="3600" spc="-5" dirty="0">
                <a:latin typeface="Microsoft Uighur"/>
                <a:cs typeface="Microsoft Uighur"/>
              </a:rPr>
              <a:t>DAYS THERE </a:t>
            </a:r>
            <a:r>
              <a:rPr sz="3600" dirty="0">
                <a:latin typeface="Microsoft Uighur"/>
                <a:cs typeface="Microsoft Uighur"/>
              </a:rPr>
              <a:t>IS ALSO ANOTHER </a:t>
            </a:r>
            <a:r>
              <a:rPr sz="3600" spc="-10" dirty="0">
                <a:latin typeface="Microsoft Uighur"/>
                <a:cs typeface="Microsoft Uighur"/>
              </a:rPr>
              <a:t>MOUSE  WHICH</a:t>
            </a:r>
            <a:r>
              <a:rPr sz="3600" spc="200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IS</a:t>
            </a:r>
            <a:r>
              <a:rPr sz="3600" spc="185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THE</a:t>
            </a:r>
            <a:r>
              <a:rPr sz="3600" spc="195" dirty="0">
                <a:latin typeface="Microsoft Uighur"/>
                <a:cs typeface="Microsoft Uighur"/>
              </a:rPr>
              <a:t> </a:t>
            </a:r>
            <a:r>
              <a:rPr sz="3600" spc="-5" dirty="0">
                <a:latin typeface="Microsoft Uighur"/>
                <a:cs typeface="Microsoft Uighur"/>
              </a:rPr>
              <a:t>PART</a:t>
            </a:r>
            <a:r>
              <a:rPr sz="3600" spc="180" dirty="0">
                <a:latin typeface="Microsoft Uighur"/>
                <a:cs typeface="Microsoft Uighur"/>
              </a:rPr>
              <a:t> </a:t>
            </a:r>
            <a:r>
              <a:rPr sz="3600" dirty="0">
                <a:latin typeface="Microsoft Uighur"/>
                <a:cs typeface="Microsoft Uighur"/>
              </a:rPr>
              <a:t>OF</a:t>
            </a:r>
            <a:r>
              <a:rPr sz="3600" spc="210" dirty="0">
                <a:latin typeface="Microsoft Uighur"/>
                <a:cs typeface="Microsoft Uighur"/>
              </a:rPr>
              <a:t> </a:t>
            </a:r>
            <a:r>
              <a:rPr sz="3600" spc="-5" dirty="0">
                <a:latin typeface="Microsoft Uighur"/>
                <a:cs typeface="Microsoft Uighur"/>
              </a:rPr>
              <a:t>COMPUTER</a:t>
            </a:r>
            <a:endParaRPr sz="360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7683" y="4495800"/>
            <a:ext cx="1690116" cy="214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5267" y="515815"/>
            <a:ext cx="4139292" cy="5251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559434"/>
            <a:ext cx="4794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0380" algn="l"/>
                <a:tab pos="2616200" algn="l"/>
              </a:tabLst>
            </a:pPr>
            <a:r>
              <a:rPr sz="3600" spc="80" dirty="0">
                <a:solidFill>
                  <a:srgbClr val="548ED4"/>
                </a:solidFill>
              </a:rPr>
              <a:t>WHAT	</a:t>
            </a:r>
            <a:r>
              <a:rPr sz="3600" spc="114" dirty="0">
                <a:solidFill>
                  <a:srgbClr val="548ED4"/>
                </a:solidFill>
              </a:rPr>
              <a:t>IS	</a:t>
            </a:r>
            <a:r>
              <a:rPr sz="3600" spc="120" dirty="0">
                <a:solidFill>
                  <a:srgbClr val="548ED4"/>
                </a:solidFill>
              </a:rPr>
              <a:t>MOUSE</a:t>
            </a:r>
            <a:r>
              <a:rPr sz="3600" spc="55" dirty="0">
                <a:solidFill>
                  <a:srgbClr val="548ED4"/>
                </a:solidFill>
              </a:rPr>
              <a:t> 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3747"/>
            <a:ext cx="7872730" cy="43358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07034" indent="-39497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mouse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10" dirty="0">
                <a:latin typeface="Calibri"/>
                <a:cs typeface="Calibri"/>
              </a:rPr>
              <a:t>external computer </a:t>
            </a:r>
            <a:r>
              <a:rPr sz="2400" spc="-15" dirty="0">
                <a:latin typeface="Calibri"/>
                <a:cs typeface="Calibri"/>
              </a:rPr>
              <a:t>hardware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device.</a:t>
            </a:r>
            <a:endParaRPr sz="2400" dirty="0">
              <a:latin typeface="Calibri"/>
              <a:cs typeface="Calibri"/>
            </a:endParaRPr>
          </a:p>
          <a:p>
            <a:pPr marL="407034" indent="-39497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allows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user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motion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computer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cursor.</a:t>
            </a:r>
            <a:endParaRPr sz="2400" dirty="0">
              <a:latin typeface="Calibri"/>
              <a:cs typeface="Calibri"/>
            </a:endParaRPr>
          </a:p>
          <a:p>
            <a:pPr marL="407034" indent="-39497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2400" dirty="0">
                <a:latin typeface="Calibri"/>
                <a:cs typeface="Calibri"/>
              </a:rPr>
              <a:t>It also select </a:t>
            </a:r>
            <a:r>
              <a:rPr sz="2400" spc="-5" dirty="0">
                <a:latin typeface="Calibri"/>
                <a:cs typeface="Calibri"/>
              </a:rPr>
              <a:t>objects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screen by moving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clicking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2400" dirty="0"/>
              <a:t>	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1980’s,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spc="-5" dirty="0">
                <a:latin typeface="Calibri"/>
                <a:cs typeface="Calibri"/>
              </a:rPr>
              <a:t>mice became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dominant </a:t>
            </a:r>
            <a:r>
              <a:rPr sz="2400" spc="-20" dirty="0">
                <a:latin typeface="Calibri"/>
                <a:cs typeface="Calibri"/>
              </a:rPr>
              <a:t>way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people </a:t>
            </a:r>
            <a:r>
              <a:rPr sz="2400" spc="-10" dirty="0">
                <a:latin typeface="Calibri"/>
                <a:cs typeface="Calibri"/>
              </a:rPr>
              <a:t>to  interface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personal </a:t>
            </a:r>
            <a:r>
              <a:rPr sz="2400" spc="-15" dirty="0">
                <a:latin typeface="Calibri"/>
                <a:cs typeface="Calibri"/>
              </a:rPr>
              <a:t>computers </a:t>
            </a:r>
            <a:r>
              <a:rPr sz="2400" spc="-10" dirty="0">
                <a:latin typeface="Calibri"/>
                <a:cs typeface="Calibri"/>
              </a:rPr>
              <a:t>after testing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various </a:t>
            </a:r>
            <a:r>
              <a:rPr sz="2400" spc="-5" dirty="0">
                <a:latin typeface="Calibri"/>
                <a:cs typeface="Calibri"/>
              </a:rPr>
              <a:t>devices showed it </a:t>
            </a:r>
            <a:r>
              <a:rPr sz="2400" spc="-10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most convenient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simple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use.</a:t>
            </a:r>
          </a:p>
          <a:p>
            <a:pPr marL="35560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mouse </a:t>
            </a:r>
            <a:r>
              <a:rPr sz="2400" spc="-10" dirty="0">
                <a:latin typeface="Calibri"/>
                <a:cs typeface="Calibri"/>
              </a:rPr>
              <a:t>works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basic </a:t>
            </a:r>
            <a:r>
              <a:rPr sz="2400" spc="-10" dirty="0">
                <a:latin typeface="Calibri"/>
                <a:cs typeface="Calibri"/>
              </a:rPr>
              <a:t>principle </a:t>
            </a:r>
            <a:r>
              <a:rPr sz="2400" spc="-5" dirty="0">
                <a:latin typeface="Calibri"/>
                <a:cs typeface="Calibri"/>
              </a:rPr>
              <a:t>that the movement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device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endParaRPr sz="24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translated into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movement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cursor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screen.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4343400"/>
            <a:ext cx="3810000" cy="22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104" y="547242"/>
            <a:ext cx="5175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6C09"/>
                </a:solidFill>
                <a:latin typeface="Segoe UI Black"/>
                <a:cs typeface="Segoe UI Black"/>
              </a:rPr>
              <a:t>INVENTION </a:t>
            </a:r>
            <a:r>
              <a:rPr sz="3600" b="1" spc="-5" dirty="0">
                <a:solidFill>
                  <a:srgbClr val="E36C09"/>
                </a:solidFill>
                <a:latin typeface="Segoe UI Black"/>
                <a:cs typeface="Segoe UI Black"/>
              </a:rPr>
              <a:t>OF</a:t>
            </a:r>
            <a:r>
              <a:rPr sz="3600" b="1" spc="-120" dirty="0">
                <a:solidFill>
                  <a:srgbClr val="E36C09"/>
                </a:solidFill>
                <a:latin typeface="Segoe UI Black"/>
                <a:cs typeface="Segoe UI Black"/>
              </a:rPr>
              <a:t> </a:t>
            </a:r>
            <a:r>
              <a:rPr sz="3600" b="1" dirty="0">
                <a:solidFill>
                  <a:srgbClr val="E36C09"/>
                </a:solidFill>
                <a:latin typeface="Segoe UI Black"/>
                <a:cs typeface="Segoe UI Black"/>
              </a:rPr>
              <a:t>MOUSE</a:t>
            </a:r>
            <a:endParaRPr sz="3600">
              <a:latin typeface="Segoe UI Black"/>
              <a:cs typeface="Segoe UI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7378"/>
            <a:ext cx="80606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The </a:t>
            </a:r>
            <a:r>
              <a:rPr sz="2400" i="1" dirty="0">
                <a:solidFill>
                  <a:srgbClr val="CC6600"/>
                </a:solidFill>
                <a:latin typeface="Arial"/>
                <a:cs typeface="Arial"/>
              </a:rPr>
              <a:t>first </a:t>
            </a: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computer </a:t>
            </a:r>
            <a:r>
              <a:rPr sz="2400" i="1" spc="-10" dirty="0">
                <a:solidFill>
                  <a:srgbClr val="CC6600"/>
                </a:solidFill>
                <a:latin typeface="Arial"/>
                <a:cs typeface="Arial"/>
              </a:rPr>
              <a:t>mouse </a:t>
            </a:r>
            <a:r>
              <a:rPr sz="2400" i="1" dirty="0">
                <a:solidFill>
                  <a:srgbClr val="CC6600"/>
                </a:solidFill>
                <a:latin typeface="Arial"/>
                <a:cs typeface="Arial"/>
              </a:rPr>
              <a:t>was </a:t>
            </a: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publicly unveiled in 1968 by its </a:t>
            </a:r>
            <a:r>
              <a:rPr sz="2400" i="1" spc="-15" dirty="0">
                <a:solidFill>
                  <a:srgbClr val="CC6600"/>
                </a:solidFill>
                <a:latin typeface="Arial"/>
                <a:cs typeface="Arial"/>
              </a:rPr>
              <a:t>inventor,</a:t>
            </a:r>
            <a:r>
              <a:rPr sz="2400" i="1" spc="14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400" i="1" spc="-5" dirty="0" smtClean="0">
                <a:solidFill>
                  <a:srgbClr val="CC6600"/>
                </a:solidFill>
                <a:latin typeface="Arial"/>
                <a:cs typeface="Arial"/>
              </a:rPr>
              <a:t>Douglas</a:t>
            </a:r>
            <a:r>
              <a:rPr lang="en-US" sz="2400" i="1" spc="-5" dirty="0" smtClean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400" i="1" spc="-5" dirty="0" err="1" smtClean="0">
                <a:solidFill>
                  <a:srgbClr val="CC6600"/>
                </a:solidFill>
                <a:latin typeface="Arial"/>
                <a:cs typeface="Arial"/>
              </a:rPr>
              <a:t>C.Engelbart.It</a:t>
            </a:r>
            <a:r>
              <a:rPr sz="2400" i="1" spc="-5" dirty="0" smtClean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was </a:t>
            </a:r>
            <a:r>
              <a:rPr sz="2400" i="1" spc="-10" dirty="0">
                <a:solidFill>
                  <a:srgbClr val="CC6600"/>
                </a:solidFill>
                <a:latin typeface="Arial"/>
                <a:cs typeface="Arial"/>
              </a:rPr>
              <a:t>made </a:t>
            </a: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of</a:t>
            </a:r>
            <a:r>
              <a:rPr sz="2400" i="1" spc="3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CC6600"/>
                </a:solidFill>
                <a:latin typeface="Arial"/>
                <a:cs typeface="Arial"/>
              </a:rPr>
              <a:t>wood.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38398"/>
            <a:ext cx="91440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974" y="231775"/>
            <a:ext cx="691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  <a:tab pos="4147820" algn="l"/>
              </a:tabLst>
            </a:pPr>
            <a:r>
              <a:rPr sz="3600" spc="105" dirty="0"/>
              <a:t>Mouse	</a:t>
            </a:r>
            <a:r>
              <a:rPr sz="3600" spc="80" dirty="0"/>
              <a:t>Physical	</a:t>
            </a:r>
            <a:r>
              <a:rPr sz="3600" spc="85" dirty="0"/>
              <a:t>Description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8234"/>
            <a:ext cx="7983220" cy="30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Computer mice </a:t>
            </a:r>
            <a:r>
              <a:rPr sz="2800" spc="-10" dirty="0">
                <a:latin typeface="Calibri"/>
                <a:cs typeface="Calibri"/>
              </a:rPr>
              <a:t>come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many </a:t>
            </a:r>
            <a:r>
              <a:rPr sz="2800" spc="-5" dirty="0">
                <a:latin typeface="Calibri"/>
                <a:cs typeface="Calibri"/>
              </a:rPr>
              <a:t>shapes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sizes </a:t>
            </a:r>
            <a:r>
              <a:rPr sz="2800" spc="-5" dirty="0">
                <a:latin typeface="Calibri"/>
                <a:cs typeface="Calibri"/>
              </a:rPr>
              <a:t>but </a:t>
            </a:r>
            <a:r>
              <a:rPr sz="2800" spc="-10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5" dirty="0">
                <a:latin typeface="Calibri"/>
                <a:cs typeface="Calibri"/>
              </a:rPr>
              <a:t>designed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fit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either</a:t>
            </a:r>
          </a:p>
          <a:p>
            <a:pPr marL="3556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left </a:t>
            </a:r>
            <a:r>
              <a:rPr sz="2800" spc="-5" dirty="0">
                <a:latin typeface="Calibri"/>
                <a:cs typeface="Calibri"/>
              </a:rPr>
              <a:t>or right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hand.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standard </a:t>
            </a:r>
            <a:r>
              <a:rPr sz="2800" dirty="0">
                <a:latin typeface="Calibri"/>
                <a:cs typeface="Calibri"/>
              </a:rPr>
              <a:t>mouse </a:t>
            </a:r>
            <a:r>
              <a:rPr sz="2800" spc="-5" dirty="0">
                <a:latin typeface="Calibri"/>
                <a:cs typeface="Calibri"/>
              </a:rPr>
              <a:t>has </a:t>
            </a:r>
            <a:r>
              <a:rPr sz="2800" spc="-10" dirty="0">
                <a:latin typeface="Calibri"/>
                <a:cs typeface="Calibri"/>
              </a:rPr>
              <a:t>two buttons </a:t>
            </a:r>
            <a:r>
              <a:rPr sz="2800" spc="-15" dirty="0">
                <a:latin typeface="Calibri"/>
                <a:cs typeface="Calibri"/>
              </a:rPr>
              <a:t>toward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front (to </a:t>
            </a:r>
            <a:r>
              <a:rPr sz="2800" i="1" spc="-5" dirty="0">
                <a:latin typeface="Calibri"/>
                <a:cs typeface="Calibri"/>
              </a:rPr>
              <a:t>left-click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i="1" spc="-10" dirty="0">
                <a:latin typeface="Calibri"/>
                <a:cs typeface="Calibri"/>
              </a:rPr>
              <a:t>right-click</a:t>
            </a:r>
            <a:r>
              <a:rPr sz="2800" spc="-10" dirty="0">
                <a:latin typeface="Calibri"/>
                <a:cs typeface="Calibri"/>
              </a:rPr>
              <a:t>)  </a:t>
            </a:r>
            <a:r>
              <a:rPr sz="2800" dirty="0">
                <a:latin typeface="Calibri"/>
                <a:cs typeface="Calibri"/>
              </a:rPr>
              <a:t>and a </a:t>
            </a:r>
            <a:r>
              <a:rPr sz="2800" spc="-10" dirty="0">
                <a:latin typeface="Calibri"/>
                <a:cs typeface="Calibri"/>
              </a:rPr>
              <a:t>scroll </a:t>
            </a:r>
            <a:r>
              <a:rPr sz="2800" dirty="0">
                <a:latin typeface="Calibri"/>
                <a:cs typeface="Calibri"/>
              </a:rPr>
              <a:t>wheel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center (to </a:t>
            </a:r>
            <a:r>
              <a:rPr sz="2800" spc="-5" dirty="0">
                <a:latin typeface="Calibri"/>
                <a:cs typeface="Calibri"/>
              </a:rPr>
              <a:t>quickly move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screen </a:t>
            </a:r>
            <a:r>
              <a:rPr sz="2800" spc="-5" dirty="0">
                <a:latin typeface="Calibri"/>
                <a:cs typeface="Calibri"/>
              </a:rPr>
              <a:t>up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down).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8061" y="4342359"/>
            <a:ext cx="1155598" cy="145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1192" y="4292382"/>
            <a:ext cx="1161062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1101" y="4581259"/>
            <a:ext cx="118872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6125" y="5335701"/>
            <a:ext cx="1609138" cy="1235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6176" y="5265500"/>
            <a:ext cx="2502407" cy="1067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4608968"/>
            <a:ext cx="3408701" cy="1975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4590" marR="5080" indent="-242252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2D050"/>
                </a:solidFill>
                <a:latin typeface="Segoe UI Black"/>
                <a:cs typeface="Segoe UI Black"/>
              </a:rPr>
              <a:t>HOW </a:t>
            </a:r>
            <a:r>
              <a:rPr sz="3600" b="1" spc="-5" dirty="0">
                <a:solidFill>
                  <a:srgbClr val="92D050"/>
                </a:solidFill>
                <a:latin typeface="Segoe UI Black"/>
                <a:cs typeface="Segoe UI Black"/>
              </a:rPr>
              <a:t>THE </a:t>
            </a:r>
            <a:r>
              <a:rPr sz="3600" b="1" dirty="0">
                <a:solidFill>
                  <a:srgbClr val="92D050"/>
                </a:solidFill>
                <a:latin typeface="Segoe UI Black"/>
                <a:cs typeface="Segoe UI Black"/>
              </a:rPr>
              <a:t>MOUSE COMES</a:t>
            </a:r>
            <a:r>
              <a:rPr sz="3600" b="1" spc="-155" dirty="0">
                <a:solidFill>
                  <a:srgbClr val="92D050"/>
                </a:solidFill>
                <a:latin typeface="Segoe UI Black"/>
                <a:cs typeface="Segoe UI Black"/>
              </a:rPr>
              <a:t> </a:t>
            </a:r>
            <a:r>
              <a:rPr sz="3600" b="1" dirty="0">
                <a:solidFill>
                  <a:srgbClr val="92D050"/>
                </a:solidFill>
                <a:latin typeface="Segoe UI Black"/>
                <a:cs typeface="Segoe UI Black"/>
              </a:rPr>
              <a:t>ITS  </a:t>
            </a:r>
            <a:r>
              <a:rPr sz="3600" b="1" spc="-5" dirty="0">
                <a:solidFill>
                  <a:srgbClr val="92D050"/>
                </a:solidFill>
                <a:latin typeface="Segoe UI Black"/>
                <a:cs typeface="Segoe UI Black"/>
              </a:rPr>
              <a:t>NAME </a:t>
            </a:r>
            <a:r>
              <a:rPr sz="3600" b="1" dirty="0">
                <a:solidFill>
                  <a:srgbClr val="92D050"/>
                </a:solidFill>
                <a:latin typeface="Segoe UI Black"/>
                <a:cs typeface="Segoe UI Black"/>
              </a:rPr>
              <a:t>?</a:t>
            </a:r>
            <a:endParaRPr sz="3600">
              <a:latin typeface="Segoe UI Black"/>
              <a:cs typeface="Segoe UI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554729"/>
            <a:ext cx="629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just looked like a </a:t>
            </a:r>
            <a:r>
              <a:rPr sz="1800" b="1" spc="-5" dirty="0">
                <a:solidFill>
                  <a:srgbClr val="212121"/>
                </a:solidFill>
                <a:latin typeface="Arial"/>
                <a:cs typeface="Arial"/>
              </a:rPr>
              <a:t>mouse 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tail, and 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we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all called it</a:t>
            </a:r>
            <a:r>
              <a:rPr sz="1800" spc="1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that.”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1524000"/>
            <a:ext cx="6553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495800"/>
            <a:ext cx="39624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2912" y="4829095"/>
            <a:ext cx="3971032" cy="1607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228727"/>
            <a:ext cx="5782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C000"/>
                </a:solidFill>
                <a:latin typeface="Segoe UI Black"/>
                <a:cs typeface="Segoe UI Black"/>
              </a:rPr>
              <a:t>Mouse vs </a:t>
            </a:r>
            <a:r>
              <a:rPr sz="3600" b="1" spc="-5" dirty="0">
                <a:solidFill>
                  <a:srgbClr val="FFC000"/>
                </a:solidFill>
                <a:latin typeface="Segoe UI Black"/>
                <a:cs typeface="Segoe UI Black"/>
              </a:rPr>
              <a:t>mice </a:t>
            </a:r>
            <a:r>
              <a:rPr sz="3600" b="1" dirty="0">
                <a:solidFill>
                  <a:srgbClr val="FFC000"/>
                </a:solidFill>
                <a:latin typeface="Segoe UI Black"/>
                <a:cs typeface="Segoe UI Black"/>
              </a:rPr>
              <a:t>or</a:t>
            </a:r>
            <a:r>
              <a:rPr sz="3600" b="1" spc="-100" dirty="0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sz="3600" b="1" spc="-5" dirty="0">
                <a:solidFill>
                  <a:srgbClr val="FFC000"/>
                </a:solidFill>
                <a:latin typeface="Segoe UI Black"/>
                <a:cs typeface="Segoe UI Black"/>
              </a:rPr>
              <a:t>mouses</a:t>
            </a:r>
            <a:endParaRPr sz="3600">
              <a:latin typeface="Segoe UI Black"/>
              <a:cs typeface="Segoe UI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8332" y="3352799"/>
            <a:ext cx="5704332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276599"/>
            <a:ext cx="2971800" cy="3581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887" y="1237234"/>
            <a:ext cx="812038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talking </a:t>
            </a:r>
            <a:r>
              <a:rPr sz="2800" dirty="0">
                <a:latin typeface="Calibri"/>
                <a:cs typeface="Calibri"/>
              </a:rPr>
              <a:t>about </a:t>
            </a:r>
            <a:r>
              <a:rPr sz="2800" spc="-5" dirty="0">
                <a:latin typeface="Calibri"/>
                <a:cs typeface="Calibri"/>
              </a:rPr>
              <a:t>one (singular)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20" dirty="0">
                <a:latin typeface="Calibri"/>
                <a:cs typeface="Calibri"/>
              </a:rPr>
              <a:t>refer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computer </a:t>
            </a:r>
            <a:r>
              <a:rPr sz="2800" dirty="0">
                <a:latin typeface="Calibri"/>
                <a:cs typeface="Calibri"/>
              </a:rPr>
              <a:t>mouse as a "mouse." </a:t>
            </a:r>
            <a:r>
              <a:rPr sz="2800" spc="-5" dirty="0">
                <a:latin typeface="Calibri"/>
                <a:cs typeface="Calibri"/>
              </a:rPr>
              <a:t>When  </a:t>
            </a:r>
            <a:r>
              <a:rPr sz="2800" spc="-10" dirty="0">
                <a:latin typeface="Calibri"/>
                <a:cs typeface="Calibri"/>
              </a:rPr>
              <a:t>talking </a:t>
            </a:r>
            <a:r>
              <a:rPr sz="2800" dirty="0">
                <a:latin typeface="Calibri"/>
                <a:cs typeface="Calibri"/>
              </a:rPr>
              <a:t>about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more (plural), we </a:t>
            </a:r>
            <a:r>
              <a:rPr sz="2800" spc="-20" dirty="0">
                <a:latin typeface="Calibri"/>
                <a:cs typeface="Calibri"/>
              </a:rPr>
              <a:t>refer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them as </a:t>
            </a:r>
            <a:r>
              <a:rPr sz="2800" spc="-5" dirty="0">
                <a:latin typeface="Calibri"/>
                <a:cs typeface="Calibri"/>
              </a:rPr>
              <a:t>"mice" or </a:t>
            </a:r>
            <a:r>
              <a:rPr sz="2800" dirty="0">
                <a:latin typeface="Calibri"/>
                <a:cs typeface="Calibri"/>
              </a:rPr>
              <a:t>"mouses" </a:t>
            </a:r>
            <a:r>
              <a:rPr sz="2800" spc="-5" dirty="0">
                <a:latin typeface="Calibri"/>
                <a:cs typeface="Calibri"/>
              </a:rPr>
              <a:t>although  "mice" is </a:t>
            </a:r>
            <a:r>
              <a:rPr sz="2800" spc="-10" dirty="0">
                <a:latin typeface="Calibri"/>
                <a:cs typeface="Calibri"/>
              </a:rPr>
              <a:t>more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standard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405755" algn="l"/>
              </a:tabLst>
            </a:pPr>
            <a:r>
              <a:rPr sz="3600" b="1" spc="-5" dirty="0">
                <a:latin typeface="Segoe UI Black"/>
                <a:cs typeface="Segoe UI Black"/>
              </a:rPr>
              <a:t>MOUSE	</a:t>
            </a:r>
            <a:r>
              <a:rPr sz="3600" b="1" dirty="0">
                <a:latin typeface="Segoe UI Black"/>
                <a:cs typeface="Segoe UI Black"/>
              </a:rPr>
              <a:t>MICE</a:t>
            </a:r>
            <a:endParaRPr sz="3600" dirty="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863" y="1800199"/>
            <a:ext cx="7096125" cy="4800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478282"/>
            <a:ext cx="4185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6875" algn="l"/>
                <a:tab pos="2517775" algn="l"/>
              </a:tabLst>
            </a:pPr>
            <a:r>
              <a:rPr sz="3600" b="1" spc="-5" dirty="0">
                <a:solidFill>
                  <a:srgbClr val="375F92"/>
                </a:solidFill>
                <a:latin typeface="Segoe UI Black"/>
                <a:cs typeface="Segoe UI Black"/>
              </a:rPr>
              <a:t>TYPE</a:t>
            </a:r>
            <a:r>
              <a:rPr sz="3600" b="1" dirty="0">
                <a:solidFill>
                  <a:srgbClr val="375F92"/>
                </a:solidFill>
                <a:latin typeface="Segoe UI Black"/>
                <a:cs typeface="Segoe UI Black"/>
              </a:rPr>
              <a:t>S	</a:t>
            </a:r>
            <a:r>
              <a:rPr sz="3600" b="1" spc="-5" dirty="0">
                <a:solidFill>
                  <a:srgbClr val="375F92"/>
                </a:solidFill>
                <a:latin typeface="Segoe UI Black"/>
                <a:cs typeface="Segoe UI Black"/>
              </a:rPr>
              <a:t>O</a:t>
            </a:r>
            <a:r>
              <a:rPr sz="3600" b="1" dirty="0">
                <a:solidFill>
                  <a:srgbClr val="375F92"/>
                </a:solidFill>
                <a:latin typeface="Segoe UI Black"/>
                <a:cs typeface="Segoe UI Black"/>
              </a:rPr>
              <a:t>F	MOU</a:t>
            </a:r>
            <a:r>
              <a:rPr sz="3600" b="1" spc="5" dirty="0">
                <a:solidFill>
                  <a:srgbClr val="375F92"/>
                </a:solidFill>
                <a:latin typeface="Segoe UI Black"/>
                <a:cs typeface="Segoe UI Black"/>
              </a:rPr>
              <a:t>S</a:t>
            </a:r>
            <a:r>
              <a:rPr sz="3600" b="1" dirty="0">
                <a:solidFill>
                  <a:srgbClr val="375F92"/>
                </a:solidFill>
                <a:latin typeface="Segoe UI Black"/>
                <a:cs typeface="Segoe UI Black"/>
              </a:rPr>
              <a:t>E</a:t>
            </a:r>
            <a:endParaRPr sz="36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413" y="231775"/>
            <a:ext cx="4060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0" dirty="0"/>
              <a:t>OPTICAL</a:t>
            </a:r>
            <a:r>
              <a:rPr sz="3600" spc="70" dirty="0"/>
              <a:t> </a:t>
            </a:r>
            <a:r>
              <a:rPr sz="3600" spc="120" dirty="0"/>
              <a:t>MOUSE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8234"/>
            <a:ext cx="8045450" cy="2700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optical </a:t>
            </a:r>
            <a:r>
              <a:rPr sz="2400" dirty="0">
                <a:latin typeface="Calibri"/>
                <a:cs typeface="Calibri"/>
              </a:rPr>
              <a:t>mouse is an </a:t>
            </a:r>
            <a:r>
              <a:rPr sz="2400" spc="-10" dirty="0">
                <a:latin typeface="Calibri"/>
                <a:cs typeface="Calibri"/>
              </a:rPr>
              <a:t>computer pointing </a:t>
            </a:r>
            <a:r>
              <a:rPr sz="2400" spc="-5" dirty="0">
                <a:latin typeface="Calibri"/>
                <a:cs typeface="Calibri"/>
              </a:rPr>
              <a:t>device that uses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light-emitting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diode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optical </a:t>
            </a:r>
            <a:r>
              <a:rPr sz="2400" spc="-25" dirty="0">
                <a:latin typeface="Calibri"/>
                <a:cs typeface="Calibri"/>
              </a:rPr>
              <a:t>sensor,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digital </a:t>
            </a:r>
            <a:r>
              <a:rPr sz="2400" spc="-5" dirty="0">
                <a:latin typeface="Calibri"/>
                <a:cs typeface="Calibri"/>
              </a:rPr>
              <a:t>signal </a:t>
            </a:r>
            <a:r>
              <a:rPr sz="2400" spc="-10" dirty="0">
                <a:latin typeface="Calibri"/>
                <a:cs typeface="Calibri"/>
              </a:rPr>
              <a:t>processing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5" dirty="0">
                <a:latin typeface="Calibri"/>
                <a:cs typeface="Calibri"/>
              </a:rPr>
              <a:t>DSP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This mouse doesn’t </a:t>
            </a:r>
            <a:r>
              <a:rPr sz="2400" spc="-1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mouse </a:t>
            </a:r>
            <a:r>
              <a:rPr sz="2400" spc="-5" dirty="0">
                <a:latin typeface="Calibri"/>
                <a:cs typeface="Calibri"/>
              </a:rPr>
              <a:t>ball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electromechanical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transducer.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Movement is </a:t>
            </a:r>
            <a:r>
              <a:rPr sz="2400" spc="-10" dirty="0">
                <a:latin typeface="Calibri"/>
                <a:cs typeface="Calibri"/>
              </a:rPr>
              <a:t>detected </a:t>
            </a:r>
            <a:r>
              <a:rPr sz="2400" spc="-5" dirty="0">
                <a:latin typeface="Calibri"/>
                <a:cs typeface="Calibri"/>
              </a:rPr>
              <a:t>by sensing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reflected </a:t>
            </a:r>
            <a:r>
              <a:rPr sz="2400" spc="-5" dirty="0">
                <a:latin typeface="Calibri"/>
                <a:cs typeface="Calibri"/>
              </a:rPr>
              <a:t>light, </a:t>
            </a:r>
            <a:r>
              <a:rPr sz="2400" spc="-10" dirty="0">
                <a:latin typeface="Calibri"/>
                <a:cs typeface="Calibri"/>
              </a:rPr>
              <a:t>instead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interpreting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motion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rolling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sphere.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3667" y="4800600"/>
            <a:ext cx="6771133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743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Bookman Old Style</vt:lpstr>
      <vt:lpstr>Calibri</vt:lpstr>
      <vt:lpstr>Gabriola</vt:lpstr>
      <vt:lpstr>Microsoft Uighur</vt:lpstr>
      <vt:lpstr>Segoe UI Black</vt:lpstr>
      <vt:lpstr>Tahoma</vt:lpstr>
      <vt:lpstr>Office Theme</vt:lpstr>
      <vt:lpstr>PowerPoint Presentation</vt:lpstr>
      <vt:lpstr>MOUSE     Computer Applications Sir Tariq Ghayyur</vt:lpstr>
      <vt:lpstr>WHAT IS MOUSE ?</vt:lpstr>
      <vt:lpstr>INVENTION OF MOUSE</vt:lpstr>
      <vt:lpstr>Mouse Physical Description</vt:lpstr>
      <vt:lpstr>HOW THE MOUSE COMES ITS  NAME ?</vt:lpstr>
      <vt:lpstr>Mouse vs mice or mouses</vt:lpstr>
      <vt:lpstr>TYPES OF MOUSE</vt:lpstr>
      <vt:lpstr>OPTICAL MOUSE</vt:lpstr>
      <vt:lpstr>WIRELESS MOUSE</vt:lpstr>
      <vt:lpstr>GSTICK MOUSE</vt:lpstr>
      <vt:lpstr>TRACKBALL MOUSE</vt:lpstr>
      <vt:lpstr>MECHANICAL MOUSE OR BALL  MOUSE</vt:lpstr>
      <vt:lpstr>FUNCTION OF MOUSE</vt:lpstr>
      <vt:lpstr>PowerPoint Presentation</vt:lpstr>
      <vt:lpstr>PowerPoint Presentation</vt:lpstr>
      <vt:lpstr>PowerPoint Presentation</vt:lpstr>
      <vt:lpstr>What does a smart phone or tablet  use for a mouse ?</vt:lpstr>
      <vt:lpstr>PowerPoint Presentation</vt:lpstr>
      <vt:lpstr>HOW HAS THE DESIGN CHANGED?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saleem</dc:creator>
  <cp:lastModifiedBy>Windows User</cp:lastModifiedBy>
  <cp:revision>2</cp:revision>
  <dcterms:created xsi:type="dcterms:W3CDTF">2020-11-04T05:04:04Z</dcterms:created>
  <dcterms:modified xsi:type="dcterms:W3CDTF">2020-11-04T05:12:15Z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2020-11-04T00:00:00Z</vt:filetime>
  </property>
</Properties>
</file>