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76200"/>
            <a:ext cx="5410200" cy="2843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2999231"/>
            <a:ext cx="5410200" cy="3858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486400" y="1040890"/>
            <a:ext cx="3657599" cy="5740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668" y="1465834"/>
            <a:ext cx="2784475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1883355"/>
            <a:ext cx="7626984" cy="326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1318"/>
              <a:ext cx="9143999" cy="802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939540" y="1621536"/>
            <a:ext cx="4416552" cy="58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83148" y="3567810"/>
            <a:ext cx="2978785" cy="897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95"/>
              </a:spcBef>
            </a:pPr>
            <a:r>
              <a:rPr lang="en-US" sz="2000" dirty="0" smtClean="0"/>
              <a:t> Dr Haroon ur Rashid</a:t>
            </a:r>
            <a:br>
              <a:rPr lang="en-US" sz="2000" dirty="0" smtClean="0"/>
            </a:br>
            <a:r>
              <a:rPr lang="en-US" sz="2000" dirty="0" smtClean="0"/>
              <a:t>Assistant professor Radiotherapy/oncology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33829"/>
            <a:ext cx="25895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40" dirty="0"/>
              <a:t>Sple</a:t>
            </a:r>
            <a:r>
              <a:rPr spc="50" dirty="0"/>
              <a:t>n</a:t>
            </a:r>
            <a:r>
              <a:rPr spc="114" dirty="0"/>
              <a:t>omegaly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45668" y="2276983"/>
            <a:ext cx="36798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60" dirty="0">
                <a:latin typeface="Arial"/>
                <a:cs typeface="Arial"/>
              </a:rPr>
              <a:t>Systemic</a:t>
            </a:r>
            <a:r>
              <a:rPr sz="2700" spc="35" dirty="0">
                <a:latin typeface="Arial"/>
                <a:cs typeface="Arial"/>
              </a:rPr>
              <a:t> </a:t>
            </a:r>
            <a:r>
              <a:rPr sz="2700" spc="150" dirty="0">
                <a:latin typeface="Arial"/>
                <a:cs typeface="Arial"/>
              </a:rPr>
              <a:t>symptoms: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132" y="3118231"/>
            <a:ext cx="4564380" cy="108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80" dirty="0">
                <a:latin typeface="Arial"/>
                <a:cs typeface="Arial"/>
              </a:rPr>
              <a:t>Pel-Ebstein</a:t>
            </a:r>
            <a:r>
              <a:rPr sz="2300" spc="60" dirty="0">
                <a:latin typeface="Arial"/>
                <a:cs typeface="Arial"/>
              </a:rPr>
              <a:t> </a:t>
            </a:r>
            <a:r>
              <a:rPr sz="2300" spc="85" dirty="0">
                <a:latin typeface="Arial"/>
                <a:cs typeface="Arial"/>
              </a:rPr>
              <a:t>fever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75" dirty="0">
                <a:latin typeface="Arial"/>
                <a:cs typeface="Arial"/>
              </a:rPr>
              <a:t>Weight </a:t>
            </a:r>
            <a:r>
              <a:rPr sz="2300" spc="80" dirty="0">
                <a:latin typeface="Arial"/>
                <a:cs typeface="Arial"/>
              </a:rPr>
              <a:t>loss &gt;10% </a:t>
            </a:r>
            <a:r>
              <a:rPr sz="2300" spc="150" dirty="0">
                <a:latin typeface="Arial"/>
                <a:cs typeface="Arial"/>
              </a:rPr>
              <a:t>in </a:t>
            </a:r>
            <a:r>
              <a:rPr sz="2300" spc="175" dirty="0">
                <a:latin typeface="Arial"/>
                <a:cs typeface="Arial"/>
              </a:rPr>
              <a:t>6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spc="145" dirty="0">
                <a:latin typeface="Arial"/>
                <a:cs typeface="Arial"/>
              </a:rPr>
              <a:t>months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110" dirty="0">
                <a:latin typeface="Arial"/>
                <a:cs typeface="Arial"/>
              </a:rPr>
              <a:t>Drenching </a:t>
            </a:r>
            <a:r>
              <a:rPr sz="2300" spc="165" dirty="0">
                <a:latin typeface="Arial"/>
                <a:cs typeface="Arial"/>
              </a:rPr>
              <a:t>night</a:t>
            </a:r>
            <a:r>
              <a:rPr sz="2300" spc="15" dirty="0">
                <a:latin typeface="Arial"/>
                <a:cs typeface="Arial"/>
              </a:rPr>
              <a:t> </a:t>
            </a:r>
            <a:r>
              <a:rPr sz="2300" spc="60" dirty="0">
                <a:latin typeface="Arial"/>
                <a:cs typeface="Arial"/>
              </a:rPr>
              <a:t>sweats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132" y="4886019"/>
            <a:ext cx="7562215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25"/>
              </a:lnSpc>
              <a:spcBef>
                <a:spcPts val="105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130" dirty="0">
                <a:latin typeface="Arial"/>
                <a:cs typeface="Arial"/>
              </a:rPr>
              <a:t>Mild </a:t>
            </a:r>
            <a:r>
              <a:rPr sz="2300" spc="140" dirty="0">
                <a:latin typeface="Arial"/>
                <a:cs typeface="Arial"/>
              </a:rPr>
              <a:t>itching </a:t>
            </a:r>
            <a:r>
              <a:rPr sz="2300" spc="90" dirty="0">
                <a:latin typeface="Arial"/>
                <a:cs typeface="Arial"/>
              </a:rPr>
              <a:t>may </a:t>
            </a:r>
            <a:r>
              <a:rPr sz="2300" spc="85" dirty="0">
                <a:latin typeface="Arial"/>
                <a:cs typeface="Arial"/>
              </a:rPr>
              <a:t>be </a:t>
            </a:r>
            <a:r>
              <a:rPr sz="2300" spc="105" dirty="0">
                <a:latin typeface="Arial"/>
                <a:cs typeface="Arial"/>
              </a:rPr>
              <a:t>present </a:t>
            </a:r>
            <a:r>
              <a:rPr sz="2300" spc="150" dirty="0">
                <a:latin typeface="Arial"/>
                <a:cs typeface="Arial"/>
              </a:rPr>
              <a:t>in </a:t>
            </a:r>
            <a:r>
              <a:rPr sz="2300" spc="125" dirty="0">
                <a:latin typeface="Arial"/>
                <a:cs typeface="Arial"/>
              </a:rPr>
              <a:t>15-25% </a:t>
            </a:r>
            <a:r>
              <a:rPr sz="2300" spc="170" dirty="0">
                <a:latin typeface="Arial"/>
                <a:cs typeface="Arial"/>
              </a:rPr>
              <a:t>of </a:t>
            </a:r>
            <a:r>
              <a:rPr sz="2300" spc="10" dirty="0">
                <a:latin typeface="Arial"/>
                <a:cs typeface="Arial"/>
              </a:rPr>
              <a:t>cases</a:t>
            </a:r>
            <a:r>
              <a:rPr sz="2300" spc="-375" dirty="0">
                <a:latin typeface="Arial"/>
                <a:cs typeface="Arial"/>
              </a:rPr>
              <a:t> </a:t>
            </a:r>
            <a:r>
              <a:rPr sz="2300" spc="175" dirty="0">
                <a:latin typeface="Arial"/>
                <a:cs typeface="Arial"/>
              </a:rPr>
              <a:t>but</a:t>
            </a:r>
            <a:endParaRPr sz="2300">
              <a:latin typeface="Arial"/>
              <a:cs typeface="Arial"/>
            </a:endParaRPr>
          </a:p>
          <a:p>
            <a:pPr marL="241300">
              <a:lnSpc>
                <a:spcPts val="2625"/>
              </a:lnSpc>
            </a:pPr>
            <a:r>
              <a:rPr sz="2300" spc="185" dirty="0">
                <a:latin typeface="Arial"/>
                <a:cs typeface="Arial"/>
              </a:rPr>
              <a:t>it </a:t>
            </a:r>
            <a:r>
              <a:rPr sz="2300" spc="85" dirty="0">
                <a:latin typeface="Arial"/>
                <a:cs typeface="Arial"/>
              </a:rPr>
              <a:t>is </a:t>
            </a:r>
            <a:r>
              <a:rPr sz="2300" spc="165" dirty="0">
                <a:latin typeface="Arial"/>
                <a:cs typeface="Arial"/>
              </a:rPr>
              <a:t>not </a:t>
            </a:r>
            <a:r>
              <a:rPr sz="2300" spc="95" dirty="0">
                <a:latin typeface="Arial"/>
                <a:cs typeface="Arial"/>
              </a:rPr>
              <a:t>considered </a:t>
            </a:r>
            <a:r>
              <a:rPr sz="2300" spc="5" dirty="0">
                <a:latin typeface="Arial"/>
                <a:cs typeface="Arial"/>
              </a:rPr>
              <a:t>as </a:t>
            </a:r>
            <a:r>
              <a:rPr sz="2300" spc="-210" dirty="0">
                <a:latin typeface="Arial"/>
                <a:cs typeface="Arial"/>
              </a:rPr>
              <a:t>B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135" dirty="0">
                <a:latin typeface="Arial"/>
                <a:cs typeface="Arial"/>
              </a:rPr>
              <a:t>symptoms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3361" y="3048761"/>
            <a:ext cx="457200" cy="1219200"/>
          </a:xfrm>
          <a:custGeom>
            <a:avLst/>
            <a:gdLst/>
            <a:ahLst/>
            <a:cxnLst/>
            <a:rect l="l" t="t" r="r" b="b"/>
            <a:pathLst>
              <a:path w="457200" h="1219200">
                <a:moveTo>
                  <a:pt x="0" y="0"/>
                </a:moveTo>
                <a:lnTo>
                  <a:pt x="72249" y="1938"/>
                </a:lnTo>
                <a:lnTo>
                  <a:pt x="135002" y="7339"/>
                </a:lnTo>
                <a:lnTo>
                  <a:pt x="184489" y="15581"/>
                </a:lnTo>
                <a:lnTo>
                  <a:pt x="228600" y="38100"/>
                </a:lnTo>
                <a:lnTo>
                  <a:pt x="228600" y="571500"/>
                </a:lnTo>
                <a:lnTo>
                  <a:pt x="240255" y="583557"/>
                </a:lnTo>
                <a:lnTo>
                  <a:pt x="272710" y="594018"/>
                </a:lnTo>
                <a:lnTo>
                  <a:pt x="322197" y="602260"/>
                </a:lnTo>
                <a:lnTo>
                  <a:pt x="384950" y="607661"/>
                </a:lnTo>
                <a:lnTo>
                  <a:pt x="457200" y="609600"/>
                </a:lnTo>
                <a:lnTo>
                  <a:pt x="384950" y="611538"/>
                </a:lnTo>
                <a:lnTo>
                  <a:pt x="322197" y="616939"/>
                </a:lnTo>
                <a:lnTo>
                  <a:pt x="272710" y="625181"/>
                </a:lnTo>
                <a:lnTo>
                  <a:pt x="240255" y="635642"/>
                </a:lnTo>
                <a:lnTo>
                  <a:pt x="228600" y="647700"/>
                </a:lnTo>
                <a:lnTo>
                  <a:pt x="228600" y="1181100"/>
                </a:lnTo>
                <a:lnTo>
                  <a:pt x="216944" y="1193157"/>
                </a:lnTo>
                <a:lnTo>
                  <a:pt x="184489" y="1203618"/>
                </a:lnTo>
                <a:lnTo>
                  <a:pt x="135002" y="1211860"/>
                </a:lnTo>
                <a:lnTo>
                  <a:pt x="72249" y="1217261"/>
                </a:lnTo>
                <a:lnTo>
                  <a:pt x="0" y="12192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75628" y="3422650"/>
            <a:ext cx="2134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15" dirty="0">
                <a:latin typeface="Arial"/>
                <a:cs typeface="Arial"/>
              </a:rPr>
              <a:t>B</a:t>
            </a:r>
            <a:r>
              <a:rPr sz="2800" b="1" spc="-335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859102"/>
            <a:ext cx="672655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125" dirty="0"/>
              <a:t>Other </a:t>
            </a:r>
            <a:r>
              <a:rPr spc="55" dirty="0"/>
              <a:t>less </a:t>
            </a:r>
            <a:r>
              <a:rPr spc="170" dirty="0"/>
              <a:t>common </a:t>
            </a:r>
            <a:r>
              <a:rPr spc="135" dirty="0"/>
              <a:t>manifestations</a:t>
            </a:r>
            <a:r>
              <a:rPr spc="50" dirty="0"/>
              <a:t> </a:t>
            </a:r>
            <a:r>
              <a:rPr spc="60" dirty="0"/>
              <a:t>are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29132" y="2277846"/>
            <a:ext cx="6757670" cy="23577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85" dirty="0">
                <a:latin typeface="Arial"/>
                <a:cs typeface="Arial"/>
              </a:rPr>
              <a:t>Pulmonary </a:t>
            </a:r>
            <a:r>
              <a:rPr sz="2300" spc="125" dirty="0">
                <a:latin typeface="Arial"/>
                <a:cs typeface="Arial"/>
              </a:rPr>
              <a:t>manifestation</a:t>
            </a:r>
            <a:r>
              <a:rPr sz="2300" spc="25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(17%)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105" dirty="0">
                <a:latin typeface="Arial"/>
                <a:cs typeface="Arial"/>
              </a:rPr>
              <a:t>Neurological </a:t>
            </a:r>
            <a:r>
              <a:rPr sz="2300" spc="125" dirty="0">
                <a:latin typeface="Arial"/>
                <a:cs typeface="Arial"/>
              </a:rPr>
              <a:t>manifestation </a:t>
            </a:r>
            <a:r>
              <a:rPr sz="2300" spc="65" dirty="0">
                <a:latin typeface="Arial"/>
                <a:cs typeface="Arial"/>
              </a:rPr>
              <a:t>(late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105" dirty="0">
                <a:latin typeface="Arial"/>
                <a:cs typeface="Arial"/>
              </a:rPr>
              <a:t>presentation)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15" dirty="0">
                <a:latin typeface="Arial"/>
                <a:cs typeface="Arial"/>
              </a:rPr>
              <a:t>Bone</a:t>
            </a:r>
            <a:r>
              <a:rPr sz="2300" spc="8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disease(2%)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15" dirty="0">
                <a:latin typeface="Arial"/>
                <a:cs typeface="Arial"/>
              </a:rPr>
              <a:t>Bone </a:t>
            </a:r>
            <a:r>
              <a:rPr sz="2300" spc="135" dirty="0">
                <a:latin typeface="Arial"/>
                <a:cs typeface="Arial"/>
              </a:rPr>
              <a:t>marrow</a:t>
            </a:r>
            <a:r>
              <a:rPr sz="2300" spc="120" dirty="0">
                <a:latin typeface="Arial"/>
                <a:cs typeface="Arial"/>
              </a:rPr>
              <a:t> </a:t>
            </a:r>
            <a:r>
              <a:rPr sz="2300" spc="90" dirty="0">
                <a:latin typeface="Arial"/>
                <a:cs typeface="Arial"/>
              </a:rPr>
              <a:t>infiltration(5%)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60" dirty="0">
                <a:latin typeface="Arial"/>
                <a:cs typeface="Arial"/>
              </a:rPr>
              <a:t>Liver </a:t>
            </a:r>
            <a:r>
              <a:rPr sz="2300" spc="50" dirty="0">
                <a:latin typeface="Arial"/>
                <a:cs typeface="Arial"/>
              </a:rPr>
              <a:t>disease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spc="-100" dirty="0">
                <a:latin typeface="Arial"/>
                <a:cs typeface="Arial"/>
              </a:rPr>
              <a:t>(2%)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15" dirty="0">
                <a:latin typeface="Arial"/>
                <a:cs typeface="Arial"/>
              </a:rPr>
              <a:t>Renal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spc="125" dirty="0">
                <a:latin typeface="Arial"/>
                <a:cs typeface="Arial"/>
              </a:rPr>
              <a:t>manifestation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53587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b="1" spc="20" dirty="0">
                <a:latin typeface="Arial"/>
                <a:cs typeface="Arial"/>
              </a:rPr>
              <a:t>Haematological</a:t>
            </a:r>
            <a:r>
              <a:rPr b="1" spc="25" dirty="0">
                <a:latin typeface="Arial"/>
                <a:cs typeface="Arial"/>
              </a:rPr>
              <a:t> manifestation: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132" y="1883355"/>
            <a:ext cx="7557770" cy="341058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90" dirty="0">
                <a:latin typeface="Arial"/>
                <a:cs typeface="Arial"/>
              </a:rPr>
              <a:t>Anemia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60" dirty="0">
                <a:latin typeface="Arial"/>
                <a:cs typeface="Arial"/>
              </a:rPr>
              <a:t>Neutropenia(50%)</a:t>
            </a:r>
            <a:endParaRPr sz="2300">
              <a:latin typeface="Arial"/>
              <a:cs typeface="Arial"/>
            </a:endParaRPr>
          </a:p>
          <a:p>
            <a:pPr marL="241300" marR="640715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120" dirty="0">
                <a:latin typeface="Arial"/>
                <a:cs typeface="Arial"/>
              </a:rPr>
              <a:t>Lymphocytopenia-Due </a:t>
            </a:r>
            <a:r>
              <a:rPr sz="2300" spc="175" dirty="0">
                <a:latin typeface="Arial"/>
                <a:cs typeface="Arial"/>
              </a:rPr>
              <a:t>to </a:t>
            </a:r>
            <a:r>
              <a:rPr sz="2300" spc="110" dirty="0">
                <a:latin typeface="Arial"/>
                <a:cs typeface="Arial"/>
              </a:rPr>
              <a:t>hypersplenism </a:t>
            </a:r>
            <a:r>
              <a:rPr sz="2300" spc="150" dirty="0">
                <a:latin typeface="Arial"/>
                <a:cs typeface="Arial"/>
              </a:rPr>
              <a:t>or</a:t>
            </a:r>
            <a:r>
              <a:rPr sz="2300" spc="-140" dirty="0">
                <a:latin typeface="Arial"/>
                <a:cs typeface="Arial"/>
              </a:rPr>
              <a:t> </a:t>
            </a:r>
            <a:r>
              <a:rPr sz="2300" spc="-80" dirty="0">
                <a:latin typeface="Arial"/>
                <a:cs typeface="Arial"/>
              </a:rPr>
              <a:t>BM  </a:t>
            </a:r>
            <a:r>
              <a:rPr sz="2300" spc="150" dirty="0">
                <a:latin typeface="Arial"/>
                <a:cs typeface="Arial"/>
              </a:rPr>
              <a:t>infiltration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90" dirty="0">
                <a:latin typeface="Arial"/>
                <a:cs typeface="Arial"/>
              </a:rPr>
              <a:t>Eosinophilia </a:t>
            </a:r>
            <a:r>
              <a:rPr sz="2300" spc="-45" dirty="0">
                <a:latin typeface="Arial"/>
                <a:cs typeface="Arial"/>
              </a:rPr>
              <a:t>(50%) </a:t>
            </a:r>
            <a:r>
              <a:rPr sz="2300" spc="-130" dirty="0">
                <a:latin typeface="Arial"/>
                <a:cs typeface="Arial"/>
              </a:rPr>
              <a:t>– </a:t>
            </a:r>
            <a:r>
              <a:rPr sz="2300" spc="105" dirty="0">
                <a:latin typeface="Arial"/>
                <a:cs typeface="Arial"/>
              </a:rPr>
              <a:t>due </a:t>
            </a:r>
            <a:r>
              <a:rPr sz="2300" spc="175" dirty="0">
                <a:latin typeface="Arial"/>
                <a:cs typeface="Arial"/>
              </a:rPr>
              <a:t>to IL-5</a:t>
            </a:r>
            <a:r>
              <a:rPr sz="2300" spc="-280" dirty="0">
                <a:latin typeface="Arial"/>
                <a:cs typeface="Arial"/>
              </a:rPr>
              <a:t> </a:t>
            </a:r>
            <a:r>
              <a:rPr sz="2300" spc="145" dirty="0">
                <a:latin typeface="Arial"/>
                <a:cs typeface="Arial"/>
              </a:rPr>
              <a:t>production</a:t>
            </a:r>
            <a:endParaRPr sz="2300">
              <a:latin typeface="Arial"/>
              <a:cs typeface="Arial"/>
            </a:endParaRPr>
          </a:p>
          <a:p>
            <a:pPr marL="241300" marR="192405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85" dirty="0">
                <a:latin typeface="Arial"/>
                <a:cs typeface="Arial"/>
              </a:rPr>
              <a:t>In </a:t>
            </a:r>
            <a:r>
              <a:rPr sz="2300" spc="50" dirty="0">
                <a:latin typeface="Arial"/>
                <a:cs typeface="Arial"/>
              </a:rPr>
              <a:t>advance </a:t>
            </a:r>
            <a:r>
              <a:rPr sz="2300" spc="75" dirty="0">
                <a:latin typeface="Arial"/>
                <a:cs typeface="Arial"/>
              </a:rPr>
              <a:t>stage </a:t>
            </a:r>
            <a:r>
              <a:rPr sz="2300" spc="50" dirty="0">
                <a:latin typeface="Arial"/>
                <a:cs typeface="Arial"/>
              </a:rPr>
              <a:t>DAT </a:t>
            </a:r>
            <a:r>
              <a:rPr sz="2300" spc="110" dirty="0">
                <a:latin typeface="Arial"/>
                <a:cs typeface="Arial"/>
              </a:rPr>
              <a:t>test </a:t>
            </a:r>
            <a:r>
              <a:rPr sz="2300" spc="125" dirty="0">
                <a:latin typeface="Arial"/>
                <a:cs typeface="Arial"/>
              </a:rPr>
              <a:t>frequently </a:t>
            </a:r>
            <a:r>
              <a:rPr sz="2300" spc="110" dirty="0">
                <a:latin typeface="Arial"/>
                <a:cs typeface="Arial"/>
              </a:rPr>
              <a:t>positive </a:t>
            </a:r>
            <a:r>
              <a:rPr sz="2300" spc="160" dirty="0">
                <a:latin typeface="Arial"/>
                <a:cs typeface="Arial"/>
              </a:rPr>
              <a:t>with  </a:t>
            </a:r>
            <a:r>
              <a:rPr sz="2300" spc="100" dirty="0">
                <a:latin typeface="Arial"/>
                <a:cs typeface="Arial"/>
              </a:rPr>
              <a:t>hemolysis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125" dirty="0">
                <a:latin typeface="Arial"/>
                <a:cs typeface="Arial"/>
              </a:rPr>
              <a:t>Immune </a:t>
            </a:r>
            <a:r>
              <a:rPr sz="2300" spc="130" dirty="0">
                <a:latin typeface="Arial"/>
                <a:cs typeface="Arial"/>
              </a:rPr>
              <a:t>thrombocytopenia </a:t>
            </a:r>
            <a:r>
              <a:rPr sz="2300" spc="90" dirty="0">
                <a:latin typeface="Arial"/>
                <a:cs typeface="Arial"/>
              </a:rPr>
              <a:t>may </a:t>
            </a:r>
            <a:r>
              <a:rPr sz="2300" spc="85" dirty="0">
                <a:latin typeface="Arial"/>
                <a:cs typeface="Arial"/>
              </a:rPr>
              <a:t>be </a:t>
            </a:r>
            <a:r>
              <a:rPr sz="2300" spc="105" dirty="0">
                <a:latin typeface="Arial"/>
                <a:cs typeface="Arial"/>
              </a:rPr>
              <a:t>present </a:t>
            </a:r>
            <a:r>
              <a:rPr sz="2300" spc="150" dirty="0">
                <a:latin typeface="Arial"/>
                <a:cs typeface="Arial"/>
              </a:rPr>
              <a:t>in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spc="95" dirty="0">
                <a:latin typeface="Arial"/>
                <a:cs typeface="Arial"/>
              </a:rPr>
              <a:t>1-2%</a:t>
            </a:r>
            <a:endParaRPr sz="23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300" spc="10" dirty="0">
                <a:latin typeface="Arial"/>
                <a:cs typeface="Arial"/>
              </a:rPr>
              <a:t>cases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0" y="1524000"/>
            <a:ext cx="4267199" cy="3230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5489" y="440436"/>
            <a:ext cx="3495674" cy="560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17" y="469750"/>
            <a:ext cx="4622501" cy="3737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4256913"/>
            <a:ext cx="63982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5" dirty="0">
                <a:latin typeface="Arial"/>
                <a:cs typeface="Arial"/>
              </a:rPr>
              <a:t>Note</a:t>
            </a:r>
            <a:r>
              <a:rPr sz="2400" spc="5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20" dirty="0">
                <a:latin typeface="Arial"/>
                <a:cs typeface="Arial"/>
              </a:rPr>
              <a:t>Can </a:t>
            </a:r>
            <a:r>
              <a:rPr sz="2400" spc="85" dirty="0">
                <a:latin typeface="Arial"/>
                <a:cs typeface="Arial"/>
              </a:rPr>
              <a:t>be </a:t>
            </a:r>
            <a:r>
              <a:rPr sz="2400" spc="160" dirty="0">
                <a:latin typeface="Arial"/>
                <a:cs typeface="Arial"/>
              </a:rPr>
              <a:t>further </a:t>
            </a:r>
            <a:r>
              <a:rPr sz="2400" spc="95" dirty="0">
                <a:latin typeface="Arial"/>
                <a:cs typeface="Arial"/>
              </a:rPr>
              <a:t>subclassified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marL="690880">
              <a:lnSpc>
                <a:spcPct val="100000"/>
              </a:lnSpc>
            </a:pPr>
            <a:r>
              <a:rPr sz="2400" b="1" spc="-80" dirty="0">
                <a:solidFill>
                  <a:srgbClr val="2CA1BE"/>
                </a:solidFill>
                <a:latin typeface="Arial"/>
                <a:cs typeface="Arial"/>
              </a:rPr>
              <a:t>A </a:t>
            </a:r>
            <a:r>
              <a:rPr sz="2400" b="1" spc="50" dirty="0">
                <a:solidFill>
                  <a:srgbClr val="2CA1BE"/>
                </a:solidFill>
                <a:latin typeface="Arial"/>
                <a:cs typeface="Arial"/>
              </a:rPr>
              <a:t>catagories-</a:t>
            </a:r>
            <a:r>
              <a:rPr sz="2400" b="1" spc="229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400" spc="125" dirty="0">
                <a:latin typeface="Arial"/>
                <a:cs typeface="Arial"/>
              </a:rPr>
              <a:t>Asypmtomatic</a:t>
            </a:r>
            <a:endParaRPr sz="2400">
              <a:latin typeface="Arial"/>
              <a:cs typeface="Arial"/>
            </a:endParaRPr>
          </a:p>
          <a:p>
            <a:pPr marL="690880">
              <a:lnSpc>
                <a:spcPct val="100000"/>
              </a:lnSpc>
            </a:pPr>
            <a:r>
              <a:rPr sz="2400" b="1" spc="-355" dirty="0">
                <a:solidFill>
                  <a:srgbClr val="2CA1BE"/>
                </a:solidFill>
                <a:latin typeface="Arial"/>
                <a:cs typeface="Arial"/>
              </a:rPr>
              <a:t>B </a:t>
            </a:r>
            <a:r>
              <a:rPr sz="2400" b="1" spc="50" dirty="0">
                <a:solidFill>
                  <a:srgbClr val="2CA1BE"/>
                </a:solidFill>
                <a:latin typeface="Arial"/>
                <a:cs typeface="Arial"/>
              </a:rPr>
              <a:t>catagories- </a:t>
            </a:r>
            <a:r>
              <a:rPr sz="2400" spc="65" dirty="0">
                <a:latin typeface="Arial"/>
                <a:cs typeface="Arial"/>
              </a:rPr>
              <a:t>presence </a:t>
            </a:r>
            <a:r>
              <a:rPr sz="2400" spc="175" dirty="0">
                <a:latin typeface="Arial"/>
                <a:cs typeface="Arial"/>
              </a:rPr>
              <a:t>of </a:t>
            </a:r>
            <a:r>
              <a:rPr sz="2400" spc="-225" dirty="0">
                <a:latin typeface="Arial"/>
                <a:cs typeface="Arial"/>
              </a:rPr>
              <a:t>B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symptoms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0322"/>
            <a:ext cx="8010525" cy="461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1339850" indent="-527685">
              <a:lnSpc>
                <a:spcPct val="103200"/>
              </a:lnSpc>
              <a:buClr>
                <a:srgbClr val="2CA1BE"/>
              </a:buClr>
              <a:buSzPct val="68000"/>
              <a:buAutoNum type="arabicParenR"/>
              <a:tabLst>
                <a:tab pos="527685" algn="l"/>
                <a:tab pos="528320" algn="l"/>
              </a:tabLst>
            </a:pPr>
            <a:r>
              <a:rPr sz="2500" b="1" spc="-105" dirty="0">
                <a:latin typeface="Arial"/>
                <a:cs typeface="Arial"/>
              </a:rPr>
              <a:t>CBC</a:t>
            </a:r>
            <a:r>
              <a:rPr sz="2500" spc="-105" dirty="0">
                <a:latin typeface="Arial"/>
                <a:cs typeface="Arial"/>
              </a:rPr>
              <a:t>: </a:t>
            </a:r>
            <a:r>
              <a:rPr sz="2500" spc="125" dirty="0">
                <a:latin typeface="Arial"/>
                <a:cs typeface="Arial"/>
              </a:rPr>
              <a:t>Normocytic </a:t>
            </a:r>
            <a:r>
              <a:rPr sz="2500" spc="150" dirty="0">
                <a:latin typeface="Arial"/>
                <a:cs typeface="Arial"/>
              </a:rPr>
              <a:t>normochromic </a:t>
            </a:r>
            <a:r>
              <a:rPr sz="2500" spc="85" dirty="0">
                <a:latin typeface="Arial"/>
                <a:cs typeface="Arial"/>
              </a:rPr>
              <a:t>anemia  </a:t>
            </a:r>
            <a:r>
              <a:rPr sz="2500" spc="130" dirty="0">
                <a:latin typeface="Arial"/>
                <a:cs typeface="Arial"/>
              </a:rPr>
              <a:t>Neutrophilia </a:t>
            </a:r>
            <a:r>
              <a:rPr sz="2500" spc="160" dirty="0">
                <a:latin typeface="Arial"/>
                <a:cs typeface="Arial"/>
              </a:rPr>
              <a:t>in </a:t>
            </a:r>
            <a:r>
              <a:rPr sz="2500" spc="-65" dirty="0">
                <a:latin typeface="Arial"/>
                <a:cs typeface="Arial"/>
              </a:rPr>
              <a:t>50% </a:t>
            </a:r>
            <a:r>
              <a:rPr sz="2500" spc="5" dirty="0">
                <a:latin typeface="Arial"/>
                <a:cs typeface="Arial"/>
              </a:rPr>
              <a:t>cases  </a:t>
            </a:r>
            <a:r>
              <a:rPr sz="2500" spc="95" dirty="0">
                <a:latin typeface="Arial"/>
                <a:cs typeface="Arial"/>
              </a:rPr>
              <a:t>Eosinophilia </a:t>
            </a:r>
            <a:r>
              <a:rPr sz="2500" spc="155" dirty="0">
                <a:latin typeface="Arial"/>
                <a:cs typeface="Arial"/>
              </a:rPr>
              <a:t>in </a:t>
            </a:r>
            <a:r>
              <a:rPr sz="2500" spc="-60" dirty="0">
                <a:latin typeface="Arial"/>
                <a:cs typeface="Arial"/>
              </a:rPr>
              <a:t>50%</a:t>
            </a:r>
            <a:r>
              <a:rPr sz="2500" spc="10" dirty="0">
                <a:latin typeface="Arial"/>
                <a:cs typeface="Arial"/>
              </a:rPr>
              <a:t> cases</a:t>
            </a:r>
            <a:endParaRPr sz="2500">
              <a:latin typeface="Arial"/>
              <a:cs typeface="Arial"/>
            </a:endParaRPr>
          </a:p>
          <a:p>
            <a:pPr marL="1413510" marR="3971290" indent="-85725">
              <a:lnSpc>
                <a:spcPct val="103200"/>
              </a:lnSpc>
              <a:spcBef>
                <a:spcPts val="10"/>
              </a:spcBef>
            </a:pPr>
            <a:r>
              <a:rPr sz="2500" spc="105" dirty="0">
                <a:latin typeface="Arial"/>
                <a:cs typeface="Arial"/>
              </a:rPr>
              <a:t>Lymphocytopenia  </a:t>
            </a:r>
            <a:r>
              <a:rPr sz="2500" spc="-195" dirty="0">
                <a:latin typeface="Arial"/>
                <a:cs typeface="Arial"/>
              </a:rPr>
              <a:t>ESR: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85" dirty="0">
                <a:latin typeface="Arial"/>
                <a:cs typeface="Arial"/>
              </a:rPr>
              <a:t>raiesd</a:t>
            </a:r>
            <a:endParaRPr sz="25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8000"/>
              <a:buAutoNum type="arabicParenR" startAt="2"/>
              <a:tabLst>
                <a:tab pos="527685" algn="l"/>
                <a:tab pos="528320" algn="l"/>
              </a:tabLst>
            </a:pPr>
            <a:r>
              <a:rPr sz="2500" b="1" spc="-114" dirty="0">
                <a:latin typeface="Arial"/>
                <a:cs typeface="Arial"/>
              </a:rPr>
              <a:t>S. </a:t>
            </a:r>
            <a:r>
              <a:rPr sz="2500" b="1" spc="55" dirty="0">
                <a:latin typeface="Arial"/>
                <a:cs typeface="Arial"/>
              </a:rPr>
              <a:t>ferritin</a:t>
            </a:r>
            <a:r>
              <a:rPr sz="2500" spc="55" dirty="0">
                <a:latin typeface="Arial"/>
                <a:cs typeface="Arial"/>
              </a:rPr>
              <a:t>:</a:t>
            </a:r>
            <a:r>
              <a:rPr sz="2500" spc="-320" dirty="0">
                <a:latin typeface="Arial"/>
                <a:cs typeface="Arial"/>
              </a:rPr>
              <a:t> </a:t>
            </a:r>
            <a:r>
              <a:rPr sz="2500" spc="85" dirty="0">
                <a:latin typeface="Arial"/>
                <a:cs typeface="Arial"/>
              </a:rPr>
              <a:t>raised</a:t>
            </a:r>
            <a:endParaRPr sz="2500">
              <a:latin typeface="Arial"/>
              <a:cs typeface="Arial"/>
            </a:endParaRPr>
          </a:p>
          <a:p>
            <a:pPr marL="527685" marR="1969770" indent="-527685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8000"/>
              <a:buAutoNum type="arabicParenR" startAt="2"/>
              <a:tabLst>
                <a:tab pos="527685" algn="l"/>
                <a:tab pos="528320" algn="l"/>
                <a:tab pos="1445895" algn="l"/>
              </a:tabLst>
            </a:pPr>
            <a:r>
              <a:rPr sz="2500" b="1" spc="-75" dirty="0">
                <a:latin typeface="Arial"/>
                <a:cs typeface="Arial"/>
              </a:rPr>
              <a:t>CXR</a:t>
            </a:r>
            <a:r>
              <a:rPr sz="2500" spc="-75" dirty="0">
                <a:latin typeface="Arial"/>
                <a:cs typeface="Arial"/>
              </a:rPr>
              <a:t>:		</a:t>
            </a:r>
            <a:r>
              <a:rPr sz="2500" spc="175" dirty="0">
                <a:latin typeface="Arial"/>
                <a:cs typeface="Arial"/>
              </a:rPr>
              <a:t>both </a:t>
            </a:r>
            <a:r>
              <a:rPr sz="2500" spc="-120" dirty="0">
                <a:latin typeface="Arial"/>
                <a:cs typeface="Arial"/>
              </a:rPr>
              <a:t>PA </a:t>
            </a:r>
            <a:r>
              <a:rPr sz="2500" spc="70" dirty="0">
                <a:latin typeface="Arial"/>
                <a:cs typeface="Arial"/>
              </a:rPr>
              <a:t>&amp; Lateral </a:t>
            </a:r>
            <a:r>
              <a:rPr sz="2500" spc="80" dirty="0">
                <a:latin typeface="Arial"/>
                <a:cs typeface="Arial"/>
              </a:rPr>
              <a:t>view  </a:t>
            </a:r>
            <a:r>
              <a:rPr sz="2500" spc="95" dirty="0">
                <a:latin typeface="Arial"/>
                <a:cs typeface="Arial"/>
              </a:rPr>
              <a:t>Mediastinal </a:t>
            </a:r>
            <a:r>
              <a:rPr sz="2500" spc="120" dirty="0">
                <a:latin typeface="Arial"/>
                <a:cs typeface="Arial"/>
              </a:rPr>
              <a:t>lymphadenopathy</a:t>
            </a:r>
            <a:endParaRPr sz="25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8000"/>
              <a:buAutoNum type="arabicParenR" startAt="2"/>
              <a:tabLst>
                <a:tab pos="527685" algn="l"/>
                <a:tab pos="528320" algn="l"/>
              </a:tabLst>
            </a:pPr>
            <a:r>
              <a:rPr sz="2500" b="1" dirty="0">
                <a:latin typeface="Arial"/>
                <a:cs typeface="Arial"/>
              </a:rPr>
              <a:t>Lymphnode</a:t>
            </a:r>
            <a:r>
              <a:rPr sz="2500" b="1" spc="70" dirty="0">
                <a:latin typeface="Arial"/>
                <a:cs typeface="Arial"/>
              </a:rPr>
              <a:t> </a:t>
            </a:r>
            <a:r>
              <a:rPr sz="2500" b="1" spc="5" dirty="0">
                <a:latin typeface="Arial"/>
                <a:cs typeface="Arial"/>
              </a:rPr>
              <a:t>biopsy</a:t>
            </a:r>
            <a:r>
              <a:rPr sz="2500" spc="5" dirty="0"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  <a:p>
            <a:pPr marL="927100" marR="5080" indent="160020">
              <a:lnSpc>
                <a:spcPts val="2700"/>
              </a:lnSpc>
              <a:spcBef>
                <a:spcPts val="340"/>
              </a:spcBef>
            </a:pPr>
            <a:r>
              <a:rPr sz="2500" spc="10" dirty="0">
                <a:latin typeface="Arial"/>
                <a:cs typeface="Arial"/>
              </a:rPr>
              <a:t>Presence </a:t>
            </a:r>
            <a:r>
              <a:rPr sz="2500" spc="180" dirty="0">
                <a:latin typeface="Arial"/>
                <a:cs typeface="Arial"/>
              </a:rPr>
              <a:t>of </a:t>
            </a:r>
            <a:r>
              <a:rPr sz="2500" b="1" spc="-275" dirty="0">
                <a:solidFill>
                  <a:srgbClr val="2CA1BE"/>
                </a:solidFill>
                <a:latin typeface="Arial"/>
                <a:cs typeface="Arial"/>
              </a:rPr>
              <a:t>RS </a:t>
            </a:r>
            <a:r>
              <a:rPr sz="2500" b="1" spc="-10" dirty="0">
                <a:solidFill>
                  <a:srgbClr val="2CA1BE"/>
                </a:solidFill>
                <a:latin typeface="Arial"/>
                <a:cs typeface="Arial"/>
              </a:rPr>
              <a:t>cell </a:t>
            </a:r>
            <a:r>
              <a:rPr sz="2500" spc="170" dirty="0">
                <a:latin typeface="Arial"/>
                <a:cs typeface="Arial"/>
              </a:rPr>
              <a:t>with </a:t>
            </a:r>
            <a:r>
              <a:rPr sz="2500" spc="130" dirty="0">
                <a:latin typeface="Arial"/>
                <a:cs typeface="Arial"/>
              </a:rPr>
              <a:t>diffuse </a:t>
            </a:r>
            <a:r>
              <a:rPr sz="2500" spc="160" dirty="0">
                <a:latin typeface="Arial"/>
                <a:cs typeface="Arial"/>
              </a:rPr>
              <a:t>infiltration </a:t>
            </a:r>
            <a:r>
              <a:rPr sz="2500" spc="175" dirty="0">
                <a:latin typeface="Arial"/>
                <a:cs typeface="Arial"/>
              </a:rPr>
              <a:t>of  </a:t>
            </a:r>
            <a:r>
              <a:rPr sz="2500" spc="114" dirty="0">
                <a:latin typeface="Arial"/>
                <a:cs typeface="Arial"/>
              </a:rPr>
              <a:t>lymphocyte,histiocyte </a:t>
            </a:r>
            <a:r>
              <a:rPr sz="2500" spc="105" dirty="0">
                <a:latin typeface="Arial"/>
                <a:cs typeface="Arial"/>
              </a:rPr>
              <a:t>and </a:t>
            </a:r>
            <a:r>
              <a:rPr sz="2500" spc="110" dirty="0">
                <a:latin typeface="Arial"/>
                <a:cs typeface="Arial"/>
              </a:rPr>
              <a:t>many </a:t>
            </a:r>
            <a:r>
              <a:rPr sz="2500" spc="125" dirty="0">
                <a:latin typeface="Arial"/>
                <a:cs typeface="Arial"/>
              </a:rPr>
              <a:t>eosinophil </a:t>
            </a:r>
            <a:r>
              <a:rPr sz="2500" spc="70" dirty="0">
                <a:latin typeface="Arial"/>
                <a:cs typeface="Arial"/>
              </a:rPr>
              <a:t>&amp;  </a:t>
            </a:r>
            <a:r>
              <a:rPr sz="2500" spc="90" dirty="0">
                <a:latin typeface="Arial"/>
                <a:cs typeface="Arial"/>
              </a:rPr>
              <a:t>plasma</a:t>
            </a:r>
            <a:r>
              <a:rPr sz="2500" spc="85" dirty="0">
                <a:latin typeface="Arial"/>
                <a:cs typeface="Arial"/>
              </a:rPr>
              <a:t> cell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533" y="568451"/>
            <a:ext cx="5249448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1977" y="65023"/>
            <a:ext cx="25977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Arial"/>
                <a:cs typeface="Arial"/>
              </a:rPr>
              <a:t>CXR </a:t>
            </a:r>
            <a:r>
              <a:rPr sz="2400" b="1" dirty="0">
                <a:latin typeface="Arial"/>
                <a:cs typeface="Arial"/>
              </a:rPr>
              <a:t>showing  </a:t>
            </a:r>
            <a:r>
              <a:rPr sz="2400" b="1" spc="20" dirty="0">
                <a:latin typeface="Arial"/>
                <a:cs typeface="Arial"/>
              </a:rPr>
              <a:t>mediastinal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mass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15891"/>
            <a:ext cx="7408545" cy="326136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490"/>
              </a:spcBef>
            </a:pPr>
            <a:r>
              <a:rPr sz="2700" b="1" spc="-45" dirty="0">
                <a:latin typeface="Arial"/>
                <a:cs typeface="Arial"/>
              </a:rPr>
              <a:t>For</a:t>
            </a:r>
            <a:r>
              <a:rPr sz="2700" b="1" spc="65" dirty="0">
                <a:latin typeface="Arial"/>
                <a:cs typeface="Arial"/>
              </a:rPr>
              <a:t> </a:t>
            </a:r>
            <a:r>
              <a:rPr sz="2700" b="1" spc="25" dirty="0">
                <a:latin typeface="Arial"/>
                <a:cs typeface="Arial"/>
              </a:rPr>
              <a:t>staging</a:t>
            </a:r>
            <a:r>
              <a:rPr sz="2700" spc="25" dirty="0"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AutoNum type="arabicParenR"/>
              <a:tabLst>
                <a:tab pos="527685" algn="l"/>
                <a:tab pos="528320" algn="l"/>
              </a:tabLst>
            </a:pPr>
            <a:r>
              <a:rPr sz="2700" spc="-15" dirty="0">
                <a:latin typeface="Arial"/>
                <a:cs typeface="Arial"/>
              </a:rPr>
              <a:t>CT </a:t>
            </a:r>
            <a:r>
              <a:rPr sz="2700" spc="50" dirty="0">
                <a:latin typeface="Arial"/>
                <a:cs typeface="Arial"/>
              </a:rPr>
              <a:t>scan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05" dirty="0">
                <a:latin typeface="Arial"/>
                <a:cs typeface="Arial"/>
              </a:rPr>
              <a:t>neck, </a:t>
            </a:r>
            <a:r>
              <a:rPr sz="2700" spc="95" dirty="0">
                <a:latin typeface="Arial"/>
                <a:cs typeface="Arial"/>
              </a:rPr>
              <a:t>chest, </a:t>
            </a:r>
            <a:r>
              <a:rPr sz="2700" spc="130" dirty="0">
                <a:latin typeface="Arial"/>
                <a:cs typeface="Arial"/>
              </a:rPr>
              <a:t>abdomen,</a:t>
            </a:r>
            <a:r>
              <a:rPr sz="2700" spc="114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pelvis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arenR"/>
              <a:tabLst>
                <a:tab pos="527685" algn="l"/>
                <a:tab pos="528320" algn="l"/>
              </a:tabLst>
            </a:pPr>
            <a:r>
              <a:rPr sz="2700" spc="105" dirty="0">
                <a:latin typeface="Arial"/>
                <a:cs typeface="Arial"/>
              </a:rPr>
              <a:t>Positron </a:t>
            </a:r>
            <a:r>
              <a:rPr sz="2700" spc="120" dirty="0">
                <a:latin typeface="Arial"/>
                <a:cs typeface="Arial"/>
              </a:rPr>
              <a:t>emission </a:t>
            </a:r>
            <a:r>
              <a:rPr sz="2700" spc="160" dirty="0">
                <a:latin typeface="Arial"/>
                <a:cs typeface="Arial"/>
              </a:rPr>
              <a:t>tomography </a:t>
            </a:r>
            <a:r>
              <a:rPr sz="2700" spc="-135" dirty="0">
                <a:latin typeface="Arial"/>
                <a:cs typeface="Arial"/>
              </a:rPr>
              <a:t>(PET)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55" dirty="0">
                <a:latin typeface="Arial"/>
                <a:cs typeface="Arial"/>
              </a:rPr>
              <a:t>scan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AutoNum type="arabicParenR"/>
              <a:tabLst>
                <a:tab pos="527685" algn="l"/>
                <a:tab pos="528320" algn="l"/>
              </a:tabLst>
            </a:pPr>
            <a:r>
              <a:rPr sz="2700" spc="195" dirty="0">
                <a:latin typeface="Arial"/>
                <a:cs typeface="Arial"/>
              </a:rPr>
              <a:t>Technitium-99 </a:t>
            </a:r>
            <a:r>
              <a:rPr sz="2700" spc="125" dirty="0">
                <a:latin typeface="Arial"/>
                <a:cs typeface="Arial"/>
              </a:rPr>
              <a:t>bone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scintography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700" b="1" spc="-45" dirty="0">
                <a:latin typeface="Arial"/>
                <a:cs typeface="Arial"/>
              </a:rPr>
              <a:t>For</a:t>
            </a:r>
            <a:r>
              <a:rPr sz="2700" b="1" spc="6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classification</a:t>
            </a:r>
            <a:r>
              <a:rPr sz="2700" dirty="0"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527685" algn="l"/>
              </a:tabLst>
            </a:pPr>
            <a:r>
              <a:rPr sz="1800" spc="75" dirty="0">
                <a:solidFill>
                  <a:srgbClr val="2CA1BE"/>
                </a:solidFill>
                <a:latin typeface="Arial"/>
                <a:cs typeface="Arial"/>
              </a:rPr>
              <a:t>1)	</a:t>
            </a:r>
            <a:r>
              <a:rPr sz="2700" spc="145" dirty="0">
                <a:latin typeface="Arial"/>
                <a:cs typeface="Arial"/>
              </a:rPr>
              <a:t>Immunohistochemistry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15891"/>
            <a:ext cx="3668395" cy="326136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90"/>
              </a:spcBef>
              <a:buClr>
                <a:srgbClr val="2CA1BE"/>
              </a:buClr>
              <a:buSzPct val="66666"/>
              <a:buAutoNum type="arabicParenR"/>
              <a:tabLst>
                <a:tab pos="527685" algn="l"/>
                <a:tab pos="528320" algn="l"/>
              </a:tabLst>
            </a:pPr>
            <a:r>
              <a:rPr sz="2700" spc="65" dirty="0">
                <a:latin typeface="Arial"/>
                <a:cs typeface="Arial"/>
              </a:rPr>
              <a:t>Liver </a:t>
            </a:r>
            <a:r>
              <a:rPr sz="2700" spc="170" dirty="0">
                <a:latin typeface="Arial"/>
                <a:cs typeface="Arial"/>
              </a:rPr>
              <a:t>function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test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AutoNum type="arabicParenR"/>
              <a:tabLst>
                <a:tab pos="527685" algn="l"/>
                <a:tab pos="528320" algn="l"/>
              </a:tabLst>
            </a:pPr>
            <a:r>
              <a:rPr sz="2700" spc="15" dirty="0">
                <a:latin typeface="Arial"/>
                <a:cs typeface="Arial"/>
              </a:rPr>
              <a:t>Renal </a:t>
            </a:r>
            <a:r>
              <a:rPr sz="2700" spc="170" dirty="0">
                <a:latin typeface="Arial"/>
                <a:cs typeface="Arial"/>
              </a:rPr>
              <a:t>function</a:t>
            </a:r>
            <a:r>
              <a:rPr sz="2700" spc="150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test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arenR"/>
              <a:tabLst>
                <a:tab pos="527685" algn="l"/>
                <a:tab pos="528320" algn="l"/>
              </a:tabLst>
            </a:pPr>
            <a:r>
              <a:rPr sz="2700" spc="-125" dirty="0">
                <a:latin typeface="Arial"/>
                <a:cs typeface="Arial"/>
              </a:rPr>
              <a:t>S.</a:t>
            </a:r>
            <a:r>
              <a:rPr sz="2700" spc="75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electrolyte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AutoNum type="arabicParenR"/>
              <a:tabLst>
                <a:tab pos="527685" algn="l"/>
                <a:tab pos="528320" algn="l"/>
              </a:tabLst>
            </a:pPr>
            <a:r>
              <a:rPr sz="2700" spc="-125" dirty="0">
                <a:latin typeface="Arial"/>
                <a:cs typeface="Arial"/>
              </a:rPr>
              <a:t>S. </a:t>
            </a:r>
            <a:r>
              <a:rPr sz="2700" spc="145" dirty="0">
                <a:latin typeface="Arial"/>
                <a:cs typeface="Arial"/>
              </a:rPr>
              <a:t>uric</a:t>
            </a:r>
            <a:r>
              <a:rPr sz="2700" spc="30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acid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arenR"/>
              <a:tabLst>
                <a:tab pos="527685" algn="l"/>
                <a:tab pos="528320" algn="l"/>
              </a:tabLst>
            </a:pPr>
            <a:r>
              <a:rPr sz="2700" spc="-125" dirty="0">
                <a:latin typeface="Arial"/>
                <a:cs typeface="Arial"/>
              </a:rPr>
              <a:t>S. </a:t>
            </a:r>
            <a:r>
              <a:rPr sz="2700" spc="135" dirty="0">
                <a:latin typeface="Arial"/>
                <a:cs typeface="Arial"/>
              </a:rPr>
              <a:t>inorganic</a:t>
            </a:r>
            <a:r>
              <a:rPr sz="2700" spc="270" dirty="0">
                <a:latin typeface="Arial"/>
                <a:cs typeface="Arial"/>
              </a:rPr>
              <a:t> </a:t>
            </a:r>
            <a:r>
              <a:rPr sz="2700" spc="-35" dirty="0">
                <a:latin typeface="Arial"/>
                <a:cs typeface="Arial"/>
              </a:rPr>
              <a:t>PO4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AutoNum type="arabicParenR"/>
              <a:tabLst>
                <a:tab pos="527685" algn="l"/>
                <a:tab pos="528320" algn="l"/>
              </a:tabLst>
            </a:pPr>
            <a:r>
              <a:rPr sz="2700" spc="-125" dirty="0">
                <a:latin typeface="Arial"/>
                <a:cs typeface="Arial"/>
              </a:rPr>
              <a:t>S.</a:t>
            </a:r>
            <a:r>
              <a:rPr sz="2700" spc="80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calcium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AutoNum type="arabicParenR"/>
              <a:tabLst>
                <a:tab pos="527685" algn="l"/>
                <a:tab pos="528320" algn="l"/>
              </a:tabLst>
            </a:pPr>
            <a:r>
              <a:rPr sz="2700" spc="55" dirty="0">
                <a:latin typeface="Arial"/>
                <a:cs typeface="Arial"/>
              </a:rPr>
              <a:t>DAT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1198" y="568451"/>
            <a:ext cx="5078758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356105"/>
            <a:ext cx="193928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95" dirty="0"/>
              <a:t>In</a:t>
            </a:r>
            <a:r>
              <a:rPr spc="10" dirty="0"/>
              <a:t> </a:t>
            </a:r>
            <a:r>
              <a:rPr spc="105" dirty="0"/>
              <a:t>general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29132" y="1773627"/>
            <a:ext cx="4929505" cy="8039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b="1" spc="25" dirty="0">
                <a:latin typeface="Arial"/>
                <a:cs typeface="Arial"/>
              </a:rPr>
              <a:t>Combined</a:t>
            </a:r>
            <a:r>
              <a:rPr sz="2300" b="1" spc="30" dirty="0">
                <a:latin typeface="Arial"/>
                <a:cs typeface="Arial"/>
              </a:rPr>
              <a:t> </a:t>
            </a:r>
            <a:r>
              <a:rPr sz="2300" b="1" spc="15" dirty="0">
                <a:latin typeface="Arial"/>
                <a:cs typeface="Arial"/>
              </a:rPr>
              <a:t>Chemotherapy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b="1" spc="-60" dirty="0">
                <a:latin typeface="Arial"/>
                <a:cs typeface="Arial"/>
              </a:rPr>
              <a:t>Low </a:t>
            </a:r>
            <a:r>
              <a:rPr sz="2300" b="1" spc="-5" dirty="0">
                <a:latin typeface="Arial"/>
                <a:cs typeface="Arial"/>
              </a:rPr>
              <a:t>dose involved </a:t>
            </a:r>
            <a:r>
              <a:rPr sz="2300" b="1" spc="40" dirty="0">
                <a:latin typeface="Arial"/>
                <a:cs typeface="Arial"/>
              </a:rPr>
              <a:t>field</a:t>
            </a:r>
            <a:r>
              <a:rPr sz="2300" b="1" spc="225" dirty="0">
                <a:latin typeface="Arial"/>
                <a:cs typeface="Arial"/>
              </a:rPr>
              <a:t> </a:t>
            </a:r>
            <a:r>
              <a:rPr sz="2300" b="1" spc="25" dirty="0">
                <a:latin typeface="Arial"/>
                <a:cs typeface="Arial"/>
              </a:rPr>
              <a:t>radiation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3520820"/>
            <a:ext cx="6741795" cy="2021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25" dirty="0">
                <a:latin typeface="Arial"/>
                <a:cs typeface="Arial"/>
              </a:rPr>
              <a:t>Intensity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20" dirty="0">
                <a:latin typeface="Arial"/>
                <a:cs typeface="Arial"/>
              </a:rPr>
              <a:t>chemotherapy </a:t>
            </a:r>
            <a:r>
              <a:rPr sz="2700" spc="80" dirty="0">
                <a:latin typeface="Arial"/>
                <a:cs typeface="Arial"/>
              </a:rPr>
              <a:t>&amp; </a:t>
            </a:r>
            <a:r>
              <a:rPr sz="2700" spc="135" dirty="0">
                <a:latin typeface="Arial"/>
                <a:cs typeface="Arial"/>
              </a:rPr>
              <a:t>volume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190" dirty="0">
                <a:latin typeface="Arial"/>
                <a:cs typeface="Arial"/>
              </a:rPr>
              <a:t>of  </a:t>
            </a:r>
            <a:r>
              <a:rPr sz="2700" spc="140" dirty="0">
                <a:latin typeface="Arial"/>
                <a:cs typeface="Arial"/>
              </a:rPr>
              <a:t>radiation </a:t>
            </a:r>
            <a:r>
              <a:rPr sz="2700" spc="110" dirty="0">
                <a:latin typeface="Arial"/>
                <a:cs typeface="Arial"/>
              </a:rPr>
              <a:t>depends</a:t>
            </a:r>
            <a:r>
              <a:rPr sz="2700" spc="30" dirty="0">
                <a:latin typeface="Arial"/>
                <a:cs typeface="Arial"/>
              </a:rPr>
              <a:t> </a:t>
            </a:r>
            <a:r>
              <a:rPr sz="2700" spc="160" dirty="0">
                <a:latin typeface="Arial"/>
                <a:cs typeface="Arial"/>
              </a:rPr>
              <a:t>on</a:t>
            </a:r>
            <a:endParaRPr sz="2700">
              <a:latin typeface="Arial"/>
              <a:cs typeface="Arial"/>
            </a:endParaRPr>
          </a:p>
          <a:p>
            <a:pPr marL="524510" lvl="1" indent="-229235">
              <a:lnSpc>
                <a:spcPct val="100000"/>
              </a:lnSpc>
              <a:spcBef>
                <a:spcPts val="35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b="1" spc="-45" dirty="0">
                <a:latin typeface="Arial"/>
                <a:cs typeface="Arial"/>
              </a:rPr>
              <a:t>Presence </a:t>
            </a:r>
            <a:r>
              <a:rPr sz="2300" b="1" spc="50" dirty="0">
                <a:latin typeface="Arial"/>
                <a:cs typeface="Arial"/>
              </a:rPr>
              <a:t>of </a:t>
            </a:r>
            <a:r>
              <a:rPr sz="2300" b="1" spc="-340" dirty="0">
                <a:latin typeface="Arial"/>
                <a:cs typeface="Arial"/>
              </a:rPr>
              <a:t>B</a:t>
            </a:r>
            <a:r>
              <a:rPr sz="2300" b="1" spc="-114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symptoms</a:t>
            </a:r>
            <a:endParaRPr sz="2300">
              <a:latin typeface="Arial"/>
              <a:cs typeface="Arial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b="1" spc="30" dirty="0">
                <a:latin typeface="Arial"/>
                <a:cs typeface="Arial"/>
              </a:rPr>
              <a:t>Initial </a:t>
            </a:r>
            <a:r>
              <a:rPr sz="2300" b="1" spc="-15" dirty="0">
                <a:latin typeface="Arial"/>
                <a:cs typeface="Arial"/>
              </a:rPr>
              <a:t>disease</a:t>
            </a:r>
            <a:r>
              <a:rPr sz="2300" b="1" spc="55" dirty="0">
                <a:latin typeface="Arial"/>
                <a:cs typeface="Arial"/>
              </a:rPr>
              <a:t> </a:t>
            </a:r>
            <a:r>
              <a:rPr sz="2300" b="1" spc="15" dirty="0">
                <a:latin typeface="Arial"/>
                <a:cs typeface="Arial"/>
              </a:rPr>
              <a:t>staging</a:t>
            </a:r>
            <a:endParaRPr sz="2300">
              <a:latin typeface="Arial"/>
              <a:cs typeface="Arial"/>
            </a:endParaRPr>
          </a:p>
          <a:p>
            <a:pPr marL="524510" lvl="1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b="1" spc="-45" dirty="0">
                <a:latin typeface="Arial"/>
                <a:cs typeface="Arial"/>
              </a:rPr>
              <a:t>Presence </a:t>
            </a:r>
            <a:r>
              <a:rPr sz="2300" b="1" spc="50" dirty="0">
                <a:latin typeface="Arial"/>
                <a:cs typeface="Arial"/>
              </a:rPr>
              <a:t>of </a:t>
            </a:r>
            <a:r>
              <a:rPr sz="2300" b="1" spc="20" dirty="0">
                <a:latin typeface="Arial"/>
                <a:cs typeface="Arial"/>
              </a:rPr>
              <a:t>bulky</a:t>
            </a:r>
            <a:r>
              <a:rPr sz="2300" b="1" spc="140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disease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897" y="592836"/>
            <a:ext cx="2625048" cy="423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0561" y="1753361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0" y="0"/>
                </a:moveTo>
                <a:lnTo>
                  <a:pt x="75349" y="1124"/>
                </a:lnTo>
                <a:lnTo>
                  <a:pt x="146261" y="4366"/>
                </a:lnTo>
                <a:lnTo>
                  <a:pt x="211553" y="9529"/>
                </a:lnTo>
                <a:lnTo>
                  <a:pt x="270044" y="16417"/>
                </a:lnTo>
                <a:lnTo>
                  <a:pt x="320552" y="24833"/>
                </a:lnTo>
                <a:lnTo>
                  <a:pt x="361893" y="34581"/>
                </a:lnTo>
                <a:lnTo>
                  <a:pt x="412349" y="57286"/>
                </a:lnTo>
                <a:lnTo>
                  <a:pt x="419100" y="69850"/>
                </a:lnTo>
                <a:lnTo>
                  <a:pt x="419100" y="501650"/>
                </a:lnTo>
                <a:lnTo>
                  <a:pt x="425850" y="514213"/>
                </a:lnTo>
                <a:lnTo>
                  <a:pt x="476306" y="536918"/>
                </a:lnTo>
                <a:lnTo>
                  <a:pt x="517647" y="546666"/>
                </a:lnTo>
                <a:lnTo>
                  <a:pt x="568155" y="555082"/>
                </a:lnTo>
                <a:lnTo>
                  <a:pt x="626646" y="561970"/>
                </a:lnTo>
                <a:lnTo>
                  <a:pt x="691938" y="567133"/>
                </a:lnTo>
                <a:lnTo>
                  <a:pt x="762850" y="570375"/>
                </a:lnTo>
                <a:lnTo>
                  <a:pt x="838199" y="571500"/>
                </a:lnTo>
                <a:lnTo>
                  <a:pt x="762850" y="572624"/>
                </a:lnTo>
                <a:lnTo>
                  <a:pt x="691938" y="575866"/>
                </a:lnTo>
                <a:lnTo>
                  <a:pt x="626646" y="581029"/>
                </a:lnTo>
                <a:lnTo>
                  <a:pt x="568155" y="587917"/>
                </a:lnTo>
                <a:lnTo>
                  <a:pt x="517647" y="596333"/>
                </a:lnTo>
                <a:lnTo>
                  <a:pt x="476306" y="606081"/>
                </a:lnTo>
                <a:lnTo>
                  <a:pt x="425850" y="628786"/>
                </a:lnTo>
                <a:lnTo>
                  <a:pt x="419100" y="641350"/>
                </a:lnTo>
                <a:lnTo>
                  <a:pt x="419100" y="1073150"/>
                </a:lnTo>
                <a:lnTo>
                  <a:pt x="412349" y="1085713"/>
                </a:lnTo>
                <a:lnTo>
                  <a:pt x="361893" y="1108418"/>
                </a:lnTo>
                <a:lnTo>
                  <a:pt x="320552" y="1118166"/>
                </a:lnTo>
                <a:lnTo>
                  <a:pt x="270044" y="1126582"/>
                </a:lnTo>
                <a:lnTo>
                  <a:pt x="211553" y="1133470"/>
                </a:lnTo>
                <a:lnTo>
                  <a:pt x="146261" y="1138633"/>
                </a:lnTo>
                <a:lnTo>
                  <a:pt x="75349" y="1141875"/>
                </a:lnTo>
                <a:lnTo>
                  <a:pt x="0" y="1143000"/>
                </a:lnTo>
              </a:path>
            </a:pathLst>
          </a:custGeom>
          <a:ln w="38100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90029" y="1659077"/>
            <a:ext cx="1990089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85" dirty="0">
                <a:latin typeface="Arial"/>
                <a:cs typeface="Arial"/>
              </a:rPr>
              <a:t>C</a:t>
            </a:r>
            <a:r>
              <a:rPr sz="2800" b="1" spc="10" dirty="0">
                <a:latin typeface="Arial"/>
                <a:cs typeface="Arial"/>
              </a:rPr>
              <a:t>o</a:t>
            </a:r>
            <a:r>
              <a:rPr sz="2800" b="1" spc="40" dirty="0">
                <a:latin typeface="Arial"/>
                <a:cs typeface="Arial"/>
              </a:rPr>
              <a:t>n</a:t>
            </a:r>
            <a:r>
              <a:rPr sz="2800" b="1" spc="-125" dirty="0">
                <a:latin typeface="Arial"/>
                <a:cs typeface="Arial"/>
              </a:rPr>
              <a:t>s</a:t>
            </a:r>
            <a:r>
              <a:rPr sz="2800" b="1" spc="20" dirty="0">
                <a:latin typeface="Arial"/>
                <a:cs typeface="Arial"/>
              </a:rPr>
              <a:t>id</a:t>
            </a:r>
            <a:r>
              <a:rPr sz="2800" b="1" spc="40" dirty="0">
                <a:latin typeface="Arial"/>
                <a:cs typeface="Arial"/>
              </a:rPr>
              <a:t>e</a:t>
            </a:r>
            <a:r>
              <a:rPr sz="2800" b="1" spc="20" dirty="0">
                <a:latin typeface="Arial"/>
                <a:cs typeface="Arial"/>
              </a:rPr>
              <a:t>red  </a:t>
            </a:r>
            <a:r>
              <a:rPr sz="2800" b="1" spc="-10" dirty="0">
                <a:latin typeface="Arial"/>
                <a:cs typeface="Arial"/>
              </a:rPr>
              <a:t>Standard  </a:t>
            </a:r>
            <a:r>
              <a:rPr sz="2800" b="1" spc="25" dirty="0">
                <a:latin typeface="Arial"/>
                <a:cs typeface="Arial"/>
              </a:rPr>
              <a:t>therapy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163" y="2453639"/>
            <a:ext cx="7913752" cy="954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894320" cy="213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6990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9240" algn="l"/>
              </a:tabLst>
            </a:pPr>
            <a:r>
              <a:rPr sz="2700" spc="165" dirty="0">
                <a:latin typeface="Arial"/>
                <a:cs typeface="Arial"/>
              </a:rPr>
              <a:t>Hodgkin </a:t>
            </a:r>
            <a:r>
              <a:rPr sz="2700" spc="160" dirty="0">
                <a:latin typeface="Arial"/>
                <a:cs typeface="Arial"/>
              </a:rPr>
              <a:t>lymphoma </a:t>
            </a:r>
            <a:r>
              <a:rPr sz="2700" spc="-25" dirty="0">
                <a:latin typeface="Arial"/>
                <a:cs typeface="Arial"/>
              </a:rPr>
              <a:t>(HL)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105" dirty="0">
                <a:latin typeface="Arial"/>
                <a:cs typeface="Arial"/>
              </a:rPr>
              <a:t>characterized </a:t>
            </a:r>
            <a:r>
              <a:rPr sz="2700" spc="120" dirty="0">
                <a:latin typeface="Arial"/>
                <a:cs typeface="Arial"/>
              </a:rPr>
              <a:t>by  </a:t>
            </a:r>
            <a:r>
              <a:rPr sz="2700" spc="105" dirty="0">
                <a:latin typeface="Arial"/>
                <a:cs typeface="Arial"/>
              </a:rPr>
              <a:t>progressive </a:t>
            </a:r>
            <a:r>
              <a:rPr sz="2700" spc="125" dirty="0">
                <a:latin typeface="Arial"/>
                <a:cs typeface="Arial"/>
              </a:rPr>
              <a:t>enlargement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75" dirty="0">
                <a:latin typeface="Arial"/>
                <a:cs typeface="Arial"/>
              </a:rPr>
              <a:t>lymph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nodes.</a:t>
            </a:r>
            <a:endParaRPr sz="2700">
              <a:latin typeface="Arial"/>
              <a:cs typeface="Arial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377825" algn="l"/>
              </a:tabLst>
            </a:pPr>
            <a:r>
              <a:rPr dirty="0"/>
              <a:t>	</a:t>
            </a:r>
            <a:r>
              <a:rPr sz="2700" spc="140" dirty="0">
                <a:latin typeface="Arial"/>
                <a:cs typeface="Arial"/>
              </a:rPr>
              <a:t>It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110" dirty="0">
                <a:latin typeface="Arial"/>
                <a:cs typeface="Arial"/>
              </a:rPr>
              <a:t>considered </a:t>
            </a:r>
            <a:r>
              <a:rPr sz="2700" spc="140" dirty="0">
                <a:latin typeface="Arial"/>
                <a:cs typeface="Arial"/>
              </a:rPr>
              <a:t>unicentric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175" dirty="0">
                <a:latin typeface="Arial"/>
                <a:cs typeface="Arial"/>
              </a:rPr>
              <a:t>origin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60" dirty="0">
                <a:latin typeface="Arial"/>
                <a:cs typeface="Arial"/>
              </a:rPr>
              <a:t>has </a:t>
            </a:r>
            <a:r>
              <a:rPr sz="2700" spc="-270" dirty="0">
                <a:latin typeface="Arial"/>
                <a:cs typeface="Arial"/>
              </a:rPr>
              <a:t>a  </a:t>
            </a:r>
            <a:r>
              <a:rPr sz="2700" spc="125" dirty="0">
                <a:latin typeface="Arial"/>
                <a:cs typeface="Arial"/>
              </a:rPr>
              <a:t>predictable </a:t>
            </a:r>
            <a:r>
              <a:rPr sz="2700" spc="150" dirty="0">
                <a:latin typeface="Arial"/>
                <a:cs typeface="Arial"/>
              </a:rPr>
              <a:t>pattern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00" dirty="0">
                <a:latin typeface="Arial"/>
                <a:cs typeface="Arial"/>
              </a:rPr>
              <a:t>spread </a:t>
            </a:r>
            <a:r>
              <a:rPr sz="2700" spc="125" dirty="0">
                <a:latin typeface="Arial"/>
                <a:cs typeface="Arial"/>
              </a:rPr>
              <a:t>by </a:t>
            </a:r>
            <a:r>
              <a:rPr sz="2700" spc="135" dirty="0">
                <a:latin typeface="Arial"/>
                <a:cs typeface="Arial"/>
              </a:rPr>
              <a:t>extension </a:t>
            </a:r>
            <a:r>
              <a:rPr sz="2700" spc="200" dirty="0">
                <a:latin typeface="Arial"/>
                <a:cs typeface="Arial"/>
              </a:rPr>
              <a:t>to  </a:t>
            </a:r>
            <a:r>
              <a:rPr sz="2700" spc="145" dirty="0">
                <a:latin typeface="Arial"/>
                <a:cs typeface="Arial"/>
              </a:rPr>
              <a:t>contiguous</a:t>
            </a:r>
            <a:r>
              <a:rPr sz="2700" spc="105" dirty="0">
                <a:latin typeface="Arial"/>
                <a:cs typeface="Arial"/>
              </a:rPr>
              <a:t> nodes.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559" y="562355"/>
            <a:ext cx="2431521" cy="45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95250"/>
          <a:ext cx="8229600" cy="6680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Chemotherapy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Corresponding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spc="35" dirty="0">
                          <a:latin typeface="Arial"/>
                          <a:cs typeface="Arial"/>
                        </a:rPr>
                        <a:t>ADVD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105" dirty="0">
                          <a:latin typeface="Arial"/>
                          <a:cs typeface="Arial"/>
                        </a:rPr>
                        <a:t>Doxorubicin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(Adriamycin),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85" dirty="0">
                          <a:latin typeface="Arial"/>
                          <a:cs typeface="Arial"/>
                        </a:rPr>
                        <a:t>bleomycin,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80" dirty="0">
                          <a:latin typeface="Arial"/>
                          <a:cs typeface="Arial"/>
                        </a:rPr>
                        <a:t>vinblastine,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dacarbazine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spc="95" dirty="0">
                          <a:latin typeface="Arial"/>
                          <a:cs typeface="Arial"/>
                        </a:rPr>
                        <a:t>ABVD-Rituxan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150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105" dirty="0">
                          <a:latin typeface="Arial"/>
                          <a:cs typeface="Arial"/>
                        </a:rPr>
                        <a:t>Doxorubicin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(Adriamycin),  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bleomycin,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80" dirty="0">
                          <a:latin typeface="Arial"/>
                          <a:cs typeface="Arial"/>
                        </a:rPr>
                        <a:t>vinblastine,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dacarbazine,</a:t>
                      </a:r>
                      <a:r>
                        <a:rPr sz="18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25" dirty="0">
                          <a:latin typeface="Arial"/>
                          <a:cs typeface="Arial"/>
                        </a:rPr>
                        <a:t>rituximab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160" dirty="0">
                          <a:latin typeface="Arial"/>
                          <a:cs typeface="Arial"/>
                        </a:rPr>
                        <a:t>COPP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235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75" dirty="0">
                          <a:latin typeface="Arial"/>
                          <a:cs typeface="Arial"/>
                        </a:rPr>
                        <a:t>Cyclophosphamide, 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vincristine  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(Oncovin),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80" dirty="0">
                          <a:latin typeface="Arial"/>
                          <a:cs typeface="Arial"/>
                        </a:rPr>
                        <a:t>prednisone, procarbazine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125" dirty="0">
                          <a:latin typeface="Arial"/>
                          <a:cs typeface="Arial"/>
                        </a:rPr>
                        <a:t>OPPA </a:t>
                      </a:r>
                      <a:r>
                        <a:rPr sz="2400" spc="590" dirty="0">
                          <a:latin typeface="Arial"/>
                          <a:cs typeface="Arial"/>
                        </a:rPr>
                        <a:t>±</a:t>
                      </a:r>
                      <a:r>
                        <a:rPr sz="2400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60" dirty="0">
                          <a:latin typeface="Arial"/>
                          <a:cs typeface="Arial"/>
                        </a:rPr>
                        <a:t>COPP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70" dirty="0">
                          <a:latin typeface="Arial"/>
                          <a:cs typeface="Arial"/>
                        </a:rPr>
                        <a:t>(females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907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80" dirty="0">
                          <a:latin typeface="Arial"/>
                          <a:cs typeface="Arial"/>
                        </a:rPr>
                        <a:t>Vincristine 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(Oncovin), </a:t>
                      </a:r>
                      <a:r>
                        <a:rPr sz="1800" spc="80" dirty="0">
                          <a:latin typeface="Arial"/>
                          <a:cs typeface="Arial"/>
                        </a:rPr>
                        <a:t>prednisone, 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procarbazine, </a:t>
                      </a:r>
                      <a:r>
                        <a:rPr sz="1800" spc="110" dirty="0">
                          <a:latin typeface="Arial"/>
                          <a:cs typeface="Arial"/>
                        </a:rPr>
                        <a:t>doxorubicin 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(Adriamycin),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spc="-135" dirty="0">
                          <a:latin typeface="Arial"/>
                          <a:cs typeface="Arial"/>
                        </a:rPr>
                        <a:t>OEPA </a:t>
                      </a:r>
                      <a:r>
                        <a:rPr sz="2400" spc="590" dirty="0">
                          <a:latin typeface="Arial"/>
                          <a:cs typeface="Arial"/>
                        </a:rPr>
                        <a:t>±</a:t>
                      </a:r>
                      <a:r>
                        <a:rPr sz="24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60" dirty="0">
                          <a:latin typeface="Arial"/>
                          <a:cs typeface="Arial"/>
                        </a:rPr>
                        <a:t>COPP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45" dirty="0">
                          <a:latin typeface="Arial"/>
                          <a:cs typeface="Arial"/>
                        </a:rPr>
                        <a:t>(males)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089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80" dirty="0">
                          <a:latin typeface="Arial"/>
                          <a:cs typeface="Arial"/>
                        </a:rPr>
                        <a:t>Vincristine 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(Oncovin), </a:t>
                      </a:r>
                      <a:r>
                        <a:rPr sz="1800" spc="80" dirty="0">
                          <a:latin typeface="Arial"/>
                          <a:cs typeface="Arial"/>
                        </a:rPr>
                        <a:t>etoposide, 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prednisone,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110" dirty="0">
                          <a:latin typeface="Arial"/>
                          <a:cs typeface="Arial"/>
                        </a:rPr>
                        <a:t>doxorubicin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(Adriamycin),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14630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spc="-160" dirty="0">
                          <a:latin typeface="Arial"/>
                          <a:cs typeface="Arial"/>
                        </a:rPr>
                        <a:t>BEACOPP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50" dirty="0">
                          <a:latin typeface="Arial"/>
                          <a:cs typeface="Arial"/>
                        </a:rPr>
                        <a:t>(advanced</a:t>
                      </a:r>
                      <a:r>
                        <a:rPr sz="24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65" dirty="0">
                          <a:latin typeface="Arial"/>
                          <a:cs typeface="Arial"/>
                        </a:rPr>
                        <a:t>stage)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5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55" dirty="0">
                          <a:latin typeface="Arial"/>
                          <a:cs typeface="Arial"/>
                        </a:rPr>
                        <a:t>Bleomycin, </a:t>
                      </a:r>
                      <a:r>
                        <a:rPr sz="1800" spc="80" dirty="0">
                          <a:latin typeface="Arial"/>
                          <a:cs typeface="Arial"/>
                        </a:rPr>
                        <a:t>etoposide, </a:t>
                      </a:r>
                      <a:r>
                        <a:rPr sz="1800" spc="110" dirty="0">
                          <a:latin typeface="Arial"/>
                          <a:cs typeface="Arial"/>
                        </a:rPr>
                        <a:t>doxorubicin 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(Adriamycin),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cyclophosphamide,  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vincristine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 marR="1504950">
                        <a:lnSpc>
                          <a:spcPct val="100000"/>
                        </a:lnSpc>
                      </a:pPr>
                      <a:r>
                        <a:rPr sz="1800" spc="50" dirty="0">
                          <a:latin typeface="Arial"/>
                          <a:cs typeface="Arial"/>
                        </a:rPr>
                        <a:t>(Oncovin), </a:t>
                      </a:r>
                      <a:r>
                        <a:rPr sz="1800" spc="80" dirty="0">
                          <a:latin typeface="Arial"/>
                          <a:cs typeface="Arial"/>
                        </a:rPr>
                        <a:t>prednisone,  procarbazine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268" y="1203705"/>
            <a:ext cx="7115809" cy="172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304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94005" algn="l"/>
                <a:tab pos="294640" algn="l"/>
              </a:tabLst>
            </a:pPr>
            <a:r>
              <a:rPr spc="125" dirty="0"/>
              <a:t>Most </a:t>
            </a:r>
            <a:r>
              <a:rPr spc="80" dirty="0"/>
              <a:t>relapse </a:t>
            </a:r>
            <a:r>
              <a:rPr spc="100" dirty="0"/>
              <a:t>occurs </a:t>
            </a:r>
            <a:r>
              <a:rPr spc="170" dirty="0"/>
              <a:t>in </a:t>
            </a:r>
            <a:r>
              <a:rPr spc="114" dirty="0"/>
              <a:t>1</a:t>
            </a:r>
            <a:r>
              <a:rPr sz="2700" spc="172" baseline="24691" dirty="0"/>
              <a:t>st </a:t>
            </a:r>
            <a:r>
              <a:rPr sz="2700" spc="85" dirty="0"/>
              <a:t>3year </a:t>
            </a:r>
            <a:r>
              <a:rPr sz="2700" spc="135" dirty="0"/>
              <a:t>after  </a:t>
            </a:r>
            <a:r>
              <a:rPr sz="2700" spc="114" dirty="0"/>
              <a:t>diagnosis, </a:t>
            </a:r>
            <a:r>
              <a:rPr sz="2700" spc="210" dirty="0"/>
              <a:t>but </a:t>
            </a:r>
            <a:r>
              <a:rPr sz="2700" spc="80" dirty="0"/>
              <a:t>relapse </a:t>
            </a:r>
            <a:r>
              <a:rPr sz="2700" spc="135" dirty="0"/>
              <a:t>after </a:t>
            </a:r>
            <a:r>
              <a:rPr sz="2700" spc="200" dirty="0"/>
              <a:t>10 </a:t>
            </a:r>
            <a:r>
              <a:rPr sz="2700" spc="60" dirty="0"/>
              <a:t>year</a:t>
            </a:r>
            <a:r>
              <a:rPr sz="2700" spc="-180" dirty="0"/>
              <a:t> </a:t>
            </a:r>
            <a:r>
              <a:rPr sz="2700" spc="50" dirty="0"/>
              <a:t>have  </a:t>
            </a:r>
            <a:r>
              <a:rPr sz="2700" spc="90" dirty="0"/>
              <a:t>been</a:t>
            </a:r>
            <a:r>
              <a:rPr sz="2700" spc="85" dirty="0"/>
              <a:t> </a:t>
            </a:r>
            <a:r>
              <a:rPr sz="2700" spc="140" dirty="0"/>
              <a:t>reported.</a:t>
            </a:r>
            <a:endParaRPr sz="2700"/>
          </a:p>
          <a:p>
            <a:pPr marL="2940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94005" algn="l"/>
                <a:tab pos="294640" algn="l"/>
              </a:tabLst>
            </a:pPr>
            <a:r>
              <a:rPr spc="130" dirty="0"/>
              <a:t>Treatment </a:t>
            </a:r>
            <a:r>
              <a:rPr spc="195" dirty="0"/>
              <a:t>of</a:t>
            </a:r>
            <a:r>
              <a:rPr spc="75" dirty="0"/>
              <a:t> </a:t>
            </a:r>
            <a:r>
              <a:rPr spc="80" dirty="0"/>
              <a:t>relapse</a:t>
            </a:r>
          </a:p>
        </p:txBody>
      </p:sp>
      <p:sp>
        <p:nvSpPr>
          <p:cNvPr id="3" name="object 3"/>
          <p:cNvSpPr/>
          <p:nvPr/>
        </p:nvSpPr>
        <p:spPr>
          <a:xfrm>
            <a:off x="573023" y="568451"/>
            <a:ext cx="191566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84250" y="3117850"/>
          <a:ext cx="7771765" cy="3291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7420"/>
                <a:gridCol w="4284345"/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Nature </a:t>
                      </a:r>
                      <a:r>
                        <a:rPr sz="24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4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relapse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 marR="1320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Relapse </a:t>
                      </a:r>
                      <a:r>
                        <a:rPr sz="2400" spc="165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2400" spc="95" dirty="0">
                          <a:latin typeface="Arial"/>
                          <a:cs typeface="Arial"/>
                        </a:rPr>
                        <a:t>favorable </a:t>
                      </a:r>
                      <a:r>
                        <a:rPr sz="2400" spc="10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2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105" dirty="0">
                          <a:latin typeface="Arial"/>
                          <a:cs typeface="Arial"/>
                        </a:rPr>
                        <a:t>diagnosis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spc="100" dirty="0">
                          <a:latin typeface="Arial"/>
                          <a:cs typeface="Arial"/>
                        </a:rPr>
                        <a:t>Chemotherapy </a:t>
                      </a:r>
                      <a:r>
                        <a:rPr sz="2400" spc="50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35" dirty="0">
                          <a:latin typeface="Arial"/>
                          <a:cs typeface="Arial"/>
                        </a:rPr>
                        <a:t>LD-IFRT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91440" marR="1301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Relapse </a:t>
                      </a:r>
                      <a:r>
                        <a:rPr sz="2400" spc="16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2400" spc="155" dirty="0">
                          <a:latin typeface="Arial"/>
                          <a:cs typeface="Arial"/>
                        </a:rPr>
                        <a:t>high</a:t>
                      </a:r>
                      <a:r>
                        <a:rPr sz="24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135" dirty="0">
                          <a:latin typeface="Arial"/>
                          <a:cs typeface="Arial"/>
                        </a:rPr>
                        <a:t>risk  </a:t>
                      </a:r>
                      <a:r>
                        <a:rPr sz="2400" spc="45" dirty="0">
                          <a:latin typeface="Arial"/>
                          <a:cs typeface="Arial"/>
                        </a:rPr>
                        <a:t>disease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976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spc="100" dirty="0">
                          <a:latin typeface="Arial"/>
                          <a:cs typeface="Arial"/>
                        </a:rPr>
                        <a:t>Chemotherapy </a:t>
                      </a:r>
                      <a:r>
                        <a:rPr sz="2400" spc="505" dirty="0">
                          <a:latin typeface="Arial"/>
                          <a:cs typeface="Arial"/>
                        </a:rPr>
                        <a:t>+  </a:t>
                      </a:r>
                      <a:r>
                        <a:rPr sz="2400" spc="135" dirty="0">
                          <a:latin typeface="Arial"/>
                          <a:cs typeface="Arial"/>
                        </a:rPr>
                        <a:t>Autologous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HSCT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1440" marR="5175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Relapse </a:t>
                      </a:r>
                      <a:r>
                        <a:rPr sz="2400" spc="16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2400" spc="15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2400" spc="175" dirty="0">
                          <a:latin typeface="Arial"/>
                          <a:cs typeface="Arial"/>
                        </a:rPr>
                        <a:t>12  </a:t>
                      </a:r>
                      <a:r>
                        <a:rPr sz="2400" spc="180" dirty="0">
                          <a:latin typeface="Arial"/>
                          <a:cs typeface="Arial"/>
                        </a:rPr>
                        <a:t>month </a:t>
                      </a:r>
                      <a:r>
                        <a:rPr sz="2400" spc="17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105" dirty="0">
                          <a:latin typeface="Arial"/>
                          <a:cs typeface="Arial"/>
                        </a:rPr>
                        <a:t>diagnosis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976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spc="100" dirty="0">
                          <a:latin typeface="Arial"/>
                          <a:cs typeface="Arial"/>
                        </a:rPr>
                        <a:t>Chemotherapy </a:t>
                      </a:r>
                      <a:r>
                        <a:rPr sz="2400" spc="505" dirty="0">
                          <a:latin typeface="Arial"/>
                          <a:cs typeface="Arial"/>
                        </a:rPr>
                        <a:t>+  </a:t>
                      </a:r>
                      <a:r>
                        <a:rPr sz="2400" spc="135" dirty="0">
                          <a:latin typeface="Arial"/>
                          <a:cs typeface="Arial"/>
                        </a:rPr>
                        <a:t>Autologous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HSCT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tabLst>
                          <a:tab pos="625475" algn="l"/>
                        </a:tabLst>
                      </a:pPr>
                      <a:r>
                        <a:rPr sz="2400" u="heavy" spc="50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505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400" spc="114" dirty="0">
                          <a:latin typeface="Arial"/>
                          <a:cs typeface="Arial"/>
                        </a:rPr>
                        <a:t>radiotherapy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127505"/>
            <a:ext cx="78473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90" dirty="0"/>
              <a:t>With </a:t>
            </a:r>
            <a:r>
              <a:rPr spc="140" dirty="0"/>
              <a:t>the </a:t>
            </a:r>
            <a:r>
              <a:rPr spc="70" dirty="0"/>
              <a:t>use </a:t>
            </a:r>
            <a:r>
              <a:rPr spc="195" dirty="0"/>
              <a:t>of </a:t>
            </a:r>
            <a:r>
              <a:rPr spc="145" dirty="0"/>
              <a:t>current </a:t>
            </a:r>
            <a:r>
              <a:rPr spc="130" dirty="0"/>
              <a:t>therapeutic</a:t>
            </a:r>
            <a:r>
              <a:rPr spc="-95" dirty="0"/>
              <a:t> </a:t>
            </a:r>
            <a:r>
              <a:rPr spc="120" dirty="0"/>
              <a:t>regimens,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45668" y="5288991"/>
            <a:ext cx="69526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90" dirty="0">
                <a:latin typeface="Arial"/>
                <a:cs typeface="Arial"/>
              </a:rPr>
              <a:t>With dose </a:t>
            </a:r>
            <a:r>
              <a:rPr sz="2700" spc="110" dirty="0">
                <a:latin typeface="Arial"/>
                <a:cs typeface="Arial"/>
              </a:rPr>
              <a:t>intense </a:t>
            </a:r>
            <a:r>
              <a:rPr sz="2700" spc="120" dirty="0">
                <a:latin typeface="Arial"/>
                <a:cs typeface="Arial"/>
              </a:rPr>
              <a:t>chemotherapy </a:t>
            </a:r>
            <a:r>
              <a:rPr sz="2700" spc="-175" dirty="0">
                <a:latin typeface="Arial"/>
                <a:cs typeface="Arial"/>
              </a:rPr>
              <a:t>OS </a:t>
            </a:r>
            <a:r>
              <a:rPr sz="2700" spc="60" dirty="0">
                <a:latin typeface="Arial"/>
                <a:cs typeface="Arial"/>
              </a:rPr>
              <a:t>has  </a:t>
            </a:r>
            <a:r>
              <a:rPr sz="2700" spc="110" dirty="0">
                <a:latin typeface="Arial"/>
                <a:cs typeface="Arial"/>
              </a:rPr>
              <a:t>approached </a:t>
            </a:r>
            <a:r>
              <a:rPr sz="2700" spc="200" dirty="0">
                <a:latin typeface="Arial"/>
                <a:cs typeface="Arial"/>
              </a:rPr>
              <a:t>to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100%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023" y="592836"/>
            <a:ext cx="2441448" cy="530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55650" y="1822450"/>
          <a:ext cx="7771765" cy="3200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6645"/>
                <a:gridCol w="2067560"/>
                <a:gridCol w="2067560"/>
              </a:tblGrid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r>
                        <a:rPr sz="24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stage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08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2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-free 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survival  </a:t>
                      </a:r>
                      <a:r>
                        <a:rPr sz="24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(EFS)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survival</a:t>
                      </a:r>
                      <a:r>
                        <a:rPr sz="24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(OS)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1188719">
                <a:tc>
                  <a:txBody>
                    <a:bodyPr/>
                    <a:lstStyle/>
                    <a:p>
                      <a:pPr marL="91440" marR="3206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95" dirty="0">
                          <a:latin typeface="Arial"/>
                          <a:cs typeface="Arial"/>
                        </a:rPr>
                        <a:t>Early-stage </a:t>
                      </a:r>
                      <a:r>
                        <a:rPr sz="2400" spc="45" dirty="0">
                          <a:latin typeface="Arial"/>
                          <a:cs typeface="Arial"/>
                        </a:rPr>
                        <a:t>disease </a:t>
                      </a:r>
                      <a:r>
                        <a:rPr sz="2400" spc="505" dirty="0">
                          <a:latin typeface="Arial"/>
                          <a:cs typeface="Arial"/>
                        </a:rPr>
                        <a:t>+  </a:t>
                      </a:r>
                      <a:r>
                        <a:rPr sz="2400" spc="95" dirty="0">
                          <a:latin typeface="Arial"/>
                          <a:cs typeface="Arial"/>
                        </a:rPr>
                        <a:t>favorable </a:t>
                      </a:r>
                      <a:r>
                        <a:rPr sz="2400" spc="135" dirty="0">
                          <a:latin typeface="Arial"/>
                          <a:cs typeface="Arial"/>
                        </a:rPr>
                        <a:t>prognostic  </a:t>
                      </a:r>
                      <a:r>
                        <a:rPr sz="2400" spc="114" dirty="0">
                          <a:latin typeface="Arial"/>
                          <a:cs typeface="Arial"/>
                        </a:rPr>
                        <a:t>factors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120" dirty="0">
                          <a:latin typeface="Arial"/>
                          <a:cs typeface="Arial"/>
                        </a:rPr>
                        <a:t>85-90%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80" dirty="0">
                          <a:latin typeface="Arial"/>
                          <a:cs typeface="Arial"/>
                        </a:rPr>
                        <a:t>&gt;95%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 marR="11277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Ad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anc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-stage  </a:t>
                      </a:r>
                      <a:r>
                        <a:rPr sz="2400" spc="50" dirty="0">
                          <a:latin typeface="Arial"/>
                          <a:cs typeface="Arial"/>
                        </a:rPr>
                        <a:t>disease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120" dirty="0">
                          <a:latin typeface="Arial"/>
                          <a:cs typeface="Arial"/>
                        </a:rPr>
                        <a:t>80-85%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65" dirty="0">
                          <a:latin typeface="Arial"/>
                          <a:cs typeface="Arial"/>
                        </a:rPr>
                        <a:t>90%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132" y="1096111"/>
            <a:ext cx="6958330" cy="39122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95652"/>
              <a:buFont typeface="Wingdings"/>
              <a:buChar char=""/>
              <a:tabLst>
                <a:tab pos="246379" algn="l"/>
              </a:tabLst>
            </a:pPr>
            <a:r>
              <a:rPr sz="2300" spc="70" dirty="0">
                <a:latin typeface="Arial"/>
                <a:cs typeface="Arial"/>
              </a:rPr>
              <a:t>Advanced </a:t>
            </a:r>
            <a:r>
              <a:rPr sz="2300" spc="80" dirty="0">
                <a:latin typeface="Arial"/>
                <a:cs typeface="Arial"/>
              </a:rPr>
              <a:t>stage </a:t>
            </a:r>
            <a:r>
              <a:rPr sz="2300" spc="165" dirty="0">
                <a:latin typeface="Arial"/>
                <a:cs typeface="Arial"/>
              </a:rPr>
              <a:t>of </a:t>
            </a:r>
            <a:r>
              <a:rPr sz="2300" spc="50" dirty="0">
                <a:latin typeface="Arial"/>
                <a:cs typeface="Arial"/>
              </a:rPr>
              <a:t>disease </a:t>
            </a:r>
            <a:r>
              <a:rPr sz="2300" spc="5" dirty="0">
                <a:latin typeface="Arial"/>
                <a:cs typeface="Arial"/>
              </a:rPr>
              <a:t>(Stage </a:t>
            </a:r>
            <a:r>
              <a:rPr sz="2300" spc="-25" dirty="0">
                <a:latin typeface="Arial"/>
                <a:cs typeface="Arial"/>
              </a:rPr>
              <a:t>IIB, </a:t>
            </a:r>
            <a:r>
              <a:rPr sz="2300" spc="-15" dirty="0">
                <a:latin typeface="Arial"/>
                <a:cs typeface="Arial"/>
              </a:rPr>
              <a:t>IIIB, </a:t>
            </a:r>
            <a:r>
              <a:rPr sz="2300" spc="150" dirty="0">
                <a:latin typeface="Arial"/>
                <a:cs typeface="Arial"/>
              </a:rPr>
              <a:t>or</a:t>
            </a:r>
            <a:r>
              <a:rPr sz="2300" spc="345" dirty="0">
                <a:latin typeface="Arial"/>
                <a:cs typeface="Arial"/>
              </a:rPr>
              <a:t> </a:t>
            </a:r>
            <a:r>
              <a:rPr sz="2300" spc="-15" dirty="0">
                <a:latin typeface="Arial"/>
                <a:cs typeface="Arial"/>
              </a:rPr>
              <a:t>IV)</a:t>
            </a:r>
            <a:endParaRPr sz="23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95652"/>
              <a:buFont typeface="Wingdings"/>
              <a:buChar char=""/>
              <a:tabLst>
                <a:tab pos="246379" algn="l"/>
              </a:tabLst>
            </a:pPr>
            <a:r>
              <a:rPr sz="2300" spc="65" dirty="0">
                <a:latin typeface="Arial"/>
                <a:cs typeface="Arial"/>
              </a:rPr>
              <a:t>The presence </a:t>
            </a:r>
            <a:r>
              <a:rPr sz="2300" spc="165" dirty="0">
                <a:latin typeface="Arial"/>
                <a:cs typeface="Arial"/>
              </a:rPr>
              <a:t>of </a:t>
            </a:r>
            <a:r>
              <a:rPr sz="2300" spc="-210" dirty="0">
                <a:latin typeface="Arial"/>
                <a:cs typeface="Arial"/>
              </a:rPr>
              <a:t>B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135" dirty="0">
                <a:latin typeface="Arial"/>
                <a:cs typeface="Arial"/>
              </a:rPr>
              <a:t>symptoms</a:t>
            </a:r>
            <a:endParaRPr sz="23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95652"/>
              <a:buFont typeface="Wingdings"/>
              <a:buChar char=""/>
              <a:tabLst>
                <a:tab pos="246379" algn="l"/>
              </a:tabLst>
            </a:pPr>
            <a:r>
              <a:rPr sz="2300" spc="65" dirty="0">
                <a:latin typeface="Arial"/>
                <a:cs typeface="Arial"/>
              </a:rPr>
              <a:t>The presence </a:t>
            </a:r>
            <a:r>
              <a:rPr sz="2300" spc="170" dirty="0">
                <a:latin typeface="Arial"/>
                <a:cs typeface="Arial"/>
              </a:rPr>
              <a:t>of </a:t>
            </a:r>
            <a:r>
              <a:rPr sz="2300" spc="140" dirty="0">
                <a:latin typeface="Arial"/>
                <a:cs typeface="Arial"/>
              </a:rPr>
              <a:t>bulky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50" dirty="0">
                <a:latin typeface="Arial"/>
                <a:cs typeface="Arial"/>
              </a:rPr>
              <a:t>disease</a:t>
            </a:r>
            <a:endParaRPr sz="23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95652"/>
              <a:buFont typeface="Wingdings"/>
              <a:buChar char=""/>
              <a:tabLst>
                <a:tab pos="246379" algn="l"/>
              </a:tabLst>
            </a:pPr>
            <a:r>
              <a:rPr sz="2300" spc="95" dirty="0">
                <a:latin typeface="Arial"/>
                <a:cs typeface="Arial"/>
              </a:rPr>
              <a:t>Extranodal </a:t>
            </a:r>
            <a:r>
              <a:rPr sz="2300" spc="120" dirty="0">
                <a:latin typeface="Arial"/>
                <a:cs typeface="Arial"/>
              </a:rPr>
              <a:t>extension</a:t>
            </a:r>
            <a:r>
              <a:rPr sz="2300" spc="35" dirty="0">
                <a:latin typeface="Arial"/>
                <a:cs typeface="Arial"/>
              </a:rPr>
              <a:t> </a:t>
            </a:r>
            <a:r>
              <a:rPr sz="2300" spc="70" dirty="0">
                <a:latin typeface="Arial"/>
                <a:cs typeface="Arial"/>
              </a:rPr>
              <a:t>(liver)</a:t>
            </a:r>
            <a:endParaRPr sz="23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95652"/>
              <a:buFont typeface="Wingdings"/>
              <a:buChar char=""/>
              <a:tabLst>
                <a:tab pos="246379" algn="l"/>
              </a:tabLst>
            </a:pPr>
            <a:r>
              <a:rPr sz="2300" spc="50" dirty="0">
                <a:latin typeface="Arial"/>
                <a:cs typeface="Arial"/>
              </a:rPr>
              <a:t>Male</a:t>
            </a:r>
            <a:r>
              <a:rPr sz="2300" spc="80" dirty="0">
                <a:latin typeface="Arial"/>
                <a:cs typeface="Arial"/>
              </a:rPr>
              <a:t> </a:t>
            </a:r>
            <a:r>
              <a:rPr sz="2300" spc="95" dirty="0">
                <a:latin typeface="Arial"/>
                <a:cs typeface="Arial"/>
              </a:rPr>
              <a:t>sex</a:t>
            </a:r>
            <a:endParaRPr sz="23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95652"/>
              <a:buFont typeface="Wingdings"/>
              <a:buChar char=""/>
              <a:tabLst>
                <a:tab pos="246379" algn="l"/>
              </a:tabLst>
            </a:pPr>
            <a:r>
              <a:rPr sz="2300" spc="35" dirty="0">
                <a:latin typeface="Arial"/>
                <a:cs typeface="Arial"/>
              </a:rPr>
              <a:t>Elevated </a:t>
            </a:r>
            <a:r>
              <a:rPr sz="2300" spc="105" dirty="0">
                <a:latin typeface="Arial"/>
                <a:cs typeface="Arial"/>
              </a:rPr>
              <a:t>erythrocyte </a:t>
            </a:r>
            <a:r>
              <a:rPr sz="2300" spc="125" dirty="0">
                <a:latin typeface="Arial"/>
                <a:cs typeface="Arial"/>
              </a:rPr>
              <a:t>sedimentation</a:t>
            </a:r>
            <a:r>
              <a:rPr sz="2300" spc="60" dirty="0">
                <a:latin typeface="Arial"/>
                <a:cs typeface="Arial"/>
              </a:rPr>
              <a:t> </a:t>
            </a:r>
            <a:r>
              <a:rPr sz="2300" spc="95" dirty="0">
                <a:latin typeface="Arial"/>
                <a:cs typeface="Arial"/>
              </a:rPr>
              <a:t>rate</a:t>
            </a:r>
            <a:endParaRPr sz="23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95652"/>
              <a:buFont typeface="Wingdings"/>
              <a:buChar char=""/>
              <a:tabLst>
                <a:tab pos="246379" algn="l"/>
              </a:tabLst>
            </a:pPr>
            <a:r>
              <a:rPr sz="2300" spc="60" dirty="0">
                <a:latin typeface="Arial"/>
                <a:cs typeface="Arial"/>
              </a:rPr>
              <a:t>White </a:t>
            </a:r>
            <a:r>
              <a:rPr sz="2300" spc="150" dirty="0">
                <a:latin typeface="Arial"/>
                <a:cs typeface="Arial"/>
              </a:rPr>
              <a:t>blood </a:t>
            </a:r>
            <a:r>
              <a:rPr sz="2300" spc="80" dirty="0">
                <a:latin typeface="Arial"/>
                <a:cs typeface="Arial"/>
              </a:rPr>
              <a:t>cell </a:t>
            </a:r>
            <a:r>
              <a:rPr sz="2300" spc="135" dirty="0">
                <a:latin typeface="Arial"/>
                <a:cs typeface="Arial"/>
              </a:rPr>
              <a:t>count </a:t>
            </a:r>
            <a:r>
              <a:rPr sz="2300" spc="210" dirty="0">
                <a:latin typeface="Arial"/>
                <a:cs typeface="Arial"/>
              </a:rPr>
              <a:t>11,500/mm3 </a:t>
            </a:r>
            <a:r>
              <a:rPr sz="2300" spc="155" dirty="0">
                <a:latin typeface="Arial"/>
                <a:cs typeface="Arial"/>
              </a:rPr>
              <a:t>or</a:t>
            </a:r>
            <a:r>
              <a:rPr sz="2300" spc="-229" dirty="0">
                <a:latin typeface="Arial"/>
                <a:cs typeface="Arial"/>
              </a:rPr>
              <a:t> </a:t>
            </a:r>
            <a:r>
              <a:rPr sz="2300" spc="125" dirty="0">
                <a:latin typeface="Arial"/>
                <a:cs typeface="Arial"/>
              </a:rPr>
              <a:t>higher</a:t>
            </a:r>
            <a:endParaRPr sz="23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305"/>
              </a:spcBef>
              <a:buClr>
                <a:srgbClr val="FF0000"/>
              </a:buClr>
              <a:buSzPct val="95652"/>
              <a:buFont typeface="Wingdings"/>
              <a:buChar char=""/>
              <a:tabLst>
                <a:tab pos="246379" algn="l"/>
              </a:tabLst>
            </a:pPr>
            <a:r>
              <a:rPr sz="2300" spc="130" dirty="0">
                <a:latin typeface="Arial"/>
                <a:cs typeface="Arial"/>
              </a:rPr>
              <a:t>Hemoglobin </a:t>
            </a:r>
            <a:r>
              <a:rPr sz="2300" spc="45" dirty="0">
                <a:latin typeface="Arial"/>
                <a:cs typeface="Arial"/>
              </a:rPr>
              <a:t>less </a:t>
            </a:r>
            <a:r>
              <a:rPr sz="2300" spc="125" dirty="0">
                <a:latin typeface="Arial"/>
                <a:cs typeface="Arial"/>
              </a:rPr>
              <a:t>than </a:t>
            </a:r>
            <a:r>
              <a:rPr sz="2300" spc="150" dirty="0">
                <a:latin typeface="Arial"/>
                <a:cs typeface="Arial"/>
              </a:rPr>
              <a:t>11.0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260" dirty="0">
                <a:latin typeface="Arial"/>
                <a:cs typeface="Arial"/>
              </a:rPr>
              <a:t>g/dl</a:t>
            </a:r>
            <a:endParaRPr sz="23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95652"/>
              <a:buFont typeface="Wingdings"/>
              <a:buChar char=""/>
              <a:tabLst>
                <a:tab pos="246379" algn="l"/>
              </a:tabLst>
            </a:pPr>
            <a:r>
              <a:rPr sz="2300" spc="114" dirty="0">
                <a:latin typeface="Arial"/>
                <a:cs typeface="Arial"/>
              </a:rPr>
              <a:t>Histology </a:t>
            </a:r>
            <a:r>
              <a:rPr sz="2300" spc="90" dirty="0">
                <a:latin typeface="Arial"/>
                <a:cs typeface="Arial"/>
              </a:rPr>
              <a:t>: </a:t>
            </a:r>
            <a:r>
              <a:rPr sz="2300" spc="55" dirty="0">
                <a:latin typeface="Arial"/>
                <a:cs typeface="Arial"/>
              </a:rPr>
              <a:t>classical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HL</a:t>
            </a:r>
            <a:endParaRPr sz="23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SzPct val="95652"/>
              <a:buFont typeface="Wingdings"/>
              <a:buChar char=""/>
              <a:tabLst>
                <a:tab pos="246379" algn="l"/>
              </a:tabLst>
            </a:pPr>
            <a:r>
              <a:rPr sz="2300" spc="114" dirty="0">
                <a:latin typeface="Arial"/>
                <a:cs typeface="Arial"/>
              </a:rPr>
              <a:t>Initially </a:t>
            </a:r>
            <a:r>
              <a:rPr sz="2300" spc="165" dirty="0">
                <a:latin typeface="Arial"/>
                <a:cs typeface="Arial"/>
              </a:rPr>
              <a:t>not </a:t>
            </a:r>
            <a:r>
              <a:rPr sz="2300" spc="114" dirty="0">
                <a:latin typeface="Arial"/>
                <a:cs typeface="Arial"/>
              </a:rPr>
              <a:t>respond </a:t>
            </a:r>
            <a:r>
              <a:rPr sz="2300" spc="175" dirty="0">
                <a:latin typeface="Arial"/>
                <a:cs typeface="Arial"/>
              </a:rPr>
              <a:t>to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sz="2300" spc="105" dirty="0">
                <a:latin typeface="Arial"/>
                <a:cs typeface="Arial"/>
              </a:rPr>
              <a:t>chemotherapy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23" y="211836"/>
            <a:ext cx="5890260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891"/>
            <a:ext cx="5661025" cy="326136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50" dirty="0">
                <a:latin typeface="Arial"/>
                <a:cs typeface="Arial"/>
              </a:rPr>
              <a:t>Secondary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malignancy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/>
                <a:cs typeface="Arial"/>
              </a:rPr>
              <a:t>Cardiac</a:t>
            </a:r>
            <a:r>
              <a:rPr sz="2700" spc="65" dirty="0">
                <a:latin typeface="Arial"/>
                <a:cs typeface="Arial"/>
              </a:rPr>
              <a:t> </a:t>
            </a:r>
            <a:r>
              <a:rPr sz="2700" spc="175" dirty="0">
                <a:latin typeface="Arial"/>
                <a:cs typeface="Arial"/>
              </a:rPr>
              <a:t>toxicity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95" dirty="0">
                <a:latin typeface="Arial"/>
                <a:cs typeface="Arial"/>
              </a:rPr>
              <a:t>Pulmonary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150" dirty="0">
                <a:latin typeface="Arial"/>
                <a:cs typeface="Arial"/>
              </a:rPr>
              <a:t>dysfunction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40" dirty="0">
                <a:latin typeface="Arial"/>
                <a:cs typeface="Arial"/>
              </a:rPr>
              <a:t>Thyroid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150" dirty="0">
                <a:latin typeface="Arial"/>
                <a:cs typeface="Arial"/>
              </a:rPr>
              <a:t>dysfunction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/>
                <a:cs typeface="Arial"/>
              </a:rPr>
              <a:t>Gonadal </a:t>
            </a:r>
            <a:r>
              <a:rPr sz="2700" spc="150" dirty="0">
                <a:latin typeface="Arial"/>
                <a:cs typeface="Arial"/>
              </a:rPr>
              <a:t>dysfunction </a:t>
            </a:r>
            <a:r>
              <a:rPr sz="2700" spc="80" dirty="0">
                <a:latin typeface="Arial"/>
                <a:cs typeface="Arial"/>
              </a:rPr>
              <a:t>&amp;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170" dirty="0">
                <a:latin typeface="Arial"/>
                <a:cs typeface="Arial"/>
              </a:rPr>
              <a:t>infertility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25" dirty="0">
                <a:latin typeface="Arial"/>
                <a:cs typeface="Arial"/>
              </a:rPr>
              <a:t>Growth</a:t>
            </a:r>
            <a:r>
              <a:rPr sz="2700" spc="85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retardation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55" dirty="0">
                <a:latin typeface="Arial"/>
                <a:cs typeface="Arial"/>
              </a:rPr>
              <a:t>Psychosocial</a:t>
            </a:r>
            <a:r>
              <a:rPr sz="2700" spc="95" dirty="0">
                <a:latin typeface="Arial"/>
                <a:cs typeface="Arial"/>
              </a:rPr>
              <a:t> </a:t>
            </a:r>
            <a:r>
              <a:rPr sz="2700" spc="165" dirty="0">
                <a:latin typeface="Arial"/>
                <a:cs typeface="Arial"/>
              </a:rPr>
              <a:t>problem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23" y="568451"/>
            <a:ext cx="6065520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165" dirty="0"/>
              <a:t>During</a:t>
            </a:r>
            <a:r>
              <a:rPr spc="10" dirty="0"/>
              <a:t> </a:t>
            </a:r>
            <a:r>
              <a:rPr spc="125" dirty="0"/>
              <a:t>therapy</a:t>
            </a:r>
            <a:endParaRPr sz="1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524510" indent="-229235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pc="30" dirty="0"/>
              <a:t>Physical </a:t>
            </a:r>
            <a:r>
              <a:rPr spc="120" dirty="0"/>
              <a:t>exam </a:t>
            </a:r>
            <a:r>
              <a:rPr spc="10" dirty="0"/>
              <a:t>(LN, </a:t>
            </a:r>
            <a:r>
              <a:rPr spc="65" dirty="0"/>
              <a:t>Liver,</a:t>
            </a:r>
            <a:r>
              <a:rPr spc="120" dirty="0"/>
              <a:t> </a:t>
            </a:r>
            <a:r>
              <a:rPr spc="70" dirty="0"/>
              <a:t>spleen)</a:t>
            </a: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pc="45" dirty="0"/>
              <a:t>Lab: </a:t>
            </a:r>
            <a:r>
              <a:rPr spc="-70" dirty="0"/>
              <a:t>CBC, </a:t>
            </a:r>
            <a:r>
              <a:rPr spc="-180" dirty="0"/>
              <a:t>ESR,</a:t>
            </a:r>
            <a:r>
              <a:rPr spc="265" dirty="0"/>
              <a:t> </a:t>
            </a:r>
            <a:r>
              <a:rPr spc="-65" dirty="0"/>
              <a:t>LFT</a:t>
            </a: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pc="120" dirty="0"/>
              <a:t>Imaging </a:t>
            </a:r>
            <a:r>
              <a:rPr spc="90" dirty="0"/>
              <a:t>: </a:t>
            </a:r>
            <a:r>
              <a:rPr spc="-10" dirty="0"/>
              <a:t>CT </a:t>
            </a:r>
            <a:r>
              <a:rPr spc="55" dirty="0"/>
              <a:t>scan,</a:t>
            </a:r>
            <a:r>
              <a:rPr spc="95" dirty="0"/>
              <a:t> </a:t>
            </a:r>
            <a:r>
              <a:rPr spc="-165" dirty="0"/>
              <a:t>PET</a:t>
            </a: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pc="95" dirty="0"/>
              <a:t>Organ </a:t>
            </a:r>
            <a:r>
              <a:rPr spc="150" dirty="0"/>
              <a:t>toxicity </a:t>
            </a:r>
            <a:r>
              <a:rPr spc="155" dirty="0"/>
              <a:t>monitoring: </a:t>
            </a:r>
            <a:r>
              <a:rPr spc="75" dirty="0"/>
              <a:t>cardiac </a:t>
            </a:r>
            <a:r>
              <a:rPr spc="150" dirty="0"/>
              <a:t>function</a:t>
            </a:r>
            <a:r>
              <a:rPr spc="-195" dirty="0"/>
              <a:t> </a:t>
            </a:r>
            <a:r>
              <a:rPr spc="105" dirty="0"/>
              <a:t>test,</a:t>
            </a:r>
          </a:p>
          <a:p>
            <a:pPr marL="524510">
              <a:lnSpc>
                <a:spcPct val="100000"/>
              </a:lnSpc>
            </a:pPr>
            <a:r>
              <a:rPr spc="80" dirty="0"/>
              <a:t>Pulmonary </a:t>
            </a:r>
            <a:r>
              <a:rPr spc="145" dirty="0"/>
              <a:t>function</a:t>
            </a:r>
            <a:r>
              <a:rPr spc="30" dirty="0"/>
              <a:t> </a:t>
            </a:r>
            <a:r>
              <a:rPr spc="110" dirty="0"/>
              <a:t>test</a:t>
            </a:r>
          </a:p>
          <a:p>
            <a:pPr marL="268605" marR="5080" indent="-256540">
              <a:lnSpc>
                <a:spcPct val="100000"/>
              </a:lnSpc>
              <a:spcBef>
                <a:spcPts val="34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40" dirty="0"/>
              <a:t>Disease </a:t>
            </a:r>
            <a:r>
              <a:rPr sz="2700" spc="195" dirty="0"/>
              <a:t>monitoring </a:t>
            </a:r>
            <a:r>
              <a:rPr sz="2700" spc="135" dirty="0"/>
              <a:t>after </a:t>
            </a:r>
            <a:r>
              <a:rPr sz="2700" spc="145" dirty="0"/>
              <a:t>treatment: </a:t>
            </a:r>
            <a:r>
              <a:rPr sz="2700" spc="125" dirty="0"/>
              <a:t>by</a:t>
            </a:r>
            <a:r>
              <a:rPr sz="2700" spc="-120" dirty="0"/>
              <a:t> </a:t>
            </a:r>
            <a:r>
              <a:rPr sz="2700" spc="-85" dirty="0"/>
              <a:t>CXR,  </a:t>
            </a:r>
            <a:r>
              <a:rPr sz="2700" spc="-15" dirty="0"/>
              <a:t>CT</a:t>
            </a:r>
            <a:r>
              <a:rPr sz="2700" spc="95" dirty="0"/>
              <a:t> </a:t>
            </a:r>
            <a:r>
              <a:rPr sz="2700" spc="55" dirty="0"/>
              <a:t>scan</a:t>
            </a:r>
            <a:endParaRPr sz="2700"/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10" dirty="0"/>
              <a:t>Long </a:t>
            </a:r>
            <a:r>
              <a:rPr sz="2700" spc="180" dirty="0"/>
              <a:t>term </a:t>
            </a:r>
            <a:r>
              <a:rPr sz="2700" spc="70" dirty="0"/>
              <a:t>sequelae </a:t>
            </a:r>
            <a:r>
              <a:rPr sz="2700" spc="185" dirty="0"/>
              <a:t>monitoring: </a:t>
            </a:r>
            <a:r>
              <a:rPr sz="2700" spc="145" dirty="0"/>
              <a:t>life</a:t>
            </a:r>
            <a:r>
              <a:rPr sz="2700" spc="-130" dirty="0"/>
              <a:t> </a:t>
            </a:r>
            <a:r>
              <a:rPr sz="2700" spc="165" dirty="0"/>
              <a:t>long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582541" y="568451"/>
            <a:ext cx="515836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87246"/>
            <a:ext cx="8077200" cy="6132195"/>
            <a:chOff x="533400" y="87246"/>
            <a:chExt cx="8077200" cy="6132195"/>
          </a:xfrm>
        </p:grpSpPr>
        <p:sp>
          <p:nvSpPr>
            <p:cNvPr id="3" name="object 3"/>
            <p:cNvSpPr/>
            <p:nvPr/>
          </p:nvSpPr>
          <p:spPr>
            <a:xfrm>
              <a:off x="945261" y="87246"/>
              <a:ext cx="7210804" cy="16283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1676399"/>
              <a:ext cx="8077200" cy="45430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279905"/>
            <a:ext cx="384365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55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100" dirty="0"/>
              <a:t>Etiology is</a:t>
            </a:r>
            <a:r>
              <a:rPr spc="40" dirty="0"/>
              <a:t> </a:t>
            </a:r>
            <a:r>
              <a:rPr spc="165" dirty="0"/>
              <a:t>unknown.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32968" y="2203830"/>
            <a:ext cx="8338820" cy="3826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305" marR="80137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81305" algn="l"/>
                <a:tab pos="281940" algn="l"/>
              </a:tabLst>
            </a:pPr>
            <a:r>
              <a:rPr sz="2700" spc="150" dirty="0">
                <a:latin typeface="Arial"/>
                <a:cs typeface="Arial"/>
              </a:rPr>
              <a:t>worldwide </a:t>
            </a:r>
            <a:r>
              <a:rPr sz="2700" spc="105" dirty="0">
                <a:latin typeface="Arial"/>
                <a:cs typeface="Arial"/>
              </a:rPr>
              <a:t>incidence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-15" dirty="0">
                <a:latin typeface="Arial"/>
                <a:cs typeface="Arial"/>
              </a:rPr>
              <a:t>HL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145" dirty="0">
                <a:latin typeface="Arial"/>
                <a:cs typeface="Arial"/>
              </a:rPr>
              <a:t>approximately  </a:t>
            </a:r>
            <a:r>
              <a:rPr sz="2700" spc="350" dirty="0">
                <a:latin typeface="Arial"/>
                <a:cs typeface="Arial"/>
              </a:rPr>
              <a:t>2-4 </a:t>
            </a:r>
            <a:r>
              <a:rPr sz="2700" spc="100" dirty="0">
                <a:latin typeface="Arial"/>
                <a:cs typeface="Arial"/>
              </a:rPr>
              <a:t>new </a:t>
            </a:r>
            <a:r>
              <a:rPr sz="2700" spc="150" dirty="0">
                <a:latin typeface="Arial"/>
                <a:cs typeface="Arial"/>
              </a:rPr>
              <a:t>cases/100,000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spc="195" dirty="0">
                <a:latin typeface="Arial"/>
                <a:cs typeface="Arial"/>
              </a:rPr>
              <a:t>population/yr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Arial"/>
              <a:buChar char=""/>
            </a:pPr>
            <a:endParaRPr sz="3500" dirty="0">
              <a:latin typeface="Arial"/>
              <a:cs typeface="Arial"/>
            </a:endParaRPr>
          </a:p>
          <a:p>
            <a:pPr marL="281305" marR="575945" indent="-256540">
              <a:lnSpc>
                <a:spcPct val="100000"/>
              </a:lnSpc>
              <a:buClr>
                <a:srgbClr val="2CA1BE"/>
              </a:buClr>
              <a:buSzPct val="66666"/>
              <a:buChar char=""/>
              <a:tabLst>
                <a:tab pos="281305" algn="l"/>
                <a:tab pos="281940" algn="l"/>
              </a:tabLst>
            </a:pPr>
            <a:r>
              <a:rPr sz="2700" spc="-15" dirty="0">
                <a:latin typeface="Arial"/>
                <a:cs typeface="Arial"/>
              </a:rPr>
              <a:t>HL </a:t>
            </a:r>
            <a:r>
              <a:rPr sz="2700" spc="100" dirty="0">
                <a:latin typeface="Arial"/>
                <a:cs typeface="Arial"/>
              </a:rPr>
              <a:t>accounts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145" dirty="0">
                <a:latin typeface="Arial"/>
                <a:cs typeface="Arial"/>
              </a:rPr>
              <a:t>approximately </a:t>
            </a:r>
            <a:r>
              <a:rPr sz="2700" spc="-200" dirty="0">
                <a:latin typeface="Arial"/>
                <a:cs typeface="Arial"/>
              </a:rPr>
              <a:t>5%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60" dirty="0">
                <a:latin typeface="Arial"/>
                <a:cs typeface="Arial"/>
              </a:rPr>
              <a:t>cancers 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110" dirty="0">
                <a:latin typeface="Arial"/>
                <a:cs typeface="Arial"/>
              </a:rPr>
              <a:t>persons </a:t>
            </a:r>
            <a:r>
              <a:rPr sz="2700" spc="200" dirty="0">
                <a:latin typeface="Arial"/>
                <a:cs typeface="Arial"/>
              </a:rPr>
              <a:t>14 </a:t>
            </a:r>
            <a:r>
              <a:rPr sz="2700" spc="130" dirty="0">
                <a:latin typeface="Arial"/>
                <a:cs typeface="Arial"/>
              </a:rPr>
              <a:t>yr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50" dirty="0">
                <a:latin typeface="Arial"/>
                <a:cs typeface="Arial"/>
              </a:rPr>
              <a:t>age </a:t>
            </a:r>
            <a:r>
              <a:rPr sz="2700" spc="175" dirty="0">
                <a:latin typeface="Arial"/>
                <a:cs typeface="Arial"/>
              </a:rPr>
              <a:t>or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younger;</a:t>
            </a:r>
            <a:endParaRPr sz="2700" dirty="0">
              <a:latin typeface="Arial"/>
              <a:cs typeface="Arial"/>
            </a:endParaRPr>
          </a:p>
          <a:p>
            <a:pPr marL="281305" marR="56769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81305" algn="l"/>
                <a:tab pos="281940" algn="l"/>
              </a:tabLst>
            </a:pPr>
            <a:r>
              <a:rPr sz="2700" spc="215" dirty="0">
                <a:latin typeface="Arial"/>
                <a:cs typeface="Arial"/>
              </a:rPr>
              <a:t>it </a:t>
            </a:r>
            <a:r>
              <a:rPr sz="2700" spc="100" dirty="0">
                <a:latin typeface="Arial"/>
                <a:cs typeface="Arial"/>
              </a:rPr>
              <a:t>accounts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145" dirty="0">
                <a:latin typeface="Arial"/>
                <a:cs typeface="Arial"/>
              </a:rPr>
              <a:t>approximately </a:t>
            </a:r>
            <a:r>
              <a:rPr sz="2700" spc="-65" dirty="0">
                <a:latin typeface="Arial"/>
                <a:cs typeface="Arial"/>
              </a:rPr>
              <a:t>15%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60" dirty="0">
                <a:latin typeface="Arial"/>
                <a:cs typeface="Arial"/>
              </a:rPr>
              <a:t>cancers  </a:t>
            </a:r>
            <a:r>
              <a:rPr sz="2700" spc="175" dirty="0">
                <a:latin typeface="Arial"/>
                <a:cs typeface="Arial"/>
              </a:rPr>
              <a:t>in </a:t>
            </a:r>
            <a:r>
              <a:rPr sz="2700" spc="90" dirty="0">
                <a:latin typeface="Arial"/>
                <a:cs typeface="Arial"/>
              </a:rPr>
              <a:t>adolescents </a:t>
            </a:r>
            <a:r>
              <a:rPr sz="2700" spc="235" dirty="0">
                <a:latin typeface="Arial"/>
                <a:cs typeface="Arial"/>
              </a:rPr>
              <a:t>(15-19 </a:t>
            </a:r>
            <a:r>
              <a:rPr sz="2700" spc="130" dirty="0">
                <a:latin typeface="Arial"/>
                <a:cs typeface="Arial"/>
              </a:rPr>
              <a:t>yr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30" dirty="0">
                <a:latin typeface="Arial"/>
                <a:cs typeface="Arial"/>
              </a:rPr>
              <a:t>age)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7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023" y="583691"/>
            <a:ext cx="7790296" cy="435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406523"/>
            <a:ext cx="5400040" cy="14109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-210" dirty="0">
                <a:latin typeface="Arial"/>
                <a:cs typeface="Arial"/>
              </a:rPr>
              <a:t>EBV </a:t>
            </a:r>
            <a:r>
              <a:rPr sz="2700" spc="150" dirty="0">
                <a:latin typeface="Arial"/>
                <a:cs typeface="Arial"/>
              </a:rPr>
              <a:t>(mixed </a:t>
            </a:r>
            <a:r>
              <a:rPr sz="2700" spc="125" dirty="0">
                <a:latin typeface="Arial"/>
                <a:cs typeface="Arial"/>
              </a:rPr>
              <a:t>cellularity</a:t>
            </a:r>
            <a:r>
              <a:rPr sz="2700" spc="-265" dirty="0">
                <a:latin typeface="Arial"/>
                <a:cs typeface="Arial"/>
              </a:rPr>
              <a:t> </a:t>
            </a:r>
            <a:r>
              <a:rPr sz="2700" spc="110" dirty="0">
                <a:latin typeface="Arial"/>
                <a:cs typeface="Arial"/>
              </a:rPr>
              <a:t>subtype)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/>
                <a:cs typeface="Arial"/>
              </a:rPr>
              <a:t>Family </a:t>
            </a:r>
            <a:r>
              <a:rPr sz="2700" spc="150" dirty="0">
                <a:latin typeface="Arial"/>
                <a:cs typeface="Arial"/>
              </a:rPr>
              <a:t>history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45" dirty="0">
                <a:latin typeface="Arial"/>
                <a:cs typeface="Arial"/>
              </a:rPr>
              <a:t> </a:t>
            </a:r>
            <a:r>
              <a:rPr sz="2700" spc="-15" dirty="0">
                <a:latin typeface="Arial"/>
                <a:cs typeface="Arial"/>
              </a:rPr>
              <a:t>HL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/>
                <a:cs typeface="Arial"/>
              </a:rPr>
              <a:t>Low </a:t>
            </a:r>
            <a:r>
              <a:rPr sz="2700" spc="114" dirty="0">
                <a:latin typeface="Arial"/>
                <a:cs typeface="Arial"/>
              </a:rPr>
              <a:t>socioeconomic</a:t>
            </a:r>
            <a:r>
              <a:rPr sz="2700" spc="155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status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555" y="973836"/>
            <a:ext cx="2907017" cy="45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583170" cy="388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6035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45" dirty="0">
                <a:latin typeface="Arial"/>
                <a:cs typeface="Arial"/>
              </a:rPr>
              <a:t>Reed-sternberg </a:t>
            </a:r>
            <a:r>
              <a:rPr sz="2700" b="1" spc="-155" dirty="0">
                <a:latin typeface="Arial"/>
                <a:cs typeface="Arial"/>
              </a:rPr>
              <a:t>(RS) </a:t>
            </a:r>
            <a:r>
              <a:rPr sz="2700" spc="95" dirty="0">
                <a:latin typeface="Arial"/>
                <a:cs typeface="Arial"/>
              </a:rPr>
              <a:t>cell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50" dirty="0">
                <a:latin typeface="Arial"/>
                <a:cs typeface="Arial"/>
              </a:rPr>
              <a:t>hallmark </a:t>
            </a:r>
            <a:r>
              <a:rPr sz="2700" spc="190" dirty="0">
                <a:latin typeface="Arial"/>
                <a:cs typeface="Arial"/>
              </a:rPr>
              <a:t>of  </a:t>
            </a:r>
            <a:r>
              <a:rPr sz="2700" spc="165" dirty="0">
                <a:latin typeface="Arial"/>
                <a:cs typeface="Arial"/>
              </a:rPr>
              <a:t>Hodgkin</a:t>
            </a:r>
            <a:r>
              <a:rPr sz="2700" spc="100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lymphoma.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40" dirty="0">
                <a:latin typeface="Arial"/>
                <a:cs typeface="Arial"/>
              </a:rPr>
              <a:t>It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-15" dirty="0">
                <a:latin typeface="Arial"/>
                <a:cs typeface="Arial"/>
              </a:rPr>
              <a:t>a </a:t>
            </a:r>
            <a:r>
              <a:rPr sz="2700" spc="105" dirty="0">
                <a:latin typeface="Arial"/>
                <a:cs typeface="Arial"/>
              </a:rPr>
              <a:t>large </a:t>
            </a:r>
            <a:r>
              <a:rPr sz="2700" spc="95" dirty="0">
                <a:latin typeface="Arial"/>
                <a:cs typeface="Arial"/>
              </a:rPr>
              <a:t>cell </a:t>
            </a:r>
            <a:r>
              <a:rPr sz="2700" spc="235" dirty="0">
                <a:latin typeface="Arial"/>
                <a:cs typeface="Arial"/>
              </a:rPr>
              <a:t>(15-45 </a:t>
            </a:r>
            <a:r>
              <a:rPr sz="2700" spc="125" dirty="0">
                <a:latin typeface="Arial"/>
                <a:cs typeface="Arial"/>
              </a:rPr>
              <a:t>µm) </a:t>
            </a:r>
            <a:r>
              <a:rPr sz="2700" spc="185" dirty="0">
                <a:latin typeface="Arial"/>
                <a:cs typeface="Arial"/>
              </a:rPr>
              <a:t>with </a:t>
            </a:r>
            <a:r>
              <a:rPr sz="2700" spc="180" dirty="0">
                <a:latin typeface="Arial"/>
                <a:cs typeface="Arial"/>
              </a:rPr>
              <a:t>multiple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175" dirty="0">
                <a:latin typeface="Arial"/>
                <a:cs typeface="Arial"/>
              </a:rPr>
              <a:t>or  </a:t>
            </a:r>
            <a:r>
              <a:rPr sz="2700" spc="170" dirty="0">
                <a:latin typeface="Arial"/>
                <a:cs typeface="Arial"/>
              </a:rPr>
              <a:t>multilobulated</a:t>
            </a:r>
            <a:r>
              <a:rPr sz="2700" spc="50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nuclei.</a:t>
            </a:r>
            <a:endParaRPr sz="2700">
              <a:latin typeface="Arial"/>
              <a:cs typeface="Arial"/>
            </a:endParaRPr>
          </a:p>
          <a:p>
            <a:pPr marL="268605" marR="762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40" dirty="0">
                <a:latin typeface="Arial"/>
                <a:cs typeface="Arial"/>
              </a:rPr>
              <a:t>It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114" dirty="0">
                <a:latin typeface="Arial"/>
                <a:cs typeface="Arial"/>
              </a:rPr>
              <a:t>neoplastic </a:t>
            </a:r>
            <a:r>
              <a:rPr sz="2700" spc="105" dirty="0">
                <a:latin typeface="Arial"/>
                <a:cs typeface="Arial"/>
              </a:rPr>
              <a:t>clone </a:t>
            </a:r>
            <a:r>
              <a:rPr sz="2700" spc="90" dirty="0">
                <a:latin typeface="Arial"/>
                <a:cs typeface="Arial"/>
              </a:rPr>
              <a:t>cell </a:t>
            </a:r>
            <a:r>
              <a:rPr sz="2700" spc="165" dirty="0">
                <a:latin typeface="Arial"/>
                <a:cs typeface="Arial"/>
              </a:rPr>
              <a:t>originating </a:t>
            </a:r>
            <a:r>
              <a:rPr sz="2700" spc="220" dirty="0">
                <a:latin typeface="Arial"/>
                <a:cs typeface="Arial"/>
              </a:rPr>
              <a:t>from </a:t>
            </a:r>
            <a:r>
              <a:rPr sz="2700" spc="-250" dirty="0">
                <a:latin typeface="Arial"/>
                <a:cs typeface="Arial"/>
              </a:rPr>
              <a:t>B  </a:t>
            </a:r>
            <a:r>
              <a:rPr sz="2700" spc="140" dirty="0">
                <a:latin typeface="Arial"/>
                <a:cs typeface="Arial"/>
              </a:rPr>
              <a:t>lymphocyte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155" dirty="0">
                <a:latin typeface="Arial"/>
                <a:cs typeface="Arial"/>
              </a:rPr>
              <a:t>lymphnode </a:t>
            </a:r>
            <a:r>
              <a:rPr sz="2700" spc="140" dirty="0">
                <a:latin typeface="Arial"/>
                <a:cs typeface="Arial"/>
              </a:rPr>
              <a:t>germinal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centers.</a:t>
            </a:r>
            <a:endParaRPr sz="2700">
              <a:latin typeface="Arial"/>
              <a:cs typeface="Arial"/>
            </a:endParaRPr>
          </a:p>
          <a:p>
            <a:pPr marL="268605" marR="26479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40" dirty="0">
                <a:latin typeface="Arial"/>
                <a:cs typeface="Arial"/>
              </a:rPr>
              <a:t>It </a:t>
            </a:r>
            <a:r>
              <a:rPr sz="2700" spc="135" dirty="0">
                <a:latin typeface="Arial"/>
                <a:cs typeface="Arial"/>
              </a:rPr>
              <a:t>can’t </a:t>
            </a:r>
            <a:r>
              <a:rPr sz="2700" spc="110" dirty="0">
                <a:latin typeface="Arial"/>
                <a:cs typeface="Arial"/>
              </a:rPr>
              <a:t>synthesize </a:t>
            </a:r>
            <a:r>
              <a:rPr sz="2700" spc="185" dirty="0">
                <a:latin typeface="Arial"/>
                <a:cs typeface="Arial"/>
              </a:rPr>
              <a:t>immunoglobulin </a:t>
            </a:r>
            <a:r>
              <a:rPr sz="2700" spc="120" dirty="0">
                <a:latin typeface="Arial"/>
                <a:cs typeface="Arial"/>
              </a:rPr>
              <a:t>due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200" dirty="0">
                <a:latin typeface="Arial"/>
                <a:cs typeface="Arial"/>
              </a:rPr>
              <a:t>to  </a:t>
            </a:r>
            <a:r>
              <a:rPr sz="2700" spc="135" dirty="0">
                <a:latin typeface="Arial"/>
                <a:cs typeface="Arial"/>
              </a:rPr>
              <a:t>dysregulation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05" dirty="0">
                <a:latin typeface="Arial"/>
                <a:cs typeface="Arial"/>
              </a:rPr>
              <a:t>nuclear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05" dirty="0">
                <a:latin typeface="Arial"/>
                <a:cs typeface="Arial"/>
              </a:rPr>
              <a:t>nuclear </a:t>
            </a:r>
            <a:r>
              <a:rPr sz="2700" spc="145" dirty="0">
                <a:latin typeface="Arial"/>
                <a:cs typeface="Arial"/>
              </a:rPr>
              <a:t>factor  </a:t>
            </a:r>
            <a:r>
              <a:rPr sz="2700" spc="120" dirty="0">
                <a:latin typeface="Arial"/>
                <a:cs typeface="Arial"/>
              </a:rPr>
              <a:t>kappa </a:t>
            </a:r>
            <a:r>
              <a:rPr sz="2700" spc="-250" dirty="0">
                <a:latin typeface="Arial"/>
                <a:cs typeface="Arial"/>
              </a:rPr>
              <a:t>B</a:t>
            </a:r>
            <a:r>
              <a:rPr sz="2700" spc="50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(NFĸB).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23" y="568451"/>
            <a:ext cx="2479193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0" y="1676400"/>
            <a:ext cx="3528059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0831" y="556259"/>
            <a:ext cx="7859268" cy="726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676400"/>
            <a:ext cx="5029200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990600"/>
            <a:ext cx="8781288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1231" y="341375"/>
            <a:ext cx="3330665" cy="455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54533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120" dirty="0"/>
              <a:t>Lymphadenopathy </a:t>
            </a:r>
            <a:r>
              <a:rPr spc="-25" dirty="0"/>
              <a:t>( </a:t>
            </a:r>
            <a:r>
              <a:rPr spc="-65" dirty="0"/>
              <a:t>90%</a:t>
            </a:r>
            <a:r>
              <a:rPr spc="140" dirty="0"/>
              <a:t> </a:t>
            </a:r>
            <a:r>
              <a:rPr dirty="0"/>
              <a:t>cases)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29132" y="1883355"/>
            <a:ext cx="7549515" cy="22828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65" dirty="0">
                <a:latin typeface="Arial"/>
                <a:cs typeface="Arial"/>
              </a:rPr>
              <a:t>Usually</a:t>
            </a:r>
            <a:r>
              <a:rPr sz="2300" spc="45" dirty="0">
                <a:latin typeface="Arial"/>
                <a:cs typeface="Arial"/>
              </a:rPr>
              <a:t> </a:t>
            </a:r>
            <a:r>
              <a:rPr sz="2300" spc="80" dirty="0">
                <a:latin typeface="Arial"/>
                <a:cs typeface="Arial"/>
              </a:rPr>
              <a:t>painless</a:t>
            </a:r>
            <a:endParaRPr sz="2300">
              <a:latin typeface="Arial"/>
              <a:cs typeface="Arial"/>
            </a:endParaRPr>
          </a:p>
          <a:p>
            <a:pPr marL="241300" marR="508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  <a:tab pos="6995795" algn="l"/>
              </a:tabLst>
            </a:pPr>
            <a:r>
              <a:rPr sz="2300" spc="35" dirty="0">
                <a:latin typeface="Arial"/>
                <a:cs typeface="Arial"/>
              </a:rPr>
              <a:t>Cer</a:t>
            </a:r>
            <a:r>
              <a:rPr sz="2300" spc="75" dirty="0">
                <a:latin typeface="Arial"/>
                <a:cs typeface="Arial"/>
              </a:rPr>
              <a:t>vical</a:t>
            </a:r>
            <a:r>
              <a:rPr sz="2300" spc="60" dirty="0">
                <a:latin typeface="Arial"/>
                <a:cs typeface="Arial"/>
              </a:rPr>
              <a:t> </a:t>
            </a:r>
            <a:r>
              <a:rPr sz="2300" spc="220" dirty="0">
                <a:latin typeface="Arial"/>
                <a:cs typeface="Arial"/>
              </a:rPr>
              <a:t>LN</a:t>
            </a:r>
            <a:r>
              <a:rPr sz="2300" spc="95" dirty="0">
                <a:latin typeface="Arial"/>
                <a:cs typeface="Arial"/>
              </a:rPr>
              <a:t>/</a:t>
            </a:r>
            <a:r>
              <a:rPr sz="2300" spc="60" dirty="0">
                <a:latin typeface="Arial"/>
                <a:cs typeface="Arial"/>
              </a:rPr>
              <a:t> </a:t>
            </a:r>
            <a:r>
              <a:rPr sz="2300" spc="110" dirty="0">
                <a:latin typeface="Arial"/>
                <a:cs typeface="Arial"/>
              </a:rPr>
              <a:t>su</a:t>
            </a:r>
            <a:r>
              <a:rPr sz="2300" spc="120" dirty="0">
                <a:latin typeface="Arial"/>
                <a:cs typeface="Arial"/>
              </a:rPr>
              <a:t>p</a:t>
            </a:r>
            <a:r>
              <a:rPr sz="2300" spc="55" dirty="0">
                <a:latin typeface="Arial"/>
                <a:cs typeface="Arial"/>
              </a:rPr>
              <a:t>r</a:t>
            </a:r>
            <a:r>
              <a:rPr sz="2300" spc="110" dirty="0">
                <a:latin typeface="Arial"/>
                <a:cs typeface="Arial"/>
              </a:rPr>
              <a:t>a</a:t>
            </a:r>
            <a:r>
              <a:rPr sz="2300" spc="45" dirty="0">
                <a:latin typeface="Arial"/>
                <a:cs typeface="Arial"/>
              </a:rPr>
              <a:t>cl</a:t>
            </a:r>
            <a:r>
              <a:rPr sz="2300" spc="75" dirty="0">
                <a:latin typeface="Arial"/>
                <a:cs typeface="Arial"/>
              </a:rPr>
              <a:t>a</a:t>
            </a:r>
            <a:r>
              <a:rPr sz="2300" spc="100" dirty="0">
                <a:latin typeface="Arial"/>
                <a:cs typeface="Arial"/>
              </a:rPr>
              <a:t>vicular</a:t>
            </a:r>
            <a:r>
              <a:rPr sz="2300" spc="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LN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spc="45" dirty="0">
                <a:latin typeface="Arial"/>
                <a:cs typeface="Arial"/>
              </a:rPr>
              <a:t>ar</a:t>
            </a:r>
            <a:r>
              <a:rPr sz="2300" spc="65" dirty="0">
                <a:latin typeface="Arial"/>
                <a:cs typeface="Arial"/>
              </a:rPr>
              <a:t>e</a:t>
            </a:r>
            <a:r>
              <a:rPr sz="2300" spc="85" dirty="0">
                <a:latin typeface="Arial"/>
                <a:cs typeface="Arial"/>
              </a:rPr>
              <a:t> </a:t>
            </a:r>
            <a:r>
              <a:rPr sz="2300" spc="95" dirty="0">
                <a:latin typeface="Arial"/>
                <a:cs typeface="Arial"/>
              </a:rPr>
              <a:t>involve</a:t>
            </a:r>
            <a:r>
              <a:rPr sz="2300" spc="125" dirty="0">
                <a:latin typeface="Arial"/>
                <a:cs typeface="Arial"/>
              </a:rPr>
              <a:t>d</a:t>
            </a:r>
            <a:r>
              <a:rPr sz="2300" spc="70" dirty="0">
                <a:latin typeface="Arial"/>
                <a:cs typeface="Arial"/>
              </a:rPr>
              <a:t> </a:t>
            </a:r>
            <a:r>
              <a:rPr sz="2300" spc="80" dirty="0">
                <a:latin typeface="Arial"/>
                <a:cs typeface="Arial"/>
              </a:rPr>
              <a:t>i</a:t>
            </a:r>
            <a:r>
              <a:rPr sz="2300" spc="215" dirty="0">
                <a:latin typeface="Arial"/>
                <a:cs typeface="Arial"/>
              </a:rPr>
              <a:t>n</a:t>
            </a:r>
            <a:r>
              <a:rPr sz="2300" dirty="0">
                <a:latin typeface="Arial"/>
                <a:cs typeface="Arial"/>
              </a:rPr>
              <a:t>	</a:t>
            </a:r>
            <a:r>
              <a:rPr sz="2300" spc="170" dirty="0">
                <a:latin typeface="Arial"/>
                <a:cs typeface="Arial"/>
              </a:rPr>
              <a:t>6</a:t>
            </a:r>
            <a:r>
              <a:rPr sz="2300" spc="180" dirty="0">
                <a:latin typeface="Arial"/>
                <a:cs typeface="Arial"/>
              </a:rPr>
              <a:t>0</a:t>
            </a:r>
            <a:r>
              <a:rPr sz="2300" spc="500" dirty="0">
                <a:latin typeface="Arial"/>
                <a:cs typeface="Arial"/>
              </a:rPr>
              <a:t>-  </a:t>
            </a:r>
            <a:r>
              <a:rPr sz="2300" spc="-55" dirty="0">
                <a:latin typeface="Arial"/>
                <a:cs typeface="Arial"/>
              </a:rPr>
              <a:t>80%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85" dirty="0">
                <a:latin typeface="Arial"/>
                <a:cs typeface="Arial"/>
              </a:rPr>
              <a:t>Discrete, </a:t>
            </a:r>
            <a:r>
              <a:rPr sz="2300" spc="130" dirty="0">
                <a:latin typeface="Arial"/>
                <a:cs typeface="Arial"/>
              </a:rPr>
              <a:t>elastic/rubbery,</a:t>
            </a:r>
            <a:r>
              <a:rPr sz="2300" spc="30" dirty="0">
                <a:latin typeface="Arial"/>
                <a:cs typeface="Arial"/>
              </a:rPr>
              <a:t> </a:t>
            </a:r>
            <a:r>
              <a:rPr sz="2300" spc="125" dirty="0">
                <a:latin typeface="Arial"/>
                <a:cs typeface="Arial"/>
              </a:rPr>
              <a:t>nontender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30" dirty="0">
                <a:latin typeface="Arial"/>
                <a:cs typeface="Arial"/>
              </a:rPr>
              <a:t>Spreads </a:t>
            </a:r>
            <a:r>
              <a:rPr sz="2300" spc="130" dirty="0">
                <a:latin typeface="Arial"/>
                <a:cs typeface="Arial"/>
              </a:rPr>
              <a:t>mostly </a:t>
            </a:r>
            <a:r>
              <a:rPr sz="2300" spc="110" dirty="0">
                <a:latin typeface="Arial"/>
                <a:cs typeface="Arial"/>
              </a:rPr>
              <a:t>by </a:t>
            </a:r>
            <a:r>
              <a:rPr sz="2300" spc="140" dirty="0">
                <a:latin typeface="Arial"/>
                <a:cs typeface="Arial"/>
              </a:rPr>
              <a:t>contiguity </a:t>
            </a:r>
            <a:r>
              <a:rPr sz="2300" spc="190" dirty="0">
                <a:latin typeface="Arial"/>
                <a:cs typeface="Arial"/>
              </a:rPr>
              <a:t>from </a:t>
            </a:r>
            <a:r>
              <a:rPr sz="2300" spc="95" dirty="0">
                <a:latin typeface="Arial"/>
                <a:cs typeface="Arial"/>
              </a:rPr>
              <a:t>one </a:t>
            </a:r>
            <a:r>
              <a:rPr sz="2300" spc="90" dirty="0">
                <a:latin typeface="Arial"/>
                <a:cs typeface="Arial"/>
              </a:rPr>
              <a:t>chain</a:t>
            </a:r>
            <a:r>
              <a:rPr sz="2300" spc="-225" dirty="0">
                <a:latin typeface="Arial"/>
                <a:cs typeface="Arial"/>
              </a:rPr>
              <a:t> </a:t>
            </a:r>
            <a:r>
              <a:rPr sz="2300" spc="175" dirty="0">
                <a:latin typeface="Arial"/>
                <a:cs typeface="Arial"/>
              </a:rPr>
              <a:t>to</a:t>
            </a:r>
            <a:endParaRPr sz="23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300" spc="110" dirty="0">
                <a:latin typeface="Arial"/>
                <a:cs typeface="Arial"/>
              </a:rPr>
              <a:t>another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198" y="568451"/>
            <a:ext cx="5164469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53270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pc="110" dirty="0"/>
              <a:t>Mediastinal </a:t>
            </a:r>
            <a:r>
              <a:rPr spc="114" dirty="0"/>
              <a:t>adenopathy</a:t>
            </a:r>
            <a:r>
              <a:rPr spc="10" dirty="0"/>
              <a:t> </a:t>
            </a:r>
            <a:r>
              <a:rPr spc="-30" dirty="0"/>
              <a:t>(60%):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29132" y="1883355"/>
            <a:ext cx="6866255" cy="26797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-55" dirty="0">
                <a:latin typeface="Arial"/>
                <a:cs typeface="Arial"/>
              </a:rPr>
              <a:t>20% </a:t>
            </a:r>
            <a:r>
              <a:rPr sz="2300" spc="170" dirty="0">
                <a:latin typeface="Arial"/>
                <a:cs typeface="Arial"/>
              </a:rPr>
              <a:t>of </a:t>
            </a:r>
            <a:r>
              <a:rPr sz="2300" spc="125" dirty="0">
                <a:latin typeface="Arial"/>
                <a:cs typeface="Arial"/>
              </a:rPr>
              <a:t>patient </a:t>
            </a:r>
            <a:r>
              <a:rPr sz="2300" spc="45" dirty="0">
                <a:latin typeface="Arial"/>
                <a:cs typeface="Arial"/>
              </a:rPr>
              <a:t>have </a:t>
            </a:r>
            <a:r>
              <a:rPr sz="2300" spc="140" dirty="0">
                <a:latin typeface="Arial"/>
                <a:cs typeface="Arial"/>
              </a:rPr>
              <a:t>bulky </a:t>
            </a:r>
            <a:r>
              <a:rPr sz="2300" spc="114" dirty="0">
                <a:latin typeface="Arial"/>
                <a:cs typeface="Arial"/>
              </a:rPr>
              <a:t>mediastinal</a:t>
            </a:r>
            <a:r>
              <a:rPr sz="2300" spc="20" dirty="0">
                <a:latin typeface="Arial"/>
                <a:cs typeface="Arial"/>
              </a:rPr>
              <a:t> </a:t>
            </a:r>
            <a:r>
              <a:rPr sz="2300" spc="50" dirty="0">
                <a:latin typeface="Arial"/>
                <a:cs typeface="Arial"/>
              </a:rPr>
              <a:t>disease.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70" dirty="0">
                <a:latin typeface="Arial"/>
                <a:cs typeface="Arial"/>
              </a:rPr>
              <a:t>Persistent </a:t>
            </a:r>
            <a:r>
              <a:rPr sz="2300" spc="130" dirty="0">
                <a:latin typeface="Arial"/>
                <a:cs typeface="Arial"/>
              </a:rPr>
              <a:t>nonproductive</a:t>
            </a:r>
            <a:r>
              <a:rPr sz="2300" spc="40" dirty="0">
                <a:latin typeface="Arial"/>
                <a:cs typeface="Arial"/>
              </a:rPr>
              <a:t> </a:t>
            </a:r>
            <a:r>
              <a:rPr sz="2300" spc="120" dirty="0">
                <a:latin typeface="Arial"/>
                <a:cs typeface="Arial"/>
              </a:rPr>
              <a:t>cough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80" dirty="0">
                <a:latin typeface="Arial"/>
                <a:cs typeface="Arial"/>
              </a:rPr>
              <a:t>Superior </a:t>
            </a:r>
            <a:r>
              <a:rPr sz="2300" spc="45" dirty="0">
                <a:latin typeface="Arial"/>
                <a:cs typeface="Arial"/>
              </a:rPr>
              <a:t>vena </a:t>
            </a:r>
            <a:r>
              <a:rPr sz="2300" spc="35" dirty="0">
                <a:latin typeface="Arial"/>
                <a:cs typeface="Arial"/>
              </a:rPr>
              <a:t>caval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spc="135" dirty="0">
                <a:latin typeface="Arial"/>
                <a:cs typeface="Arial"/>
              </a:rPr>
              <a:t>symptoms</a:t>
            </a:r>
            <a:endParaRPr sz="2300">
              <a:latin typeface="Arial"/>
              <a:cs typeface="Arial"/>
            </a:endParaRPr>
          </a:p>
          <a:p>
            <a:pPr marL="478790" lvl="1" indent="-229235">
              <a:lnSpc>
                <a:spcPct val="100000"/>
              </a:lnSpc>
              <a:spcBef>
                <a:spcPts val="430"/>
              </a:spcBef>
              <a:buClr>
                <a:srgbClr val="DA1F28"/>
              </a:buClr>
              <a:buChar char=""/>
              <a:tabLst>
                <a:tab pos="478790" algn="l"/>
                <a:tab pos="479425" algn="l"/>
              </a:tabLst>
            </a:pPr>
            <a:r>
              <a:rPr sz="2100" spc="75" dirty="0">
                <a:latin typeface="Arial"/>
                <a:cs typeface="Arial"/>
              </a:rPr>
              <a:t>Enlargement </a:t>
            </a:r>
            <a:r>
              <a:rPr sz="2100" spc="150" dirty="0">
                <a:latin typeface="Arial"/>
                <a:cs typeface="Arial"/>
              </a:rPr>
              <a:t>of </a:t>
            </a:r>
            <a:r>
              <a:rPr sz="2100" spc="85" dirty="0">
                <a:latin typeface="Arial"/>
                <a:cs typeface="Arial"/>
              </a:rPr>
              <a:t>neck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vessels</a:t>
            </a:r>
            <a:endParaRPr sz="2100">
              <a:latin typeface="Arial"/>
              <a:cs typeface="Arial"/>
            </a:endParaRPr>
          </a:p>
          <a:p>
            <a:pPr marL="478790" lvl="1" indent="-229235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Char char=""/>
              <a:tabLst>
                <a:tab pos="478790" algn="l"/>
                <a:tab pos="479425" algn="l"/>
              </a:tabLst>
            </a:pPr>
            <a:r>
              <a:rPr sz="2100" spc="45" dirty="0">
                <a:latin typeface="Arial"/>
                <a:cs typeface="Arial"/>
              </a:rPr>
              <a:t>Hoarseness </a:t>
            </a:r>
            <a:r>
              <a:rPr sz="2100" spc="150" dirty="0">
                <a:latin typeface="Arial"/>
                <a:cs typeface="Arial"/>
              </a:rPr>
              <a:t>of</a:t>
            </a:r>
            <a:r>
              <a:rPr sz="2100" spc="120" dirty="0">
                <a:latin typeface="Arial"/>
                <a:cs typeface="Arial"/>
              </a:rPr>
              <a:t> </a:t>
            </a:r>
            <a:r>
              <a:rPr sz="2100" spc="65" dirty="0">
                <a:latin typeface="Arial"/>
                <a:cs typeface="Arial"/>
              </a:rPr>
              <a:t>voice</a:t>
            </a:r>
            <a:endParaRPr sz="2100">
              <a:latin typeface="Arial"/>
              <a:cs typeface="Arial"/>
            </a:endParaRPr>
          </a:p>
          <a:p>
            <a:pPr marL="478790" lvl="1" indent="-229235">
              <a:lnSpc>
                <a:spcPct val="100000"/>
              </a:lnSpc>
              <a:spcBef>
                <a:spcPts val="400"/>
              </a:spcBef>
              <a:buClr>
                <a:srgbClr val="DA1F28"/>
              </a:buClr>
              <a:buChar char=""/>
              <a:tabLst>
                <a:tab pos="478790" algn="l"/>
                <a:tab pos="479425" algn="l"/>
              </a:tabLst>
            </a:pPr>
            <a:r>
              <a:rPr sz="2100" spc="60" dirty="0">
                <a:latin typeface="Arial"/>
                <a:cs typeface="Arial"/>
              </a:rPr>
              <a:t>Dyspnoea</a:t>
            </a:r>
            <a:endParaRPr sz="2100">
              <a:latin typeface="Arial"/>
              <a:cs typeface="Arial"/>
            </a:endParaRPr>
          </a:p>
          <a:p>
            <a:pPr marL="478790" lvl="1" indent="-229235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Char char=""/>
              <a:tabLst>
                <a:tab pos="478790" algn="l"/>
                <a:tab pos="479425" algn="l"/>
              </a:tabLst>
            </a:pPr>
            <a:r>
              <a:rPr sz="2100" spc="70" dirty="0">
                <a:latin typeface="Arial"/>
                <a:cs typeface="Arial"/>
              </a:rPr>
              <a:t>Dysphagia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696</Words>
  <Application>Microsoft Office PowerPoint</Application>
  <PresentationFormat>On-screen Show (4:3)</PresentationFormat>
  <Paragraphs>156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 Etiology is unknown.</vt:lpstr>
      <vt:lpstr>PowerPoint Presentation</vt:lpstr>
      <vt:lpstr>PowerPoint Presentation</vt:lpstr>
      <vt:lpstr>PowerPoint Presentation</vt:lpstr>
      <vt:lpstr>PowerPoint Presentation</vt:lpstr>
      <vt:lpstr> Lymphadenopathy ( 90% cases)</vt:lpstr>
      <vt:lpstr> Mediastinal adenopathy (60%):</vt:lpstr>
      <vt:lpstr> Splenomegaly</vt:lpstr>
      <vt:lpstr> Other less common manifestations are</vt:lpstr>
      <vt:lpstr> Haematological manifestation:</vt:lpstr>
      <vt:lpstr>PowerPoint Presentation</vt:lpstr>
      <vt:lpstr>PowerPoint Presentation</vt:lpstr>
      <vt:lpstr>CXR showing  mediastinal mass</vt:lpstr>
      <vt:lpstr>PowerPoint Presentation</vt:lpstr>
      <vt:lpstr>PowerPoint Presentation</vt:lpstr>
      <vt:lpstr> In general</vt:lpstr>
      <vt:lpstr>PowerPoint Presentation</vt:lpstr>
      <vt:lpstr>PowerPoint Presentation</vt:lpstr>
      <vt:lpstr>Most relapse occurs in 1st 3year after  diagnosis, but relapse after 10 year have  been reported. Treatment of relapse</vt:lpstr>
      <vt:lpstr> With the use of current therapeutic regimens,</vt:lpstr>
      <vt:lpstr>PowerPoint Presentation</vt:lpstr>
      <vt:lpstr>PowerPoint Presentation</vt:lpstr>
      <vt:lpstr> During therapy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1</cp:revision>
  <dcterms:created xsi:type="dcterms:W3CDTF">2020-05-07T15:28:32Z</dcterms:created>
  <dcterms:modified xsi:type="dcterms:W3CDTF">2020-05-07T16:04:54Z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2020-05-07T00:00:00Z</vt:filetime>
  </property>
</Properties>
</file>