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E5E00B-2904-4461-892E-DD35B7A68577}" type="datetimeFigureOut">
              <a:rPr lang="en-US" smtClean="0"/>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E5E00B-2904-4461-892E-DD35B7A68577}" type="datetimeFigureOut">
              <a:rPr lang="en-US" smtClean="0"/>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E5E00B-2904-4461-892E-DD35B7A68577}" type="datetimeFigureOut">
              <a:rPr lang="en-US" smtClean="0"/>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E5E00B-2904-4461-892E-DD35B7A68577}" type="datetimeFigureOut">
              <a:rPr lang="en-US" smtClean="0"/>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E5E00B-2904-4461-892E-DD35B7A68577}" type="datetimeFigureOut">
              <a:rPr lang="en-US" smtClean="0"/>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E5E00B-2904-4461-892E-DD35B7A68577}" type="datetimeFigureOut">
              <a:rPr lang="en-US" smtClean="0"/>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E5E00B-2904-4461-892E-DD35B7A68577}" type="datetimeFigureOut">
              <a:rPr lang="en-US" smtClean="0"/>
              <a:t>18-Dec-18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E5E00B-2904-4461-892E-DD35B7A68577}" type="datetimeFigureOut">
              <a:rPr lang="en-US" smtClean="0"/>
              <a:t>18-Dec-18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E5E00B-2904-4461-892E-DD35B7A68577}" type="datetimeFigureOut">
              <a:rPr lang="en-US" smtClean="0"/>
              <a:t>18-Dec-18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E5E00B-2904-4461-892E-DD35B7A68577}" type="datetimeFigureOut">
              <a:rPr lang="en-US" smtClean="0"/>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E5E00B-2904-4461-892E-DD35B7A68577}" type="datetimeFigureOut">
              <a:rPr lang="en-US" smtClean="0"/>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2EFCBA-9FD4-4451-8160-8BC3AAC4156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E5E00B-2904-4461-892E-DD35B7A68577}" type="datetimeFigureOut">
              <a:rPr lang="en-US" smtClean="0"/>
              <a:t>18-Dec-18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2EFCBA-9FD4-4451-8160-8BC3AAC4156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Intervention 10 </a:t>
            </a:r>
            <a:endParaRPr lang="en-US" dirty="0"/>
          </a:p>
        </p:txBody>
      </p:sp>
      <p:sp>
        <p:nvSpPr>
          <p:cNvPr id="3" name="Subtitle 2"/>
          <p:cNvSpPr>
            <a:spLocks noGrp="1"/>
          </p:cNvSpPr>
          <p:nvPr>
            <p:ph type="subTitle" idx="1"/>
          </p:nvPr>
        </p:nvSpPr>
        <p:spPr/>
        <p:txBody>
          <a:bodyPr/>
          <a:lstStyle/>
          <a:p>
            <a:r>
              <a:rPr lang="en-US" b="1" dirty="0"/>
              <a:t>The Use and Role of Food Assistance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457200"/>
          </a:xfrm>
        </p:spPr>
        <p:txBody>
          <a:bodyPr>
            <a:noAutofit/>
          </a:bodyPr>
          <a:lstStyle/>
          <a:p>
            <a:pPr algn="just"/>
            <a:r>
              <a:rPr lang="en-US" sz="2400" b="1" i="1" dirty="0"/>
              <a:t>Box 16: Emergency Phases and Planning of Food Assistance </a:t>
            </a:r>
            <a:endParaRPr lang="en-US" sz="2400" dirty="0"/>
          </a:p>
        </p:txBody>
      </p:sp>
      <p:sp>
        <p:nvSpPr>
          <p:cNvPr id="3" name="Content Placeholder 2"/>
          <p:cNvSpPr>
            <a:spLocks noGrp="1"/>
          </p:cNvSpPr>
          <p:nvPr>
            <p:ph idx="1"/>
          </p:nvPr>
        </p:nvSpPr>
        <p:spPr>
          <a:xfrm>
            <a:off x="457200" y="609600"/>
            <a:ext cx="8229600" cy="6019800"/>
          </a:xfrm>
        </p:spPr>
        <p:txBody>
          <a:bodyPr>
            <a:normAutofit fontScale="55000" lnSpcReduction="20000"/>
          </a:bodyPr>
          <a:lstStyle/>
          <a:p>
            <a:pPr algn="just"/>
            <a:r>
              <a:rPr lang="en-US" u="sng" dirty="0" smtClean="0"/>
              <a:t>Emergency Phases and Planning of Food Assistance </a:t>
            </a:r>
            <a:endParaRPr lang="en-US" dirty="0" smtClean="0"/>
          </a:p>
          <a:p>
            <a:pPr algn="just">
              <a:buNone/>
            </a:pPr>
            <a:r>
              <a:rPr lang="en-US" b="1" i="1" dirty="0" smtClean="0"/>
              <a:t>	Phase </a:t>
            </a:r>
            <a:r>
              <a:rPr lang="en-US" b="1" i="1" dirty="0"/>
              <a:t>I of the Emergency (from the outset and during initial stages of the emergency, during initial rapid assessments) </a:t>
            </a:r>
            <a:endParaRPr lang="en-US" b="1" i="1" dirty="0" smtClean="0"/>
          </a:p>
          <a:p>
            <a:pPr lvl="1" algn="just"/>
            <a:r>
              <a:rPr lang="en-US" dirty="0" smtClean="0"/>
              <a:t>Adopt </a:t>
            </a:r>
            <a:r>
              <a:rPr lang="en-US" dirty="0"/>
              <a:t>2100 kcal/person/day as a reference figure. </a:t>
            </a:r>
          </a:p>
          <a:p>
            <a:pPr lvl="1" algn="just"/>
            <a:r>
              <a:rPr lang="en-US" dirty="0" smtClean="0"/>
              <a:t>Adjust </a:t>
            </a:r>
            <a:r>
              <a:rPr lang="en-US" dirty="0"/>
              <a:t>the 2,100 kcal figure based on information available immediately. </a:t>
            </a:r>
          </a:p>
          <a:p>
            <a:pPr lvl="2" algn="just"/>
            <a:r>
              <a:rPr lang="en-US" dirty="0" smtClean="0"/>
              <a:t>Temperature</a:t>
            </a:r>
            <a:r>
              <a:rPr lang="en-US" dirty="0"/>
              <a:t>: if temperature is below 20C, adjust energy requirements upward by 100 kcal for every 5 below 20. </a:t>
            </a:r>
          </a:p>
          <a:p>
            <a:pPr lvl="2" algn="just"/>
            <a:r>
              <a:rPr lang="en-US" dirty="0" smtClean="0"/>
              <a:t>Health </a:t>
            </a:r>
            <a:r>
              <a:rPr lang="en-US" dirty="0"/>
              <a:t>or nutritional status of the population: if either of these is extremely poor, adjust the energy requirements upwards by 100-200 kcal. </a:t>
            </a:r>
          </a:p>
          <a:p>
            <a:pPr lvl="2" algn="just"/>
            <a:r>
              <a:rPr lang="en-US" dirty="0" smtClean="0"/>
              <a:t>Demographic </a:t>
            </a:r>
            <a:r>
              <a:rPr lang="en-US" dirty="0"/>
              <a:t>distribution of the population: if the demographic distribution is not typical, there may be a need to adjust the energy requirements upwards or downwards. </a:t>
            </a:r>
          </a:p>
          <a:p>
            <a:pPr lvl="2" algn="just"/>
            <a:r>
              <a:rPr lang="en-US" dirty="0" smtClean="0"/>
              <a:t>Activity </a:t>
            </a:r>
            <a:r>
              <a:rPr lang="en-US" dirty="0"/>
              <a:t>levels: if the population is engaging in medium to heavy activities, there may be a need to adjust the energy requirements higher. </a:t>
            </a:r>
            <a:endParaRPr lang="en-US" dirty="0" smtClean="0"/>
          </a:p>
          <a:p>
            <a:pPr algn="just"/>
            <a:endParaRPr lang="en-US" dirty="0"/>
          </a:p>
          <a:p>
            <a:pPr algn="just"/>
            <a:r>
              <a:rPr lang="en-US" dirty="0"/>
              <a:t>Ensure that the food ration is adequate to address the protein, fat and micronutrient requirements of the population. The energy from fat should be at least 17% and the energy from protein 10-12%. </a:t>
            </a:r>
          </a:p>
          <a:p>
            <a:pPr algn="just"/>
            <a:r>
              <a:rPr lang="en-US" dirty="0" smtClean="0"/>
              <a:t>Ensure </a:t>
            </a:r>
            <a:r>
              <a:rPr lang="en-US" dirty="0"/>
              <a:t>that the food ration is adequate to address the nutritional needs of all sub-groups of the population, (including elderly, young children, pregnant and lactating women and the sick). </a:t>
            </a:r>
          </a:p>
          <a:p>
            <a:pPr algn="just"/>
            <a:r>
              <a:rPr lang="en-US" dirty="0" smtClean="0"/>
              <a:t>Outline </a:t>
            </a:r>
            <a:r>
              <a:rPr lang="en-US" dirty="0"/>
              <a:t>strategies for collecting information to make further adjustments. </a:t>
            </a:r>
          </a:p>
          <a:p>
            <a:pPr algn="just"/>
            <a:r>
              <a:rPr lang="en-US" dirty="0" smtClean="0"/>
              <a:t>Consider </a:t>
            </a:r>
            <a:r>
              <a:rPr lang="en-US" dirty="0"/>
              <a:t>food-management issues. </a:t>
            </a:r>
          </a:p>
          <a:p>
            <a:pPr algn="just"/>
            <a:r>
              <a:rPr lang="en-US" dirty="0" smtClean="0"/>
              <a:t>Consider </a:t>
            </a:r>
            <a:r>
              <a:rPr lang="en-US" dirty="0"/>
              <a:t>food-related conditions such as food habits, preferences, cooking arrangements etc. </a:t>
            </a:r>
          </a:p>
          <a:p>
            <a:pPr algn="just"/>
            <a:r>
              <a:rPr lang="en-US" dirty="0" smtClean="0"/>
              <a:t>Establish </a:t>
            </a:r>
            <a:r>
              <a:rPr lang="en-US" dirty="0"/>
              <a:t>a monitoring system to ensure adequacy of the ration </a:t>
            </a:r>
            <a:endParaRPr lang="en-US"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b="1" i="1" dirty="0" smtClean="0"/>
              <a:t>Phase </a:t>
            </a:r>
            <a:r>
              <a:rPr lang="en-US" b="1" i="1" dirty="0"/>
              <a:t>II of the Emergency (situation stabilized) </a:t>
            </a:r>
            <a:endParaRPr lang="en-US" b="1" i="1" dirty="0" smtClean="0"/>
          </a:p>
          <a:p>
            <a:pPr algn="just"/>
            <a:r>
              <a:rPr lang="en-US" dirty="0" smtClean="0"/>
              <a:t>Through </a:t>
            </a:r>
            <a:r>
              <a:rPr lang="en-US" dirty="0"/>
              <a:t>periodic reassessment, further revise and adjust the reference figure based on additional information on all factors affecting energy requirements specific to the situation. </a:t>
            </a:r>
          </a:p>
          <a:p>
            <a:pPr algn="just"/>
            <a:r>
              <a:rPr lang="en-US" dirty="0" smtClean="0"/>
              <a:t>Plan </a:t>
            </a:r>
            <a:r>
              <a:rPr lang="en-US" dirty="0"/>
              <a:t>for longer-term assistance or phase-down and phase-out strategies. </a:t>
            </a:r>
            <a:endParaRPr lang="en-US" dirty="0" smtClean="0"/>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Measuring success/Benchmarks </a:t>
            </a:r>
            <a:endParaRPr lang="en-US" dirty="0"/>
          </a:p>
        </p:txBody>
      </p:sp>
      <p:sp>
        <p:nvSpPr>
          <p:cNvPr id="3" name="Content Placeholder 2"/>
          <p:cNvSpPr>
            <a:spLocks noGrp="1"/>
          </p:cNvSpPr>
          <p:nvPr>
            <p:ph idx="1"/>
          </p:nvPr>
        </p:nvSpPr>
        <p:spPr>
          <a:xfrm>
            <a:off x="152400" y="990600"/>
            <a:ext cx="8686800" cy="5715000"/>
          </a:xfrm>
        </p:spPr>
        <p:txBody>
          <a:bodyPr>
            <a:normAutofit fontScale="77500" lnSpcReduction="20000"/>
          </a:bodyPr>
          <a:lstStyle/>
          <a:p>
            <a:pPr algn="just"/>
            <a:r>
              <a:rPr lang="en-US" dirty="0"/>
              <a:t>Monitoring mechanisms must be in place to assess the adequacy of the established ration according to changing circumstances and to target sub-populations at relatively higher risk on the basis of food need and/or vulnerability to food insecurity. </a:t>
            </a:r>
            <a:endParaRPr lang="en-US" dirty="0" smtClean="0"/>
          </a:p>
          <a:p>
            <a:pPr algn="just"/>
            <a:r>
              <a:rPr lang="en-US" dirty="0" smtClean="0"/>
              <a:t>A </a:t>
            </a:r>
            <a:r>
              <a:rPr lang="en-US" dirty="0"/>
              <a:t>strategy for monitoring the adequacy of the ration requires the use of a number of different quantitative and qualitative tools (e.g. joint food assessment missions, vulnerability analysis and mapping, and household food economy assessments</a:t>
            </a:r>
            <a:r>
              <a:rPr lang="en-US" dirty="0" smtClean="0"/>
              <a:t>). </a:t>
            </a:r>
          </a:p>
          <a:p>
            <a:pPr algn="just"/>
            <a:r>
              <a:rPr lang="en-US" dirty="0" smtClean="0"/>
              <a:t>Traditional </a:t>
            </a:r>
            <a:r>
              <a:rPr lang="en-US" dirty="0"/>
              <a:t>nutritional surveys, while useful tools for determining nutritional status of the under-five population, do not offer a full picture about the use and adequacy of the food aid ration. </a:t>
            </a:r>
            <a:endParaRPr lang="en-US" dirty="0" smtClean="0"/>
          </a:p>
          <a:p>
            <a:pPr algn="just"/>
            <a:r>
              <a:rPr lang="en-US" dirty="0" smtClean="0"/>
              <a:t>This </a:t>
            </a:r>
            <a:r>
              <a:rPr lang="en-US" dirty="0"/>
              <a:t>requires more holistic analysis taking into account the various underlying causes of malnutrition and the various components involved in nutritional security and food security.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Other Issues/Debates: </a:t>
            </a:r>
            <a:endParaRPr lang="en-US" dirty="0"/>
          </a:p>
        </p:txBody>
      </p:sp>
      <p:sp>
        <p:nvSpPr>
          <p:cNvPr id="3" name="Content Placeholder 2"/>
          <p:cNvSpPr>
            <a:spLocks noGrp="1"/>
          </p:cNvSpPr>
          <p:nvPr>
            <p:ph idx="1"/>
          </p:nvPr>
        </p:nvSpPr>
        <p:spPr>
          <a:xfrm>
            <a:off x="457200" y="1066800"/>
            <a:ext cx="8229600" cy="5638800"/>
          </a:xfrm>
        </p:spPr>
        <p:txBody>
          <a:bodyPr>
            <a:normAutofit fontScale="55000" lnSpcReduction="20000"/>
          </a:bodyPr>
          <a:lstStyle/>
          <a:p>
            <a:pPr algn="just"/>
            <a:r>
              <a:rPr lang="en-US" dirty="0" smtClean="0"/>
              <a:t>Groups </a:t>
            </a:r>
            <a:r>
              <a:rPr lang="en-US" dirty="0"/>
              <a:t>with special needs (see intervention 9) have </a:t>
            </a:r>
            <a:r>
              <a:rPr lang="en-US" dirty="0" err="1"/>
              <a:t>specialised</a:t>
            </a:r>
            <a:r>
              <a:rPr lang="en-US" dirty="0"/>
              <a:t> food needs that are not always addressed by the general ration. </a:t>
            </a:r>
          </a:p>
          <a:p>
            <a:pPr algn="just"/>
            <a:r>
              <a:rPr lang="en-US" dirty="0" smtClean="0"/>
              <a:t>Distribution </a:t>
            </a:r>
            <a:r>
              <a:rPr lang="en-US" dirty="0"/>
              <a:t>of the ration: The method of distribution of the ration is important and must be developed to closely meet the needs and constraints of the given community. Close monitoring and support of the distribution is essential to ensure that best practices are in use and that the beneficiaries receive their full ration entitlement. </a:t>
            </a:r>
          </a:p>
          <a:p>
            <a:pPr algn="just"/>
            <a:r>
              <a:rPr lang="en-US" dirty="0" smtClean="0"/>
              <a:t>Ration </a:t>
            </a:r>
            <a:r>
              <a:rPr lang="en-US" dirty="0"/>
              <a:t>sufficiency: The ration must be adjusted to meet the specific demographic, cultural and physical needs of the intended beneficiary population. If the beneficiaries have no access to additional food sources, the ration must be sufficient in both macro and micronutrients to meet their full needs. </a:t>
            </a:r>
          </a:p>
          <a:p>
            <a:pPr algn="just"/>
            <a:r>
              <a:rPr lang="en-US" dirty="0" smtClean="0"/>
              <a:t>Children </a:t>
            </a:r>
            <a:r>
              <a:rPr lang="en-US" dirty="0"/>
              <a:t>&lt;3yrs and appropriate complementary foods: There is not currently a foodstuff available in the normal ration package that sufficiently supports the needs of children &lt;3yrs. Fortified blended foods are used, but their composition and energy density are not ideal for young children. </a:t>
            </a:r>
          </a:p>
          <a:p>
            <a:pPr algn="just"/>
            <a:r>
              <a:rPr lang="en-US" dirty="0" smtClean="0"/>
              <a:t>Food </a:t>
            </a:r>
            <a:r>
              <a:rPr lang="en-US" dirty="0"/>
              <a:t>commodities should be easy to prepare with a minimum use of fuel. This is of particular importance for areas where environmental constraints do not allow for basic firewood foraging. All items in the general food aid basket require cooking (with the exception of oil, salt and sugar) and so it is essential that fuel sources are taken into consideration. </a:t>
            </a:r>
          </a:p>
          <a:p>
            <a:pPr algn="just"/>
            <a:r>
              <a:rPr lang="en-US" dirty="0" err="1" smtClean="0"/>
              <a:t>NutVal</a:t>
            </a:r>
            <a:r>
              <a:rPr lang="en-US" dirty="0"/>
              <a:t>: </a:t>
            </a:r>
            <a:r>
              <a:rPr lang="en-US" dirty="0" err="1"/>
              <a:t>NutVal</a:t>
            </a:r>
            <a:r>
              <a:rPr lang="en-US" dirty="0"/>
              <a:t> is a computer program produced by UNHCR/WFP/ICNI that can be used to calculate the nutritional value of the foods traditionally included in food aid baskets. It should be made available (see reference section) and used to help with food aid computations.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Supplies: </a:t>
            </a:r>
            <a:endParaRPr lang="en-US" dirty="0"/>
          </a:p>
        </p:txBody>
      </p:sp>
      <p:sp>
        <p:nvSpPr>
          <p:cNvPr id="3" name="Content Placeholder 2"/>
          <p:cNvSpPr>
            <a:spLocks noGrp="1"/>
          </p:cNvSpPr>
          <p:nvPr>
            <p:ph idx="1"/>
          </p:nvPr>
        </p:nvSpPr>
        <p:spPr>
          <a:xfrm>
            <a:off x="457200" y="1143000"/>
            <a:ext cx="8229600" cy="4983163"/>
          </a:xfrm>
        </p:spPr>
        <p:txBody>
          <a:bodyPr/>
          <a:lstStyle/>
          <a:p>
            <a:pPr algn="just"/>
            <a:r>
              <a:rPr lang="en-US" dirty="0"/>
              <a:t>Food commodities </a:t>
            </a:r>
          </a:p>
          <a:p>
            <a:pPr algn="just"/>
            <a:r>
              <a:rPr lang="en-US" dirty="0"/>
              <a:t>Food monitors </a:t>
            </a:r>
          </a:p>
          <a:p>
            <a:pPr algn="just"/>
            <a:r>
              <a:rPr lang="en-US" dirty="0"/>
              <a:t>Safe and appropriate storage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3600" b="1" dirty="0"/>
              <a:t>What is food assistance in emergencies? </a:t>
            </a:r>
            <a:endParaRPr lang="en-US" sz="3600"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In </a:t>
            </a:r>
            <a:r>
              <a:rPr lang="en-US" dirty="0"/>
              <a:t>emergency settings people are often unable to meet their own food needs, either due to reduced availability of food (drought, poor land quality or insect infestation), reduced access to food (forced migration, fleeing from war/persecution or movement due to natural disaster) or due to any other crisis causing severe food insecurity. Food assistance plays a role in supporting the immediate food needs of a population in order to prevent short-term hunger and malnutrition. According to the UN drafted Food and Nutrition Needs in Emergencies (2002)1, the overall goals and operational objectives of food assistance are: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92500" lnSpcReduction="10000"/>
          </a:bodyPr>
          <a:lstStyle/>
          <a:p>
            <a:r>
              <a:rPr lang="en-US" dirty="0" smtClean="0"/>
              <a:t>To </a:t>
            </a:r>
            <a:r>
              <a:rPr lang="en-US" dirty="0"/>
              <a:t>save lives </a:t>
            </a:r>
          </a:p>
          <a:p>
            <a:r>
              <a:rPr lang="en-US" dirty="0" smtClean="0"/>
              <a:t>To </a:t>
            </a:r>
            <a:r>
              <a:rPr lang="en-US" dirty="0"/>
              <a:t>maintain or improve health/nutritional status with special attention to children, pregnant and lactating women and other groups at high risk </a:t>
            </a:r>
          </a:p>
          <a:p>
            <a:r>
              <a:rPr lang="en-US" dirty="0" smtClean="0"/>
              <a:t>To </a:t>
            </a:r>
            <a:r>
              <a:rPr lang="en-US" dirty="0"/>
              <a:t>preserve productive assets </a:t>
            </a:r>
          </a:p>
          <a:p>
            <a:r>
              <a:rPr lang="en-US" dirty="0" smtClean="0"/>
              <a:t>To </a:t>
            </a:r>
            <a:r>
              <a:rPr lang="en-US" dirty="0"/>
              <a:t>prevent mass migration </a:t>
            </a:r>
          </a:p>
          <a:p>
            <a:r>
              <a:rPr lang="en-US" dirty="0" smtClean="0"/>
              <a:t>To </a:t>
            </a:r>
            <a:r>
              <a:rPr lang="en-US" dirty="0"/>
              <a:t>ensure access to an adequate diet for all populations groups </a:t>
            </a:r>
          </a:p>
          <a:p>
            <a:r>
              <a:rPr lang="en-US" dirty="0" smtClean="0"/>
              <a:t>To </a:t>
            </a:r>
            <a:r>
              <a:rPr lang="en-US" dirty="0"/>
              <a:t>establish conditions for and promote rehabilitation and the restoration of self-reliance </a:t>
            </a:r>
          </a:p>
          <a:p>
            <a:r>
              <a:rPr lang="en-US" dirty="0" smtClean="0"/>
              <a:t>To </a:t>
            </a:r>
            <a:r>
              <a:rPr lang="en-US" dirty="0"/>
              <a:t>minimize damage to food-production and marketing systems due to the emergency situation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just"/>
            <a:r>
              <a:rPr lang="en-US" sz="3200" b="1" dirty="0"/>
              <a:t>Why is food assistance key in emergencies? </a:t>
            </a:r>
            <a:endParaRPr lang="en-US" sz="3200" dirty="0"/>
          </a:p>
        </p:txBody>
      </p:sp>
      <p:sp>
        <p:nvSpPr>
          <p:cNvPr id="3" name="Content Placeholder 2"/>
          <p:cNvSpPr>
            <a:spLocks noGrp="1"/>
          </p:cNvSpPr>
          <p:nvPr>
            <p:ph idx="1"/>
          </p:nvPr>
        </p:nvSpPr>
        <p:spPr>
          <a:xfrm>
            <a:off x="457200" y="1143000"/>
            <a:ext cx="8229600" cy="5410200"/>
          </a:xfrm>
        </p:spPr>
        <p:txBody>
          <a:bodyPr>
            <a:normAutofit lnSpcReduction="10000"/>
          </a:bodyPr>
          <a:lstStyle/>
          <a:p>
            <a:pPr algn="just"/>
            <a:r>
              <a:rPr lang="en-US" dirty="0"/>
              <a:t>During an emergency situation, when it is often difficult for people to meet their own food needs due to disruption and disaster, it is important to reaffirm the fundamental right of everyone to have access to adequate and safe food. </a:t>
            </a:r>
            <a:endParaRPr lang="en-US" dirty="0" smtClean="0"/>
          </a:p>
          <a:p>
            <a:pPr algn="just"/>
            <a:r>
              <a:rPr lang="en-US" dirty="0" smtClean="0"/>
              <a:t>Malnutrition </a:t>
            </a:r>
            <a:r>
              <a:rPr lang="en-US" dirty="0"/>
              <a:t>is a common by-product of an emergency and the most vulnerable groups often suffer high rates of morbidity and mortality associated with the lack of adequate food.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a:t>When is emergency food assistance required? </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pPr algn="just"/>
            <a:r>
              <a:rPr lang="en-US" dirty="0"/>
              <a:t>Food assistance is primarily intended to address food insecurity and thus prevent and alleviate malnutrition and mortality. </a:t>
            </a:r>
            <a:endParaRPr lang="en-US" dirty="0" smtClean="0"/>
          </a:p>
          <a:p>
            <a:pPr algn="just"/>
            <a:r>
              <a:rPr lang="en-US" dirty="0" smtClean="0"/>
              <a:t>It </a:t>
            </a:r>
            <a:r>
              <a:rPr lang="en-US" dirty="0"/>
              <a:t>is required in any situation where the population, or segments of the population, are at risk of malnutrition or are already malnourished. </a:t>
            </a:r>
            <a:endParaRPr lang="en-US" dirty="0" smtClean="0"/>
          </a:p>
          <a:p>
            <a:pPr algn="just"/>
            <a:r>
              <a:rPr lang="en-US" dirty="0" smtClean="0"/>
              <a:t>In </a:t>
            </a:r>
            <a:r>
              <a:rPr lang="en-US" dirty="0"/>
              <a:t>emergency situations, food assistance is necessary when individuals are not able to meet their own food and nutritional needs. </a:t>
            </a:r>
          </a:p>
          <a:p>
            <a:pPr algn="just"/>
            <a:r>
              <a:rPr lang="en-US" dirty="0"/>
              <a:t>A rapid assessment is necessary to inform decision-makers about the type, extent and severity of the current malnutrition or food insecurity situation. </a:t>
            </a:r>
            <a:endParaRPr lang="en-US" dirty="0" smtClean="0"/>
          </a:p>
          <a:p>
            <a:pPr algn="just"/>
            <a:r>
              <a:rPr lang="en-US" dirty="0" smtClean="0"/>
              <a:t>Once </a:t>
            </a:r>
            <a:r>
              <a:rPr lang="en-US" dirty="0"/>
              <a:t>an initial assessment is undertaken, food assistance needs to be provided as a matter of urgency.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just"/>
            <a:r>
              <a:rPr lang="en-US" b="1" dirty="0"/>
              <a:t>How is food assistance implemented? </a:t>
            </a:r>
            <a:endParaRPr lang="en-US" dirty="0"/>
          </a:p>
        </p:txBody>
      </p:sp>
      <p:sp>
        <p:nvSpPr>
          <p:cNvPr id="3" name="Content Placeholder 2"/>
          <p:cNvSpPr>
            <a:spLocks noGrp="1"/>
          </p:cNvSpPr>
          <p:nvPr>
            <p:ph idx="1"/>
          </p:nvPr>
        </p:nvSpPr>
        <p:spPr>
          <a:xfrm>
            <a:off x="457200" y="990600"/>
            <a:ext cx="8229600" cy="5562600"/>
          </a:xfrm>
        </p:spPr>
        <p:txBody>
          <a:bodyPr>
            <a:normAutofit fontScale="92500"/>
          </a:bodyPr>
          <a:lstStyle/>
          <a:p>
            <a:pPr algn="just"/>
            <a:r>
              <a:rPr lang="en-US" dirty="0"/>
              <a:t>Responding to the nutritional needs of an emergency-affected population requires a commitment to a coordinated approach among all the key actors: United Nations agencies, bilateral donors, local governments, NGOs, and the community, women in </a:t>
            </a:r>
            <a:r>
              <a:rPr lang="en-US" dirty="0" smtClean="0"/>
              <a:t>particular.</a:t>
            </a:r>
          </a:p>
          <a:p>
            <a:pPr algn="just"/>
            <a:r>
              <a:rPr lang="en-US" dirty="0" smtClean="0"/>
              <a:t>Planning </a:t>
            </a:r>
            <a:r>
              <a:rPr lang="en-US" dirty="0"/>
              <a:t>of the food ration should be carried out with the participation of the affected community. </a:t>
            </a:r>
            <a:endParaRPr lang="en-US" dirty="0" smtClean="0"/>
          </a:p>
          <a:p>
            <a:pPr algn="just"/>
            <a:r>
              <a:rPr lang="en-US" dirty="0" smtClean="0"/>
              <a:t>Women </a:t>
            </a:r>
            <a:r>
              <a:rPr lang="en-US" dirty="0"/>
              <a:t>in particular should be consulted during the process of determining the appropriate food and nutritional needs of the affected </a:t>
            </a:r>
            <a:r>
              <a:rPr lang="en-US" dirty="0" smtClean="0"/>
              <a:t>population.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dirty="0"/>
              <a:t>Food assistance can take the form of a general distribution, supplementary feeding or therapeutic feeding as shown in table 6. </a:t>
            </a:r>
            <a:endParaRPr lang="en-US" dirty="0" smtClean="0"/>
          </a:p>
          <a:p>
            <a:pPr algn="just">
              <a:buNone/>
            </a:pPr>
            <a:r>
              <a:rPr lang="en-US" b="1" i="1" dirty="0" smtClean="0"/>
              <a:t>	Table </a:t>
            </a:r>
            <a:r>
              <a:rPr lang="en-US" b="1" i="1" dirty="0"/>
              <a:t>6: Types of Food Assistance and Objectives </a:t>
            </a:r>
            <a:endParaRPr lang="en-US" b="1" i="1" dirty="0" smtClean="0"/>
          </a:p>
          <a:p>
            <a:pPr algn="just">
              <a:buNone/>
            </a:pPr>
            <a:endParaRPr lang="en-US" dirty="0"/>
          </a:p>
        </p:txBody>
      </p:sp>
      <p:graphicFrame>
        <p:nvGraphicFramePr>
          <p:cNvPr id="4" name="Table 3"/>
          <p:cNvGraphicFramePr>
            <a:graphicFrameLocks noGrp="1"/>
          </p:cNvGraphicFramePr>
          <p:nvPr/>
        </p:nvGraphicFramePr>
        <p:xfrm>
          <a:off x="457200" y="3027680"/>
          <a:ext cx="8382000" cy="3754120"/>
        </p:xfrm>
        <a:graphic>
          <a:graphicData uri="http://schemas.openxmlformats.org/drawingml/2006/table">
            <a:tbl>
              <a:tblPr firstRow="1" bandRow="1">
                <a:tableStyleId>{5C22544A-7EE6-4342-B048-85BDC9FD1C3A}</a:tableStyleId>
              </a:tblPr>
              <a:tblGrid>
                <a:gridCol w="2794000"/>
                <a:gridCol w="2794000"/>
                <a:gridCol w="2794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lt1"/>
                          </a:solidFill>
                          <a:latin typeface="+mn-lt"/>
                          <a:ea typeface="+mn-ea"/>
                          <a:cs typeface="+mn-cs"/>
                        </a:rPr>
                        <a:t>intervention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lt1"/>
                          </a:solidFill>
                          <a:latin typeface="+mn-lt"/>
                          <a:ea typeface="+mn-ea"/>
                          <a:cs typeface="+mn-cs"/>
                        </a:rPr>
                        <a:t>Description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lt1"/>
                          </a:solidFill>
                          <a:latin typeface="+mn-lt"/>
                          <a:ea typeface="+mn-ea"/>
                          <a:cs typeface="+mn-cs"/>
                        </a:rPr>
                        <a:t>Objectives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General Distribution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Free distribution of a combination of food commodities to the affected population as a whole. If the population is cut off from its own food supply, or suffers abnormally high rates of malnutrition, food rations should meet nutritional needs. 	</a:t>
                      </a:r>
                    </a:p>
                  </a:txBody>
                  <a:tcPr/>
                </a:tc>
                <a:tc>
                  <a:txBody>
                    <a:bodyPr/>
                    <a:lstStyle/>
                    <a:p>
                      <a:r>
                        <a:rPr lang="en-US" sz="1800" kern="1200" baseline="0" dirty="0" smtClean="0">
                          <a:solidFill>
                            <a:schemeClr val="dk1"/>
                          </a:solidFill>
                          <a:latin typeface="+mn-lt"/>
                          <a:ea typeface="+mn-ea"/>
                          <a:cs typeface="+mn-cs"/>
                        </a:rPr>
                        <a:t>1. Meet the immediate food needs of populations cut off from their normal sources of food. </a:t>
                      </a:r>
                    </a:p>
                    <a:p>
                      <a:r>
                        <a:rPr lang="en-US" sz="1800" kern="1200" baseline="0" dirty="0" smtClean="0">
                          <a:solidFill>
                            <a:schemeClr val="dk1"/>
                          </a:solidFill>
                          <a:latin typeface="+mn-lt"/>
                          <a:ea typeface="+mn-ea"/>
                          <a:cs typeface="+mn-cs"/>
                        </a:rPr>
                        <a:t>2. Famine prevention or livelihood protection; preventing the adoption of damaging coping strategies. </a:t>
                      </a:r>
                    </a:p>
                    <a:p>
                      <a:r>
                        <a:rPr lang="en-US" sz="1800" kern="1200" baseline="0" dirty="0" smtClean="0">
                          <a:solidFill>
                            <a:schemeClr val="dk1"/>
                          </a:solidFill>
                          <a:latin typeface="+mn-lt"/>
                          <a:ea typeface="+mn-ea"/>
                          <a:cs typeface="+mn-cs"/>
                        </a:rPr>
                        <a:t>3. Livelihood recovery; supporting agricultural activities or livestock recovery. 	</a:t>
                      </a: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228600"/>
          <a:ext cx="8229600" cy="5943600"/>
        </p:xfrm>
        <a:graphic>
          <a:graphicData uri="http://schemas.openxmlformats.org/drawingml/2006/table">
            <a:tbl>
              <a:tblPr firstRow="1" bandRow="1">
                <a:tableStyleId>{5C22544A-7EE6-4342-B048-85BDC9FD1C3A}</a:tableStyleId>
              </a:tblPr>
              <a:tblGrid>
                <a:gridCol w="2743200"/>
                <a:gridCol w="2743200"/>
                <a:gridCol w="2743200"/>
              </a:tblGrid>
              <a:tr h="685800">
                <a:tc>
                  <a:txBody>
                    <a:bodyPr/>
                    <a:lstStyle/>
                    <a:p>
                      <a:r>
                        <a:rPr lang="en-US" sz="1800" b="1" kern="1200" baseline="0" dirty="0" smtClean="0">
                          <a:solidFill>
                            <a:schemeClr val="lt1"/>
                          </a:solidFill>
                          <a:latin typeface="+mn-lt"/>
                          <a:ea typeface="+mn-ea"/>
                          <a:cs typeface="+mn-cs"/>
                        </a:rPr>
                        <a:t>Supplementary Feeding </a:t>
                      </a:r>
                    </a:p>
                    <a:p>
                      <a:r>
                        <a:rPr lang="en-US" sz="1800" b="1" i="1" kern="1200" baseline="0" dirty="0" smtClean="0">
                          <a:solidFill>
                            <a:schemeClr val="lt1"/>
                          </a:solidFill>
                          <a:latin typeface="+mn-lt"/>
                          <a:ea typeface="+mn-ea"/>
                          <a:cs typeface="+mn-cs"/>
                        </a:rPr>
                        <a:t>(see intervention 5)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lt1"/>
                          </a:solidFill>
                          <a:latin typeface="+mn-lt"/>
                          <a:ea typeface="+mn-ea"/>
                          <a:cs typeface="+mn-cs"/>
                        </a:rPr>
                        <a:t>The provision of food aid- additional to the general distribution- to nutritionally vulnerable groups (e.g., children under 5yrs, the malnourished, pregnant and lactating women) and to those excluded from social networks (e.g., unaccompanied minors) or unable to look after themselves (e.g., the disabled and elderly) </a:t>
                      </a:r>
                    </a:p>
                  </a:txBody>
                  <a:tcPr/>
                </a:tc>
                <a:tc>
                  <a:txBody>
                    <a:bodyPr/>
                    <a:lstStyle/>
                    <a:p>
                      <a:r>
                        <a:rPr lang="en-US" sz="1800" b="1" kern="1200" baseline="0" dirty="0" smtClean="0">
                          <a:solidFill>
                            <a:schemeClr val="lt1"/>
                          </a:solidFill>
                          <a:latin typeface="+mn-lt"/>
                          <a:ea typeface="+mn-ea"/>
                          <a:cs typeface="+mn-cs"/>
                        </a:rPr>
                        <a:t>1. Nutritional support for moderately malnourished to save lives, where exposure to disease is high. </a:t>
                      </a:r>
                    </a:p>
                    <a:p>
                      <a:r>
                        <a:rPr lang="en-US" sz="1800" b="1" kern="1200" baseline="0" dirty="0" smtClean="0">
                          <a:solidFill>
                            <a:schemeClr val="lt1"/>
                          </a:solidFill>
                          <a:latin typeface="+mn-lt"/>
                          <a:ea typeface="+mn-ea"/>
                          <a:cs typeface="+mn-cs"/>
                        </a:rPr>
                        <a:t>2. Prevent severe malnutrition. </a:t>
                      </a:r>
                    </a:p>
                    <a:p>
                      <a:r>
                        <a:rPr lang="en-US" sz="1800" b="1" kern="1200" baseline="0" dirty="0" smtClean="0">
                          <a:solidFill>
                            <a:schemeClr val="lt1"/>
                          </a:solidFill>
                          <a:latin typeface="+mn-lt"/>
                          <a:ea typeface="+mn-ea"/>
                          <a:cs typeface="+mn-cs"/>
                        </a:rPr>
                        <a:t>3. Prevent malnutrition in those with high requirements. </a:t>
                      </a:r>
                    </a:p>
                    <a:p>
                      <a:r>
                        <a:rPr lang="en-US" sz="1800" b="1" kern="1200" baseline="0" dirty="0" smtClean="0">
                          <a:solidFill>
                            <a:schemeClr val="lt1"/>
                          </a:solidFill>
                          <a:latin typeface="+mn-lt"/>
                          <a:ea typeface="+mn-ea"/>
                          <a:cs typeface="+mn-cs"/>
                        </a:rPr>
                        <a:t>4. Prevent malnutrition in under fives. 	</a:t>
                      </a:r>
                    </a:p>
                    <a:p>
                      <a:endParaRPr lang="en-US" dirty="0"/>
                    </a:p>
                  </a:txBody>
                  <a:tcPr/>
                </a:tc>
              </a:tr>
              <a:tr h="685800">
                <a:tc>
                  <a:txBody>
                    <a:bodyPr/>
                    <a:lstStyle/>
                    <a:p>
                      <a:r>
                        <a:rPr lang="en-US" sz="1800" kern="1200" baseline="0" dirty="0" smtClean="0">
                          <a:solidFill>
                            <a:schemeClr val="dk1"/>
                          </a:solidFill>
                          <a:latin typeface="+mn-lt"/>
                          <a:ea typeface="+mn-ea"/>
                          <a:cs typeface="+mn-cs"/>
                        </a:rPr>
                        <a:t>Therapeutic Feeding </a:t>
                      </a:r>
                    </a:p>
                    <a:p>
                      <a:r>
                        <a:rPr lang="en-US" sz="1800" i="1" kern="1200" baseline="0" dirty="0" smtClean="0">
                          <a:solidFill>
                            <a:schemeClr val="dk1"/>
                          </a:solidFill>
                          <a:latin typeface="+mn-lt"/>
                          <a:ea typeface="+mn-ea"/>
                          <a:cs typeface="+mn-cs"/>
                        </a:rPr>
                        <a:t>(see intervention 6) 	</a:t>
                      </a:r>
                    </a:p>
                    <a:p>
                      <a:endParaRPr lang="en-US" sz="1800" b="1" i="1" kern="1200" baseline="0" dirty="0" smtClean="0">
                        <a:solidFill>
                          <a:schemeClr val="lt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The rehabilitation of severely malnourished children by providing special foods that meet their entire nutritional requirements combined with medical treatment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1. Medical and nutritional support to save lives. 	</a:t>
                      </a:r>
                    </a:p>
                    <a:p>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62500" lnSpcReduction="20000"/>
          </a:bodyPr>
          <a:lstStyle/>
          <a:p>
            <a:pPr algn="just"/>
            <a:r>
              <a:rPr lang="en-US" dirty="0"/>
              <a:t>After an initial assessment about the extent and severity of the current food situation, the general ration needs to be calculated and planned. </a:t>
            </a:r>
            <a:endParaRPr lang="en-US" dirty="0" smtClean="0"/>
          </a:p>
          <a:p>
            <a:pPr algn="just"/>
            <a:r>
              <a:rPr lang="en-US" dirty="0" smtClean="0"/>
              <a:t>An </a:t>
            </a:r>
            <a:r>
              <a:rPr lang="en-US" dirty="0"/>
              <a:t>appropriate ration that is adequate for the population must be tailored to the demographic, cultural and physical needs of that group and may require adjustments of the starting figure of 2100 kcal/person/day. </a:t>
            </a:r>
            <a:endParaRPr lang="en-US" dirty="0" smtClean="0"/>
          </a:p>
          <a:p>
            <a:pPr algn="just"/>
            <a:r>
              <a:rPr lang="en-US" dirty="0" smtClean="0"/>
              <a:t>Issues </a:t>
            </a:r>
            <a:r>
              <a:rPr lang="en-US" dirty="0"/>
              <a:t>such as the preferred staple, the acceptance of beans or fish, and the normal food practices pre-emergency need to be considered. </a:t>
            </a:r>
            <a:endParaRPr lang="en-US" dirty="0" smtClean="0"/>
          </a:p>
          <a:p>
            <a:pPr algn="just"/>
            <a:r>
              <a:rPr lang="en-US" dirty="0" smtClean="0"/>
              <a:t>The </a:t>
            </a:r>
            <a:r>
              <a:rPr lang="en-US" dirty="0"/>
              <a:t>demographic characteristics of the population including issues of the proportion of youths, children under five, women and children and the elderly should also be considered. </a:t>
            </a:r>
            <a:endParaRPr lang="en-US" dirty="0" smtClean="0"/>
          </a:p>
          <a:p>
            <a:pPr algn="just"/>
            <a:r>
              <a:rPr lang="en-US" dirty="0" smtClean="0"/>
              <a:t>Different </a:t>
            </a:r>
            <a:r>
              <a:rPr lang="en-US" dirty="0"/>
              <a:t>ages have different documented caloric needs that must be taken into account. </a:t>
            </a:r>
            <a:endParaRPr lang="en-US" dirty="0" smtClean="0"/>
          </a:p>
          <a:p>
            <a:pPr algn="just"/>
            <a:r>
              <a:rPr lang="en-US" dirty="0" smtClean="0"/>
              <a:t>Physical </a:t>
            </a:r>
            <a:r>
              <a:rPr lang="en-US" dirty="0"/>
              <a:t>issues to be considered include the location of the emergency, the climate, the health and nutritional status of the population and the anticipated activity load (for example, for firewood collection, house building etc.). </a:t>
            </a:r>
            <a:endParaRPr lang="en-US" dirty="0" smtClean="0"/>
          </a:p>
          <a:p>
            <a:pPr algn="just"/>
            <a:r>
              <a:rPr lang="en-US" dirty="0" smtClean="0"/>
              <a:t>All </a:t>
            </a:r>
            <a:r>
              <a:rPr lang="en-US" dirty="0"/>
              <a:t>of these issues should inform estimation of the caloric needs and the composition of the food basket. </a:t>
            </a:r>
            <a:endParaRPr lang="en-US" dirty="0" smtClean="0"/>
          </a:p>
          <a:p>
            <a:pPr algn="just"/>
            <a:r>
              <a:rPr lang="en-US" dirty="0" smtClean="0"/>
              <a:t>Box </a:t>
            </a:r>
            <a:r>
              <a:rPr lang="en-US" dirty="0"/>
              <a:t>16 shows an overview of the process necessary to plan and estimate the food and nutritional needs in emergency situations.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1343</Words>
  <Application>Microsoft Office PowerPoint</Application>
  <PresentationFormat>On-screen Show (4:3)</PresentationFormat>
  <Paragraphs>88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Intervention 10 </vt:lpstr>
      <vt:lpstr>What is food assistance in emergencies? </vt:lpstr>
      <vt:lpstr>Slide 3</vt:lpstr>
      <vt:lpstr>Why is food assistance key in emergencies? </vt:lpstr>
      <vt:lpstr>When is emergency food assistance required? </vt:lpstr>
      <vt:lpstr>How is food assistance implemented? </vt:lpstr>
      <vt:lpstr>Slide 7</vt:lpstr>
      <vt:lpstr>Slide 8</vt:lpstr>
      <vt:lpstr>Slide 9</vt:lpstr>
      <vt:lpstr>Box 16: Emergency Phases and Planning of Food Assistance </vt:lpstr>
      <vt:lpstr>Slide 11</vt:lpstr>
      <vt:lpstr>Measuring success/Benchmarks </vt:lpstr>
      <vt:lpstr>Other Issues/Debates: </vt:lpstr>
      <vt:lpstr>Supplies: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10 </dc:title>
  <dc:creator>SOFTAGE</dc:creator>
  <cp:lastModifiedBy>SOFTAGE</cp:lastModifiedBy>
  <cp:revision>33</cp:revision>
  <dcterms:created xsi:type="dcterms:W3CDTF">2018-12-17T19:26:02Z</dcterms:created>
  <dcterms:modified xsi:type="dcterms:W3CDTF">2018-12-17T19:49:36Z</dcterms:modified>
</cp:coreProperties>
</file>