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sldIdLst>
    <p:sldId id="262" r:id="rId2"/>
    <p:sldId id="268" r:id="rId3"/>
    <p:sldId id="263" r:id="rId4"/>
    <p:sldId id="270" r:id="rId5"/>
    <p:sldId id="257" r:id="rId6"/>
    <p:sldId id="266" r:id="rId7"/>
    <p:sldId id="271" r:id="rId8"/>
    <p:sldId id="272" r:id="rId9"/>
    <p:sldId id="260" r:id="rId10"/>
    <p:sldId id="261" r:id="rId11"/>
    <p:sldId id="265"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108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FE040BC-84D0-4677-B037-B620A9ACF030}"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3E158072-FBDB-4888-95AF-2E3034E82421}" type="slidenum">
              <a:rPr lang="en-US" smtClean="0"/>
              <a:t>‹#›</a:t>
            </a:fld>
            <a:endParaRPr lang="en-US"/>
          </a:p>
        </p:txBody>
      </p:sp>
    </p:spTree>
    <p:extLst>
      <p:ext uri="{BB962C8B-B14F-4D97-AF65-F5344CB8AC3E}">
        <p14:creationId xmlns:p14="http://schemas.microsoft.com/office/powerpoint/2010/main" val="16297589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FE040BC-84D0-4677-B037-B620A9ACF030}"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3E158072-FBDB-4888-95AF-2E3034E82421}" type="slidenum">
              <a:rPr lang="en-US" smtClean="0"/>
              <a:t>‹#›</a:t>
            </a:fld>
            <a:endParaRPr lang="en-US"/>
          </a:p>
        </p:txBody>
      </p:sp>
    </p:spTree>
    <p:extLst>
      <p:ext uri="{BB962C8B-B14F-4D97-AF65-F5344CB8AC3E}">
        <p14:creationId xmlns:p14="http://schemas.microsoft.com/office/powerpoint/2010/main" val="30109570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FE040BC-84D0-4677-B037-B620A9ACF030}"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3E158072-FBDB-4888-95AF-2E3034E82421}" type="slidenum">
              <a:rPr lang="en-US" smtClean="0"/>
              <a:t>‹#›</a:t>
            </a:fld>
            <a:endParaRPr lang="en-US"/>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064768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2FE040BC-84D0-4677-B037-B620A9ACF030}" type="datetimeFigureOut">
              <a:rPr lang="en-US" smtClean="0"/>
              <a:t>5/3/2020</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3E158072-FBDB-4888-95AF-2E3034E82421}" type="slidenum">
              <a:rPr lang="en-US" smtClean="0"/>
              <a:t>‹#›</a:t>
            </a:fld>
            <a:endParaRPr lang="en-US"/>
          </a:p>
        </p:txBody>
      </p:sp>
    </p:spTree>
    <p:extLst>
      <p:ext uri="{BB962C8B-B14F-4D97-AF65-F5344CB8AC3E}">
        <p14:creationId xmlns:p14="http://schemas.microsoft.com/office/powerpoint/2010/main" val="22537111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2FE040BC-84D0-4677-B037-B620A9ACF030}" type="datetimeFigureOut">
              <a:rPr lang="en-US" smtClean="0"/>
              <a:t>5/3/2020</a:t>
            </a:fld>
            <a:endParaRPr lang="en-US"/>
          </a:p>
        </p:txBody>
      </p:sp>
      <p:sp>
        <p:nvSpPr>
          <p:cNvPr id="6" name="Footer Placeholder 5"/>
          <p:cNvSpPr>
            <a:spLocks noGrp="1"/>
          </p:cNvSpPr>
          <p:nvPr>
            <p:ph type="ftr" sz="quarter" idx="11"/>
          </p:nvPr>
        </p:nvSpPr>
        <p:spPr/>
        <p:txBody>
          <a:bodyPr/>
          <a:lstStyle/>
          <a:p>
            <a:endParaRPr lang="en-US"/>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3E158072-FBDB-4888-95AF-2E3034E82421}" type="slidenum">
              <a:rPr lang="en-US" smtClean="0"/>
              <a:t>‹#›</a:t>
            </a:fld>
            <a:endParaRPr lang="en-US"/>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9720927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2FE040BC-84D0-4677-B037-B620A9ACF030}" type="datetimeFigureOut">
              <a:rPr lang="en-US" smtClean="0"/>
              <a:t>5/3/2020</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3E158072-FBDB-4888-95AF-2E3034E82421}" type="slidenum">
              <a:rPr lang="en-US" smtClean="0"/>
              <a:t>‹#›</a:t>
            </a:fld>
            <a:endParaRPr lang="en-US"/>
          </a:p>
        </p:txBody>
      </p:sp>
    </p:spTree>
    <p:extLst>
      <p:ext uri="{BB962C8B-B14F-4D97-AF65-F5344CB8AC3E}">
        <p14:creationId xmlns:p14="http://schemas.microsoft.com/office/powerpoint/2010/main" val="29772319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FE040BC-84D0-4677-B037-B620A9ACF030}"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E158072-FBDB-4888-95AF-2E3034E82421}" type="slidenum">
              <a:rPr lang="en-US" smtClean="0"/>
              <a:t>‹#›</a:t>
            </a:fld>
            <a:endParaRPr lang="en-US"/>
          </a:p>
        </p:txBody>
      </p:sp>
    </p:spTree>
    <p:extLst>
      <p:ext uri="{BB962C8B-B14F-4D97-AF65-F5344CB8AC3E}">
        <p14:creationId xmlns:p14="http://schemas.microsoft.com/office/powerpoint/2010/main" val="42271215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FE040BC-84D0-4677-B037-B620A9ACF030}"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E158072-FBDB-4888-95AF-2E3034E82421}" type="slidenum">
              <a:rPr lang="en-US" smtClean="0"/>
              <a:t>‹#›</a:t>
            </a:fld>
            <a:endParaRPr lang="en-US"/>
          </a:p>
        </p:txBody>
      </p:sp>
    </p:spTree>
    <p:extLst>
      <p:ext uri="{BB962C8B-B14F-4D97-AF65-F5344CB8AC3E}">
        <p14:creationId xmlns:p14="http://schemas.microsoft.com/office/powerpoint/2010/main" val="18446676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FE040BC-84D0-4677-B037-B620A9ACF030}"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E158072-FBDB-4888-95AF-2E3034E82421}" type="slidenum">
              <a:rPr lang="en-US" smtClean="0"/>
              <a:t>‹#›</a:t>
            </a:fld>
            <a:endParaRPr lang="en-US"/>
          </a:p>
        </p:txBody>
      </p:sp>
    </p:spTree>
    <p:extLst>
      <p:ext uri="{BB962C8B-B14F-4D97-AF65-F5344CB8AC3E}">
        <p14:creationId xmlns:p14="http://schemas.microsoft.com/office/powerpoint/2010/main" val="13570733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FE040BC-84D0-4677-B037-B620A9ACF030}"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3E158072-FBDB-4888-95AF-2E3034E82421}" type="slidenum">
              <a:rPr lang="en-US" smtClean="0"/>
              <a:t>‹#›</a:t>
            </a:fld>
            <a:endParaRPr lang="en-US"/>
          </a:p>
        </p:txBody>
      </p:sp>
    </p:spTree>
    <p:extLst>
      <p:ext uri="{BB962C8B-B14F-4D97-AF65-F5344CB8AC3E}">
        <p14:creationId xmlns:p14="http://schemas.microsoft.com/office/powerpoint/2010/main" val="7797192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FE040BC-84D0-4677-B037-B620A9ACF030}" type="datetimeFigureOut">
              <a:rPr lang="en-US" smtClean="0"/>
              <a:t>5/3/2020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3E158072-FBDB-4888-95AF-2E3034E82421}" type="slidenum">
              <a:rPr lang="en-US" smtClean="0"/>
              <a:t>‹#›</a:t>
            </a:fld>
            <a:endParaRPr lang="en-US"/>
          </a:p>
        </p:txBody>
      </p:sp>
    </p:spTree>
    <p:extLst>
      <p:ext uri="{BB962C8B-B14F-4D97-AF65-F5344CB8AC3E}">
        <p14:creationId xmlns:p14="http://schemas.microsoft.com/office/powerpoint/2010/main" val="6067997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FE040BC-84D0-4677-B037-B620A9ACF030}" type="datetimeFigureOut">
              <a:rPr lang="en-US" smtClean="0"/>
              <a:t>5/3/2020</a:t>
            </a:fld>
            <a:endParaRPr lang="en-US"/>
          </a:p>
        </p:txBody>
      </p:sp>
      <p:sp>
        <p:nvSpPr>
          <p:cNvPr id="8" name="Footer Placeholder 7"/>
          <p:cNvSpPr>
            <a:spLocks noGrp="1"/>
          </p:cNvSpPr>
          <p:nvPr>
            <p:ph type="ftr" sz="quarter" idx="11"/>
          </p:nvPr>
        </p:nvSpPr>
        <p:spPr/>
        <p:txBody>
          <a:bodyPr/>
          <a:lstStyle/>
          <a:p>
            <a:endParaRPr lang="en-US"/>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3E158072-FBDB-4888-95AF-2E3034E82421}" type="slidenum">
              <a:rPr lang="en-US" smtClean="0"/>
              <a:t>‹#›</a:t>
            </a:fld>
            <a:endParaRPr lang="en-US"/>
          </a:p>
        </p:txBody>
      </p:sp>
    </p:spTree>
    <p:extLst>
      <p:ext uri="{BB962C8B-B14F-4D97-AF65-F5344CB8AC3E}">
        <p14:creationId xmlns:p14="http://schemas.microsoft.com/office/powerpoint/2010/main" val="32527073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FE040BC-84D0-4677-B037-B620A9ACF030}" type="datetimeFigureOut">
              <a:rPr lang="en-US" smtClean="0"/>
              <a:t>5/3/2020</a:t>
            </a:fld>
            <a:endParaRPr lang="en-US"/>
          </a:p>
        </p:txBody>
      </p:sp>
      <p:sp>
        <p:nvSpPr>
          <p:cNvPr id="4" name="Footer Placeholder 3"/>
          <p:cNvSpPr>
            <a:spLocks noGrp="1"/>
          </p:cNvSpPr>
          <p:nvPr>
            <p:ph type="ftr" sz="quarter" idx="11"/>
          </p:nvPr>
        </p:nvSpPr>
        <p:spPr/>
        <p:txBody>
          <a:bodyPr/>
          <a:lstStyle/>
          <a:p>
            <a:endParaRPr lang="en-US"/>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3E158072-FBDB-4888-95AF-2E3034E82421}" type="slidenum">
              <a:rPr lang="en-US" smtClean="0"/>
              <a:t>‹#›</a:t>
            </a:fld>
            <a:endParaRPr lang="en-US"/>
          </a:p>
        </p:txBody>
      </p:sp>
    </p:spTree>
    <p:extLst>
      <p:ext uri="{BB962C8B-B14F-4D97-AF65-F5344CB8AC3E}">
        <p14:creationId xmlns:p14="http://schemas.microsoft.com/office/powerpoint/2010/main" val="6874622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E040BC-84D0-4677-B037-B620A9ACF030}" type="datetimeFigureOut">
              <a:rPr lang="en-US" smtClean="0"/>
              <a:t>5/3/2020</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3E158072-FBDB-4888-95AF-2E3034E82421}" type="slidenum">
              <a:rPr lang="en-US" smtClean="0"/>
              <a:t>‹#›</a:t>
            </a:fld>
            <a:endParaRPr lang="en-US"/>
          </a:p>
        </p:txBody>
      </p:sp>
    </p:spTree>
    <p:extLst>
      <p:ext uri="{BB962C8B-B14F-4D97-AF65-F5344CB8AC3E}">
        <p14:creationId xmlns:p14="http://schemas.microsoft.com/office/powerpoint/2010/main" val="4521249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E040BC-84D0-4677-B037-B620A9ACF030}" type="datetimeFigureOut">
              <a:rPr lang="en-US" smtClean="0"/>
              <a:t>5/3/2020</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3E158072-FBDB-4888-95AF-2E3034E82421}" type="slidenum">
              <a:rPr lang="en-US" smtClean="0"/>
              <a:t>‹#›</a:t>
            </a:fld>
            <a:endParaRPr lang="en-US"/>
          </a:p>
        </p:txBody>
      </p:sp>
    </p:spTree>
    <p:extLst>
      <p:ext uri="{BB962C8B-B14F-4D97-AF65-F5344CB8AC3E}">
        <p14:creationId xmlns:p14="http://schemas.microsoft.com/office/powerpoint/2010/main" val="6757123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E040BC-84D0-4677-B037-B620A9ACF030}" type="datetimeFigureOut">
              <a:rPr lang="en-US" smtClean="0"/>
              <a:t>5/3/2020</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3E158072-FBDB-4888-95AF-2E3034E82421}" type="slidenum">
              <a:rPr lang="en-US" smtClean="0"/>
              <a:t>‹#›</a:t>
            </a:fld>
            <a:endParaRPr lang="en-US"/>
          </a:p>
        </p:txBody>
      </p:sp>
    </p:spTree>
    <p:extLst>
      <p:ext uri="{BB962C8B-B14F-4D97-AF65-F5344CB8AC3E}">
        <p14:creationId xmlns:p14="http://schemas.microsoft.com/office/powerpoint/2010/main" val="11648458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2FE040BC-84D0-4677-B037-B620A9ACF030}" type="datetimeFigureOut">
              <a:rPr lang="en-US" smtClean="0"/>
              <a:t>5/3/2020</a:t>
            </a:fld>
            <a:endParaRPr lang="en-US"/>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3E158072-FBDB-4888-95AF-2E3034E82421}" type="slidenum">
              <a:rPr lang="en-US" smtClean="0"/>
              <a:t>‹#›</a:t>
            </a:fld>
            <a:endParaRPr lang="en-US"/>
          </a:p>
        </p:txBody>
      </p:sp>
    </p:spTree>
    <p:extLst>
      <p:ext uri="{BB962C8B-B14F-4D97-AF65-F5344CB8AC3E}">
        <p14:creationId xmlns:p14="http://schemas.microsoft.com/office/powerpoint/2010/main" val="1765806086"/>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1734472"/>
            <a:ext cx="8305800" cy="584775"/>
          </a:xfrm>
          <a:prstGeom prst="rect">
            <a:avLst/>
          </a:prstGeom>
          <a:noFill/>
        </p:spPr>
        <p:txBody>
          <a:bodyPr wrap="square" rtlCol="0">
            <a:spAutoFit/>
          </a:bodyPr>
          <a:lstStyle/>
          <a:p>
            <a:r>
              <a:rPr lang="en-US" sz="3200" dirty="0" smtClean="0">
                <a:latin typeface="Times New Roman" pitchFamily="18" charset="0"/>
                <a:cs typeface="Times New Roman" pitchFamily="18" charset="0"/>
              </a:rPr>
              <a:t>Topic</a:t>
            </a:r>
            <a:r>
              <a:rPr lang="en-US" sz="3200" dirty="0" smtClean="0">
                <a:latin typeface="Times New Roman" pitchFamily="18" charset="0"/>
                <a:cs typeface="Times New Roman" pitchFamily="18" charset="0"/>
              </a:rPr>
              <a:t>:	Simple Linear </a:t>
            </a:r>
            <a:r>
              <a:rPr lang="en-US" sz="3200" dirty="0" smtClean="0">
                <a:latin typeface="Times New Roman" pitchFamily="18" charset="0"/>
                <a:cs typeface="Times New Roman" pitchFamily="18" charset="0"/>
              </a:rPr>
              <a:t>Regression</a:t>
            </a:r>
            <a:endParaRPr lang="en-US" sz="32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23414222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TextBox 1"/>
              <p:cNvSpPr txBox="1"/>
              <p:nvPr/>
            </p:nvSpPr>
            <p:spPr>
              <a:xfrm>
                <a:off x="304800" y="335894"/>
                <a:ext cx="8382000" cy="5651996"/>
              </a:xfrm>
              <a:prstGeom prst="rect">
                <a:avLst/>
              </a:prstGeom>
              <a:noFill/>
            </p:spPr>
            <p:txBody>
              <a:bodyPr wrap="square" rtlCol="0">
                <a:spAutoFit/>
              </a:bodyPr>
              <a:lstStyle/>
              <a:p>
                <a:pPr algn="just"/>
                <a:r>
                  <a:rPr lang="en-US" sz="2000" dirty="0" smtClean="0">
                    <a:latin typeface="Times New Roman" pitchFamily="18" charset="0"/>
                    <a:cs typeface="Times New Roman" pitchFamily="18" charset="0"/>
                  </a:rPr>
                  <a:t>Put all the values in the formula</a:t>
                </a:r>
              </a:p>
              <a:p>
                <a:pPr algn="just"/>
                <a14:m>
                  <m:oMathPara xmlns:m="http://schemas.openxmlformats.org/officeDocument/2006/math">
                    <m:oMathParaPr>
                      <m:jc m:val="centerGroup"/>
                    </m:oMathParaPr>
                    <m:oMath xmlns:m="http://schemas.openxmlformats.org/officeDocument/2006/math">
                      <m:r>
                        <a:rPr lang="en-US" sz="2000" b="0" i="1" smtClean="0">
                          <a:latin typeface="Cambria Math"/>
                        </a:rPr>
                        <m:t>𝑏</m:t>
                      </m:r>
                      <m:r>
                        <a:rPr lang="en-US" sz="2000" b="0" i="1" smtClean="0">
                          <a:latin typeface="Cambria Math"/>
                        </a:rPr>
                        <m:t>=</m:t>
                      </m:r>
                      <m:f>
                        <m:fPr>
                          <m:ctrlPr>
                            <a:rPr lang="en-US" sz="2000" b="0" i="1" smtClean="0">
                              <a:latin typeface="Cambria Math" panose="02040503050406030204" pitchFamily="18" charset="0"/>
                            </a:rPr>
                          </m:ctrlPr>
                        </m:fPr>
                        <m:num>
                          <m:r>
                            <a:rPr lang="en-US" sz="2000" b="0" i="1" smtClean="0">
                              <a:latin typeface="Cambria Math" panose="02040503050406030204" pitchFamily="18" charset="0"/>
                            </a:rPr>
                            <m:t>7</m:t>
                          </m:r>
                          <m:d>
                            <m:dPr>
                              <m:ctrlPr>
                                <a:rPr lang="en-US" sz="2000" i="1">
                                  <a:latin typeface="Cambria Math" panose="02040503050406030204" pitchFamily="18" charset="0"/>
                                </a:rPr>
                              </m:ctrlPr>
                            </m:dPr>
                            <m:e>
                              <m:r>
                                <a:rPr lang="en-US" sz="2000" b="0" i="1" smtClean="0">
                                  <a:latin typeface="Cambria Math" panose="02040503050406030204" pitchFamily="18" charset="0"/>
                                </a:rPr>
                                <m:t>2150</m:t>
                              </m:r>
                            </m:e>
                          </m:d>
                          <m:r>
                            <a:rPr lang="en-US" sz="2000" i="1">
                              <a:latin typeface="Cambria Math"/>
                            </a:rPr>
                            <m:t>−(</m:t>
                          </m:r>
                          <m:r>
                            <a:rPr lang="en-US" sz="2000" b="0" i="1" smtClean="0">
                              <a:latin typeface="Cambria Math" panose="02040503050406030204" pitchFamily="18" charset="0"/>
                            </a:rPr>
                            <m:t>212</m:t>
                          </m:r>
                          <m:r>
                            <a:rPr lang="en-US" sz="2000" i="1">
                              <a:latin typeface="Cambria Math"/>
                            </a:rPr>
                            <m:t>)(</m:t>
                          </m:r>
                          <m:r>
                            <a:rPr lang="en-US" sz="2000" b="0" i="1" smtClean="0">
                              <a:latin typeface="Cambria Math" panose="02040503050406030204" pitchFamily="18" charset="0"/>
                            </a:rPr>
                            <m:t>64</m:t>
                          </m:r>
                          <m:r>
                            <a:rPr lang="en-US" sz="2000" i="1">
                              <a:latin typeface="Cambria Math"/>
                            </a:rPr>
                            <m:t>)</m:t>
                          </m:r>
                        </m:num>
                        <m:den>
                          <m:r>
                            <a:rPr lang="en-US" sz="2000" b="0" i="1" smtClean="0">
                              <a:latin typeface="Cambria Math" panose="02040503050406030204" pitchFamily="18" charset="0"/>
                            </a:rPr>
                            <m:t>7</m:t>
                          </m:r>
                          <m:d>
                            <m:dPr>
                              <m:ctrlPr>
                                <a:rPr lang="en-US" sz="2000" b="0" i="1" smtClean="0">
                                  <a:latin typeface="Cambria Math" panose="02040503050406030204" pitchFamily="18" charset="0"/>
                                </a:rPr>
                              </m:ctrlPr>
                            </m:dPr>
                            <m:e>
                              <m:r>
                                <a:rPr lang="en-US" sz="2000" b="0" i="1" smtClean="0">
                                  <a:latin typeface="Cambria Math" panose="02040503050406030204" pitchFamily="18" charset="0"/>
                                </a:rPr>
                                <m:t>7222</m:t>
                              </m:r>
                            </m:e>
                          </m:d>
                          <m:r>
                            <a:rPr lang="en-US" sz="2000" b="0" i="1" smtClean="0">
                              <a:latin typeface="Cambria Math"/>
                            </a:rPr>
                            <m:t>−</m:t>
                          </m:r>
                          <m:sSup>
                            <m:sSupPr>
                              <m:ctrlPr>
                                <a:rPr lang="en-US" sz="2000" b="0" i="1" smtClean="0">
                                  <a:latin typeface="Cambria Math" panose="02040503050406030204" pitchFamily="18" charset="0"/>
                                </a:rPr>
                              </m:ctrlPr>
                            </m:sSupPr>
                            <m:e>
                              <m:r>
                                <a:rPr lang="en-US" sz="2000" b="0" i="1" smtClean="0">
                                  <a:latin typeface="Cambria Math"/>
                                </a:rPr>
                                <m:t>(</m:t>
                              </m:r>
                              <m:r>
                                <a:rPr lang="en-US" sz="2000" b="0" i="1" smtClean="0">
                                  <a:latin typeface="Cambria Math" panose="02040503050406030204" pitchFamily="18" charset="0"/>
                                </a:rPr>
                                <m:t>212</m:t>
                              </m:r>
                              <m:r>
                                <a:rPr lang="en-US" sz="2000" b="0" i="1" smtClean="0">
                                  <a:latin typeface="Cambria Math"/>
                                </a:rPr>
                                <m:t>)</m:t>
                              </m:r>
                            </m:e>
                            <m:sup>
                              <m:r>
                                <a:rPr lang="en-US" sz="2000" b="0" i="1" smtClean="0">
                                  <a:latin typeface="Cambria Math"/>
                                </a:rPr>
                                <m:t>2</m:t>
                              </m:r>
                            </m:sup>
                          </m:sSup>
                        </m:den>
                      </m:f>
                    </m:oMath>
                  </m:oMathPara>
                </a14:m>
                <a:endParaRPr lang="en-US" sz="2000" b="0" dirty="0" smtClean="0">
                  <a:latin typeface="Times New Roman" pitchFamily="18" charset="0"/>
                  <a:cs typeface="Times New Roman" pitchFamily="18" charset="0"/>
                </a:endParaRPr>
              </a:p>
              <a:p>
                <a:pPr algn="just"/>
                <a:endParaRPr lang="en-US" sz="2000" b="0" dirty="0" smtClean="0">
                  <a:latin typeface="Times New Roman" pitchFamily="18" charset="0"/>
                  <a:cs typeface="Times New Roman" pitchFamily="18" charset="0"/>
                </a:endParaRPr>
              </a:p>
              <a:p>
                <a:pPr algn="just"/>
                <a14:m>
                  <m:oMathPara xmlns:m="http://schemas.openxmlformats.org/officeDocument/2006/math">
                    <m:oMathParaPr>
                      <m:jc m:val="centerGroup"/>
                    </m:oMathParaPr>
                    <m:oMath xmlns:m="http://schemas.openxmlformats.org/officeDocument/2006/math">
                      <m:r>
                        <a:rPr lang="en-US" sz="2000" b="0" i="1" smtClean="0">
                          <a:latin typeface="Cambria Math"/>
                        </a:rPr>
                        <m:t>𝑏</m:t>
                      </m:r>
                      <m:r>
                        <a:rPr lang="en-US" sz="2000" b="0" i="1" smtClean="0">
                          <a:latin typeface="Cambria Math"/>
                        </a:rPr>
                        <m:t>=</m:t>
                      </m:r>
                      <m:f>
                        <m:fPr>
                          <m:ctrlPr>
                            <a:rPr lang="en-US" sz="2000" b="0" i="1" smtClean="0">
                              <a:latin typeface="Cambria Math" panose="02040503050406030204" pitchFamily="18" charset="0"/>
                            </a:rPr>
                          </m:ctrlPr>
                        </m:fPr>
                        <m:num>
                          <m:r>
                            <a:rPr lang="en-US" sz="2000" b="0" i="1" smtClean="0">
                              <a:latin typeface="Cambria Math" panose="02040503050406030204" pitchFamily="18" charset="0"/>
                            </a:rPr>
                            <m:t>1482</m:t>
                          </m:r>
                        </m:num>
                        <m:den>
                          <m:r>
                            <a:rPr lang="en-US" sz="2000" b="0" i="1" smtClean="0">
                              <a:latin typeface="Cambria Math"/>
                            </a:rPr>
                            <m:t>5</m:t>
                          </m:r>
                          <m:r>
                            <a:rPr lang="en-US" sz="2000" b="0" i="1" smtClean="0">
                              <a:latin typeface="Cambria Math" panose="02040503050406030204" pitchFamily="18" charset="0"/>
                            </a:rPr>
                            <m:t>610</m:t>
                          </m:r>
                        </m:den>
                      </m:f>
                    </m:oMath>
                  </m:oMathPara>
                </a14:m>
                <a:endParaRPr lang="en-US" sz="2000" dirty="0" smtClean="0">
                  <a:latin typeface="Times New Roman" pitchFamily="18" charset="0"/>
                  <a:cs typeface="Times New Roman" pitchFamily="18" charset="0"/>
                </a:endParaRPr>
              </a:p>
              <a:p>
                <a:pPr algn="just"/>
                <a:endParaRPr lang="en-US" sz="2000" dirty="0" smtClean="0">
                  <a:latin typeface="Times New Roman" pitchFamily="18" charset="0"/>
                  <a:cs typeface="Times New Roman" pitchFamily="18" charset="0"/>
                </a:endParaRPr>
              </a:p>
              <a:p>
                <a:pPr algn="just"/>
                <a14:m>
                  <m:oMathPara xmlns:m="http://schemas.openxmlformats.org/officeDocument/2006/math">
                    <m:oMathParaPr>
                      <m:jc m:val="centerGroup"/>
                    </m:oMathParaPr>
                    <m:oMath xmlns:m="http://schemas.openxmlformats.org/officeDocument/2006/math">
                      <m:r>
                        <a:rPr lang="en-US" sz="2000" b="0" i="1" smtClean="0">
                          <a:latin typeface="Cambria Math"/>
                        </a:rPr>
                        <m:t>𝑏</m:t>
                      </m:r>
                      <m:r>
                        <a:rPr lang="en-US" sz="2000" b="0" i="1" smtClean="0">
                          <a:latin typeface="Cambria Math" panose="02040503050406030204" pitchFamily="18" charset="0"/>
                        </a:rPr>
                        <m:t>=0.26</m:t>
                      </m:r>
                    </m:oMath>
                  </m:oMathPara>
                </a14:m>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To find the value of </a:t>
                </a:r>
                <a:r>
                  <a:rPr lang="en-US" sz="2400" b="1" i="1" dirty="0" smtClean="0">
                    <a:latin typeface="Times New Roman" pitchFamily="18" charset="0"/>
                    <a:cs typeface="Times New Roman" pitchFamily="18" charset="0"/>
                  </a:rPr>
                  <a:t>a</a:t>
                </a:r>
                <a:r>
                  <a:rPr lang="en-US" sz="2000" dirty="0" smtClean="0">
                    <a:latin typeface="Times New Roman" pitchFamily="18" charset="0"/>
                    <a:cs typeface="Times New Roman" pitchFamily="18" charset="0"/>
                  </a:rPr>
                  <a:t> first we need </a:t>
                </a:r>
                <a14:m>
                  <m:oMath xmlns:m="http://schemas.openxmlformats.org/officeDocument/2006/math">
                    <m:acc>
                      <m:accPr>
                        <m:chr m:val="̅"/>
                        <m:ctrlPr>
                          <a:rPr lang="en-US" sz="2000" i="1" smtClean="0">
                            <a:latin typeface="Cambria Math" panose="02040503050406030204" pitchFamily="18" charset="0"/>
                          </a:rPr>
                        </m:ctrlPr>
                      </m:accPr>
                      <m:e>
                        <m:r>
                          <a:rPr lang="en-US" sz="2000" b="0" i="1" smtClean="0">
                            <a:latin typeface="Cambria Math"/>
                          </a:rPr>
                          <m:t>𝑋</m:t>
                        </m:r>
                      </m:e>
                    </m:acc>
                    <m:r>
                      <a:rPr lang="en-US" sz="2000" b="0" i="1" smtClean="0">
                        <a:latin typeface="Cambria Math"/>
                      </a:rPr>
                      <m:t> </m:t>
                    </m:r>
                    <m:r>
                      <a:rPr lang="en-US" sz="2000" b="0" i="1" smtClean="0">
                        <a:latin typeface="Cambria Math"/>
                      </a:rPr>
                      <m:t>𝑎𝑛𝑑</m:t>
                    </m:r>
                    <m:r>
                      <a:rPr lang="en-US" sz="2000" b="0" i="1" smtClean="0">
                        <a:latin typeface="Cambria Math"/>
                      </a:rPr>
                      <m:t> </m:t>
                    </m:r>
                    <m:acc>
                      <m:accPr>
                        <m:chr m:val="̅"/>
                        <m:ctrlPr>
                          <a:rPr lang="en-US" sz="2000" b="0" i="1" smtClean="0">
                            <a:latin typeface="Cambria Math" panose="02040503050406030204" pitchFamily="18" charset="0"/>
                          </a:rPr>
                        </m:ctrlPr>
                      </m:accPr>
                      <m:e>
                        <m:r>
                          <a:rPr lang="en-US" sz="2000" b="0" i="1" smtClean="0">
                            <a:latin typeface="Cambria Math"/>
                          </a:rPr>
                          <m:t>𝑌</m:t>
                        </m:r>
                        <m:r>
                          <a:rPr lang="en-US" sz="2000" b="0" i="1" smtClean="0">
                            <a:latin typeface="Cambria Math"/>
                          </a:rPr>
                          <m:t> </m:t>
                        </m:r>
                      </m:e>
                    </m:acc>
                    <m:r>
                      <a:rPr lang="en-US" sz="2000" b="0" i="0" smtClean="0">
                        <a:latin typeface="Cambria Math"/>
                      </a:rPr>
                      <m:t>.  </m:t>
                    </m:r>
                    <m:r>
                      <m:rPr>
                        <m:sty m:val="p"/>
                      </m:rPr>
                      <a:rPr lang="en-US" sz="2000" b="0" i="0" smtClean="0">
                        <a:latin typeface="Cambria Math"/>
                      </a:rPr>
                      <m:t>So</m:t>
                    </m:r>
                    <m:r>
                      <a:rPr lang="en-US" sz="2000" b="0" i="0" smtClean="0">
                        <a:latin typeface="Cambria Math"/>
                      </a:rPr>
                      <m:t> </m:t>
                    </m:r>
                    <m:r>
                      <m:rPr>
                        <m:sty m:val="p"/>
                      </m:rPr>
                      <a:rPr lang="en-US" sz="2000" b="0" i="0" smtClean="0">
                        <a:latin typeface="Cambria Math"/>
                      </a:rPr>
                      <m:t>these</m:t>
                    </m:r>
                    <m:r>
                      <a:rPr lang="en-US" sz="2000" b="0" i="0" smtClean="0">
                        <a:latin typeface="Cambria Math"/>
                      </a:rPr>
                      <m:t> </m:t>
                    </m:r>
                    <m:r>
                      <m:rPr>
                        <m:sty m:val="p"/>
                      </m:rPr>
                      <a:rPr lang="en-US" sz="2000" b="0" i="0" smtClean="0">
                        <a:latin typeface="Cambria Math"/>
                      </a:rPr>
                      <m:t>can</m:t>
                    </m:r>
                    <m:r>
                      <a:rPr lang="en-US" sz="2000" b="0" i="0" smtClean="0">
                        <a:latin typeface="Cambria Math"/>
                      </a:rPr>
                      <m:t> </m:t>
                    </m:r>
                    <m:r>
                      <m:rPr>
                        <m:sty m:val="p"/>
                      </m:rPr>
                      <a:rPr lang="en-US" sz="2000" b="0" i="0" smtClean="0">
                        <a:latin typeface="Cambria Math"/>
                      </a:rPr>
                      <m:t>be</m:t>
                    </m:r>
                    <m:r>
                      <a:rPr lang="en-US" sz="2000" b="0" i="0" smtClean="0">
                        <a:latin typeface="Cambria Math"/>
                      </a:rPr>
                      <m:t> </m:t>
                    </m:r>
                    <m:r>
                      <m:rPr>
                        <m:sty m:val="p"/>
                      </m:rPr>
                      <a:rPr lang="en-US" sz="2000" b="0" i="0" smtClean="0">
                        <a:latin typeface="Cambria Math"/>
                      </a:rPr>
                      <m:t>calculated</m:t>
                    </m:r>
                    <m:r>
                      <a:rPr lang="en-US" sz="2000" b="0" i="0" smtClean="0">
                        <a:latin typeface="Cambria Math"/>
                      </a:rPr>
                      <m:t> </m:t>
                    </m:r>
                    <m:r>
                      <m:rPr>
                        <m:sty m:val="p"/>
                      </m:rPr>
                      <a:rPr lang="en-US" sz="2000" b="0" i="0" smtClean="0">
                        <a:latin typeface="Cambria Math"/>
                      </a:rPr>
                      <m:t>as</m:t>
                    </m:r>
                    <m:r>
                      <a:rPr lang="en-US" sz="2000" b="0" i="0" smtClean="0">
                        <a:latin typeface="Cambria Math"/>
                      </a:rPr>
                      <m:t> </m:t>
                    </m:r>
                  </m:oMath>
                </a14:m>
                <a:endParaRPr lang="en-US" sz="2000" b="0" dirty="0" smtClean="0">
                  <a:latin typeface="Times New Roman" pitchFamily="18" charset="0"/>
                  <a:cs typeface="Times New Roman" pitchFamily="18" charset="0"/>
                </a:endParaRPr>
              </a:p>
              <a:p>
                <a:pPr algn="just"/>
                <a14:m>
                  <m:oMathPara xmlns:m="http://schemas.openxmlformats.org/officeDocument/2006/math">
                    <m:oMathParaPr>
                      <m:jc m:val="centerGroup"/>
                    </m:oMathParaPr>
                    <m:oMath xmlns:m="http://schemas.openxmlformats.org/officeDocument/2006/math">
                      <m:acc>
                        <m:accPr>
                          <m:chr m:val="̅"/>
                          <m:ctrlPr>
                            <a:rPr lang="en-US" sz="2000" i="1" smtClean="0">
                              <a:latin typeface="Cambria Math" panose="02040503050406030204" pitchFamily="18" charset="0"/>
                            </a:rPr>
                          </m:ctrlPr>
                        </m:accPr>
                        <m:e>
                          <m:r>
                            <a:rPr lang="en-US" sz="2000" b="0" i="1" smtClean="0">
                              <a:latin typeface="Cambria Math"/>
                            </a:rPr>
                            <m:t>𝑋</m:t>
                          </m:r>
                        </m:e>
                      </m:acc>
                      <m:r>
                        <a:rPr lang="en-US" sz="2000" b="0" i="1" smtClean="0">
                          <a:latin typeface="Cambria Math"/>
                        </a:rPr>
                        <m:t>=</m:t>
                      </m:r>
                      <m:f>
                        <m:fPr>
                          <m:ctrlPr>
                            <a:rPr lang="en-US" sz="2000" b="0" i="1" smtClean="0">
                              <a:latin typeface="Cambria Math" panose="02040503050406030204" pitchFamily="18" charset="0"/>
                            </a:rPr>
                          </m:ctrlPr>
                        </m:fPr>
                        <m:num>
                          <m:nary>
                            <m:naryPr>
                              <m:chr m:val="∑"/>
                              <m:subHide m:val="on"/>
                              <m:supHide m:val="on"/>
                              <m:ctrlPr>
                                <a:rPr lang="en-US" sz="2000" b="0" i="1" smtClean="0">
                                  <a:latin typeface="Cambria Math" panose="02040503050406030204" pitchFamily="18" charset="0"/>
                                </a:rPr>
                              </m:ctrlPr>
                            </m:naryPr>
                            <m:sub/>
                            <m:sup/>
                            <m:e>
                              <m:r>
                                <a:rPr lang="en-US" sz="2000" b="0" i="1" smtClean="0">
                                  <a:latin typeface="Cambria Math"/>
                                </a:rPr>
                                <m:t>𝑋</m:t>
                              </m:r>
                            </m:e>
                          </m:nary>
                        </m:num>
                        <m:den>
                          <m:r>
                            <a:rPr lang="en-US" sz="2000" b="0" i="1" smtClean="0">
                              <a:latin typeface="Cambria Math"/>
                            </a:rPr>
                            <m:t>𝑛</m:t>
                          </m:r>
                        </m:den>
                      </m:f>
                      <m:r>
                        <a:rPr lang="en-US" sz="2000" b="0" i="1" smtClean="0">
                          <a:latin typeface="Cambria Math"/>
                        </a:rPr>
                        <m:t>=</m:t>
                      </m:r>
                      <m:f>
                        <m:fPr>
                          <m:ctrlPr>
                            <a:rPr lang="en-US" sz="2000" b="0" i="1" smtClean="0">
                              <a:latin typeface="Cambria Math" panose="02040503050406030204" pitchFamily="18" charset="0"/>
                            </a:rPr>
                          </m:ctrlPr>
                        </m:fPr>
                        <m:num>
                          <m:r>
                            <a:rPr lang="en-US" sz="2000" b="0" i="1" smtClean="0">
                              <a:latin typeface="Cambria Math" panose="02040503050406030204" pitchFamily="18" charset="0"/>
                            </a:rPr>
                            <m:t>212</m:t>
                          </m:r>
                        </m:num>
                        <m:den>
                          <m:r>
                            <a:rPr lang="en-US" sz="2000" b="0" i="1" smtClean="0">
                              <a:latin typeface="Cambria Math" panose="02040503050406030204" pitchFamily="18" charset="0"/>
                            </a:rPr>
                            <m:t>7</m:t>
                          </m:r>
                        </m:den>
                      </m:f>
                      <m:r>
                        <a:rPr lang="en-US" sz="2000" b="0" i="1" smtClean="0">
                          <a:latin typeface="Cambria Math"/>
                        </a:rPr>
                        <m:t>=</m:t>
                      </m:r>
                      <m:r>
                        <a:rPr lang="en-US" sz="2000" b="0" i="1" smtClean="0">
                          <a:latin typeface="Cambria Math" panose="02040503050406030204" pitchFamily="18" charset="0"/>
                        </a:rPr>
                        <m:t>30.28</m:t>
                      </m:r>
                    </m:oMath>
                  </m:oMathPara>
                </a14:m>
                <a:endParaRPr lang="en-US" sz="2000" b="0" dirty="0" smtClean="0">
                  <a:latin typeface="Times New Roman" pitchFamily="18" charset="0"/>
                  <a:cs typeface="Times New Roman" pitchFamily="18" charset="0"/>
                </a:endParaRPr>
              </a:p>
              <a:p>
                <a:pPr algn="just"/>
                <a:endParaRPr lang="en-US" sz="2000" b="0" dirty="0" smtClean="0">
                  <a:latin typeface="Times New Roman" pitchFamily="18" charset="0"/>
                  <a:cs typeface="Times New Roman" pitchFamily="18" charset="0"/>
                </a:endParaRPr>
              </a:p>
              <a:p>
                <a:pPr algn="just"/>
                <a14:m>
                  <m:oMathPara xmlns:m="http://schemas.openxmlformats.org/officeDocument/2006/math">
                    <m:oMathParaPr>
                      <m:jc m:val="centerGroup"/>
                    </m:oMathParaPr>
                    <m:oMath xmlns:m="http://schemas.openxmlformats.org/officeDocument/2006/math">
                      <m:acc>
                        <m:accPr>
                          <m:chr m:val="̅"/>
                          <m:ctrlPr>
                            <a:rPr lang="en-US" sz="2000" i="1" smtClean="0">
                              <a:latin typeface="Cambria Math" panose="02040503050406030204" pitchFamily="18" charset="0"/>
                            </a:rPr>
                          </m:ctrlPr>
                        </m:accPr>
                        <m:e>
                          <m:r>
                            <a:rPr lang="en-US" sz="2000" b="0" i="1" smtClean="0">
                              <a:latin typeface="Cambria Math"/>
                            </a:rPr>
                            <m:t>𝑌</m:t>
                          </m:r>
                        </m:e>
                      </m:acc>
                      <m:r>
                        <a:rPr lang="en-US" sz="2000" b="0" i="1" smtClean="0">
                          <a:latin typeface="Cambria Math"/>
                        </a:rPr>
                        <m:t>=</m:t>
                      </m:r>
                      <m:f>
                        <m:fPr>
                          <m:ctrlPr>
                            <a:rPr lang="en-US" sz="2000" b="0" i="1" smtClean="0">
                              <a:latin typeface="Cambria Math" panose="02040503050406030204" pitchFamily="18" charset="0"/>
                            </a:rPr>
                          </m:ctrlPr>
                        </m:fPr>
                        <m:num>
                          <m:nary>
                            <m:naryPr>
                              <m:chr m:val="∑"/>
                              <m:subHide m:val="on"/>
                              <m:supHide m:val="on"/>
                              <m:ctrlPr>
                                <a:rPr lang="en-US" sz="2000" b="0" i="1" smtClean="0">
                                  <a:latin typeface="Cambria Math" panose="02040503050406030204" pitchFamily="18" charset="0"/>
                                </a:rPr>
                              </m:ctrlPr>
                            </m:naryPr>
                            <m:sub/>
                            <m:sup/>
                            <m:e>
                              <m:r>
                                <a:rPr lang="en-US" sz="2000" b="0" i="1" smtClean="0">
                                  <a:latin typeface="Cambria Math"/>
                                </a:rPr>
                                <m:t>𝑌</m:t>
                              </m:r>
                            </m:e>
                          </m:nary>
                        </m:num>
                        <m:den>
                          <m:r>
                            <a:rPr lang="en-US" sz="2000" b="0" i="1" smtClean="0">
                              <a:latin typeface="Cambria Math"/>
                            </a:rPr>
                            <m:t>𝑛</m:t>
                          </m:r>
                        </m:den>
                      </m:f>
                      <m:r>
                        <a:rPr lang="en-US" sz="2000" b="0" i="1" smtClean="0">
                          <a:latin typeface="Cambria Math"/>
                        </a:rPr>
                        <m:t>=</m:t>
                      </m:r>
                      <m:f>
                        <m:fPr>
                          <m:ctrlPr>
                            <a:rPr lang="en-US" sz="2000" b="0" i="1" smtClean="0">
                              <a:latin typeface="Cambria Math" panose="02040503050406030204" pitchFamily="18" charset="0"/>
                            </a:rPr>
                          </m:ctrlPr>
                        </m:fPr>
                        <m:num>
                          <m:r>
                            <a:rPr lang="en-US" sz="2000" b="0" i="1" smtClean="0">
                              <a:latin typeface="Cambria Math" panose="02040503050406030204" pitchFamily="18" charset="0"/>
                            </a:rPr>
                            <m:t>64</m:t>
                          </m:r>
                        </m:num>
                        <m:den>
                          <m:r>
                            <a:rPr lang="en-US" sz="2000" b="0" i="1" smtClean="0">
                              <a:latin typeface="Cambria Math" panose="02040503050406030204" pitchFamily="18" charset="0"/>
                            </a:rPr>
                            <m:t>7</m:t>
                          </m:r>
                        </m:den>
                      </m:f>
                      <m:r>
                        <a:rPr lang="en-US" sz="2000" b="0" i="1" smtClean="0">
                          <a:latin typeface="Cambria Math"/>
                        </a:rPr>
                        <m:t>=</m:t>
                      </m:r>
                      <m:r>
                        <a:rPr lang="en-US" sz="2000" b="0" i="1" smtClean="0">
                          <a:latin typeface="Cambria Math" panose="02040503050406030204" pitchFamily="18" charset="0"/>
                        </a:rPr>
                        <m:t>9.14</m:t>
                      </m:r>
                    </m:oMath>
                  </m:oMathPara>
                </a14:m>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Now the value of </a:t>
                </a:r>
                <a:r>
                  <a:rPr lang="en-US" sz="2000" b="1" i="1" dirty="0" smtClean="0">
                    <a:latin typeface="Times New Roman" pitchFamily="18" charset="0"/>
                    <a:cs typeface="Times New Roman" pitchFamily="18" charset="0"/>
                  </a:rPr>
                  <a:t>a </a:t>
                </a:r>
                <a:r>
                  <a:rPr lang="en-US" sz="2000" dirty="0" smtClean="0">
                    <a:latin typeface="Times New Roman" pitchFamily="18" charset="0"/>
                    <a:cs typeface="Times New Roman" pitchFamily="18" charset="0"/>
                  </a:rPr>
                  <a:t>can be find as</a:t>
                </a:r>
              </a:p>
              <a:p>
                <a:pPr algn="just"/>
                <a14:m>
                  <m:oMathPara xmlns:m="http://schemas.openxmlformats.org/officeDocument/2006/math">
                    <m:oMathParaPr>
                      <m:jc m:val="centerGroup"/>
                    </m:oMathParaPr>
                    <m:oMath xmlns:m="http://schemas.openxmlformats.org/officeDocument/2006/math">
                      <m:r>
                        <a:rPr lang="en-US" sz="2000" b="0" i="1" smtClean="0">
                          <a:latin typeface="Cambria Math"/>
                        </a:rPr>
                        <m:t>𝑎</m:t>
                      </m:r>
                      <m:r>
                        <a:rPr lang="en-US" sz="2000" b="0" i="1" smtClean="0">
                          <a:latin typeface="Cambria Math"/>
                        </a:rPr>
                        <m:t>=9.14</m:t>
                      </m:r>
                      <m:r>
                        <a:rPr lang="en-US" sz="2000" b="0" i="1" smtClean="0">
                          <a:latin typeface="Cambria Math"/>
                        </a:rPr>
                        <m:t>−</m:t>
                      </m:r>
                      <m:d>
                        <m:dPr>
                          <m:ctrlPr>
                            <a:rPr lang="en-US" sz="2000" b="0" i="1" smtClean="0">
                              <a:latin typeface="Cambria Math" panose="02040503050406030204" pitchFamily="18" charset="0"/>
                            </a:rPr>
                          </m:ctrlPr>
                        </m:dPr>
                        <m:e>
                          <m:r>
                            <a:rPr lang="en-US" sz="2000" b="0" i="1" smtClean="0">
                              <a:latin typeface="Cambria Math" panose="02040503050406030204" pitchFamily="18" charset="0"/>
                            </a:rPr>
                            <m:t>0.26</m:t>
                          </m:r>
                        </m:e>
                      </m:d>
                      <m:d>
                        <m:dPr>
                          <m:ctrlPr>
                            <a:rPr lang="en-US" sz="2000" b="0" i="1" smtClean="0">
                              <a:latin typeface="Cambria Math" panose="02040503050406030204" pitchFamily="18" charset="0"/>
                            </a:rPr>
                          </m:ctrlPr>
                        </m:dPr>
                        <m:e>
                          <m:r>
                            <a:rPr lang="en-US" sz="2000" b="0" i="1" smtClean="0">
                              <a:latin typeface="Cambria Math" panose="02040503050406030204" pitchFamily="18" charset="0"/>
                            </a:rPr>
                            <m:t>30.28</m:t>
                          </m:r>
                        </m:e>
                      </m:d>
                    </m:oMath>
                  </m:oMathPara>
                </a14:m>
                <a:endParaRPr lang="en-US" sz="2000" b="0" dirty="0" smtClean="0">
                  <a:latin typeface="Times New Roman" pitchFamily="18" charset="0"/>
                  <a:cs typeface="Times New Roman" pitchFamily="18" charset="0"/>
                </a:endParaRPr>
              </a:p>
              <a:p>
                <a:pPr algn="just"/>
                <a:endParaRPr lang="en-US" sz="2000" b="0" dirty="0" smtClean="0">
                  <a:latin typeface="Times New Roman" pitchFamily="18" charset="0"/>
                  <a:cs typeface="Times New Roman" pitchFamily="18" charset="0"/>
                </a:endParaRPr>
              </a:p>
              <a:p>
                <a:pPr algn="just"/>
                <a14:m>
                  <m:oMathPara xmlns:m="http://schemas.openxmlformats.org/officeDocument/2006/math">
                    <m:oMathParaPr>
                      <m:jc m:val="centerGroup"/>
                    </m:oMathParaPr>
                    <m:oMath xmlns:m="http://schemas.openxmlformats.org/officeDocument/2006/math">
                      <m:r>
                        <a:rPr lang="en-US" sz="2000" b="0" i="1" smtClean="0">
                          <a:latin typeface="Cambria Math"/>
                        </a:rPr>
                        <m:t>𝑎</m:t>
                      </m:r>
                      <m:r>
                        <a:rPr lang="en-US" sz="2000" b="0" i="1" smtClean="0">
                          <a:latin typeface="Cambria Math"/>
                        </a:rPr>
                        <m:t>=1.26</m:t>
                      </m:r>
                    </m:oMath>
                  </m:oMathPara>
                </a14:m>
                <a:endParaRPr lang="en-US" sz="2000" b="0" dirty="0" smtClean="0">
                  <a:latin typeface="Times New Roman" pitchFamily="18" charset="0"/>
                  <a:cs typeface="Times New Roman" pitchFamily="18" charset="0"/>
                </a:endParaRPr>
              </a:p>
            </p:txBody>
          </p:sp>
        </mc:Choice>
        <mc:Fallback>
          <p:sp>
            <p:nvSpPr>
              <p:cNvPr id="2" name="TextBox 1"/>
              <p:cNvSpPr txBox="1">
                <a:spLocks noRot="1" noChangeAspect="1" noMove="1" noResize="1" noEditPoints="1" noAdjustHandles="1" noChangeArrowheads="1" noChangeShapeType="1" noTextEdit="1"/>
              </p:cNvSpPr>
              <p:nvPr/>
            </p:nvSpPr>
            <p:spPr>
              <a:xfrm>
                <a:off x="304800" y="335894"/>
                <a:ext cx="8382000" cy="5651996"/>
              </a:xfrm>
              <a:prstGeom prst="rect">
                <a:avLst/>
              </a:prstGeom>
              <a:blipFill rotWithShape="0">
                <a:blip r:embed="rId2"/>
                <a:stretch>
                  <a:fillRect l="-727" t="-539"/>
                </a:stretch>
              </a:blipFill>
            </p:spPr>
            <p:txBody>
              <a:bodyPr/>
              <a:lstStyle/>
              <a:p>
                <a:r>
                  <a:rPr lang="en-US">
                    <a:noFill/>
                  </a:rPr>
                  <a:t> </a:t>
                </a:r>
              </a:p>
            </p:txBody>
          </p:sp>
        </mc:Fallback>
      </mc:AlternateContent>
    </p:spTree>
    <p:extLst>
      <p:ext uri="{BB962C8B-B14F-4D97-AF65-F5344CB8AC3E}">
        <p14:creationId xmlns:p14="http://schemas.microsoft.com/office/powerpoint/2010/main" val="20358016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TextBox 1"/>
              <p:cNvSpPr txBox="1"/>
              <p:nvPr/>
            </p:nvSpPr>
            <p:spPr>
              <a:xfrm>
                <a:off x="304800" y="304800"/>
                <a:ext cx="8305800" cy="1947328"/>
              </a:xfrm>
              <a:prstGeom prst="rect">
                <a:avLst/>
              </a:prstGeom>
              <a:noFill/>
            </p:spPr>
            <p:txBody>
              <a:bodyPr wrap="square" rtlCol="0">
                <a:spAutoFit/>
              </a:bodyPr>
              <a:lstStyle/>
              <a:p>
                <a:pPr algn="just"/>
                <a:r>
                  <a:rPr lang="en-US" sz="2000" dirty="0" smtClean="0">
                    <a:latin typeface="Times New Roman" pitchFamily="18" charset="0"/>
                    <a:cs typeface="Times New Roman" pitchFamily="18" charset="0"/>
                  </a:rPr>
                  <a:t>So finally the regression equation can be written as</a:t>
                </a:r>
              </a:p>
              <a:p>
                <a:pPr algn="just"/>
                <a:endParaRPr lang="en-US" sz="2000" dirty="0">
                  <a:latin typeface="Times New Roman" pitchFamily="18" charset="0"/>
                  <a:cs typeface="Times New Roman" pitchFamily="18" charset="0"/>
                </a:endParaRPr>
              </a:p>
              <a:p>
                <a:pPr algn="just"/>
                <a14:m>
                  <m:oMathPara xmlns:m="http://schemas.openxmlformats.org/officeDocument/2006/math">
                    <m:oMathParaPr>
                      <m:jc m:val="centerGroup"/>
                    </m:oMathParaPr>
                    <m:oMath xmlns:m="http://schemas.openxmlformats.org/officeDocument/2006/math">
                      <m:acc>
                        <m:accPr>
                          <m:chr m:val="̂"/>
                          <m:ctrlPr>
                            <a:rPr lang="en-US" sz="2000" i="1">
                              <a:latin typeface="Cambria Math" panose="02040503050406030204" pitchFamily="18" charset="0"/>
                            </a:rPr>
                          </m:ctrlPr>
                        </m:accPr>
                        <m:e>
                          <m:r>
                            <a:rPr lang="en-US" sz="2000" i="1">
                              <a:latin typeface="Cambria Math"/>
                            </a:rPr>
                            <m:t>𝑌</m:t>
                          </m:r>
                        </m:e>
                      </m:acc>
                      <m:r>
                        <a:rPr lang="en-US" sz="2000" i="1">
                          <a:latin typeface="Cambria Math"/>
                        </a:rPr>
                        <m:t>=</m:t>
                      </m:r>
                      <m:r>
                        <a:rPr lang="en-US" sz="2000" b="0" i="1" smtClean="0">
                          <a:latin typeface="Cambria Math" panose="02040503050406030204" pitchFamily="18" charset="0"/>
                        </a:rPr>
                        <m:t>1.26</m:t>
                      </m:r>
                      <m:r>
                        <a:rPr lang="en-US" sz="2000" i="1">
                          <a:latin typeface="Cambria Math"/>
                        </a:rPr>
                        <m:t>+</m:t>
                      </m:r>
                      <m:r>
                        <a:rPr lang="en-US" sz="2000" b="0" i="1" smtClean="0">
                          <a:latin typeface="Cambria Math" panose="02040503050406030204" pitchFamily="18" charset="0"/>
                        </a:rPr>
                        <m:t>0.26</m:t>
                      </m:r>
                      <m:r>
                        <a:rPr lang="en-US" sz="2000" i="1">
                          <a:latin typeface="Cambria Math"/>
                        </a:rPr>
                        <m:t>𝑋</m:t>
                      </m:r>
                    </m:oMath>
                  </m:oMathPara>
                </a14:m>
                <a:endParaRPr lang="en-US" sz="2000" dirty="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As the value of b (slope) is positive so we can say that as the value of X </a:t>
                </a:r>
                <a:r>
                  <a:rPr lang="en-US" sz="2000" dirty="0" smtClean="0">
                    <a:latin typeface="Times New Roman" pitchFamily="18" charset="0"/>
                    <a:cs typeface="Times New Roman" pitchFamily="18" charset="0"/>
                  </a:rPr>
                  <a:t>(</a:t>
                </a:r>
                <a:r>
                  <a:rPr lang="en-US" sz="2000" dirty="0" smtClean="0">
                    <a:latin typeface="Times New Roman" pitchFamily="18" charset="0"/>
                    <a:cs typeface="Times New Roman" pitchFamily="18" charset="0"/>
                  </a:rPr>
                  <a:t>income</a:t>
                </a:r>
                <a:r>
                  <a:rPr lang="en-US"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increase, the value of Y </a:t>
                </a:r>
                <a:r>
                  <a:rPr lang="en-US" sz="2000" dirty="0" smtClean="0">
                    <a:latin typeface="Times New Roman" pitchFamily="18" charset="0"/>
                    <a:cs typeface="Times New Roman" pitchFamily="18" charset="0"/>
                  </a:rPr>
                  <a:t>(</a:t>
                </a:r>
                <a:r>
                  <a:rPr lang="en-US" sz="2000" dirty="0" smtClean="0">
                    <a:latin typeface="Times New Roman" pitchFamily="18" charset="0"/>
                    <a:cs typeface="Times New Roman" pitchFamily="18" charset="0"/>
                  </a:rPr>
                  <a:t>food expenditure</a:t>
                </a:r>
                <a:r>
                  <a:rPr lang="en-US"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also increase. It means that there is positive relation between </a:t>
                </a:r>
                <a:r>
                  <a:rPr lang="en-US" sz="2000" dirty="0" smtClean="0">
                    <a:latin typeface="Times New Roman" pitchFamily="18" charset="0"/>
                    <a:cs typeface="Times New Roman" pitchFamily="18" charset="0"/>
                  </a:rPr>
                  <a:t>food expenditure </a:t>
                </a:r>
                <a:r>
                  <a:rPr lang="en-US" sz="2000" dirty="0" smtClean="0">
                    <a:latin typeface="Times New Roman" pitchFamily="18" charset="0"/>
                    <a:cs typeface="Times New Roman" pitchFamily="18" charset="0"/>
                  </a:rPr>
                  <a:t>and </a:t>
                </a:r>
                <a:r>
                  <a:rPr lang="en-US" sz="2000" dirty="0" smtClean="0">
                    <a:latin typeface="Times New Roman" pitchFamily="18" charset="0"/>
                    <a:cs typeface="Times New Roman" pitchFamily="18" charset="0"/>
                  </a:rPr>
                  <a:t>income</a:t>
                </a:r>
                <a:r>
                  <a:rPr lang="en-US" sz="2000" dirty="0" smtClean="0">
                    <a:latin typeface="Times New Roman" pitchFamily="18" charset="0"/>
                    <a:cs typeface="Times New Roman" pitchFamily="18" charset="0"/>
                  </a:rPr>
                  <a:t>..</a:t>
                </a:r>
                <a:endParaRPr lang="en-US" sz="2000" dirty="0">
                  <a:latin typeface="Times New Roman" pitchFamily="18" charset="0"/>
                  <a:cs typeface="Times New Roman" pitchFamily="18" charset="0"/>
                </a:endParaRPr>
              </a:p>
            </p:txBody>
          </p:sp>
        </mc:Choice>
        <mc:Fallback>
          <p:sp>
            <p:nvSpPr>
              <p:cNvPr id="2" name="TextBox 1"/>
              <p:cNvSpPr txBox="1">
                <a:spLocks noRot="1" noChangeAspect="1" noMove="1" noResize="1" noEditPoints="1" noAdjustHandles="1" noChangeArrowheads="1" noChangeShapeType="1" noTextEdit="1"/>
              </p:cNvSpPr>
              <p:nvPr/>
            </p:nvSpPr>
            <p:spPr>
              <a:xfrm>
                <a:off x="304800" y="304800"/>
                <a:ext cx="8305800" cy="1947328"/>
              </a:xfrm>
              <a:prstGeom prst="rect">
                <a:avLst/>
              </a:prstGeom>
              <a:blipFill rotWithShape="0">
                <a:blip r:embed="rId2"/>
                <a:stretch>
                  <a:fillRect l="-734" t="-1567" r="-660" b="-5016"/>
                </a:stretch>
              </a:blipFill>
            </p:spPr>
            <p:txBody>
              <a:bodyPr/>
              <a:lstStyle/>
              <a:p>
                <a:r>
                  <a:rPr lang="en-US">
                    <a:noFill/>
                  </a:rPr>
                  <a:t> </a:t>
                </a:r>
              </a:p>
            </p:txBody>
          </p:sp>
        </mc:Fallback>
      </mc:AlternateContent>
    </p:spTree>
    <p:extLst>
      <p:ext uri="{BB962C8B-B14F-4D97-AF65-F5344CB8AC3E}">
        <p14:creationId xmlns:p14="http://schemas.microsoft.com/office/powerpoint/2010/main" val="27207887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381000"/>
            <a:ext cx="8382000" cy="1877437"/>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Task</a:t>
            </a:r>
          </a:p>
          <a:p>
            <a:pPr algn="just"/>
            <a:r>
              <a:rPr lang="en-US" sz="2400" dirty="0" smtClean="0">
                <a:latin typeface="Times New Roman" pitchFamily="18" charset="0"/>
                <a:cs typeface="Times New Roman" pitchFamily="18" charset="0"/>
              </a:rPr>
              <a:t>The owner of retailing organization is interested in the relationship between price at which a commodity is offered for sale and quantity sold. The following sample data have been collected</a:t>
            </a:r>
            <a:r>
              <a:rPr lang="en-US" sz="2000" dirty="0" smtClean="0">
                <a:latin typeface="Times New Roman" pitchFamily="18" charset="0"/>
                <a:cs typeface="Times New Roman" pitchFamily="18" charset="0"/>
              </a:rPr>
              <a:t>. </a:t>
            </a:r>
          </a:p>
          <a:p>
            <a:pPr algn="just"/>
            <a:endParaRPr lang="en-US" sz="2000" dirty="0">
              <a:latin typeface="Times New Roman" pitchFamily="18" charset="0"/>
              <a:cs typeface="Times New Roman"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518576552"/>
              </p:ext>
            </p:extLst>
          </p:nvPr>
        </p:nvGraphicFramePr>
        <p:xfrm>
          <a:off x="436415" y="2209800"/>
          <a:ext cx="8305803" cy="1010920"/>
        </p:xfrm>
        <a:graphic>
          <a:graphicData uri="http://schemas.openxmlformats.org/drawingml/2006/table">
            <a:tbl>
              <a:tblPr firstRow="1" bandRow="1">
                <a:tableStyleId>{5C22544A-7EE6-4342-B048-85BDC9FD1C3A}</a:tableStyleId>
              </a:tblPr>
              <a:tblGrid>
                <a:gridCol w="1143005"/>
                <a:gridCol w="609600"/>
                <a:gridCol w="685800"/>
                <a:gridCol w="685800"/>
                <a:gridCol w="651160"/>
                <a:gridCol w="755073"/>
                <a:gridCol w="755073"/>
                <a:gridCol w="755073"/>
                <a:gridCol w="755073"/>
                <a:gridCol w="755073"/>
                <a:gridCol w="755073"/>
              </a:tblGrid>
              <a:tr h="370840">
                <a:tc>
                  <a:txBody>
                    <a:bodyPr/>
                    <a:lstStyle/>
                    <a:p>
                      <a:r>
                        <a:rPr lang="en-US" dirty="0" smtClean="0"/>
                        <a:t>Price</a:t>
                      </a:r>
                      <a:endParaRPr lang="en-US" dirty="0"/>
                    </a:p>
                  </a:txBody>
                  <a:tcPr/>
                </a:tc>
                <a:tc>
                  <a:txBody>
                    <a:bodyPr/>
                    <a:lstStyle/>
                    <a:p>
                      <a:r>
                        <a:rPr lang="en-US" dirty="0" smtClean="0"/>
                        <a:t>25</a:t>
                      </a:r>
                      <a:endParaRPr lang="en-US" dirty="0"/>
                    </a:p>
                  </a:txBody>
                  <a:tcPr/>
                </a:tc>
                <a:tc>
                  <a:txBody>
                    <a:bodyPr/>
                    <a:lstStyle/>
                    <a:p>
                      <a:r>
                        <a:rPr lang="en-US" dirty="0" smtClean="0"/>
                        <a:t>45</a:t>
                      </a:r>
                      <a:endParaRPr lang="en-US" dirty="0"/>
                    </a:p>
                  </a:txBody>
                  <a:tcPr/>
                </a:tc>
                <a:tc>
                  <a:txBody>
                    <a:bodyPr/>
                    <a:lstStyle/>
                    <a:p>
                      <a:r>
                        <a:rPr lang="en-US" dirty="0" smtClean="0"/>
                        <a:t>30</a:t>
                      </a:r>
                      <a:endParaRPr lang="en-US" dirty="0"/>
                    </a:p>
                  </a:txBody>
                  <a:tcPr/>
                </a:tc>
                <a:tc>
                  <a:txBody>
                    <a:bodyPr/>
                    <a:lstStyle/>
                    <a:p>
                      <a:r>
                        <a:rPr lang="en-US" dirty="0" smtClean="0"/>
                        <a:t>50</a:t>
                      </a:r>
                      <a:endParaRPr lang="en-US" dirty="0"/>
                    </a:p>
                  </a:txBody>
                  <a:tcPr/>
                </a:tc>
                <a:tc>
                  <a:txBody>
                    <a:bodyPr/>
                    <a:lstStyle/>
                    <a:p>
                      <a:r>
                        <a:rPr lang="en-US" dirty="0" smtClean="0"/>
                        <a:t>35</a:t>
                      </a:r>
                      <a:endParaRPr lang="en-US" dirty="0"/>
                    </a:p>
                  </a:txBody>
                  <a:tcPr/>
                </a:tc>
                <a:tc>
                  <a:txBody>
                    <a:bodyPr/>
                    <a:lstStyle/>
                    <a:p>
                      <a:r>
                        <a:rPr lang="en-US" dirty="0" smtClean="0"/>
                        <a:t>40</a:t>
                      </a:r>
                      <a:endParaRPr lang="en-US" dirty="0"/>
                    </a:p>
                  </a:txBody>
                  <a:tcPr/>
                </a:tc>
                <a:tc>
                  <a:txBody>
                    <a:bodyPr/>
                    <a:lstStyle/>
                    <a:p>
                      <a:r>
                        <a:rPr lang="en-US" dirty="0" smtClean="0"/>
                        <a:t>65</a:t>
                      </a:r>
                      <a:endParaRPr lang="en-US" dirty="0"/>
                    </a:p>
                  </a:txBody>
                  <a:tcPr/>
                </a:tc>
                <a:tc>
                  <a:txBody>
                    <a:bodyPr/>
                    <a:lstStyle/>
                    <a:p>
                      <a:r>
                        <a:rPr lang="en-US" dirty="0" smtClean="0"/>
                        <a:t>75</a:t>
                      </a:r>
                      <a:endParaRPr lang="en-US" dirty="0"/>
                    </a:p>
                  </a:txBody>
                  <a:tcPr/>
                </a:tc>
                <a:tc>
                  <a:txBody>
                    <a:bodyPr/>
                    <a:lstStyle/>
                    <a:p>
                      <a:r>
                        <a:rPr lang="en-US" dirty="0" smtClean="0"/>
                        <a:t>70</a:t>
                      </a:r>
                      <a:endParaRPr lang="en-US" dirty="0"/>
                    </a:p>
                  </a:txBody>
                  <a:tcPr/>
                </a:tc>
                <a:tc>
                  <a:txBody>
                    <a:bodyPr/>
                    <a:lstStyle/>
                    <a:p>
                      <a:r>
                        <a:rPr lang="en-US" dirty="0" smtClean="0"/>
                        <a:t>60</a:t>
                      </a:r>
                      <a:endParaRPr lang="en-US" dirty="0"/>
                    </a:p>
                  </a:txBody>
                  <a:tcPr/>
                </a:tc>
              </a:tr>
              <a:tr h="370840">
                <a:tc>
                  <a:txBody>
                    <a:bodyPr/>
                    <a:lstStyle/>
                    <a:p>
                      <a:r>
                        <a:rPr lang="en-US" dirty="0" smtClean="0"/>
                        <a:t>Quantity sold</a:t>
                      </a:r>
                      <a:endParaRPr lang="en-US" dirty="0"/>
                    </a:p>
                  </a:txBody>
                  <a:tcPr/>
                </a:tc>
                <a:tc>
                  <a:txBody>
                    <a:bodyPr/>
                    <a:lstStyle/>
                    <a:p>
                      <a:r>
                        <a:rPr lang="en-US" dirty="0" smtClean="0"/>
                        <a:t>118</a:t>
                      </a:r>
                      <a:endParaRPr lang="en-US" dirty="0"/>
                    </a:p>
                  </a:txBody>
                  <a:tcPr/>
                </a:tc>
                <a:tc>
                  <a:txBody>
                    <a:bodyPr/>
                    <a:lstStyle/>
                    <a:p>
                      <a:r>
                        <a:rPr lang="en-US" dirty="0" smtClean="0"/>
                        <a:t>105</a:t>
                      </a:r>
                      <a:endParaRPr lang="en-US" dirty="0"/>
                    </a:p>
                  </a:txBody>
                  <a:tcPr/>
                </a:tc>
                <a:tc>
                  <a:txBody>
                    <a:bodyPr/>
                    <a:lstStyle/>
                    <a:p>
                      <a:r>
                        <a:rPr lang="en-US" dirty="0" smtClean="0"/>
                        <a:t>112</a:t>
                      </a:r>
                      <a:endParaRPr lang="en-US" dirty="0"/>
                    </a:p>
                  </a:txBody>
                  <a:tcPr/>
                </a:tc>
                <a:tc>
                  <a:txBody>
                    <a:bodyPr/>
                    <a:lstStyle/>
                    <a:p>
                      <a:r>
                        <a:rPr lang="en-US" dirty="0" smtClean="0"/>
                        <a:t>100</a:t>
                      </a:r>
                      <a:endParaRPr lang="en-US" dirty="0"/>
                    </a:p>
                  </a:txBody>
                  <a:tcPr/>
                </a:tc>
                <a:tc>
                  <a:txBody>
                    <a:bodyPr/>
                    <a:lstStyle/>
                    <a:p>
                      <a:r>
                        <a:rPr lang="en-US" dirty="0" smtClean="0"/>
                        <a:t>111</a:t>
                      </a:r>
                      <a:endParaRPr lang="en-US" dirty="0"/>
                    </a:p>
                  </a:txBody>
                  <a:tcPr/>
                </a:tc>
                <a:tc>
                  <a:txBody>
                    <a:bodyPr/>
                    <a:lstStyle/>
                    <a:p>
                      <a:r>
                        <a:rPr lang="en-US" dirty="0" smtClean="0"/>
                        <a:t>108</a:t>
                      </a:r>
                      <a:endParaRPr lang="en-US" dirty="0"/>
                    </a:p>
                  </a:txBody>
                  <a:tcPr/>
                </a:tc>
                <a:tc>
                  <a:txBody>
                    <a:bodyPr/>
                    <a:lstStyle/>
                    <a:p>
                      <a:r>
                        <a:rPr lang="en-US" dirty="0" smtClean="0"/>
                        <a:t>95</a:t>
                      </a:r>
                      <a:endParaRPr lang="en-US" dirty="0"/>
                    </a:p>
                  </a:txBody>
                  <a:tcPr/>
                </a:tc>
                <a:tc>
                  <a:txBody>
                    <a:bodyPr/>
                    <a:lstStyle/>
                    <a:p>
                      <a:r>
                        <a:rPr lang="en-US" dirty="0" smtClean="0"/>
                        <a:t>88</a:t>
                      </a:r>
                      <a:endParaRPr lang="en-US" dirty="0"/>
                    </a:p>
                  </a:txBody>
                  <a:tcPr/>
                </a:tc>
                <a:tc>
                  <a:txBody>
                    <a:bodyPr/>
                    <a:lstStyle/>
                    <a:p>
                      <a:r>
                        <a:rPr lang="en-US" dirty="0" smtClean="0"/>
                        <a:t>91</a:t>
                      </a:r>
                      <a:endParaRPr lang="en-US" dirty="0"/>
                    </a:p>
                  </a:txBody>
                  <a:tcPr/>
                </a:tc>
                <a:tc>
                  <a:txBody>
                    <a:bodyPr/>
                    <a:lstStyle/>
                    <a:p>
                      <a:r>
                        <a:rPr lang="en-US" dirty="0" smtClean="0"/>
                        <a:t>96</a:t>
                      </a:r>
                      <a:endParaRPr lang="en-US" dirty="0"/>
                    </a:p>
                  </a:txBody>
                  <a:tcPr/>
                </a:tc>
              </a:tr>
            </a:tbl>
          </a:graphicData>
        </a:graphic>
      </p:graphicFrame>
      <p:sp>
        <p:nvSpPr>
          <p:cNvPr id="4" name="TextBox 3"/>
          <p:cNvSpPr txBox="1"/>
          <p:nvPr/>
        </p:nvSpPr>
        <p:spPr>
          <a:xfrm>
            <a:off x="381000" y="3352800"/>
            <a:ext cx="8382000" cy="1569660"/>
          </a:xfrm>
          <a:prstGeom prst="rect">
            <a:avLst/>
          </a:prstGeom>
          <a:noFill/>
        </p:spPr>
        <p:txBody>
          <a:bodyPr wrap="square" rtlCol="0">
            <a:spAutoFit/>
          </a:bodyPr>
          <a:lstStyle/>
          <a:p>
            <a:r>
              <a:rPr lang="en-US" sz="2400" dirty="0" smtClean="0">
                <a:latin typeface="Times New Roman" pitchFamily="18" charset="0"/>
                <a:cs typeface="Times New Roman" pitchFamily="18" charset="0"/>
              </a:rPr>
              <a:t>Using the above data determine the equation for the estimated regression line.</a:t>
            </a:r>
          </a:p>
          <a:p>
            <a:r>
              <a:rPr lang="en-US" sz="2400" dirty="0" smtClean="0">
                <a:latin typeface="Times New Roman" pitchFamily="18" charset="0"/>
                <a:cs typeface="Times New Roman" pitchFamily="18" charset="0"/>
              </a:rPr>
              <a:t>Note:</a:t>
            </a:r>
          </a:p>
          <a:p>
            <a:r>
              <a:rPr lang="en-US" sz="2400" dirty="0" smtClean="0">
                <a:latin typeface="Times New Roman" pitchFamily="18" charset="0"/>
                <a:cs typeface="Times New Roman" pitchFamily="18" charset="0"/>
              </a:rPr>
              <a:t>Solve this question right now and send the solution.</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32565345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671290"/>
          </a:xfrm>
        </p:spPr>
        <p:txBody>
          <a:bodyPr/>
          <a:lstStyle/>
          <a:p>
            <a:r>
              <a:rPr lang="en-US" b="1" dirty="0">
                <a:latin typeface="Times New Roman" pitchFamily="18" charset="0"/>
                <a:cs typeface="Times New Roman" pitchFamily="18" charset="0"/>
              </a:rPr>
              <a:t>What is Regression?</a:t>
            </a:r>
          </a:p>
        </p:txBody>
      </p:sp>
      <p:sp>
        <p:nvSpPr>
          <p:cNvPr id="3" name="Content Placeholder 2"/>
          <p:cNvSpPr>
            <a:spLocks noGrp="1"/>
          </p:cNvSpPr>
          <p:nvPr>
            <p:ph idx="1"/>
          </p:nvPr>
        </p:nvSpPr>
        <p:spPr/>
        <p:txBody>
          <a:bodyPr>
            <a:normAutofit lnSpcReduction="10000"/>
          </a:bodyPr>
          <a:lstStyle/>
          <a:p>
            <a:pPr algn="just">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Many business decisions involve the relationship between two or more variables.  E.g., what determines sales levels? • </a:t>
            </a:r>
          </a:p>
          <a:p>
            <a:pPr algn="just">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Regression analysis is used to develop an equation showing how the variables are related. </a:t>
            </a:r>
          </a:p>
          <a:p>
            <a:pPr algn="just">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The variable being predicted is called the dependent variable and is denoted by y. The variables used to predict the value of the dependent variable are called the independent variables and are denoted by x.</a:t>
            </a:r>
            <a:endParaRPr lang="en-US" b="1" dirty="0">
              <a:latin typeface="Times New Roman" pitchFamily="18" charset="0"/>
              <a:cs typeface="Times New Roman" pitchFamily="18" charset="0"/>
            </a:endParaRPr>
          </a:p>
          <a:p>
            <a:pPr algn="just">
              <a:buFont typeface="Wingdings" panose="05000000000000000000" pitchFamily="2" charset="2"/>
              <a:buChar char="ü"/>
            </a:pPr>
            <a:r>
              <a:rPr lang="en-US" dirty="0">
                <a:latin typeface="Times New Roman" pitchFamily="18" charset="0"/>
                <a:cs typeface="Times New Roman" pitchFamily="18" charset="0"/>
              </a:rPr>
              <a:t>The average relationship between a dependent and independent variable is called a regression.</a:t>
            </a:r>
          </a:p>
          <a:p>
            <a:pPr algn="just">
              <a:buFont typeface="Wingdings" panose="05000000000000000000" pitchFamily="2" charset="2"/>
              <a:buChar char="ü"/>
            </a:pPr>
            <a:r>
              <a:rPr lang="en-US" dirty="0">
                <a:latin typeface="Times New Roman" pitchFamily="18" charset="0"/>
                <a:cs typeface="Times New Roman" pitchFamily="18" charset="0"/>
              </a:rPr>
              <a:t>The dependent variable is assumed to be random variable whereas the independent variables are assumed to have fixed values.</a:t>
            </a:r>
          </a:p>
        </p:txBody>
      </p:sp>
    </p:spTree>
    <p:extLst>
      <p:ext uri="{BB962C8B-B14F-4D97-AF65-F5344CB8AC3E}">
        <p14:creationId xmlns:p14="http://schemas.microsoft.com/office/powerpoint/2010/main" val="21369684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457200"/>
            <a:ext cx="8534400" cy="4278094"/>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Dependent Variable</a:t>
            </a:r>
          </a:p>
          <a:p>
            <a:pPr algn="just"/>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A variable intended to be estimated or predicted is termed as dependent variable. The dependent variable also called the regressand, the predictand, response or explained variable. It is denoted by </a:t>
            </a:r>
            <a:r>
              <a:rPr lang="en-US" sz="2000" b="1" dirty="0" smtClean="0">
                <a:latin typeface="Times New Roman" pitchFamily="18" charset="0"/>
                <a:cs typeface="Times New Roman" pitchFamily="18" charset="0"/>
              </a:rPr>
              <a:t>‘’ Y ‘’.</a:t>
            </a:r>
          </a:p>
          <a:p>
            <a:pPr algn="just"/>
            <a:r>
              <a:rPr lang="en-US" sz="2000" dirty="0" smtClean="0">
                <a:latin typeface="Times New Roman" pitchFamily="18" charset="0"/>
                <a:cs typeface="Times New Roman" pitchFamily="18" charset="0"/>
              </a:rPr>
              <a:t>Independent variable</a:t>
            </a:r>
          </a:p>
          <a:p>
            <a:pPr algn="just"/>
            <a:r>
              <a:rPr lang="en-US" sz="2400" b="1" dirty="0" smtClean="0">
                <a:latin typeface="Times New Roman" pitchFamily="18" charset="0"/>
                <a:cs typeface="Times New Roman" pitchFamily="18" charset="0"/>
              </a:rPr>
              <a:t>Independent Variable</a:t>
            </a:r>
          </a:p>
          <a:p>
            <a:pPr algn="just"/>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A variable on the basis of which the dependent variable is to be estimated is called independent variable. The  independent variable is also called regressor, predictor or explanatory variable. It is denoted by </a:t>
            </a:r>
            <a:r>
              <a:rPr lang="en-US" sz="2000" b="1" dirty="0" smtClean="0">
                <a:latin typeface="Times New Roman" pitchFamily="18" charset="0"/>
                <a:cs typeface="Times New Roman" pitchFamily="18" charset="0"/>
              </a:rPr>
              <a:t>‘’ X ‘’.</a:t>
            </a:r>
          </a:p>
          <a:p>
            <a:pPr algn="just"/>
            <a:r>
              <a:rPr lang="en-US" sz="2400" b="1" dirty="0" smtClean="0">
                <a:latin typeface="Times New Roman" pitchFamily="18" charset="0"/>
                <a:cs typeface="Times New Roman" pitchFamily="18" charset="0"/>
              </a:rPr>
              <a:t>Example</a:t>
            </a:r>
          </a:p>
          <a:p>
            <a:pPr algn="just"/>
            <a:r>
              <a:rPr lang="en-US" sz="2000" dirty="0" smtClean="0">
                <a:latin typeface="Times New Roman" pitchFamily="18" charset="0"/>
                <a:cs typeface="Times New Roman" pitchFamily="18" charset="0"/>
              </a:rPr>
              <a:t>	If we want to estimate the heights of children on the basis of their ages, the heights would be dependent variable and the ages would be independent variable.</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7584420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Rectangle 1"/>
              <p:cNvSpPr/>
              <p:nvPr/>
            </p:nvSpPr>
            <p:spPr>
              <a:xfrm>
                <a:off x="457200" y="1219200"/>
                <a:ext cx="8534400" cy="4604337"/>
              </a:xfrm>
              <a:prstGeom prst="rect">
                <a:avLst/>
              </a:prstGeom>
            </p:spPr>
            <p:txBody>
              <a:bodyPr wrap="square">
                <a:spAutoFit/>
              </a:bodyPr>
              <a:lstStyle/>
              <a:p>
                <a:r>
                  <a:rPr lang="en-US" b="1" dirty="0">
                    <a:latin typeface="Times New Roman" pitchFamily="18" charset="0"/>
                    <a:cs typeface="Times New Roman" pitchFamily="18" charset="0"/>
                  </a:rPr>
                  <a:t>Regression </a:t>
                </a:r>
                <a:r>
                  <a:rPr lang="en-US" b="1" dirty="0" smtClean="0">
                    <a:latin typeface="Times New Roman" pitchFamily="18" charset="0"/>
                    <a:cs typeface="Times New Roman" pitchFamily="18" charset="0"/>
                  </a:rPr>
                  <a:t>Line/Equation</a:t>
                </a:r>
                <a:endParaRPr lang="en-US" dirty="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In </a:t>
                </a:r>
                <a:r>
                  <a:rPr lang="en-US" dirty="0">
                    <a:latin typeface="Times New Roman" panose="02020603050405020304" pitchFamily="18" charset="0"/>
                    <a:cs typeface="Times New Roman" panose="02020603050405020304" pitchFamily="18" charset="0"/>
                  </a:rPr>
                  <a:t>agricultural research we are often interested in describing the change in one variable (Y, the dependent variable) in terms of a unit change in a second variable (X, the independent variable). </a:t>
                </a:r>
                <a:r>
                  <a:rPr lang="en-US" dirty="0">
                    <a:latin typeface="Times New Roman" panose="02020603050405020304" pitchFamily="18" charset="0"/>
                    <a:cs typeface="Times New Roman" panose="02020603050405020304" pitchFamily="18" charset="0"/>
                  </a:rPr>
                  <a:t>Regression is commonly used to establish such a relationship. A simple linear regression takes the form of 	</a:t>
                </a:r>
                <a:r>
                  <a:rPr lang="en-US" dirty="0"/>
                  <a:t>	</a:t>
                </a:r>
                <a14:m>
                  <m:oMath xmlns:m="http://schemas.openxmlformats.org/officeDocument/2006/math">
                    <m:acc>
                      <m:accPr>
                        <m:chr m:val="̂"/>
                        <m:ctrlPr>
                          <a:rPr lang="en-US" b="1" i="1">
                            <a:latin typeface="Cambria Math" panose="02040503050406030204" pitchFamily="18" charset="0"/>
                          </a:rPr>
                        </m:ctrlPr>
                      </m:accPr>
                      <m:e>
                        <m:r>
                          <a:rPr lang="en-US" b="1" i="1">
                            <a:latin typeface="Cambria Math"/>
                          </a:rPr>
                          <m:t>𝒀</m:t>
                        </m:r>
                      </m:e>
                    </m:acc>
                    <m:r>
                      <a:rPr lang="en-US" b="1" i="1">
                        <a:latin typeface="Cambria Math"/>
                      </a:rPr>
                      <m:t>=</m:t>
                    </m:r>
                    <m:r>
                      <a:rPr lang="en-US" b="1" i="1">
                        <a:latin typeface="Cambria Math"/>
                      </a:rPr>
                      <m:t>𝒂</m:t>
                    </m:r>
                    <m:r>
                      <a:rPr lang="en-US" b="1" i="1">
                        <a:latin typeface="Cambria Math"/>
                      </a:rPr>
                      <m:t>+</m:t>
                    </m:r>
                    <m:r>
                      <a:rPr lang="en-US" b="1" i="1">
                        <a:latin typeface="Cambria Math"/>
                      </a:rPr>
                      <m:t>𝒃𝑿</m:t>
                    </m:r>
                  </m:oMath>
                </a14:m>
                <a:r>
                  <a:rPr lang="en-US" b="1" dirty="0">
                    <a:latin typeface="Times New Roman" pitchFamily="18" charset="0"/>
                    <a:cs typeface="Times New Roman" pitchFamily="18" charset="0"/>
                  </a:rPr>
                  <a:t> </a:t>
                </a:r>
                <a:endParaRPr lang="en-US" b="1" dirty="0">
                  <a:latin typeface="Times New Roman" pitchFamily="18" charset="0"/>
                  <a:cs typeface="Times New Roman" pitchFamily="18" charset="0"/>
                </a:endParaRPr>
              </a:p>
              <a:p>
                <a:r>
                  <a:rPr lang="en-US" dirty="0">
                    <a:latin typeface="Times New Roman" pitchFamily="18" charset="0"/>
                    <a:cs typeface="Times New Roman" pitchFamily="18" charset="0"/>
                  </a:rPr>
                  <a:t>In the above equation of regression we noted that a regression has two parameters </a:t>
                </a:r>
                <a:r>
                  <a:rPr lang="en-US" b="1" i="1" dirty="0">
                    <a:latin typeface="Times New Roman" pitchFamily="18" charset="0"/>
                    <a:cs typeface="Times New Roman" pitchFamily="18" charset="0"/>
                  </a:rPr>
                  <a:t>a</a:t>
                </a:r>
                <a:r>
                  <a:rPr lang="en-US" dirty="0">
                    <a:latin typeface="Times New Roman" pitchFamily="18" charset="0"/>
                    <a:cs typeface="Times New Roman" pitchFamily="18" charset="0"/>
                  </a:rPr>
                  <a:t> and </a:t>
                </a:r>
                <a:r>
                  <a:rPr lang="en-US" b="1" i="1" dirty="0">
                    <a:latin typeface="Times New Roman" pitchFamily="18" charset="0"/>
                    <a:cs typeface="Times New Roman" pitchFamily="18" charset="0"/>
                  </a:rPr>
                  <a:t>b</a:t>
                </a:r>
                <a:r>
                  <a:rPr lang="en-US" dirty="0">
                    <a:latin typeface="Times New Roman" pitchFamily="18" charset="0"/>
                    <a:cs typeface="Times New Roman" pitchFamily="18" charset="0"/>
                  </a:rPr>
                  <a:t>. Where </a:t>
                </a:r>
                <a:r>
                  <a:rPr lang="en-US" b="1" i="1" dirty="0">
                    <a:latin typeface="Times New Roman" pitchFamily="18" charset="0"/>
                    <a:cs typeface="Times New Roman" pitchFamily="18" charset="0"/>
                  </a:rPr>
                  <a:t>a</a:t>
                </a:r>
                <a:r>
                  <a:rPr lang="en-US" dirty="0">
                    <a:latin typeface="Times New Roman" pitchFamily="18" charset="0"/>
                    <a:cs typeface="Times New Roman" pitchFamily="18" charset="0"/>
                  </a:rPr>
                  <a:t> is the intercept of the regression line and </a:t>
                </a:r>
                <a:r>
                  <a:rPr lang="en-US" b="1" i="1" dirty="0">
                    <a:latin typeface="Times New Roman" pitchFamily="18" charset="0"/>
                    <a:cs typeface="Times New Roman" pitchFamily="18" charset="0"/>
                  </a:rPr>
                  <a:t>b</a:t>
                </a:r>
                <a:r>
                  <a:rPr lang="en-US" dirty="0">
                    <a:latin typeface="Times New Roman" pitchFamily="18" charset="0"/>
                    <a:cs typeface="Times New Roman" pitchFamily="18" charset="0"/>
                  </a:rPr>
                  <a:t> is the slop parameter.</a:t>
                </a:r>
              </a:p>
              <a:p>
                <a:r>
                  <a:rPr lang="en-US" dirty="0">
                    <a:latin typeface="Times New Roman" pitchFamily="18" charset="0"/>
                    <a:cs typeface="Times New Roman" pitchFamily="18" charset="0"/>
                  </a:rPr>
                  <a:t>Formulas for finding the values of a and b are given below</a:t>
                </a:r>
              </a:p>
              <a:p>
                <a14:m>
                  <m:oMathPara xmlns:m="http://schemas.openxmlformats.org/officeDocument/2006/math">
                    <m:oMathParaPr>
                      <m:jc m:val="centerGroup"/>
                    </m:oMathParaPr>
                    <m:oMath xmlns:m="http://schemas.openxmlformats.org/officeDocument/2006/math">
                      <m:r>
                        <a:rPr lang="en-US" i="1">
                          <a:latin typeface="Cambria Math"/>
                        </a:rPr>
                        <m:t>𝑏</m:t>
                      </m:r>
                      <m:r>
                        <a:rPr lang="en-US" i="1">
                          <a:latin typeface="Cambria Math"/>
                        </a:rPr>
                        <m:t>=</m:t>
                      </m:r>
                      <m:f>
                        <m:fPr>
                          <m:ctrlPr>
                            <a:rPr lang="en-US" i="1">
                              <a:latin typeface="Cambria Math" panose="02040503050406030204" pitchFamily="18" charset="0"/>
                            </a:rPr>
                          </m:ctrlPr>
                        </m:fPr>
                        <m:num>
                          <m:r>
                            <a:rPr lang="en-US" i="1">
                              <a:latin typeface="Cambria Math"/>
                            </a:rPr>
                            <m:t>𝑛</m:t>
                          </m:r>
                          <m:nary>
                            <m:naryPr>
                              <m:chr m:val="∑"/>
                              <m:subHide m:val="on"/>
                              <m:supHide m:val="on"/>
                              <m:ctrlPr>
                                <a:rPr lang="en-US" i="1">
                                  <a:latin typeface="Cambria Math" panose="02040503050406030204" pitchFamily="18" charset="0"/>
                                </a:rPr>
                              </m:ctrlPr>
                            </m:naryPr>
                            <m:sub/>
                            <m:sup/>
                            <m:e>
                              <m:r>
                                <a:rPr lang="en-US" i="1">
                                  <a:latin typeface="Cambria Math"/>
                                </a:rPr>
                                <m:t>𝑋𝑌</m:t>
                              </m:r>
                            </m:e>
                          </m:nary>
                          <m:r>
                            <a:rPr lang="en-US" i="1">
                              <a:latin typeface="Cambria Math"/>
                            </a:rPr>
                            <m:t>−</m:t>
                          </m:r>
                          <m:nary>
                            <m:naryPr>
                              <m:chr m:val="∑"/>
                              <m:subHide m:val="on"/>
                              <m:supHide m:val="on"/>
                              <m:ctrlPr>
                                <a:rPr lang="en-US" i="1">
                                  <a:latin typeface="Cambria Math" panose="02040503050406030204" pitchFamily="18" charset="0"/>
                                </a:rPr>
                              </m:ctrlPr>
                            </m:naryPr>
                            <m:sub/>
                            <m:sup/>
                            <m:e>
                              <m:r>
                                <a:rPr lang="en-US" i="1">
                                  <a:latin typeface="Cambria Math"/>
                                </a:rPr>
                                <m:t>𝑋</m:t>
                              </m:r>
                            </m:e>
                          </m:nary>
                          <m:nary>
                            <m:naryPr>
                              <m:chr m:val="∑"/>
                              <m:subHide m:val="on"/>
                              <m:supHide m:val="on"/>
                              <m:ctrlPr>
                                <a:rPr lang="en-US" i="1">
                                  <a:latin typeface="Cambria Math" panose="02040503050406030204" pitchFamily="18" charset="0"/>
                                </a:rPr>
                              </m:ctrlPr>
                            </m:naryPr>
                            <m:sub/>
                            <m:sup/>
                            <m:e>
                              <m:r>
                                <a:rPr lang="en-US" i="1">
                                  <a:latin typeface="Cambria Math"/>
                                </a:rPr>
                                <m:t>𝑌</m:t>
                              </m:r>
                            </m:e>
                          </m:nary>
                        </m:num>
                        <m:den>
                          <m:r>
                            <a:rPr lang="en-US" i="1">
                              <a:latin typeface="Cambria Math"/>
                            </a:rPr>
                            <m:t>𝑛</m:t>
                          </m:r>
                          <m:nary>
                            <m:naryPr>
                              <m:chr m:val="∑"/>
                              <m:subHide m:val="on"/>
                              <m:supHide m:val="on"/>
                              <m:ctrlPr>
                                <a:rPr lang="en-US" i="1">
                                  <a:latin typeface="Cambria Math" panose="02040503050406030204" pitchFamily="18" charset="0"/>
                                </a:rPr>
                              </m:ctrlPr>
                            </m:naryPr>
                            <m:sub/>
                            <m:sup/>
                            <m:e>
                              <m:sSup>
                                <m:sSupPr>
                                  <m:ctrlPr>
                                    <a:rPr lang="en-US" i="1">
                                      <a:latin typeface="Cambria Math" panose="02040503050406030204" pitchFamily="18" charset="0"/>
                                    </a:rPr>
                                  </m:ctrlPr>
                                </m:sSupPr>
                                <m:e>
                                  <m:r>
                                    <a:rPr lang="en-US" i="1">
                                      <a:latin typeface="Cambria Math"/>
                                    </a:rPr>
                                    <m:t>𝑋</m:t>
                                  </m:r>
                                </m:e>
                                <m:sup>
                                  <m:r>
                                    <a:rPr lang="en-US" i="1">
                                      <a:latin typeface="Cambria Math"/>
                                    </a:rPr>
                                    <m:t>2</m:t>
                                  </m:r>
                                </m:sup>
                              </m:sSup>
                            </m:e>
                          </m:nary>
                          <m:r>
                            <a:rPr lang="en-US" i="1">
                              <a:latin typeface="Cambria Math"/>
                            </a:rPr>
                            <m:t>−</m:t>
                          </m:r>
                          <m:sSup>
                            <m:sSupPr>
                              <m:ctrlPr>
                                <a:rPr lang="en-US" i="1">
                                  <a:latin typeface="Cambria Math" panose="02040503050406030204" pitchFamily="18" charset="0"/>
                                </a:rPr>
                              </m:ctrlPr>
                            </m:sSupPr>
                            <m:e>
                              <m:r>
                                <a:rPr lang="en-US" i="1">
                                  <a:latin typeface="Cambria Math"/>
                                </a:rPr>
                                <m:t>(</m:t>
                              </m:r>
                              <m:nary>
                                <m:naryPr>
                                  <m:chr m:val="∑"/>
                                  <m:subHide m:val="on"/>
                                  <m:supHide m:val="on"/>
                                  <m:ctrlPr>
                                    <a:rPr lang="en-US" i="1">
                                      <a:latin typeface="Cambria Math" panose="02040503050406030204" pitchFamily="18" charset="0"/>
                                    </a:rPr>
                                  </m:ctrlPr>
                                </m:naryPr>
                                <m:sub/>
                                <m:sup/>
                                <m:e>
                                  <m:r>
                                    <a:rPr lang="en-US" i="1">
                                      <a:latin typeface="Cambria Math"/>
                                    </a:rPr>
                                    <m:t>𝑋</m:t>
                                  </m:r>
                                  <m:r>
                                    <a:rPr lang="en-US" i="1">
                                      <a:latin typeface="Cambria Math"/>
                                    </a:rPr>
                                    <m:t>)</m:t>
                                  </m:r>
                                </m:e>
                              </m:nary>
                            </m:e>
                            <m:sup>
                              <m:r>
                                <a:rPr lang="en-US" i="1">
                                  <a:latin typeface="Cambria Math"/>
                                </a:rPr>
                                <m:t>2</m:t>
                              </m:r>
                            </m:sup>
                          </m:sSup>
                        </m:den>
                      </m:f>
                    </m:oMath>
                  </m:oMathPara>
                </a14:m>
                <a:endParaRPr lang="en-US" dirty="0">
                  <a:latin typeface="Times New Roman" pitchFamily="18" charset="0"/>
                  <a:cs typeface="Times New Roman" pitchFamily="18" charset="0"/>
                </a:endParaRPr>
              </a:p>
              <a:p>
                <a:r>
                  <a:rPr lang="en-US" dirty="0">
                    <a:latin typeface="Times New Roman" pitchFamily="18" charset="0"/>
                    <a:cs typeface="Times New Roman" pitchFamily="18" charset="0"/>
                  </a:rPr>
                  <a:t>and</a:t>
                </a:r>
              </a:p>
              <a:p>
                <a14:m>
                  <m:oMathPara xmlns:m="http://schemas.openxmlformats.org/officeDocument/2006/math">
                    <m:oMathParaPr>
                      <m:jc m:val="centerGroup"/>
                    </m:oMathParaPr>
                    <m:oMath xmlns:m="http://schemas.openxmlformats.org/officeDocument/2006/math">
                      <m:r>
                        <a:rPr lang="en-US" i="1">
                          <a:latin typeface="Cambria Math"/>
                        </a:rPr>
                        <m:t>𝑎</m:t>
                      </m:r>
                      <m:r>
                        <a:rPr lang="en-US" i="1">
                          <a:latin typeface="Cambria Math"/>
                        </a:rPr>
                        <m:t>=</m:t>
                      </m:r>
                      <m:acc>
                        <m:accPr>
                          <m:chr m:val="̅"/>
                          <m:ctrlPr>
                            <a:rPr lang="en-US" i="1">
                              <a:latin typeface="Cambria Math" panose="02040503050406030204" pitchFamily="18" charset="0"/>
                            </a:rPr>
                          </m:ctrlPr>
                        </m:accPr>
                        <m:e>
                          <m:r>
                            <a:rPr lang="en-US" i="1">
                              <a:latin typeface="Cambria Math"/>
                            </a:rPr>
                            <m:t>𝑌</m:t>
                          </m:r>
                        </m:e>
                      </m:acc>
                      <m:r>
                        <a:rPr lang="en-US" i="1">
                          <a:latin typeface="Cambria Math"/>
                        </a:rPr>
                        <m:t>−</m:t>
                      </m:r>
                      <m:r>
                        <a:rPr lang="en-US" i="1">
                          <a:latin typeface="Cambria Math"/>
                        </a:rPr>
                        <m:t>𝑏</m:t>
                      </m:r>
                      <m:acc>
                        <m:accPr>
                          <m:chr m:val="̅"/>
                          <m:ctrlPr>
                            <a:rPr lang="en-US" i="1">
                              <a:latin typeface="Cambria Math" panose="02040503050406030204" pitchFamily="18" charset="0"/>
                            </a:rPr>
                          </m:ctrlPr>
                        </m:accPr>
                        <m:e>
                          <m:r>
                            <a:rPr lang="en-US" i="1">
                              <a:latin typeface="Cambria Math"/>
                            </a:rPr>
                            <m:t>𝑋</m:t>
                          </m:r>
                        </m:e>
                      </m:acc>
                    </m:oMath>
                  </m:oMathPara>
                </a14:m>
                <a:endParaRPr lang="en-US" dirty="0">
                  <a:latin typeface="Times New Roman" pitchFamily="18" charset="0"/>
                  <a:cs typeface="Times New Roman" pitchFamily="18" charset="0"/>
                </a:endParaRPr>
              </a:p>
              <a:p>
                <a:r>
                  <a:rPr lang="en-US" dirty="0">
                    <a:latin typeface="Times New Roman" pitchFamily="18" charset="0"/>
                    <a:cs typeface="Times New Roman" pitchFamily="18" charset="0"/>
                  </a:rPr>
                  <a:t>Here</a:t>
                </a:r>
              </a:p>
              <a:p>
                <a14:m>
                  <m:oMath xmlns:m="http://schemas.openxmlformats.org/officeDocument/2006/math">
                    <m:nary>
                      <m:naryPr>
                        <m:chr m:val="∑"/>
                        <m:subHide m:val="on"/>
                        <m:supHide m:val="on"/>
                        <m:ctrlPr>
                          <a:rPr lang="en-US" i="1">
                            <a:latin typeface="Cambria Math" panose="02040503050406030204" pitchFamily="18" charset="0"/>
                          </a:rPr>
                        </m:ctrlPr>
                      </m:naryPr>
                      <m:sub/>
                      <m:sup/>
                      <m:e>
                        <m:r>
                          <a:rPr lang="en-US" i="1">
                            <a:latin typeface="Cambria Math"/>
                          </a:rPr>
                          <m:t>𝑋𝑌</m:t>
                        </m:r>
                      </m:e>
                    </m:nary>
                  </m:oMath>
                </a14:m>
                <a:r>
                  <a:rPr lang="en-US" dirty="0">
                    <a:latin typeface="Times New Roman" pitchFamily="18" charset="0"/>
                    <a:cs typeface="Times New Roman" pitchFamily="18" charset="0"/>
                  </a:rPr>
                  <a:t>( sum of the multiplication of X and Y)</a:t>
                </a:r>
              </a:p>
              <a:p>
                <a14:m>
                  <m:oMath xmlns:m="http://schemas.openxmlformats.org/officeDocument/2006/math">
                    <m:nary>
                      <m:naryPr>
                        <m:chr m:val="∑"/>
                        <m:subHide m:val="on"/>
                        <m:supHide m:val="on"/>
                        <m:ctrlPr>
                          <a:rPr lang="en-US" i="1">
                            <a:latin typeface="Cambria Math" panose="02040503050406030204" pitchFamily="18" charset="0"/>
                          </a:rPr>
                        </m:ctrlPr>
                      </m:naryPr>
                      <m:sub/>
                      <m:sup/>
                      <m:e>
                        <m:r>
                          <a:rPr lang="en-US" i="1">
                            <a:latin typeface="Cambria Math"/>
                          </a:rPr>
                          <m:t>𝑋</m:t>
                        </m:r>
                      </m:e>
                    </m:nary>
                  </m:oMath>
                </a14:m>
                <a:r>
                  <a:rPr lang="en-US" dirty="0">
                    <a:latin typeface="Times New Roman" pitchFamily="18" charset="0"/>
                    <a:cs typeface="Times New Roman" pitchFamily="18" charset="0"/>
                  </a:rPr>
                  <a:t>( sum of X) 	</a:t>
                </a:r>
                <a14:m>
                  <m:oMath xmlns:m="http://schemas.openxmlformats.org/officeDocument/2006/math">
                    <m:nary>
                      <m:naryPr>
                        <m:chr m:val="∑"/>
                        <m:subHide m:val="on"/>
                        <m:supHide m:val="on"/>
                        <m:ctrlPr>
                          <a:rPr lang="en-US" i="1">
                            <a:latin typeface="Cambria Math" panose="02040503050406030204" pitchFamily="18" charset="0"/>
                          </a:rPr>
                        </m:ctrlPr>
                      </m:naryPr>
                      <m:sub/>
                      <m:sup/>
                      <m:e>
                        <m:r>
                          <a:rPr lang="en-US" i="1">
                            <a:latin typeface="Cambria Math"/>
                          </a:rPr>
                          <m:t>𝑌</m:t>
                        </m:r>
                      </m:e>
                    </m:nary>
                  </m:oMath>
                </a14:m>
                <a:r>
                  <a:rPr lang="en-US" dirty="0">
                    <a:latin typeface="Times New Roman" pitchFamily="18" charset="0"/>
                    <a:cs typeface="Times New Roman" pitchFamily="18" charset="0"/>
                  </a:rPr>
                  <a:t>( sum of Y)</a:t>
                </a:r>
              </a:p>
              <a:p>
                <a:r>
                  <a:rPr lang="en-US" dirty="0">
                    <a:latin typeface="Times New Roman" pitchFamily="18" charset="0"/>
                    <a:cs typeface="Times New Roman" pitchFamily="18" charset="0"/>
                  </a:rPr>
                  <a:t>n is the total number of variables.</a:t>
                </a:r>
              </a:p>
            </p:txBody>
          </p:sp>
        </mc:Choice>
        <mc:Fallback>
          <p:sp>
            <p:nvSpPr>
              <p:cNvPr id="2" name="Rectangle 1"/>
              <p:cNvSpPr>
                <a:spLocks noRot="1" noChangeAspect="1" noMove="1" noResize="1" noEditPoints="1" noAdjustHandles="1" noChangeArrowheads="1" noChangeShapeType="1" noTextEdit="1"/>
              </p:cNvSpPr>
              <p:nvPr/>
            </p:nvSpPr>
            <p:spPr>
              <a:xfrm>
                <a:off x="457200" y="1219200"/>
                <a:ext cx="8534400" cy="4604337"/>
              </a:xfrm>
              <a:prstGeom prst="rect">
                <a:avLst/>
              </a:prstGeom>
              <a:blipFill rotWithShape="0">
                <a:blip r:embed="rId2"/>
                <a:stretch>
                  <a:fillRect l="-3929" t="-662" r="-429" b="-8212"/>
                </a:stretch>
              </a:blipFill>
            </p:spPr>
            <p:txBody>
              <a:bodyPr/>
              <a:lstStyle/>
              <a:p>
                <a:r>
                  <a:rPr lang="en-US">
                    <a:noFill/>
                  </a:rPr>
                  <a:t> </a:t>
                </a:r>
              </a:p>
            </p:txBody>
          </p:sp>
        </mc:Fallback>
      </mc:AlternateContent>
    </p:spTree>
    <p:extLst>
      <p:ext uri="{BB962C8B-B14F-4D97-AF65-F5344CB8AC3E}">
        <p14:creationId xmlns:p14="http://schemas.microsoft.com/office/powerpoint/2010/main" val="12967011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p:cNvSpPr txBox="1"/>
              <p:nvPr/>
            </p:nvSpPr>
            <p:spPr>
              <a:xfrm>
                <a:off x="304800" y="457200"/>
                <a:ext cx="8534400" cy="5774594"/>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Regression Line/Equation</a:t>
                </a:r>
              </a:p>
              <a:p>
                <a:r>
                  <a:rPr lang="en-US" sz="2000" dirty="0">
                    <a:latin typeface="Times New Roman" pitchFamily="18" charset="0"/>
                    <a:cs typeface="Times New Roman" pitchFamily="18" charset="0"/>
                  </a:rPr>
                  <a:t>	I</a:t>
                </a:r>
                <a:r>
                  <a:rPr lang="en-US" sz="2000" dirty="0" smtClean="0">
                    <a:latin typeface="Times New Roman" pitchFamily="18" charset="0"/>
                    <a:cs typeface="Times New Roman" pitchFamily="18" charset="0"/>
                  </a:rPr>
                  <a:t>f X is the independent variable and Y is the dependent variable, then the relationship described by a straight line </a:t>
                </a:r>
                <a14:m>
                  <m:oMath xmlns:m="http://schemas.openxmlformats.org/officeDocument/2006/math">
                    <m:acc>
                      <m:accPr>
                        <m:chr m:val="̂"/>
                        <m:ctrlPr>
                          <a:rPr lang="en-US" sz="2000" b="1" i="1" smtClean="0">
                            <a:latin typeface="Cambria Math" panose="02040503050406030204" pitchFamily="18" charset="0"/>
                          </a:rPr>
                        </m:ctrlPr>
                      </m:accPr>
                      <m:e>
                        <m:r>
                          <a:rPr lang="en-US" sz="2000" b="1" i="1" smtClean="0">
                            <a:latin typeface="Cambria Math"/>
                          </a:rPr>
                          <m:t>𝒀</m:t>
                        </m:r>
                      </m:e>
                    </m:acc>
                    <m:r>
                      <a:rPr lang="en-US" sz="2000" b="1" i="1" smtClean="0">
                        <a:latin typeface="Cambria Math"/>
                      </a:rPr>
                      <m:t>=</m:t>
                    </m:r>
                    <m:r>
                      <a:rPr lang="en-US" sz="2000" b="1" i="1" smtClean="0">
                        <a:latin typeface="Cambria Math"/>
                      </a:rPr>
                      <m:t>𝒂</m:t>
                    </m:r>
                    <m:r>
                      <a:rPr lang="en-US" sz="2000" b="1" i="1" smtClean="0">
                        <a:latin typeface="Cambria Math"/>
                      </a:rPr>
                      <m:t>+</m:t>
                    </m:r>
                    <m:r>
                      <a:rPr lang="en-US" sz="2000" b="1" i="1" smtClean="0">
                        <a:latin typeface="Cambria Math"/>
                      </a:rPr>
                      <m:t>𝒃𝑿</m:t>
                    </m:r>
                  </m:oMath>
                </a14:m>
                <a:r>
                  <a:rPr lang="en-US" sz="2000" b="1"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is called a regression line which is used to find a linear relationship of the two variables. For example, the relation between Celsius and Fahrenheit scales (temperatures) given by F = 32 + 1.8C is a linear relation.</a:t>
                </a:r>
              </a:p>
              <a:p>
                <a:r>
                  <a:rPr lang="en-US" sz="2000" dirty="0" smtClean="0">
                    <a:latin typeface="Times New Roman" pitchFamily="18" charset="0"/>
                    <a:cs typeface="Times New Roman" pitchFamily="18" charset="0"/>
                  </a:rPr>
                  <a:t>In the above equation of regression we noted that a regression has two parameters </a:t>
                </a:r>
                <a:r>
                  <a:rPr lang="en-US" sz="2000" b="1" i="1" dirty="0" smtClean="0">
                    <a:latin typeface="Times New Roman" pitchFamily="18" charset="0"/>
                    <a:cs typeface="Times New Roman" pitchFamily="18" charset="0"/>
                  </a:rPr>
                  <a:t>a</a:t>
                </a:r>
                <a:r>
                  <a:rPr lang="en-US" sz="2000" dirty="0" smtClean="0">
                    <a:latin typeface="Times New Roman" pitchFamily="18" charset="0"/>
                    <a:cs typeface="Times New Roman" pitchFamily="18" charset="0"/>
                  </a:rPr>
                  <a:t> and </a:t>
                </a:r>
                <a:r>
                  <a:rPr lang="en-US" sz="2000" b="1" i="1" dirty="0" smtClean="0">
                    <a:latin typeface="Times New Roman" pitchFamily="18" charset="0"/>
                    <a:cs typeface="Times New Roman" pitchFamily="18" charset="0"/>
                  </a:rPr>
                  <a:t>b</a:t>
                </a:r>
                <a:r>
                  <a:rPr lang="en-US" sz="2000" dirty="0" smtClean="0">
                    <a:latin typeface="Times New Roman" pitchFamily="18" charset="0"/>
                    <a:cs typeface="Times New Roman" pitchFamily="18" charset="0"/>
                  </a:rPr>
                  <a:t>. Where </a:t>
                </a:r>
                <a:r>
                  <a:rPr lang="en-US" sz="2000" b="1" i="1" dirty="0" smtClean="0">
                    <a:latin typeface="Times New Roman" pitchFamily="18" charset="0"/>
                    <a:cs typeface="Times New Roman" pitchFamily="18" charset="0"/>
                  </a:rPr>
                  <a:t>a</a:t>
                </a:r>
                <a:r>
                  <a:rPr lang="en-US" sz="2000" dirty="0" smtClean="0">
                    <a:latin typeface="Times New Roman" pitchFamily="18" charset="0"/>
                    <a:cs typeface="Times New Roman" pitchFamily="18" charset="0"/>
                  </a:rPr>
                  <a:t> is the intercept of the regression line and </a:t>
                </a:r>
                <a:r>
                  <a:rPr lang="en-US" sz="2000" b="1" i="1" dirty="0" smtClean="0">
                    <a:latin typeface="Times New Roman" pitchFamily="18" charset="0"/>
                    <a:cs typeface="Times New Roman" pitchFamily="18" charset="0"/>
                  </a:rPr>
                  <a:t>b</a:t>
                </a:r>
                <a:r>
                  <a:rPr lang="en-US" sz="2000" dirty="0" smtClean="0">
                    <a:latin typeface="Times New Roman" pitchFamily="18" charset="0"/>
                    <a:cs typeface="Times New Roman" pitchFamily="18" charset="0"/>
                  </a:rPr>
                  <a:t> is the slop parameter.</a:t>
                </a:r>
              </a:p>
              <a:p>
                <a:r>
                  <a:rPr lang="en-US" sz="2000" dirty="0" smtClean="0">
                    <a:latin typeface="Times New Roman" pitchFamily="18" charset="0"/>
                    <a:cs typeface="Times New Roman" pitchFamily="18" charset="0"/>
                  </a:rPr>
                  <a:t>Formulas for finding the values of a and b are given below</a:t>
                </a:r>
              </a:p>
              <a:p>
                <a:pPr/>
                <a14:m>
                  <m:oMathPara xmlns:m="http://schemas.openxmlformats.org/officeDocument/2006/math">
                    <m:oMathParaPr>
                      <m:jc m:val="centerGroup"/>
                    </m:oMathParaPr>
                    <m:oMath xmlns:m="http://schemas.openxmlformats.org/officeDocument/2006/math">
                      <m:r>
                        <a:rPr lang="en-US" sz="2000" b="0" i="1" smtClean="0">
                          <a:latin typeface="Cambria Math"/>
                        </a:rPr>
                        <m:t>𝑏</m:t>
                      </m:r>
                      <m:r>
                        <a:rPr lang="en-US" sz="2000" b="0" i="1" smtClean="0">
                          <a:latin typeface="Cambria Math"/>
                        </a:rPr>
                        <m:t>=</m:t>
                      </m:r>
                      <m:f>
                        <m:fPr>
                          <m:ctrlPr>
                            <a:rPr lang="en-US" sz="2000" b="0" i="1" smtClean="0">
                              <a:latin typeface="Cambria Math" panose="02040503050406030204" pitchFamily="18" charset="0"/>
                            </a:rPr>
                          </m:ctrlPr>
                        </m:fPr>
                        <m:num>
                          <m:r>
                            <a:rPr lang="en-US" sz="2000" b="0" i="1" smtClean="0">
                              <a:latin typeface="Cambria Math"/>
                            </a:rPr>
                            <m:t>𝑛</m:t>
                          </m:r>
                          <m:nary>
                            <m:naryPr>
                              <m:chr m:val="∑"/>
                              <m:subHide m:val="on"/>
                              <m:supHide m:val="on"/>
                              <m:ctrlPr>
                                <a:rPr lang="en-US" sz="2000" b="0" i="1" smtClean="0">
                                  <a:latin typeface="Cambria Math" panose="02040503050406030204" pitchFamily="18" charset="0"/>
                                </a:rPr>
                              </m:ctrlPr>
                            </m:naryPr>
                            <m:sub/>
                            <m:sup/>
                            <m:e>
                              <m:r>
                                <a:rPr lang="en-US" sz="2000" b="0" i="1" smtClean="0">
                                  <a:latin typeface="Cambria Math"/>
                                </a:rPr>
                                <m:t>𝑋𝑌</m:t>
                              </m:r>
                            </m:e>
                          </m:nary>
                          <m:r>
                            <a:rPr lang="en-US" sz="2000" b="0" i="1" smtClean="0">
                              <a:latin typeface="Cambria Math"/>
                            </a:rPr>
                            <m:t>−</m:t>
                          </m:r>
                          <m:nary>
                            <m:naryPr>
                              <m:chr m:val="∑"/>
                              <m:subHide m:val="on"/>
                              <m:supHide m:val="on"/>
                              <m:ctrlPr>
                                <a:rPr lang="en-US" sz="2000" b="0" i="1" smtClean="0">
                                  <a:latin typeface="Cambria Math" panose="02040503050406030204" pitchFamily="18" charset="0"/>
                                </a:rPr>
                              </m:ctrlPr>
                            </m:naryPr>
                            <m:sub/>
                            <m:sup/>
                            <m:e>
                              <m:r>
                                <a:rPr lang="en-US" sz="2000" b="0" i="1" smtClean="0">
                                  <a:latin typeface="Cambria Math"/>
                                </a:rPr>
                                <m:t>𝑋</m:t>
                              </m:r>
                            </m:e>
                          </m:nary>
                          <m:nary>
                            <m:naryPr>
                              <m:chr m:val="∑"/>
                              <m:subHide m:val="on"/>
                              <m:supHide m:val="on"/>
                              <m:ctrlPr>
                                <a:rPr lang="en-US" sz="2000" b="0" i="1" smtClean="0">
                                  <a:latin typeface="Cambria Math" panose="02040503050406030204" pitchFamily="18" charset="0"/>
                                </a:rPr>
                              </m:ctrlPr>
                            </m:naryPr>
                            <m:sub/>
                            <m:sup/>
                            <m:e>
                              <m:r>
                                <a:rPr lang="en-US" sz="2000" b="0" i="1" smtClean="0">
                                  <a:latin typeface="Cambria Math"/>
                                </a:rPr>
                                <m:t>𝑌</m:t>
                              </m:r>
                            </m:e>
                          </m:nary>
                        </m:num>
                        <m:den>
                          <m:r>
                            <a:rPr lang="en-US" sz="2000" b="0" i="1" smtClean="0">
                              <a:latin typeface="Cambria Math"/>
                            </a:rPr>
                            <m:t>𝑛</m:t>
                          </m:r>
                          <m:nary>
                            <m:naryPr>
                              <m:chr m:val="∑"/>
                              <m:subHide m:val="on"/>
                              <m:supHide m:val="on"/>
                              <m:ctrlPr>
                                <a:rPr lang="en-US" sz="2000" b="0" i="1" smtClean="0">
                                  <a:latin typeface="Cambria Math" panose="02040503050406030204" pitchFamily="18" charset="0"/>
                                </a:rPr>
                              </m:ctrlPr>
                            </m:naryPr>
                            <m:sub/>
                            <m:sup/>
                            <m:e>
                              <m:sSup>
                                <m:sSupPr>
                                  <m:ctrlPr>
                                    <a:rPr lang="en-US" sz="2000" b="0" i="1" smtClean="0">
                                      <a:latin typeface="Cambria Math" panose="02040503050406030204" pitchFamily="18" charset="0"/>
                                    </a:rPr>
                                  </m:ctrlPr>
                                </m:sSupPr>
                                <m:e>
                                  <m:r>
                                    <a:rPr lang="en-US" sz="2000" b="0" i="1" smtClean="0">
                                      <a:latin typeface="Cambria Math"/>
                                    </a:rPr>
                                    <m:t>𝑋</m:t>
                                  </m:r>
                                </m:e>
                                <m:sup>
                                  <m:r>
                                    <a:rPr lang="en-US" sz="2000" b="0" i="1" smtClean="0">
                                      <a:latin typeface="Cambria Math"/>
                                    </a:rPr>
                                    <m:t>2</m:t>
                                  </m:r>
                                </m:sup>
                              </m:sSup>
                            </m:e>
                          </m:nary>
                          <m:r>
                            <a:rPr lang="en-US" sz="2000" b="0" i="1" smtClean="0">
                              <a:latin typeface="Cambria Math"/>
                            </a:rPr>
                            <m:t>−</m:t>
                          </m:r>
                          <m:sSup>
                            <m:sSupPr>
                              <m:ctrlPr>
                                <a:rPr lang="en-US" sz="2000" b="0" i="1" smtClean="0">
                                  <a:latin typeface="Cambria Math" panose="02040503050406030204" pitchFamily="18" charset="0"/>
                                </a:rPr>
                              </m:ctrlPr>
                            </m:sSupPr>
                            <m:e>
                              <m:r>
                                <a:rPr lang="en-US" sz="2000" b="0" i="1" smtClean="0">
                                  <a:latin typeface="Cambria Math"/>
                                </a:rPr>
                                <m:t>(</m:t>
                              </m:r>
                              <m:nary>
                                <m:naryPr>
                                  <m:chr m:val="∑"/>
                                  <m:subHide m:val="on"/>
                                  <m:supHide m:val="on"/>
                                  <m:ctrlPr>
                                    <a:rPr lang="en-US" sz="2000" b="0" i="1" smtClean="0">
                                      <a:latin typeface="Cambria Math" panose="02040503050406030204" pitchFamily="18" charset="0"/>
                                    </a:rPr>
                                  </m:ctrlPr>
                                </m:naryPr>
                                <m:sub/>
                                <m:sup/>
                                <m:e>
                                  <m:r>
                                    <a:rPr lang="en-US" sz="2000" b="0" i="1" smtClean="0">
                                      <a:latin typeface="Cambria Math"/>
                                    </a:rPr>
                                    <m:t>𝑋</m:t>
                                  </m:r>
                                  <m:r>
                                    <a:rPr lang="en-US" sz="2000" b="0" i="1" smtClean="0">
                                      <a:latin typeface="Cambria Math"/>
                                    </a:rPr>
                                    <m:t>)</m:t>
                                  </m:r>
                                </m:e>
                              </m:nary>
                            </m:e>
                            <m:sup>
                              <m:r>
                                <a:rPr lang="en-US" sz="2000" b="0" i="1" smtClean="0">
                                  <a:latin typeface="Cambria Math"/>
                                </a:rPr>
                                <m:t>2</m:t>
                              </m:r>
                            </m:sup>
                          </m:sSup>
                        </m:den>
                      </m:f>
                    </m:oMath>
                  </m:oMathPara>
                </a14:m>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and</a:t>
                </a:r>
              </a:p>
              <a:p>
                <a:pPr/>
                <a14:m>
                  <m:oMathPara xmlns:m="http://schemas.openxmlformats.org/officeDocument/2006/math">
                    <m:oMathParaPr>
                      <m:jc m:val="centerGroup"/>
                    </m:oMathParaPr>
                    <m:oMath xmlns:m="http://schemas.openxmlformats.org/officeDocument/2006/math">
                      <m:r>
                        <a:rPr lang="en-US" sz="2000" b="0" i="1" smtClean="0">
                          <a:latin typeface="Cambria Math"/>
                        </a:rPr>
                        <m:t>𝑎</m:t>
                      </m:r>
                      <m:r>
                        <a:rPr lang="en-US" sz="2000" b="0" i="1" smtClean="0">
                          <a:latin typeface="Cambria Math"/>
                        </a:rPr>
                        <m:t>=</m:t>
                      </m:r>
                      <m:acc>
                        <m:accPr>
                          <m:chr m:val="̅"/>
                          <m:ctrlPr>
                            <a:rPr lang="en-US" sz="2000" b="0" i="1" smtClean="0">
                              <a:latin typeface="Cambria Math" panose="02040503050406030204" pitchFamily="18" charset="0"/>
                            </a:rPr>
                          </m:ctrlPr>
                        </m:accPr>
                        <m:e>
                          <m:r>
                            <a:rPr lang="en-US" sz="2000" b="0" i="1" smtClean="0">
                              <a:latin typeface="Cambria Math"/>
                            </a:rPr>
                            <m:t>𝑌</m:t>
                          </m:r>
                        </m:e>
                      </m:acc>
                      <m:r>
                        <a:rPr lang="en-US" sz="2000" b="0" i="1" smtClean="0">
                          <a:latin typeface="Cambria Math"/>
                        </a:rPr>
                        <m:t>−</m:t>
                      </m:r>
                      <m:r>
                        <a:rPr lang="en-US" sz="2000" b="0" i="1" smtClean="0">
                          <a:latin typeface="Cambria Math"/>
                        </a:rPr>
                        <m:t>𝑏</m:t>
                      </m:r>
                      <m:acc>
                        <m:accPr>
                          <m:chr m:val="̅"/>
                          <m:ctrlPr>
                            <a:rPr lang="en-US" sz="2000" b="0" i="1" smtClean="0">
                              <a:latin typeface="Cambria Math" panose="02040503050406030204" pitchFamily="18" charset="0"/>
                            </a:rPr>
                          </m:ctrlPr>
                        </m:accPr>
                        <m:e>
                          <m:r>
                            <a:rPr lang="en-US" sz="2000" b="0" i="1" smtClean="0">
                              <a:latin typeface="Cambria Math"/>
                            </a:rPr>
                            <m:t>𝑋</m:t>
                          </m:r>
                        </m:e>
                      </m:acc>
                    </m:oMath>
                  </m:oMathPara>
                </a14:m>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Here</a:t>
                </a:r>
              </a:p>
              <a:p>
                <a14:m>
                  <m:oMath xmlns:m="http://schemas.openxmlformats.org/officeDocument/2006/math">
                    <m:nary>
                      <m:naryPr>
                        <m:chr m:val="∑"/>
                        <m:subHide m:val="on"/>
                        <m:supHide m:val="on"/>
                        <m:ctrlPr>
                          <a:rPr lang="en-US" sz="2000" i="1">
                            <a:latin typeface="Cambria Math" panose="02040503050406030204" pitchFamily="18" charset="0"/>
                          </a:rPr>
                        </m:ctrlPr>
                      </m:naryPr>
                      <m:sub/>
                      <m:sup/>
                      <m:e>
                        <m:r>
                          <a:rPr lang="en-US" sz="2000" i="1">
                            <a:latin typeface="Cambria Math"/>
                          </a:rPr>
                          <m:t>𝑋𝑌</m:t>
                        </m:r>
                      </m:e>
                    </m:nary>
                  </m:oMath>
                </a14:m>
                <a:r>
                  <a:rPr lang="en-US" sz="2000" dirty="0" smtClean="0">
                    <a:latin typeface="Times New Roman" pitchFamily="18" charset="0"/>
                    <a:cs typeface="Times New Roman" pitchFamily="18" charset="0"/>
                  </a:rPr>
                  <a:t>( sum of the multiplication of X and Y)</a:t>
                </a:r>
              </a:p>
              <a:p>
                <a14:m>
                  <m:oMath xmlns:m="http://schemas.openxmlformats.org/officeDocument/2006/math">
                    <m:nary>
                      <m:naryPr>
                        <m:chr m:val="∑"/>
                        <m:subHide m:val="on"/>
                        <m:supHide m:val="on"/>
                        <m:ctrlPr>
                          <a:rPr lang="en-US" sz="2000" i="1">
                            <a:latin typeface="Cambria Math" panose="02040503050406030204" pitchFamily="18" charset="0"/>
                          </a:rPr>
                        </m:ctrlPr>
                      </m:naryPr>
                      <m:sub/>
                      <m:sup/>
                      <m:e>
                        <m:r>
                          <a:rPr lang="en-US" sz="2000" i="1">
                            <a:latin typeface="Cambria Math"/>
                          </a:rPr>
                          <m:t>𝑋</m:t>
                        </m:r>
                      </m:e>
                    </m:nary>
                  </m:oMath>
                </a14:m>
                <a:r>
                  <a:rPr lang="en-US" sz="2000" dirty="0" smtClean="0">
                    <a:latin typeface="Times New Roman" pitchFamily="18" charset="0"/>
                    <a:cs typeface="Times New Roman" pitchFamily="18" charset="0"/>
                  </a:rPr>
                  <a:t>( sum of X) 	</a:t>
                </a:r>
                <a14:m>
                  <m:oMath xmlns:m="http://schemas.openxmlformats.org/officeDocument/2006/math">
                    <m:nary>
                      <m:naryPr>
                        <m:chr m:val="∑"/>
                        <m:subHide m:val="on"/>
                        <m:supHide m:val="on"/>
                        <m:ctrlPr>
                          <a:rPr lang="en-US" sz="2000" i="1">
                            <a:latin typeface="Cambria Math" panose="02040503050406030204" pitchFamily="18" charset="0"/>
                          </a:rPr>
                        </m:ctrlPr>
                      </m:naryPr>
                      <m:sub/>
                      <m:sup/>
                      <m:e>
                        <m:r>
                          <a:rPr lang="en-US" sz="2000" i="1">
                            <a:latin typeface="Cambria Math"/>
                          </a:rPr>
                          <m:t>𝑌</m:t>
                        </m:r>
                      </m:e>
                    </m:nary>
                  </m:oMath>
                </a14:m>
                <a:r>
                  <a:rPr lang="en-US" sz="2000" dirty="0" smtClean="0">
                    <a:latin typeface="Times New Roman" pitchFamily="18" charset="0"/>
                    <a:cs typeface="Times New Roman" pitchFamily="18" charset="0"/>
                  </a:rPr>
                  <a:t>( sum of Y)</a:t>
                </a:r>
              </a:p>
              <a:p>
                <a:r>
                  <a:rPr lang="en-US" sz="2000" dirty="0" smtClean="0">
                    <a:latin typeface="Times New Roman" pitchFamily="18" charset="0"/>
                    <a:cs typeface="Times New Roman" pitchFamily="18" charset="0"/>
                  </a:rPr>
                  <a:t>n is the total number of variables.</a:t>
                </a:r>
              </a:p>
              <a:p>
                <a:endParaRPr lang="en-US" sz="2000" dirty="0">
                  <a:latin typeface="Times New Roman" pitchFamily="18" charset="0"/>
                  <a:cs typeface="Times New Roman" pitchFamily="18" charset="0"/>
                </a:endParaRPr>
              </a:p>
            </p:txBody>
          </p:sp>
        </mc:Choice>
        <mc:Fallback xmlns="">
          <p:sp>
            <p:nvSpPr>
              <p:cNvPr id="2" name="TextBox 1"/>
              <p:cNvSpPr txBox="1">
                <a:spLocks noRot="1" noChangeAspect="1" noMove="1" noResize="1" noEditPoints="1" noAdjustHandles="1" noChangeArrowheads="1" noChangeShapeType="1" noTextEdit="1"/>
              </p:cNvSpPr>
              <p:nvPr/>
            </p:nvSpPr>
            <p:spPr>
              <a:xfrm>
                <a:off x="304800" y="457200"/>
                <a:ext cx="8534400" cy="5774594"/>
              </a:xfrm>
              <a:prstGeom prst="rect">
                <a:avLst/>
              </a:prstGeom>
              <a:blipFill rotWithShape="1">
                <a:blip r:embed="rId2"/>
                <a:stretch>
                  <a:fillRect l="-4357" t="-845" r="-929" b="-1584"/>
                </a:stretch>
              </a:blipFill>
            </p:spPr>
            <p:txBody>
              <a:bodyPr/>
              <a:lstStyle/>
              <a:p>
                <a:r>
                  <a:rPr lang="en-US">
                    <a:noFill/>
                  </a:rPr>
                  <a:t> </a:t>
                </a:r>
              </a:p>
            </p:txBody>
          </p:sp>
        </mc:Fallback>
      </mc:AlternateContent>
    </p:spTree>
    <p:extLst>
      <p:ext uri="{BB962C8B-B14F-4D97-AF65-F5344CB8AC3E}">
        <p14:creationId xmlns:p14="http://schemas.microsoft.com/office/powerpoint/2010/main" val="35317830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81000"/>
            <a:ext cx="8686800" cy="3847207"/>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Types of Regression relationships</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The relation of X and Y depends upon the value of b. So following are the different types of relationship exist in regression</a:t>
            </a:r>
          </a:p>
          <a:p>
            <a:r>
              <a:rPr lang="en-US" sz="2000" b="1" dirty="0" smtClean="0">
                <a:latin typeface="Times New Roman" pitchFamily="18" charset="0"/>
                <a:cs typeface="Times New Roman" pitchFamily="18" charset="0"/>
              </a:rPr>
              <a:t>Positive relation</a:t>
            </a:r>
          </a:p>
          <a:p>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If the value of b is positive then there will be positive relation between X and Y, which means if X increase Y increase and if X decrease Y also decrease.</a:t>
            </a:r>
          </a:p>
          <a:p>
            <a:r>
              <a:rPr lang="en-US" sz="2000" b="1" dirty="0" smtClean="0">
                <a:latin typeface="Times New Roman" pitchFamily="18" charset="0"/>
                <a:cs typeface="Times New Roman" pitchFamily="18" charset="0"/>
              </a:rPr>
              <a:t>Negative relation</a:t>
            </a:r>
          </a:p>
          <a:p>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If the value of b is negative then there will be negative relation between X and Y, which means if X increase Y decrease and if X decrease Y increase.</a:t>
            </a:r>
          </a:p>
          <a:p>
            <a:r>
              <a:rPr lang="en-US" sz="2000" b="1" dirty="0" smtClean="0">
                <a:latin typeface="Times New Roman" pitchFamily="18" charset="0"/>
                <a:cs typeface="Times New Roman" pitchFamily="18" charset="0"/>
              </a:rPr>
              <a:t>No relation</a:t>
            </a:r>
          </a:p>
          <a:p>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If the value of b is zero then there will be no effect of X on Y.</a:t>
            </a:r>
          </a:p>
          <a:p>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13549147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228600"/>
            <a:ext cx="8305800" cy="954107"/>
          </a:xfrm>
          <a:prstGeom prst="rect">
            <a:avLst/>
          </a:prstGeom>
        </p:spPr>
        <p:txBody>
          <a:bodyPr wrap="square">
            <a:spAutoFit/>
          </a:bodyPr>
          <a:lstStyle/>
          <a:p>
            <a:pPr algn="just"/>
            <a:r>
              <a:rPr lang="en-US" sz="2000" b="1" dirty="0">
                <a:latin typeface="Times New Roman" pitchFamily="18" charset="0"/>
                <a:cs typeface="Times New Roman" pitchFamily="18" charset="0"/>
              </a:rPr>
              <a:t>Numerical example</a:t>
            </a:r>
          </a:p>
          <a:p>
            <a:pPr algn="just"/>
            <a:r>
              <a:rPr lang="en-US" dirty="0">
                <a:latin typeface="Times New Roman" pitchFamily="18" charset="0"/>
                <a:cs typeface="Times New Roman" pitchFamily="18" charset="0"/>
              </a:rPr>
              <a:t>	Incomes (in hundreds of dollars) and Food Expenditures of Seven Households:</a:t>
            </a:r>
          </a:p>
        </p:txBody>
      </p:sp>
      <p:sp>
        <p:nvSpPr>
          <p:cNvPr id="3" name="Rectangle 2"/>
          <p:cNvSpPr/>
          <p:nvPr/>
        </p:nvSpPr>
        <p:spPr>
          <a:xfrm>
            <a:off x="2286000" y="3078135"/>
            <a:ext cx="4572000" cy="701731"/>
          </a:xfrm>
          <a:prstGeom prst="rect">
            <a:avLst/>
          </a:prstGeom>
        </p:spPr>
        <p:txBody>
          <a:bodyPr>
            <a:spAutoFit/>
          </a:bodyPr>
          <a:lstStyle/>
          <a:p>
            <a:pPr lvl="0" algn="ctr" fontAlgn="base">
              <a:spcBef>
                <a:spcPct val="20000"/>
              </a:spcBef>
              <a:spcAft>
                <a:spcPct val="0"/>
              </a:spcAft>
              <a:buClr>
                <a:schemeClr val="folHlink"/>
              </a:buClr>
              <a:buSzPct val="60000"/>
            </a:pPr>
            <a:endParaRPr lang="en-GB" altLang="en-US" dirty="0">
              <a:latin typeface="Tahoma" panose="020B0604030504040204" pitchFamily="34" charset="0"/>
            </a:endParaRPr>
          </a:p>
          <a:p>
            <a:pPr lvl="0" algn="ctr" fontAlgn="base">
              <a:spcBef>
                <a:spcPct val="20000"/>
              </a:spcBef>
              <a:spcAft>
                <a:spcPct val="0"/>
              </a:spcAft>
              <a:buClr>
                <a:schemeClr val="folHlink"/>
              </a:buClr>
              <a:buSzPct val="60000"/>
            </a:pPr>
            <a:r>
              <a:rPr lang="en-GB" altLang="en-US" dirty="0">
                <a:latin typeface="Tahoma" panose="020B0604030504040204" pitchFamily="34" charset="0"/>
              </a:rPr>
              <a:t> </a:t>
            </a:r>
          </a:p>
        </p:txBody>
      </p:sp>
      <p:pic>
        <p:nvPicPr>
          <p:cNvPr id="4" name="Picture 3"/>
          <p:cNvPicPr>
            <a:picLocks noChangeAspect="1"/>
          </p:cNvPicPr>
          <p:nvPr/>
        </p:nvPicPr>
        <p:blipFill>
          <a:blip r:embed="rId2"/>
          <a:stretch>
            <a:fillRect/>
          </a:stretch>
        </p:blipFill>
        <p:spPr>
          <a:xfrm>
            <a:off x="1371600" y="1411049"/>
            <a:ext cx="6163590" cy="4035902"/>
          </a:xfrm>
          <a:prstGeom prst="rect">
            <a:avLst/>
          </a:prstGeom>
        </p:spPr>
      </p:pic>
      <p:sp>
        <p:nvSpPr>
          <p:cNvPr id="5" name="Rectangle 4"/>
          <p:cNvSpPr/>
          <p:nvPr/>
        </p:nvSpPr>
        <p:spPr>
          <a:xfrm>
            <a:off x="2286000" y="5675293"/>
            <a:ext cx="4724400" cy="369332"/>
          </a:xfrm>
          <a:prstGeom prst="rect">
            <a:avLst/>
          </a:prstGeom>
        </p:spPr>
        <p:txBody>
          <a:bodyPr wrap="square">
            <a:spAutoFit/>
          </a:bodyPr>
          <a:lstStyle/>
          <a:p>
            <a:r>
              <a:rPr lang="en-US" dirty="0">
                <a:latin typeface="Times New Roman" pitchFamily="18" charset="0"/>
                <a:cs typeface="Times New Roman" pitchFamily="18" charset="0"/>
              </a:rPr>
              <a:t>Find the regression equations </a:t>
            </a:r>
            <a:endParaRPr lang="en-US" dirty="0"/>
          </a:p>
        </p:txBody>
      </p:sp>
    </p:spTree>
    <p:extLst>
      <p:ext uri="{BB962C8B-B14F-4D97-AF65-F5344CB8AC3E}">
        <p14:creationId xmlns:p14="http://schemas.microsoft.com/office/powerpoint/2010/main" val="3095007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Group 64"/>
          <p:cNvGraphicFramePr>
            <a:graphicFrameLocks/>
          </p:cNvGraphicFramePr>
          <p:nvPr/>
        </p:nvGraphicFramePr>
        <p:xfrm>
          <a:off x="395288" y="2017713"/>
          <a:ext cx="8559800" cy="4443984"/>
        </p:xfrm>
        <a:graphic>
          <a:graphicData uri="http://schemas.openxmlformats.org/drawingml/2006/table">
            <a:tbl>
              <a:tblPr/>
              <a:tblGrid>
                <a:gridCol w="1585912"/>
                <a:gridCol w="182563"/>
                <a:gridCol w="2435225"/>
                <a:gridCol w="1844675"/>
                <a:gridCol w="2511425"/>
              </a:tblGrid>
              <a:tr h="192088">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GB" altLang="en-US" sz="2400" b="0" i="0" u="none" strike="noStrike" cap="none" normalizeH="0" baseline="0" dirty="0" smtClean="0">
                          <a:ln>
                            <a:noFill/>
                          </a:ln>
                          <a:solidFill>
                            <a:schemeClr val="tx1"/>
                          </a:solidFill>
                          <a:effectLst/>
                          <a:latin typeface="Tahoma" panose="020B0604030504040204" pitchFamily="34" charset="0"/>
                        </a:rPr>
                        <a:t>Income </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GB" altLang="en-US" sz="2400" b="0" i="1" u="none" strike="noStrike" cap="none" normalizeH="0" baseline="0" dirty="0" smtClean="0">
                          <a:ln>
                            <a:noFill/>
                          </a:ln>
                          <a:solidFill>
                            <a:schemeClr val="tx1"/>
                          </a:solidFill>
                          <a:effectLst/>
                          <a:latin typeface="Times New Roman" panose="02020603050405020304" pitchFamily="18" charset="0"/>
                        </a:rPr>
                        <a:t>x</a:t>
                      </a:r>
                      <a:endParaRPr kumimoji="0" lang="en-US" altLang="en-US" sz="2400" b="0" i="1" u="none" strike="noStrike" cap="none" normalizeH="0" baseline="0" dirty="0" smtClean="0">
                        <a:ln>
                          <a:noFill/>
                        </a:ln>
                        <a:solidFill>
                          <a:schemeClr val="tx1"/>
                        </a:solidFill>
                        <a:effectLst/>
                        <a:latin typeface="Times New Roman" panose="02020603050405020304" pitchFamily="18" charset="0"/>
                      </a:endParaRPr>
                    </a:p>
                  </a:txBody>
                  <a:tcPr horzOverflow="overflow">
                    <a:lnL cap="flat">
                      <a:noFill/>
                    </a:lnL>
                    <a:lnR>
                      <a:noFill/>
                    </a:lnR>
                    <a:lnT w="762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tc gridSpan="2">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GB" altLang="en-US" sz="2400" b="0" i="0" u="none" strike="noStrike" cap="none" normalizeH="0" baseline="0" smtClean="0">
                          <a:ln>
                            <a:noFill/>
                          </a:ln>
                          <a:solidFill>
                            <a:schemeClr val="tx1"/>
                          </a:solidFill>
                          <a:effectLst/>
                          <a:latin typeface="Tahoma" panose="020B0604030504040204" pitchFamily="34" charset="0"/>
                        </a:rPr>
                        <a:t>Food Expenditure</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GB" altLang="en-US" sz="2400" b="0" i="1" u="none" strike="noStrike" cap="none" normalizeH="0" baseline="0" smtClean="0">
                          <a:ln>
                            <a:noFill/>
                          </a:ln>
                          <a:solidFill>
                            <a:schemeClr val="tx1"/>
                          </a:solidFill>
                          <a:effectLst/>
                          <a:latin typeface="Times New Roman" panose="02020603050405020304" pitchFamily="18" charset="0"/>
                        </a:rPr>
                        <a:t>y</a:t>
                      </a:r>
                      <a:endParaRPr kumimoji="0" lang="en-US" altLang="en-US" sz="2400" b="0" i="1" u="none" strike="noStrike" cap="none" normalizeH="0" baseline="0" smtClean="0">
                        <a:ln>
                          <a:noFill/>
                        </a:ln>
                        <a:solidFill>
                          <a:schemeClr val="tx1"/>
                        </a:solidFill>
                        <a:effectLst/>
                        <a:latin typeface="Times New Roman" panose="02020603050405020304" pitchFamily="18" charset="0"/>
                      </a:endParaRPr>
                    </a:p>
                  </a:txBody>
                  <a:tcPr horzOverflow="overflow">
                    <a:lnL>
                      <a:noFill/>
                    </a:lnL>
                    <a:lnR>
                      <a:noFill/>
                    </a:lnR>
                    <a:lnT w="762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endParaRPr kumimoji="0" lang="en-GB" altLang="en-US" sz="2400" b="0" i="0" u="none" strike="noStrike" cap="none" normalizeH="0" baseline="0" smtClean="0">
                        <a:ln>
                          <a:noFill/>
                        </a:ln>
                        <a:solidFill>
                          <a:schemeClr val="tx1"/>
                        </a:solidFill>
                        <a:effectLst/>
                        <a:latin typeface="Tahoma" panose="020B0604030504040204"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GB" altLang="en-US" sz="2400" b="0" i="1" u="none" strike="noStrike" cap="none" normalizeH="0" baseline="0" smtClean="0">
                          <a:ln>
                            <a:noFill/>
                          </a:ln>
                          <a:solidFill>
                            <a:schemeClr val="tx1"/>
                          </a:solidFill>
                          <a:effectLst/>
                          <a:latin typeface="Times New Roman" panose="02020603050405020304" pitchFamily="18" charset="0"/>
                        </a:rPr>
                        <a:t>xy</a:t>
                      </a:r>
                      <a:endParaRPr kumimoji="0" lang="en-US" altLang="en-US" sz="2400" b="0" i="1" u="none" strike="noStrike" cap="none" normalizeH="0" baseline="0" smtClean="0">
                        <a:ln>
                          <a:noFill/>
                        </a:ln>
                        <a:solidFill>
                          <a:schemeClr val="tx1"/>
                        </a:solidFill>
                        <a:effectLst/>
                        <a:latin typeface="Times New Roman" panose="02020603050405020304" pitchFamily="18" charset="0"/>
                      </a:endParaRPr>
                    </a:p>
                  </a:txBody>
                  <a:tcPr horzOverflow="overflow">
                    <a:lnL>
                      <a:noFill/>
                    </a:lnL>
                    <a:lnR>
                      <a:noFill/>
                    </a:lnR>
                    <a:lnT w="762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endParaRPr kumimoji="0" lang="en-GB" altLang="en-US" sz="2400" b="0" i="0" u="none" strike="noStrike" cap="none" normalizeH="0" baseline="0" smtClean="0">
                        <a:ln>
                          <a:noFill/>
                        </a:ln>
                        <a:solidFill>
                          <a:schemeClr val="tx1"/>
                        </a:solidFill>
                        <a:effectLst/>
                        <a:latin typeface="Tahoma" panose="020B0604030504040204"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GB" altLang="en-US" sz="2400" b="0" i="1" u="none" strike="noStrike" cap="none" normalizeH="0" baseline="0" smtClean="0">
                          <a:ln>
                            <a:noFill/>
                          </a:ln>
                          <a:solidFill>
                            <a:schemeClr val="tx1"/>
                          </a:solidFill>
                          <a:effectLst/>
                          <a:latin typeface="Times New Roman" panose="02020603050405020304" pitchFamily="18" charset="0"/>
                        </a:rPr>
                        <a:t>x</a:t>
                      </a:r>
                      <a:r>
                        <a:rPr kumimoji="0" lang="en-US" altLang="en-US" sz="2400" b="0" i="0" u="none" strike="noStrike" cap="none" normalizeH="0" baseline="0" smtClean="0">
                          <a:ln>
                            <a:noFill/>
                          </a:ln>
                          <a:solidFill>
                            <a:schemeClr val="tx1"/>
                          </a:solidFill>
                          <a:effectLst/>
                          <a:latin typeface="Tahoma" panose="020B0604030504040204" pitchFamily="34" charset="0"/>
                          <a:cs typeface="Times New Roman" panose="02020603050405020304" pitchFamily="18" charset="0"/>
                        </a:rPr>
                        <a:t>²</a:t>
                      </a:r>
                    </a:p>
                  </a:txBody>
                  <a:tcPr horzOverflow="overflow">
                    <a:lnL>
                      <a:noFill/>
                    </a:lnL>
                    <a:lnR cap="flat">
                      <a:noFill/>
                    </a:lnR>
                    <a:lnT w="762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tr>
              <a:tr h="1812925">
                <a:tc gridSpan="2">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GB" altLang="en-US" sz="2400" b="0" i="0" u="none" strike="noStrike" cap="none" normalizeH="0" baseline="0" smtClean="0">
                          <a:ln>
                            <a:noFill/>
                          </a:ln>
                          <a:solidFill>
                            <a:schemeClr val="tx1"/>
                          </a:solidFill>
                          <a:effectLst/>
                          <a:latin typeface="Tahoma" panose="020B0604030504040204" pitchFamily="34" charset="0"/>
                        </a:rPr>
                        <a:t>35</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GB" altLang="en-US" sz="2400" b="0" i="0" u="none" strike="noStrike" cap="none" normalizeH="0" baseline="0" smtClean="0">
                          <a:ln>
                            <a:noFill/>
                          </a:ln>
                          <a:solidFill>
                            <a:schemeClr val="tx1"/>
                          </a:solidFill>
                          <a:effectLst/>
                          <a:latin typeface="Tahoma" panose="020B0604030504040204" pitchFamily="34" charset="0"/>
                        </a:rPr>
                        <a:t>49</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GB" altLang="en-US" sz="2400" b="0" i="0" u="none" strike="noStrike" cap="none" normalizeH="0" baseline="0" smtClean="0">
                          <a:ln>
                            <a:noFill/>
                          </a:ln>
                          <a:solidFill>
                            <a:schemeClr val="tx1"/>
                          </a:solidFill>
                          <a:effectLst/>
                          <a:latin typeface="Tahoma" panose="020B0604030504040204" pitchFamily="34" charset="0"/>
                        </a:rPr>
                        <a:t>21</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GB" altLang="en-US" sz="2400" b="0" i="0" u="none" strike="noStrike" cap="none" normalizeH="0" baseline="0" smtClean="0">
                          <a:ln>
                            <a:noFill/>
                          </a:ln>
                          <a:solidFill>
                            <a:schemeClr val="tx1"/>
                          </a:solidFill>
                          <a:effectLst/>
                          <a:latin typeface="Tahoma" panose="020B0604030504040204" pitchFamily="34" charset="0"/>
                        </a:rPr>
                        <a:t>39</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GB" altLang="en-US" sz="2400" b="0" i="0" u="none" strike="noStrike" cap="none" normalizeH="0" baseline="0" smtClean="0">
                          <a:ln>
                            <a:noFill/>
                          </a:ln>
                          <a:solidFill>
                            <a:schemeClr val="tx1"/>
                          </a:solidFill>
                          <a:effectLst/>
                          <a:latin typeface="Tahoma" panose="020B0604030504040204" pitchFamily="34" charset="0"/>
                        </a:rPr>
                        <a:t>15</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GB" altLang="en-US" sz="2400" b="0" i="0" u="none" strike="noStrike" cap="none" normalizeH="0" baseline="0" smtClean="0">
                          <a:ln>
                            <a:noFill/>
                          </a:ln>
                          <a:solidFill>
                            <a:schemeClr val="tx1"/>
                          </a:solidFill>
                          <a:effectLst/>
                          <a:latin typeface="Tahoma" panose="020B0604030504040204" pitchFamily="34" charset="0"/>
                        </a:rPr>
                        <a:t>28</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GB" altLang="en-US" sz="2400" b="0" i="0" u="none" strike="noStrike" cap="none" normalizeH="0" baseline="0" smtClean="0">
                          <a:ln>
                            <a:noFill/>
                          </a:ln>
                          <a:solidFill>
                            <a:schemeClr val="tx1"/>
                          </a:solidFill>
                          <a:effectLst/>
                          <a:latin typeface="Tahoma" panose="020B0604030504040204" pitchFamily="34" charset="0"/>
                        </a:rPr>
                        <a:t>25</a:t>
                      </a:r>
                      <a:endParaRPr kumimoji="0" lang="en-US" altLang="en-US" sz="2400" b="0" i="0" u="none" strike="noStrike" cap="none" normalizeH="0" baseline="0" smtClean="0">
                        <a:ln>
                          <a:noFill/>
                        </a:ln>
                        <a:solidFill>
                          <a:schemeClr val="tx1"/>
                        </a:solidFill>
                        <a:effectLst/>
                        <a:latin typeface="Tahoma" panose="020B0604030504040204" pitchFamily="34" charset="0"/>
                      </a:endParaRPr>
                    </a:p>
                  </a:txBody>
                  <a:tcPr horzOverflow="overflow">
                    <a:lnL cap="flat">
                      <a:noFill/>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GB" altLang="en-US" sz="2400" b="0" i="0" u="none" strike="noStrike" cap="none" normalizeH="0" baseline="0" smtClean="0">
                          <a:ln>
                            <a:noFill/>
                          </a:ln>
                          <a:solidFill>
                            <a:schemeClr val="tx1"/>
                          </a:solidFill>
                          <a:effectLst/>
                          <a:latin typeface="Tahoma" panose="020B0604030504040204" pitchFamily="34" charset="0"/>
                        </a:rPr>
                        <a:t>  9</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GB" altLang="en-US" sz="2400" b="0" i="0" u="none" strike="noStrike" cap="none" normalizeH="0" baseline="0" smtClean="0">
                          <a:ln>
                            <a:noFill/>
                          </a:ln>
                          <a:solidFill>
                            <a:schemeClr val="tx1"/>
                          </a:solidFill>
                          <a:effectLst/>
                          <a:latin typeface="Tahoma" panose="020B0604030504040204" pitchFamily="34" charset="0"/>
                        </a:rPr>
                        <a:t>15</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GB" altLang="en-US" sz="2400" b="0" i="0" u="none" strike="noStrike" cap="none" normalizeH="0" baseline="0" smtClean="0">
                          <a:ln>
                            <a:noFill/>
                          </a:ln>
                          <a:solidFill>
                            <a:schemeClr val="tx1"/>
                          </a:solidFill>
                          <a:effectLst/>
                          <a:latin typeface="Tahoma" panose="020B0604030504040204" pitchFamily="34" charset="0"/>
                        </a:rPr>
                        <a:t>  7</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GB" altLang="en-US" sz="2400" b="0" i="0" u="none" strike="noStrike" cap="none" normalizeH="0" baseline="0" smtClean="0">
                          <a:ln>
                            <a:noFill/>
                          </a:ln>
                          <a:solidFill>
                            <a:schemeClr val="tx1"/>
                          </a:solidFill>
                          <a:effectLst/>
                          <a:latin typeface="Tahoma" panose="020B0604030504040204" pitchFamily="34" charset="0"/>
                        </a:rPr>
                        <a:t>11</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GB" altLang="en-US" sz="2400" b="0" i="0" u="none" strike="noStrike" cap="none" normalizeH="0" baseline="0" smtClean="0">
                          <a:ln>
                            <a:noFill/>
                          </a:ln>
                          <a:solidFill>
                            <a:schemeClr val="tx1"/>
                          </a:solidFill>
                          <a:effectLst/>
                          <a:latin typeface="Tahoma" panose="020B0604030504040204" pitchFamily="34" charset="0"/>
                        </a:rPr>
                        <a:t>  5</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GB" altLang="en-US" sz="2400" b="0" i="0" u="none" strike="noStrike" cap="none" normalizeH="0" baseline="0" smtClean="0">
                          <a:ln>
                            <a:noFill/>
                          </a:ln>
                          <a:solidFill>
                            <a:schemeClr val="tx1"/>
                          </a:solidFill>
                          <a:effectLst/>
                          <a:latin typeface="Tahoma" panose="020B0604030504040204" pitchFamily="34" charset="0"/>
                        </a:rPr>
                        <a:t>  8</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GB" altLang="en-US" sz="2400" b="0" i="0" u="none" strike="noStrike" cap="none" normalizeH="0" baseline="0" smtClean="0">
                          <a:ln>
                            <a:noFill/>
                          </a:ln>
                          <a:solidFill>
                            <a:schemeClr val="tx1"/>
                          </a:solidFill>
                          <a:effectLst/>
                          <a:latin typeface="Tahoma" panose="020B0604030504040204" pitchFamily="34" charset="0"/>
                        </a:rPr>
                        <a:t>  9</a:t>
                      </a:r>
                      <a:endParaRPr kumimoji="0" lang="en-US" altLang="en-US" sz="2400" b="0" i="0" u="none" strike="noStrike" cap="none" normalizeH="0" baseline="0" smtClean="0">
                        <a:ln>
                          <a:noFill/>
                        </a:ln>
                        <a:solidFill>
                          <a:schemeClr val="tx1"/>
                        </a:solidFill>
                        <a:effectLst/>
                        <a:latin typeface="Tahoma" panose="020B0604030504040204" pitchFamily="34" charset="0"/>
                      </a:endParaRPr>
                    </a:p>
                  </a:txBody>
                  <a:tcPr horzOverflow="overflow">
                    <a:lnL>
                      <a:noFill/>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GB" altLang="en-US" sz="2400" b="0" i="0" u="none" strike="noStrike" cap="none" normalizeH="0" baseline="0" dirty="0" smtClean="0">
                          <a:ln>
                            <a:noFill/>
                          </a:ln>
                          <a:solidFill>
                            <a:schemeClr val="tx1"/>
                          </a:solidFill>
                          <a:effectLst/>
                          <a:latin typeface="Tahoma" panose="020B0604030504040204" pitchFamily="34" charset="0"/>
                        </a:rPr>
                        <a:t>315</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GB" altLang="en-US" sz="2400" b="0" i="0" u="none" strike="noStrike" cap="none" normalizeH="0" baseline="0" dirty="0" smtClean="0">
                          <a:ln>
                            <a:noFill/>
                          </a:ln>
                          <a:solidFill>
                            <a:schemeClr val="tx1"/>
                          </a:solidFill>
                          <a:effectLst/>
                          <a:latin typeface="Tahoma" panose="020B0604030504040204" pitchFamily="34" charset="0"/>
                        </a:rPr>
                        <a:t>735</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GB" altLang="en-US" sz="2400" b="0" i="0" u="none" strike="noStrike" cap="none" normalizeH="0" baseline="0" dirty="0" smtClean="0">
                          <a:ln>
                            <a:noFill/>
                          </a:ln>
                          <a:solidFill>
                            <a:schemeClr val="tx1"/>
                          </a:solidFill>
                          <a:effectLst/>
                          <a:latin typeface="Tahoma" panose="020B0604030504040204" pitchFamily="34" charset="0"/>
                        </a:rPr>
                        <a:t>147</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GB" altLang="en-US" sz="2400" b="0" i="0" u="none" strike="noStrike" cap="none" normalizeH="0" baseline="0" dirty="0" smtClean="0">
                          <a:ln>
                            <a:noFill/>
                          </a:ln>
                          <a:solidFill>
                            <a:schemeClr val="tx1"/>
                          </a:solidFill>
                          <a:effectLst/>
                          <a:latin typeface="Tahoma" panose="020B0604030504040204" pitchFamily="34" charset="0"/>
                        </a:rPr>
                        <a:t>429</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GB" altLang="en-US" sz="2400" b="0" i="0" u="none" strike="noStrike" cap="none" normalizeH="0" baseline="0" dirty="0" smtClean="0">
                          <a:ln>
                            <a:noFill/>
                          </a:ln>
                          <a:solidFill>
                            <a:schemeClr val="tx1"/>
                          </a:solidFill>
                          <a:effectLst/>
                          <a:latin typeface="Tahoma" panose="020B0604030504040204" pitchFamily="34" charset="0"/>
                        </a:rPr>
                        <a:t>  75</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GB" altLang="en-US" sz="2400" b="0" i="0" u="none" strike="noStrike" cap="none" normalizeH="0" baseline="0" dirty="0" smtClean="0">
                          <a:ln>
                            <a:noFill/>
                          </a:ln>
                          <a:solidFill>
                            <a:schemeClr val="tx1"/>
                          </a:solidFill>
                          <a:effectLst/>
                          <a:latin typeface="Tahoma" panose="020B0604030504040204" pitchFamily="34" charset="0"/>
                        </a:rPr>
                        <a:t>224</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GB" altLang="en-US" sz="2400" b="0" i="0" u="none" strike="noStrike" cap="none" normalizeH="0" baseline="0" dirty="0" smtClean="0">
                          <a:ln>
                            <a:noFill/>
                          </a:ln>
                          <a:solidFill>
                            <a:schemeClr val="tx1"/>
                          </a:solidFill>
                          <a:effectLst/>
                          <a:latin typeface="Tahoma" panose="020B0604030504040204" pitchFamily="34" charset="0"/>
                        </a:rPr>
                        <a:t>225</a:t>
                      </a:r>
                      <a:endParaRPr kumimoji="0" lang="en-US" altLang="en-US" sz="2400" b="0" i="0" u="none" strike="noStrike" cap="none" normalizeH="0" baseline="0" dirty="0" smtClean="0">
                        <a:ln>
                          <a:noFill/>
                        </a:ln>
                        <a:solidFill>
                          <a:schemeClr val="tx1"/>
                        </a:solidFill>
                        <a:effectLst/>
                        <a:latin typeface="Tahoma" panose="020B0604030504040204" pitchFamily="34" charset="0"/>
                      </a:endParaRPr>
                    </a:p>
                  </a:txBody>
                  <a:tcPr horzOverflow="overflow">
                    <a:lnL>
                      <a:noFill/>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GB" altLang="en-US" sz="2400" b="0" i="0" u="none" strike="noStrike" cap="none" normalizeH="0" baseline="0" smtClean="0">
                          <a:ln>
                            <a:noFill/>
                          </a:ln>
                          <a:solidFill>
                            <a:schemeClr val="tx1"/>
                          </a:solidFill>
                          <a:effectLst/>
                          <a:latin typeface="Tahoma" panose="020B0604030504040204" pitchFamily="34" charset="0"/>
                        </a:rPr>
                        <a:t>1225</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GB" altLang="en-US" sz="2400" b="0" i="0" u="none" strike="noStrike" cap="none" normalizeH="0" baseline="0" smtClean="0">
                          <a:ln>
                            <a:noFill/>
                          </a:ln>
                          <a:solidFill>
                            <a:schemeClr val="tx1"/>
                          </a:solidFill>
                          <a:effectLst/>
                          <a:latin typeface="Tahoma" panose="020B0604030504040204" pitchFamily="34" charset="0"/>
                        </a:rPr>
                        <a:t>2401</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GB" altLang="en-US" sz="2400" b="0" i="0" u="none" strike="noStrike" cap="none" normalizeH="0" baseline="0" smtClean="0">
                          <a:ln>
                            <a:noFill/>
                          </a:ln>
                          <a:solidFill>
                            <a:schemeClr val="tx1"/>
                          </a:solidFill>
                          <a:effectLst/>
                          <a:latin typeface="Tahoma" panose="020B0604030504040204" pitchFamily="34" charset="0"/>
                        </a:rPr>
                        <a:t>  441</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GB" altLang="en-US" sz="2400" b="0" i="0" u="none" strike="noStrike" cap="none" normalizeH="0" baseline="0" smtClean="0">
                          <a:ln>
                            <a:noFill/>
                          </a:ln>
                          <a:solidFill>
                            <a:schemeClr val="tx1"/>
                          </a:solidFill>
                          <a:effectLst/>
                          <a:latin typeface="Tahoma" panose="020B0604030504040204" pitchFamily="34" charset="0"/>
                        </a:rPr>
                        <a:t>1521</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GB" altLang="en-US" sz="2400" b="0" i="0" u="none" strike="noStrike" cap="none" normalizeH="0" baseline="0" smtClean="0">
                          <a:ln>
                            <a:noFill/>
                          </a:ln>
                          <a:solidFill>
                            <a:schemeClr val="tx1"/>
                          </a:solidFill>
                          <a:effectLst/>
                          <a:latin typeface="Tahoma" panose="020B0604030504040204" pitchFamily="34" charset="0"/>
                        </a:rPr>
                        <a:t>  225</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GB" altLang="en-US" sz="2400" b="0" i="0" u="none" strike="noStrike" cap="none" normalizeH="0" baseline="0" smtClean="0">
                          <a:ln>
                            <a:noFill/>
                          </a:ln>
                          <a:solidFill>
                            <a:schemeClr val="tx1"/>
                          </a:solidFill>
                          <a:effectLst/>
                          <a:latin typeface="Tahoma" panose="020B0604030504040204" pitchFamily="34" charset="0"/>
                        </a:rPr>
                        <a:t>  784</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GB" altLang="en-US" sz="2400" b="0" i="0" u="none" strike="noStrike" cap="none" normalizeH="0" baseline="0" smtClean="0">
                          <a:ln>
                            <a:noFill/>
                          </a:ln>
                          <a:solidFill>
                            <a:schemeClr val="tx1"/>
                          </a:solidFill>
                          <a:effectLst/>
                          <a:latin typeface="Tahoma" panose="020B0604030504040204" pitchFamily="34" charset="0"/>
                        </a:rPr>
                        <a:t>  625</a:t>
                      </a:r>
                      <a:endParaRPr kumimoji="0" lang="en-US" altLang="en-US" sz="2400" b="0" i="0" u="none" strike="noStrike" cap="none" normalizeH="0" baseline="0" smtClean="0">
                        <a:ln>
                          <a:noFill/>
                        </a:ln>
                        <a:solidFill>
                          <a:schemeClr val="tx1"/>
                        </a:solidFill>
                        <a:effectLst/>
                        <a:latin typeface="Tahoma" panose="020B0604030504040204" pitchFamily="34" charset="0"/>
                      </a:endParaRPr>
                    </a:p>
                  </a:txBody>
                  <a:tcPr horzOverflow="overflow">
                    <a:lnL>
                      <a:noFill/>
                    </a:lnL>
                    <a:lnR cap="flat">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tr>
              <a:tr h="180975">
                <a:tc gridSpan="2">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l-GR" altLang="en-US" sz="2400" b="0" i="0" u="none" strike="noStrike" cap="none" normalizeH="0" baseline="0" smtClean="0">
                          <a:ln>
                            <a:noFill/>
                          </a:ln>
                          <a:solidFill>
                            <a:schemeClr val="tx1"/>
                          </a:solidFill>
                          <a:effectLst/>
                          <a:latin typeface="Tahoma" panose="020B0604030504040204" pitchFamily="34" charset="0"/>
                          <a:cs typeface="Times New Roman" panose="02020603050405020304" pitchFamily="18" charset="0"/>
                        </a:rPr>
                        <a:t>Σ</a:t>
                      </a:r>
                      <a:r>
                        <a:rPr kumimoji="0" lang="en-GB" altLang="en-US" sz="2400" b="0" i="1"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x</a:t>
                      </a:r>
                      <a:r>
                        <a:rPr kumimoji="0" lang="en-GB" altLang="en-US" sz="2400" b="0" i="0" u="none" strike="noStrike" cap="none" normalizeH="0" baseline="0" smtClean="0">
                          <a:ln>
                            <a:noFill/>
                          </a:ln>
                          <a:solidFill>
                            <a:schemeClr val="tx1"/>
                          </a:solidFill>
                          <a:effectLst/>
                          <a:latin typeface="Tahoma" panose="020B0604030504040204" pitchFamily="34" charset="0"/>
                          <a:cs typeface="Times New Roman" panose="02020603050405020304" pitchFamily="18" charset="0"/>
                        </a:rPr>
                        <a:t> = 212</a:t>
                      </a:r>
                      <a:endParaRPr kumimoji="0" lang="en-US" altLang="en-US" sz="2400" b="0" i="0" u="none" strike="noStrike" cap="none" normalizeH="0" baseline="0" smtClean="0">
                        <a:ln>
                          <a:noFill/>
                        </a:ln>
                        <a:solidFill>
                          <a:schemeClr val="tx1"/>
                        </a:solidFill>
                        <a:effectLst/>
                        <a:latin typeface="Tahoma" panose="020B0604030504040204" pitchFamily="34" charset="0"/>
                        <a:cs typeface="Times New Roman" panose="02020603050405020304" pitchFamily="18" charset="0"/>
                      </a:endParaRPr>
                    </a:p>
                  </a:txBody>
                  <a:tcPr horzOverflow="overflow">
                    <a:lnL cap="flat">
                      <a:noFill/>
                    </a:lnL>
                    <a:lnR>
                      <a:noFill/>
                    </a:lnR>
                    <a:lnT w="12700" cap="flat" cmpd="sng" algn="ctr">
                      <a:solidFill>
                        <a:schemeClr val="accent1"/>
                      </a:solidFill>
                      <a:prstDash val="solid"/>
                      <a:round/>
                      <a:headEnd type="none" w="med" len="med"/>
                      <a:tailEnd type="none" w="med" len="med"/>
                    </a:lnT>
                    <a:lnB w="38100" cap="flat" cmpd="sng" algn="ctr">
                      <a:solidFill>
                        <a:schemeClr val="accent1"/>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l-GR" altLang="en-US" sz="2400" b="0" i="0" u="none" strike="noStrike" cap="none" normalizeH="0" baseline="0" smtClean="0">
                          <a:ln>
                            <a:noFill/>
                          </a:ln>
                          <a:solidFill>
                            <a:schemeClr val="tx1"/>
                          </a:solidFill>
                          <a:effectLst/>
                          <a:latin typeface="Tahoma" panose="020B0604030504040204" pitchFamily="34" charset="0"/>
                          <a:cs typeface="Times New Roman" panose="02020603050405020304" pitchFamily="18" charset="0"/>
                        </a:rPr>
                        <a:t>Σ</a:t>
                      </a:r>
                      <a:r>
                        <a:rPr kumimoji="0" lang="en-GB" altLang="en-US" sz="2400" b="0" i="1"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y</a:t>
                      </a:r>
                      <a:r>
                        <a:rPr kumimoji="0" lang="en-GB" altLang="en-US" sz="2400" b="0" i="0" u="none" strike="noStrike" cap="none" normalizeH="0" baseline="0" smtClean="0">
                          <a:ln>
                            <a:noFill/>
                          </a:ln>
                          <a:solidFill>
                            <a:schemeClr val="tx1"/>
                          </a:solidFill>
                          <a:effectLst/>
                          <a:latin typeface="Tahoma" panose="020B0604030504040204" pitchFamily="34" charset="0"/>
                          <a:cs typeface="Times New Roman" panose="02020603050405020304" pitchFamily="18" charset="0"/>
                        </a:rPr>
                        <a:t> = 64</a:t>
                      </a:r>
                      <a:endParaRPr kumimoji="0" lang="el-GR" altLang="en-US" sz="2400" b="0" i="0" u="none" strike="noStrike" cap="none" normalizeH="0" baseline="0" smtClean="0">
                        <a:ln>
                          <a:noFill/>
                        </a:ln>
                        <a:solidFill>
                          <a:schemeClr val="tx1"/>
                        </a:solidFill>
                        <a:effectLst/>
                        <a:latin typeface="Tahoma" panose="020B0604030504040204" pitchFamily="34" charset="0"/>
                        <a:cs typeface="Times New Roman" panose="02020603050405020304" pitchFamily="18" charset="0"/>
                      </a:endParaRPr>
                    </a:p>
                  </a:txBody>
                  <a:tcPr horzOverflow="overflow">
                    <a:lnL>
                      <a:noFill/>
                    </a:lnL>
                    <a:lnR>
                      <a:noFill/>
                    </a:lnR>
                    <a:lnT w="12700" cap="flat" cmpd="sng" algn="ctr">
                      <a:solidFill>
                        <a:schemeClr val="accent1"/>
                      </a:solidFill>
                      <a:prstDash val="solid"/>
                      <a:round/>
                      <a:headEnd type="none" w="med" len="med"/>
                      <a:tailEnd type="none" w="med" len="med"/>
                    </a:lnT>
                    <a:lnB w="38100" cap="flat" cmpd="sng" algn="ctr">
                      <a:solidFill>
                        <a:schemeClr val="accent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l-GR" altLang="en-US" sz="2400" b="0" i="0" u="none" strike="noStrike" cap="none" normalizeH="0" baseline="0" smtClean="0">
                          <a:ln>
                            <a:noFill/>
                          </a:ln>
                          <a:solidFill>
                            <a:schemeClr val="tx1"/>
                          </a:solidFill>
                          <a:effectLst/>
                          <a:latin typeface="Tahoma" panose="020B0604030504040204" pitchFamily="34" charset="0"/>
                          <a:cs typeface="Times New Roman" panose="02020603050405020304" pitchFamily="18" charset="0"/>
                        </a:rPr>
                        <a:t>Σ</a:t>
                      </a:r>
                      <a:r>
                        <a:rPr kumimoji="0" lang="en-GB" altLang="en-US" sz="2400" b="0" i="1"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xy</a:t>
                      </a:r>
                      <a:r>
                        <a:rPr kumimoji="0" lang="en-GB" altLang="en-US" sz="2400" b="0" i="0" u="none" strike="noStrike" cap="none" normalizeH="0" baseline="0" smtClean="0">
                          <a:ln>
                            <a:noFill/>
                          </a:ln>
                          <a:solidFill>
                            <a:schemeClr val="tx1"/>
                          </a:solidFill>
                          <a:effectLst/>
                          <a:latin typeface="Tahoma" panose="020B0604030504040204" pitchFamily="34" charset="0"/>
                          <a:cs typeface="Times New Roman" panose="02020603050405020304" pitchFamily="18" charset="0"/>
                        </a:rPr>
                        <a:t> = 2150</a:t>
                      </a:r>
                      <a:endParaRPr kumimoji="0" lang="el-GR" altLang="en-US" sz="2400" b="0" i="0" u="none" strike="noStrike" cap="none" normalizeH="0" baseline="0" smtClean="0">
                        <a:ln>
                          <a:noFill/>
                        </a:ln>
                        <a:solidFill>
                          <a:schemeClr val="tx1"/>
                        </a:solidFill>
                        <a:effectLst/>
                        <a:latin typeface="Tahoma" panose="020B0604030504040204" pitchFamily="34" charset="0"/>
                        <a:cs typeface="Times New Roman" panose="02020603050405020304" pitchFamily="18" charset="0"/>
                      </a:endParaRPr>
                    </a:p>
                  </a:txBody>
                  <a:tcPr horzOverflow="overflow">
                    <a:lnL>
                      <a:noFill/>
                    </a:lnL>
                    <a:lnR>
                      <a:noFill/>
                    </a:lnR>
                    <a:lnT w="12700" cap="flat" cmpd="sng" algn="ctr">
                      <a:solidFill>
                        <a:schemeClr val="accent1"/>
                      </a:solidFill>
                      <a:prstDash val="solid"/>
                      <a:round/>
                      <a:headEnd type="none" w="med" len="med"/>
                      <a:tailEnd type="none" w="med" len="med"/>
                    </a:lnT>
                    <a:lnB w="38100" cap="flat" cmpd="sng" algn="ctr">
                      <a:solidFill>
                        <a:schemeClr val="accent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l-GR" altLang="en-US" sz="2400" b="0" i="0" u="none" strike="noStrike" cap="none" normalizeH="0" baseline="0" dirty="0" smtClean="0">
                          <a:ln>
                            <a:noFill/>
                          </a:ln>
                          <a:solidFill>
                            <a:schemeClr val="tx1"/>
                          </a:solidFill>
                          <a:effectLst/>
                          <a:latin typeface="Tahoma" panose="020B0604030504040204" pitchFamily="34" charset="0"/>
                          <a:cs typeface="Times New Roman" panose="02020603050405020304" pitchFamily="18" charset="0"/>
                        </a:rPr>
                        <a:t>Σ</a:t>
                      </a:r>
                      <a:r>
                        <a:rPr kumimoji="0" lang="en-GB" altLang="en-US" sz="2400" b="0" i="1"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x</a:t>
                      </a:r>
                      <a:r>
                        <a:rPr kumimoji="0" lang="en-US" altLang="en-US" sz="2400" b="0" i="0" u="none" strike="noStrike" cap="none" normalizeH="0" baseline="0" dirty="0" smtClean="0">
                          <a:ln>
                            <a:noFill/>
                          </a:ln>
                          <a:solidFill>
                            <a:schemeClr val="tx1"/>
                          </a:solidFill>
                          <a:effectLst/>
                          <a:latin typeface="Tahoma" panose="020B0604030504040204" pitchFamily="34" charset="0"/>
                          <a:cs typeface="Times New Roman" panose="02020603050405020304" pitchFamily="18" charset="0"/>
                        </a:rPr>
                        <a:t>² = 7222</a:t>
                      </a:r>
                    </a:p>
                  </a:txBody>
                  <a:tcPr horzOverflow="overflow">
                    <a:lnL>
                      <a:noFill/>
                    </a:lnL>
                    <a:lnR cap="flat">
                      <a:noFill/>
                    </a:lnR>
                    <a:lnT w="12700" cap="flat" cmpd="sng" algn="ctr">
                      <a:solidFill>
                        <a:schemeClr val="accent1"/>
                      </a:solidFill>
                      <a:prstDash val="solid"/>
                      <a:round/>
                      <a:headEnd type="none" w="med" len="med"/>
                      <a:tailEnd type="none" w="med" len="med"/>
                    </a:lnT>
                    <a:lnB w="38100" cap="flat" cmpd="sng" algn="ctr">
                      <a:solidFill>
                        <a:schemeClr val="accent1"/>
                      </a:solidFill>
                      <a:prstDash val="solid"/>
                      <a:round/>
                      <a:headEnd type="none" w="med" len="med"/>
                      <a:tailEnd type="none" w="med" len="med"/>
                    </a:lnB>
                    <a:lnTlToBr>
                      <a:noFill/>
                    </a:lnTlToBr>
                    <a:lnBlToTr>
                      <a:noFill/>
                    </a:lnBlToTr>
                    <a:noFill/>
                  </a:tcPr>
                </a:tc>
              </a:tr>
            </a:tbl>
          </a:graphicData>
        </a:graphic>
      </p:graphicFrame>
      <p:sp>
        <p:nvSpPr>
          <p:cNvPr id="3" name="Rectangle 2"/>
          <p:cNvSpPr/>
          <p:nvPr/>
        </p:nvSpPr>
        <p:spPr>
          <a:xfrm>
            <a:off x="685800" y="381000"/>
            <a:ext cx="8269288" cy="923330"/>
          </a:xfrm>
          <a:prstGeom prst="rect">
            <a:avLst/>
          </a:prstGeom>
        </p:spPr>
        <p:txBody>
          <a:bodyPr wrap="square">
            <a:spAutoFit/>
          </a:bodyPr>
          <a:lstStyle/>
          <a:p>
            <a:pPr algn="just"/>
            <a:r>
              <a:rPr lang="en-US" b="1" dirty="0">
                <a:latin typeface="Times New Roman" pitchFamily="18" charset="0"/>
                <a:cs typeface="Times New Roman" pitchFamily="18" charset="0"/>
              </a:rPr>
              <a:t>Solution</a:t>
            </a:r>
          </a:p>
          <a:p>
            <a:pPr algn="just"/>
            <a:r>
              <a:rPr lang="en-US" dirty="0">
                <a:latin typeface="Times New Roman" pitchFamily="18" charset="0"/>
                <a:cs typeface="Times New Roman" pitchFamily="18" charset="0"/>
              </a:rPr>
              <a:t>	The first thing to start the solution is to look at the formulas of </a:t>
            </a:r>
            <a:r>
              <a:rPr lang="en-US" b="1" i="1" dirty="0">
                <a:latin typeface="Times New Roman" pitchFamily="18" charset="0"/>
                <a:cs typeface="Times New Roman" pitchFamily="18" charset="0"/>
              </a:rPr>
              <a:t>a</a:t>
            </a:r>
            <a:r>
              <a:rPr lang="en-US" dirty="0">
                <a:latin typeface="Times New Roman" pitchFamily="18" charset="0"/>
                <a:cs typeface="Times New Roman" pitchFamily="18" charset="0"/>
              </a:rPr>
              <a:t> and </a:t>
            </a:r>
            <a:r>
              <a:rPr lang="en-US" b="1" i="1" dirty="0">
                <a:latin typeface="Times New Roman" pitchFamily="18" charset="0"/>
                <a:cs typeface="Times New Roman" pitchFamily="18" charset="0"/>
              </a:rPr>
              <a:t>b.</a:t>
            </a:r>
            <a:r>
              <a:rPr lang="en-US" dirty="0">
                <a:latin typeface="Times New Roman" pitchFamily="18" charset="0"/>
                <a:cs typeface="Times New Roman" pitchFamily="18" charset="0"/>
              </a:rPr>
              <a:t> So for the solution of </a:t>
            </a:r>
            <a:r>
              <a:rPr lang="en-US" b="1" i="1" dirty="0">
                <a:latin typeface="Times New Roman" pitchFamily="18" charset="0"/>
                <a:cs typeface="Times New Roman" pitchFamily="18" charset="0"/>
              </a:rPr>
              <a:t>b</a:t>
            </a:r>
            <a:r>
              <a:rPr lang="en-US" dirty="0">
                <a:latin typeface="Times New Roman" pitchFamily="18" charset="0"/>
                <a:cs typeface="Times New Roman" pitchFamily="18" charset="0"/>
              </a:rPr>
              <a:t> we proceed as follows</a:t>
            </a:r>
          </a:p>
        </p:txBody>
      </p:sp>
    </p:spTree>
    <p:extLst>
      <p:ext uri="{BB962C8B-B14F-4D97-AF65-F5344CB8AC3E}">
        <p14:creationId xmlns:p14="http://schemas.microsoft.com/office/powerpoint/2010/main" val="7886494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p:cNvSpPr txBox="1"/>
              <p:nvPr/>
            </p:nvSpPr>
            <p:spPr>
              <a:xfrm>
                <a:off x="304800" y="533400"/>
                <a:ext cx="8382000" cy="3461140"/>
              </a:xfrm>
              <a:prstGeom prst="rect">
                <a:avLst/>
              </a:prstGeom>
              <a:noFill/>
            </p:spPr>
            <p:txBody>
              <a:bodyPr wrap="square" rtlCol="0">
                <a:spAutoFit/>
              </a:bodyPr>
              <a:lstStyle/>
              <a:p>
                <a:r>
                  <a:rPr lang="en-US" sz="2400" dirty="0" smtClean="0">
                    <a:latin typeface="Times New Roman" pitchFamily="18" charset="0"/>
                    <a:cs typeface="Times New Roman" pitchFamily="18" charset="0"/>
                  </a:rPr>
                  <a:t>So according to formula of </a:t>
                </a:r>
                <a:r>
                  <a:rPr lang="en-US" sz="2400" b="1" i="1" dirty="0" smtClean="0">
                    <a:latin typeface="Times New Roman" pitchFamily="18" charset="0"/>
                    <a:cs typeface="Times New Roman" pitchFamily="18" charset="0"/>
                  </a:rPr>
                  <a:t>b</a:t>
                </a:r>
                <a:r>
                  <a:rPr lang="en-US" sz="2400" dirty="0" smtClean="0">
                    <a:latin typeface="Times New Roman" pitchFamily="18" charset="0"/>
                    <a:cs typeface="Times New Roman" pitchFamily="18" charset="0"/>
                  </a:rPr>
                  <a:t> we need the following sums</a:t>
                </a:r>
              </a:p>
              <a:p>
                <a14:m>
                  <m:oMath xmlns:m="http://schemas.openxmlformats.org/officeDocument/2006/math">
                    <m:nary>
                      <m:naryPr>
                        <m:chr m:val="∑"/>
                        <m:subHide m:val="on"/>
                        <m:supHide m:val="on"/>
                        <m:ctrlPr>
                          <a:rPr lang="en-US" sz="2400" i="1">
                            <a:latin typeface="Cambria Math" panose="02040503050406030204" pitchFamily="18" charset="0"/>
                          </a:rPr>
                        </m:ctrlPr>
                      </m:naryPr>
                      <m:sub/>
                      <m:sup/>
                      <m:e>
                        <m:r>
                          <a:rPr lang="en-US" sz="2400" i="1">
                            <a:latin typeface="Cambria Math"/>
                          </a:rPr>
                          <m:t>𝑋𝑌</m:t>
                        </m:r>
                      </m:e>
                    </m:nary>
                    <m:r>
                      <a:rPr lang="en-US" sz="2400" b="0" i="0" smtClean="0">
                        <a:latin typeface="Cambria Math"/>
                      </a:rPr>
                      <m:t>= ?</m:t>
                    </m:r>
                  </m:oMath>
                </a14:m>
                <a:r>
                  <a:rPr lang="en-US" sz="2400" dirty="0" smtClean="0">
                    <a:latin typeface="Times New Roman" pitchFamily="18" charset="0"/>
                    <a:cs typeface="Times New Roman" pitchFamily="18" charset="0"/>
                  </a:rPr>
                  <a:t> </a:t>
                </a:r>
                <a:endParaRPr lang="en-US" sz="2400" i="1" dirty="0" smtClean="0">
                  <a:latin typeface="Times New Roman" pitchFamily="18" charset="0"/>
                  <a:cs typeface="Times New Roman" pitchFamily="18" charset="0"/>
                </a:endParaRPr>
              </a:p>
              <a:p>
                <a14:m>
                  <m:oMath xmlns:m="http://schemas.openxmlformats.org/officeDocument/2006/math">
                    <m:nary>
                      <m:naryPr>
                        <m:chr m:val="∑"/>
                        <m:subHide m:val="on"/>
                        <m:supHide m:val="on"/>
                        <m:ctrlPr>
                          <a:rPr lang="en-US" sz="2400" i="1">
                            <a:latin typeface="Cambria Math" panose="02040503050406030204" pitchFamily="18" charset="0"/>
                          </a:rPr>
                        </m:ctrlPr>
                      </m:naryPr>
                      <m:sub/>
                      <m:sup/>
                      <m:e>
                        <m:r>
                          <a:rPr lang="en-US" sz="2400" i="1">
                            <a:latin typeface="Cambria Math"/>
                          </a:rPr>
                          <m:t>𝑋</m:t>
                        </m:r>
                      </m:e>
                    </m:nary>
                  </m:oMath>
                </a14:m>
                <a:r>
                  <a:rPr lang="en-US" sz="2400" dirty="0" smtClean="0">
                    <a:latin typeface="Times New Roman" pitchFamily="18" charset="0"/>
                    <a:cs typeface="Times New Roman" pitchFamily="18" charset="0"/>
                  </a:rPr>
                  <a:t>= ?</a:t>
                </a:r>
              </a:p>
              <a:p>
                <a14:m>
                  <m:oMath xmlns:m="http://schemas.openxmlformats.org/officeDocument/2006/math">
                    <m:nary>
                      <m:naryPr>
                        <m:chr m:val="∑"/>
                        <m:subHide m:val="on"/>
                        <m:supHide m:val="on"/>
                        <m:ctrlPr>
                          <a:rPr lang="en-US" sz="2400" i="1">
                            <a:latin typeface="Cambria Math" panose="02040503050406030204" pitchFamily="18" charset="0"/>
                          </a:rPr>
                        </m:ctrlPr>
                      </m:naryPr>
                      <m:sub/>
                      <m:sup/>
                      <m:e>
                        <m:r>
                          <a:rPr lang="en-US" sz="2400" i="1">
                            <a:latin typeface="Cambria Math"/>
                          </a:rPr>
                          <m:t>𝑌</m:t>
                        </m:r>
                      </m:e>
                    </m:nary>
                    <m:r>
                      <a:rPr lang="en-US" sz="2400" b="0" i="0" smtClean="0">
                        <a:latin typeface="Cambria Math"/>
                      </a:rPr>
                      <m:t>=?</m:t>
                    </m:r>
                  </m:oMath>
                </a14:m>
                <a:r>
                  <a:rPr lang="en-US" sz="2400" dirty="0" smtClean="0">
                    <a:latin typeface="Times New Roman" pitchFamily="18" charset="0"/>
                    <a:cs typeface="Times New Roman" pitchFamily="18" charset="0"/>
                  </a:rPr>
                  <a:t> </a:t>
                </a:r>
              </a:p>
              <a:p>
                <a14:m>
                  <m:oMath xmlns:m="http://schemas.openxmlformats.org/officeDocument/2006/math">
                    <m:nary>
                      <m:naryPr>
                        <m:chr m:val="∑"/>
                        <m:subHide m:val="on"/>
                        <m:supHide m:val="on"/>
                        <m:ctrlPr>
                          <a:rPr lang="en-US" sz="2400" i="1">
                            <a:latin typeface="Cambria Math" panose="02040503050406030204" pitchFamily="18" charset="0"/>
                          </a:rPr>
                        </m:ctrlPr>
                      </m:naryPr>
                      <m:sub/>
                      <m:sup/>
                      <m:e>
                        <m:sSup>
                          <m:sSupPr>
                            <m:ctrlPr>
                              <a:rPr lang="en-US" sz="2400" i="1">
                                <a:latin typeface="Cambria Math" panose="02040503050406030204" pitchFamily="18" charset="0"/>
                              </a:rPr>
                            </m:ctrlPr>
                          </m:sSupPr>
                          <m:e>
                            <m:r>
                              <a:rPr lang="en-US" sz="2400" i="1">
                                <a:latin typeface="Cambria Math"/>
                              </a:rPr>
                              <m:t>𝑋</m:t>
                            </m:r>
                          </m:e>
                          <m:sup>
                            <m:r>
                              <a:rPr lang="en-US" sz="2400" i="1">
                                <a:latin typeface="Cambria Math"/>
                              </a:rPr>
                              <m:t>2</m:t>
                            </m:r>
                          </m:sup>
                        </m:sSup>
                      </m:e>
                    </m:nary>
                  </m:oMath>
                </a14:m>
                <a:r>
                  <a:rPr lang="en-US" sz="2400" dirty="0" smtClean="0">
                    <a:latin typeface="Times New Roman" pitchFamily="18" charset="0"/>
                    <a:cs typeface="Times New Roman" pitchFamily="18" charset="0"/>
                  </a:rPr>
                  <a:t>= ?</a:t>
                </a:r>
              </a:p>
              <a:p>
                <a14:m>
                  <m:oMath xmlns:m="http://schemas.openxmlformats.org/officeDocument/2006/math">
                    <m:sSup>
                      <m:sSupPr>
                        <m:ctrlPr>
                          <a:rPr lang="en-US" sz="2400" i="1">
                            <a:latin typeface="Cambria Math" panose="02040503050406030204" pitchFamily="18" charset="0"/>
                          </a:rPr>
                        </m:ctrlPr>
                      </m:sSupPr>
                      <m:e>
                        <m:r>
                          <a:rPr lang="en-US" sz="2400" i="1">
                            <a:latin typeface="Cambria Math"/>
                          </a:rPr>
                          <m:t>(</m:t>
                        </m:r>
                        <m:nary>
                          <m:naryPr>
                            <m:chr m:val="∑"/>
                            <m:subHide m:val="on"/>
                            <m:supHide m:val="on"/>
                            <m:ctrlPr>
                              <a:rPr lang="en-US" sz="2400" i="1">
                                <a:latin typeface="Cambria Math" panose="02040503050406030204" pitchFamily="18" charset="0"/>
                              </a:rPr>
                            </m:ctrlPr>
                          </m:naryPr>
                          <m:sub/>
                          <m:sup/>
                          <m:e>
                            <m:r>
                              <a:rPr lang="en-US" sz="2400" i="1">
                                <a:latin typeface="Cambria Math"/>
                              </a:rPr>
                              <m:t>𝑋</m:t>
                            </m:r>
                            <m:r>
                              <a:rPr lang="en-US" sz="2400" i="1">
                                <a:latin typeface="Cambria Math"/>
                              </a:rPr>
                              <m:t>)</m:t>
                            </m:r>
                          </m:e>
                        </m:nary>
                      </m:e>
                      <m:sup>
                        <m:r>
                          <a:rPr lang="en-US" sz="2400" i="1">
                            <a:latin typeface="Cambria Math"/>
                          </a:rPr>
                          <m:t>2</m:t>
                        </m:r>
                      </m:sup>
                    </m:sSup>
                  </m:oMath>
                </a14:m>
                <a:r>
                  <a:rPr lang="en-US" sz="2400" dirty="0" smtClean="0">
                    <a:latin typeface="Times New Roman" pitchFamily="18" charset="0"/>
                    <a:cs typeface="Times New Roman" pitchFamily="18" charset="0"/>
                  </a:rPr>
                  <a:t>= ?</a:t>
                </a:r>
              </a:p>
              <a:p>
                <a:r>
                  <a:rPr lang="en-US" sz="2400" dirty="0" smtClean="0">
                    <a:latin typeface="Times New Roman" pitchFamily="18" charset="0"/>
                    <a:cs typeface="Times New Roman" pitchFamily="18" charset="0"/>
                  </a:rPr>
                  <a:t>Where </a:t>
                </a:r>
                <a:r>
                  <a:rPr lang="en-US" sz="2400" i="1" dirty="0" smtClean="0">
                    <a:latin typeface="Times New Roman" pitchFamily="18" charset="0"/>
                    <a:cs typeface="Times New Roman" pitchFamily="18" charset="0"/>
                  </a:rPr>
                  <a:t>n</a:t>
                </a:r>
                <a:r>
                  <a:rPr lang="en-US" sz="2400" dirty="0" smtClean="0">
                    <a:latin typeface="Times New Roman" pitchFamily="18" charset="0"/>
                    <a:cs typeface="Times New Roman" pitchFamily="18" charset="0"/>
                  </a:rPr>
                  <a:t> = 10</a:t>
                </a:r>
              </a:p>
              <a:p>
                <a:r>
                  <a:rPr lang="en-US" sz="2400" dirty="0" smtClean="0">
                    <a:latin typeface="Times New Roman" pitchFamily="18" charset="0"/>
                    <a:cs typeface="Times New Roman" pitchFamily="18" charset="0"/>
                  </a:rPr>
                  <a:t>So to find all the above sum we proceed as follows</a:t>
                </a:r>
              </a:p>
              <a:p>
                <a:endParaRPr lang="en-US" sz="2400" dirty="0">
                  <a:latin typeface="Times New Roman" pitchFamily="18" charset="0"/>
                  <a:cs typeface="Times New Roman" pitchFamily="18" charset="0"/>
                </a:endParaRPr>
              </a:p>
            </p:txBody>
          </p:sp>
        </mc:Choice>
        <mc:Fallback xmlns="">
          <p:sp>
            <p:nvSpPr>
              <p:cNvPr id="2" name="TextBox 1"/>
              <p:cNvSpPr txBox="1">
                <a:spLocks noRot="1" noChangeAspect="1" noMove="1" noResize="1" noEditPoints="1" noAdjustHandles="1" noChangeArrowheads="1" noChangeShapeType="1" noTextEdit="1"/>
              </p:cNvSpPr>
              <p:nvPr/>
            </p:nvSpPr>
            <p:spPr>
              <a:xfrm>
                <a:off x="304800" y="533400"/>
                <a:ext cx="8382000" cy="3461140"/>
              </a:xfrm>
              <a:prstGeom prst="rect">
                <a:avLst/>
              </a:prstGeom>
              <a:blipFill rotWithShape="1">
                <a:blip r:embed="rId2"/>
                <a:stretch>
                  <a:fillRect l="-5600" t="-6702"/>
                </a:stretch>
              </a:blipFill>
            </p:spPr>
            <p:txBody>
              <a:bodyPr/>
              <a:lstStyle/>
              <a:p>
                <a:r>
                  <a:rPr lang="en-US">
                    <a:noFill/>
                  </a:rPr>
                  <a:t> </a:t>
                </a:r>
              </a:p>
            </p:txBody>
          </p:sp>
        </mc:Fallback>
      </mc:AlternateContent>
    </p:spTree>
    <p:extLst>
      <p:ext uri="{BB962C8B-B14F-4D97-AF65-F5344CB8AC3E}">
        <p14:creationId xmlns:p14="http://schemas.microsoft.com/office/powerpoint/2010/main" val="2043577621"/>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450</TotalTime>
  <Words>387</Words>
  <Application>Microsoft Office PowerPoint</Application>
  <PresentationFormat>On-screen Show (4:3)</PresentationFormat>
  <Paragraphs>144</Paragraphs>
  <Slides>12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Arial</vt:lpstr>
      <vt:lpstr>Cambria Math</vt:lpstr>
      <vt:lpstr>Century Gothic</vt:lpstr>
      <vt:lpstr>Tahoma</vt:lpstr>
      <vt:lpstr>Times New Roman</vt:lpstr>
      <vt:lpstr>Wingdings</vt:lpstr>
      <vt:lpstr>Wingdings 3</vt:lpstr>
      <vt:lpstr>Wisp</vt:lpstr>
      <vt:lpstr>PowerPoint Presentation</vt:lpstr>
      <vt:lpstr>What is Regression?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Abdul Kareem Qammar</cp:lastModifiedBy>
  <cp:revision>24</cp:revision>
  <dcterms:created xsi:type="dcterms:W3CDTF">2020-03-18T04:46:58Z</dcterms:created>
  <dcterms:modified xsi:type="dcterms:W3CDTF">2020-05-03T13:48:16Z</dcterms:modified>
</cp:coreProperties>
</file>