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260" r:id="rId2"/>
    <p:sldId id="257" r:id="rId3"/>
    <p:sldId id="258" r:id="rId4"/>
    <p:sldId id="259" r:id="rId5"/>
    <p:sldId id="261" r:id="rId6"/>
    <p:sldId id="263" r:id="rId7"/>
    <p:sldId id="262" r:id="rId8"/>
    <p:sldId id="264" r:id="rId9"/>
    <p:sldId id="265" r:id="rId10"/>
    <p:sldId id="266" r:id="rId11"/>
    <p:sldId id="267" r:id="rId12"/>
    <p:sldId id="269" r:id="rId13"/>
    <p:sldId id="271" r:id="rId14"/>
    <p:sldId id="270" r:id="rId15"/>
    <p:sldId id="272" r:id="rId16"/>
    <p:sldId id="286" r:id="rId17"/>
    <p:sldId id="277" r:id="rId18"/>
    <p:sldId id="273" r:id="rId19"/>
    <p:sldId id="278" r:id="rId20"/>
    <p:sldId id="279" r:id="rId21"/>
    <p:sldId id="280" r:id="rId22"/>
    <p:sldId id="274" r:id="rId23"/>
    <p:sldId id="281" r:id="rId24"/>
    <p:sldId id="282" r:id="rId25"/>
    <p:sldId id="275" r:id="rId26"/>
    <p:sldId id="283" r:id="rId27"/>
    <p:sldId id="284" r:id="rId28"/>
    <p:sldId id="285" r:id="rId29"/>
    <p:sldId id="289" r:id="rId30"/>
    <p:sldId id="287" r:id="rId31"/>
    <p:sldId id="288" r:id="rId32"/>
    <p:sldId id="290" r:id="rId33"/>
    <p:sldId id="291" r:id="rId34"/>
    <p:sldId id="292" r:id="rId35"/>
    <p:sldId id="293" r:id="rId36"/>
    <p:sldId id="294" r:id="rId37"/>
    <p:sldId id="295" r:id="rId38"/>
    <p:sldId id="296" r:id="rId39"/>
    <p:sldId id="297" r:id="rId40"/>
    <p:sldId id="300" r:id="rId41"/>
    <p:sldId id="298" r:id="rId42"/>
    <p:sldId id="302" r:id="rId43"/>
    <p:sldId id="299" r:id="rId44"/>
    <p:sldId id="30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EEE3E-9648-414F-8DF3-8502CA5E492C}" type="datetimeFigureOut">
              <a:rPr lang="en-GB" smtClean="0"/>
              <a:t>21/04/2020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1EC70-7B29-4BAB-84B8-FD199BA90C65}" type="slidenum">
              <a:rPr lang="en-GB" smtClean="0"/>
              <a:t>‹#›</a:t>
            </a:fld>
            <a:endParaRPr lang="en-GB"/>
          </a:p>
        </p:txBody>
      </p:sp>
    </p:spTree>
    <p:extLst>
      <p:ext uri="{BB962C8B-B14F-4D97-AF65-F5344CB8AC3E}">
        <p14:creationId xmlns:p14="http://schemas.microsoft.com/office/powerpoint/2010/main" val="2352537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1EC70-7B29-4BAB-84B8-FD199BA90C65}" type="slidenum">
              <a:rPr lang="en-GB" smtClean="0"/>
              <a:t>15</a:t>
            </a:fld>
            <a:endParaRPr lang="en-GB"/>
          </a:p>
        </p:txBody>
      </p:sp>
    </p:spTree>
    <p:extLst>
      <p:ext uri="{BB962C8B-B14F-4D97-AF65-F5344CB8AC3E}">
        <p14:creationId xmlns:p14="http://schemas.microsoft.com/office/powerpoint/2010/main" val="1860541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30BBE-8171-41E1-A0D2-FD678E11922D}" type="datetimeFigureOut">
              <a:rPr lang="en-GB" smtClean="0"/>
              <a:t>21/04/2020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1BC7F2-67F6-4B73-A762-BE83FA1B7BB1}" type="slidenum">
              <a:rPr lang="en-GB" smtClean="0"/>
              <a:t>‹#›</a:t>
            </a:fld>
            <a:endParaRPr lang="en-GB" dirty="0"/>
          </a:p>
        </p:txBody>
      </p:sp>
    </p:spTree>
    <p:extLst>
      <p:ext uri="{BB962C8B-B14F-4D97-AF65-F5344CB8AC3E}">
        <p14:creationId xmlns:p14="http://schemas.microsoft.com/office/powerpoint/2010/main" val="426982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30BBE-8171-41E1-A0D2-FD678E11922D}" type="datetimeFigureOut">
              <a:rPr lang="en-GB" smtClean="0"/>
              <a:t>21/04/2020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1BC7F2-67F6-4B73-A762-BE83FA1B7BB1}" type="slidenum">
              <a:rPr lang="en-GB" smtClean="0"/>
              <a:t>‹#›</a:t>
            </a:fld>
            <a:endParaRPr lang="en-GB" dirty="0"/>
          </a:p>
        </p:txBody>
      </p:sp>
    </p:spTree>
    <p:extLst>
      <p:ext uri="{BB962C8B-B14F-4D97-AF65-F5344CB8AC3E}">
        <p14:creationId xmlns:p14="http://schemas.microsoft.com/office/powerpoint/2010/main" val="217598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30BBE-8171-41E1-A0D2-FD678E11922D}" type="datetimeFigureOut">
              <a:rPr lang="en-GB" smtClean="0"/>
              <a:t>21/04/2020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1BC7F2-67F6-4B73-A762-BE83FA1B7BB1}" type="slidenum">
              <a:rPr lang="en-GB" smtClean="0"/>
              <a:t>‹#›</a:t>
            </a:fld>
            <a:endParaRPr lang="en-GB" dirty="0"/>
          </a:p>
        </p:txBody>
      </p:sp>
    </p:spTree>
    <p:extLst>
      <p:ext uri="{BB962C8B-B14F-4D97-AF65-F5344CB8AC3E}">
        <p14:creationId xmlns:p14="http://schemas.microsoft.com/office/powerpoint/2010/main" val="50823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30BBE-8171-41E1-A0D2-FD678E11922D}" type="datetimeFigureOut">
              <a:rPr lang="en-GB" smtClean="0"/>
              <a:t>21/04/2020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1BC7F2-67F6-4B73-A762-BE83FA1B7BB1}" type="slidenum">
              <a:rPr lang="en-GB" smtClean="0"/>
              <a:t>‹#›</a:t>
            </a:fld>
            <a:endParaRPr lang="en-GB" dirty="0"/>
          </a:p>
        </p:txBody>
      </p:sp>
    </p:spTree>
    <p:extLst>
      <p:ext uri="{BB962C8B-B14F-4D97-AF65-F5344CB8AC3E}">
        <p14:creationId xmlns:p14="http://schemas.microsoft.com/office/powerpoint/2010/main" val="3703981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30BBE-8171-41E1-A0D2-FD678E11922D}" type="datetimeFigureOut">
              <a:rPr lang="en-GB" smtClean="0"/>
              <a:t>21/04/2020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1BC7F2-67F6-4B73-A762-BE83FA1B7BB1}" type="slidenum">
              <a:rPr lang="en-GB" smtClean="0"/>
              <a:t>‹#›</a:t>
            </a:fld>
            <a:endParaRPr lang="en-GB" dirty="0"/>
          </a:p>
        </p:txBody>
      </p:sp>
    </p:spTree>
    <p:extLst>
      <p:ext uri="{BB962C8B-B14F-4D97-AF65-F5344CB8AC3E}">
        <p14:creationId xmlns:p14="http://schemas.microsoft.com/office/powerpoint/2010/main" val="262559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30BBE-8171-41E1-A0D2-FD678E11922D}" type="datetimeFigureOut">
              <a:rPr lang="en-GB" smtClean="0"/>
              <a:t>21/04/2020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91BC7F2-67F6-4B73-A762-BE83FA1B7BB1}" type="slidenum">
              <a:rPr lang="en-GB" smtClean="0"/>
              <a:t>‹#›</a:t>
            </a:fld>
            <a:endParaRPr lang="en-GB" dirty="0"/>
          </a:p>
        </p:txBody>
      </p:sp>
    </p:spTree>
    <p:extLst>
      <p:ext uri="{BB962C8B-B14F-4D97-AF65-F5344CB8AC3E}">
        <p14:creationId xmlns:p14="http://schemas.microsoft.com/office/powerpoint/2010/main" val="267664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30BBE-8171-41E1-A0D2-FD678E11922D}" type="datetimeFigureOut">
              <a:rPr lang="en-GB" smtClean="0"/>
              <a:t>21/04/2020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91BC7F2-67F6-4B73-A762-BE83FA1B7BB1}" type="slidenum">
              <a:rPr lang="en-GB" smtClean="0"/>
              <a:t>‹#›</a:t>
            </a:fld>
            <a:endParaRPr lang="en-GB" dirty="0"/>
          </a:p>
        </p:txBody>
      </p:sp>
    </p:spTree>
    <p:extLst>
      <p:ext uri="{BB962C8B-B14F-4D97-AF65-F5344CB8AC3E}">
        <p14:creationId xmlns:p14="http://schemas.microsoft.com/office/powerpoint/2010/main" val="270901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30BBE-8171-41E1-A0D2-FD678E11922D}" type="datetimeFigureOut">
              <a:rPr lang="en-GB" smtClean="0"/>
              <a:t>21/04/2020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91BC7F2-67F6-4B73-A762-BE83FA1B7BB1}" type="slidenum">
              <a:rPr lang="en-GB" smtClean="0"/>
              <a:t>‹#›</a:t>
            </a:fld>
            <a:endParaRPr lang="en-GB" dirty="0"/>
          </a:p>
        </p:txBody>
      </p:sp>
    </p:spTree>
    <p:extLst>
      <p:ext uri="{BB962C8B-B14F-4D97-AF65-F5344CB8AC3E}">
        <p14:creationId xmlns:p14="http://schemas.microsoft.com/office/powerpoint/2010/main" val="1229309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30BBE-8171-41E1-A0D2-FD678E11922D}" type="datetimeFigureOut">
              <a:rPr lang="en-GB" smtClean="0"/>
              <a:t>21/04/2020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91BC7F2-67F6-4B73-A762-BE83FA1B7BB1}" type="slidenum">
              <a:rPr lang="en-GB" smtClean="0"/>
              <a:t>‹#›</a:t>
            </a:fld>
            <a:endParaRPr lang="en-GB" dirty="0"/>
          </a:p>
        </p:txBody>
      </p:sp>
    </p:spTree>
    <p:extLst>
      <p:ext uri="{BB962C8B-B14F-4D97-AF65-F5344CB8AC3E}">
        <p14:creationId xmlns:p14="http://schemas.microsoft.com/office/powerpoint/2010/main" val="336965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30BBE-8171-41E1-A0D2-FD678E11922D}" type="datetimeFigureOut">
              <a:rPr lang="en-GB" smtClean="0"/>
              <a:t>21/04/2020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91BC7F2-67F6-4B73-A762-BE83FA1B7BB1}" type="slidenum">
              <a:rPr lang="en-GB" smtClean="0"/>
              <a:t>‹#›</a:t>
            </a:fld>
            <a:endParaRPr lang="en-GB" dirty="0"/>
          </a:p>
        </p:txBody>
      </p:sp>
    </p:spTree>
    <p:extLst>
      <p:ext uri="{BB962C8B-B14F-4D97-AF65-F5344CB8AC3E}">
        <p14:creationId xmlns:p14="http://schemas.microsoft.com/office/powerpoint/2010/main" val="2220825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30BBE-8171-41E1-A0D2-FD678E11922D}" type="datetimeFigureOut">
              <a:rPr lang="en-GB" smtClean="0"/>
              <a:t>21/04/2020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91BC7F2-67F6-4B73-A762-BE83FA1B7BB1}" type="slidenum">
              <a:rPr lang="en-GB" smtClean="0"/>
              <a:t>‹#›</a:t>
            </a:fld>
            <a:endParaRPr lang="en-GB" dirty="0"/>
          </a:p>
        </p:txBody>
      </p:sp>
    </p:spTree>
    <p:extLst>
      <p:ext uri="{BB962C8B-B14F-4D97-AF65-F5344CB8AC3E}">
        <p14:creationId xmlns:p14="http://schemas.microsoft.com/office/powerpoint/2010/main" val="2070591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30BBE-8171-41E1-A0D2-FD678E11922D}" type="datetimeFigureOut">
              <a:rPr lang="en-GB" smtClean="0"/>
              <a:t>21/04/2020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BC7F2-67F6-4B73-A762-BE83FA1B7BB1}" type="slidenum">
              <a:rPr lang="en-GB" smtClean="0"/>
              <a:t>‹#›</a:t>
            </a:fld>
            <a:endParaRPr lang="en-GB" dirty="0"/>
          </a:p>
        </p:txBody>
      </p:sp>
    </p:spTree>
    <p:extLst>
      <p:ext uri="{BB962C8B-B14F-4D97-AF65-F5344CB8AC3E}">
        <p14:creationId xmlns:p14="http://schemas.microsoft.com/office/powerpoint/2010/main" val="13448577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javascript:%20void(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javascript:%20void(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javascript:%20void(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javascript:%20void(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559" y="172616"/>
            <a:ext cx="11163868" cy="6562554"/>
          </a:xfrm>
          <a:prstGeom prst="rect">
            <a:avLst/>
          </a:prstGeom>
          <a:ln>
            <a:noFill/>
          </a:ln>
          <a:effectLst>
            <a:softEdge rad="112500"/>
          </a:effectLst>
        </p:spPr>
      </p:pic>
      <p:sp>
        <p:nvSpPr>
          <p:cNvPr id="5" name="TextBox 4"/>
          <p:cNvSpPr txBox="1"/>
          <p:nvPr/>
        </p:nvSpPr>
        <p:spPr>
          <a:xfrm>
            <a:off x="4039738" y="4995080"/>
            <a:ext cx="3903259" cy="830997"/>
          </a:xfrm>
          <a:prstGeom prst="rect">
            <a:avLst/>
          </a:prstGeom>
          <a:noFill/>
        </p:spPr>
        <p:txBody>
          <a:bodyPr wrap="square" rtlCol="0">
            <a:spAutoFit/>
          </a:bodyPr>
          <a:lstStyle/>
          <a:p>
            <a:r>
              <a:rPr lang="en-US" sz="4800" dirty="0">
                <a:solidFill>
                  <a:schemeClr val="accent3">
                    <a:lumMod val="60000"/>
                    <a:lumOff val="40000"/>
                  </a:schemeClr>
                </a:solidFill>
                <a:latin typeface="Gabriola" panose="04040605051002020D02" pitchFamily="82" charset="0"/>
              </a:rPr>
              <a:t>Geothermal Energy</a:t>
            </a:r>
            <a:endParaRPr lang="en-GB" sz="4800" dirty="0">
              <a:solidFill>
                <a:schemeClr val="accent3">
                  <a:lumMod val="60000"/>
                  <a:lumOff val="40000"/>
                </a:schemeClr>
              </a:solidFill>
              <a:latin typeface="Gabriola" panose="04040605051002020D02" pitchFamily="82" charset="0"/>
            </a:endParaRPr>
          </a:p>
        </p:txBody>
      </p:sp>
    </p:spTree>
    <p:extLst>
      <p:ext uri="{BB962C8B-B14F-4D97-AF65-F5344CB8AC3E}">
        <p14:creationId xmlns:p14="http://schemas.microsoft.com/office/powerpoint/2010/main" val="362397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1. Direct uses:</a:t>
            </a:r>
            <a:endParaRPr lang="en-GB" dirty="0"/>
          </a:p>
        </p:txBody>
      </p:sp>
      <p:sp>
        <p:nvSpPr>
          <p:cNvPr id="3" name="Content Placeholder 2"/>
          <p:cNvSpPr>
            <a:spLocks noGrp="1"/>
          </p:cNvSpPr>
          <p:nvPr>
            <p:ph idx="1"/>
          </p:nvPr>
        </p:nvSpPr>
        <p:spPr/>
        <p:txBody>
          <a:bodyPr/>
          <a:lstStyle/>
          <a:p>
            <a:r>
              <a:rPr lang="en-GB" dirty="0"/>
              <a:t>Probably the most widely used set of applications involves the direct use of heated water from the ground without the need for any specialized equipment</a:t>
            </a:r>
          </a:p>
          <a:p>
            <a:r>
              <a:rPr lang="en-GB" dirty="0"/>
              <a:t>range between about 50 and 150 °C (122 and 302 °F). Such low-temperature geothermal water and steam have been used to warm single buildings, as well as whole districts where numerous buildings are heated from a central supply source. </a:t>
            </a:r>
          </a:p>
          <a:p>
            <a:pPr marL="0" indent="0">
              <a:buNone/>
            </a:pPr>
            <a:endParaRPr lang="en-GB" dirty="0"/>
          </a:p>
        </p:txBody>
      </p:sp>
    </p:spTree>
    <p:extLst>
      <p:ext uri="{BB962C8B-B14F-4D97-AF65-F5344CB8AC3E}">
        <p14:creationId xmlns:p14="http://schemas.microsoft.com/office/powerpoint/2010/main" val="2363895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GB" dirty="0"/>
              <a:t>large-scale snow melting</a:t>
            </a:r>
          </a:p>
          <a:p>
            <a:pPr>
              <a:buFont typeface="Wingdings" panose="05000000000000000000" pitchFamily="2" charset="2"/>
              <a:buChar char="§"/>
            </a:pPr>
            <a:r>
              <a:rPr lang="en-GB" dirty="0"/>
              <a:t>industrial applications</a:t>
            </a:r>
          </a:p>
          <a:p>
            <a:pPr>
              <a:buFont typeface="Wingdings" panose="05000000000000000000" pitchFamily="2" charset="2"/>
              <a:buChar char="§"/>
            </a:pPr>
            <a:r>
              <a:rPr lang="en-GB" dirty="0"/>
              <a:t>milk pasteurization</a:t>
            </a:r>
          </a:p>
          <a:p>
            <a:pPr>
              <a:buFont typeface="Wingdings" panose="05000000000000000000" pitchFamily="2" charset="2"/>
              <a:buChar char="§"/>
            </a:pPr>
            <a:r>
              <a:rPr lang="en-GB" dirty="0"/>
              <a:t>swimming pools</a:t>
            </a:r>
          </a:p>
          <a:p>
            <a:pPr>
              <a:buFont typeface="Wingdings" panose="05000000000000000000" pitchFamily="2" charset="2"/>
              <a:buChar char="§"/>
            </a:pPr>
            <a:r>
              <a:rPr lang="en-GB" dirty="0"/>
              <a:t>balneological (therapeutic) facilities at spas, greenhouses, and aquaculture ponds</a:t>
            </a:r>
          </a:p>
        </p:txBody>
      </p:sp>
    </p:spTree>
    <p:extLst>
      <p:ext uri="{BB962C8B-B14F-4D97-AF65-F5344CB8AC3E}">
        <p14:creationId xmlns:p14="http://schemas.microsoft.com/office/powerpoint/2010/main" val="2683549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2. Geothermal heat pumps</a:t>
            </a:r>
            <a:r>
              <a:rPr lang="en-GB" dirty="0"/>
              <a:t>:</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GB" dirty="0"/>
              <a:t>Geothermal heat pumps (GHPs) take advantage of the relatively stable moderate temperature conditions that occur within the first 300 metres (1,000 feet) of the surface to heat buildings in the winter and cool them in the summer. In that part of the lithosphere, rocks and groundwater occur at temperatures between 5 and 30 °C . </a:t>
            </a:r>
          </a:p>
          <a:p>
            <a:pPr>
              <a:buFont typeface="Wingdings" panose="05000000000000000000" pitchFamily="2" charset="2"/>
              <a:buChar char="§"/>
            </a:pPr>
            <a:r>
              <a:rPr lang="en-GB" dirty="0"/>
              <a:t>At shallower depths, where most GHPs are found, such as within 6 metres (about 20 feet) of Earth’s surface, the temperature of the ground maintains a near-constant temperature of 10 to 16 °C (50 to 60 °F). </a:t>
            </a:r>
          </a:p>
        </p:txBody>
      </p:sp>
    </p:spTree>
    <p:extLst>
      <p:ext uri="{BB962C8B-B14F-4D97-AF65-F5344CB8AC3E}">
        <p14:creationId xmlns:p14="http://schemas.microsoft.com/office/powerpoint/2010/main" val="504301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1182"/>
          <a:stretch/>
        </p:blipFill>
        <p:spPr>
          <a:xfrm>
            <a:off x="736979" y="321030"/>
            <a:ext cx="11000096" cy="6270839"/>
          </a:xfrm>
          <a:prstGeom prst="rect">
            <a:avLst/>
          </a:prstGeom>
          <a:noFill/>
          <a:ln>
            <a:noFill/>
          </a:ln>
        </p:spPr>
      </p:pic>
    </p:spTree>
    <p:extLst>
      <p:ext uri="{BB962C8B-B14F-4D97-AF65-F5344CB8AC3E}">
        <p14:creationId xmlns:p14="http://schemas.microsoft.com/office/powerpoint/2010/main" val="4238193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Geothermal heat pumps</a:t>
            </a:r>
            <a:r>
              <a:rPr lang="en-GB" dirty="0"/>
              <a:t>:</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GB" sz="3200" dirty="0"/>
              <a:t>Consequently, that heat can be used to help warm buildings during the colder months of the year when the air temperature falls below that of the ground. </a:t>
            </a:r>
          </a:p>
          <a:p>
            <a:pPr>
              <a:buFont typeface="Wingdings" panose="05000000000000000000" pitchFamily="2" charset="2"/>
              <a:buChar char="§"/>
            </a:pPr>
            <a:r>
              <a:rPr lang="en-GB" sz="3200" dirty="0"/>
              <a:t>Similarly, during the warmer months of the year, warm air can be drawn from a building and circulated underground, where it loses much of its heat and is returned.</a:t>
            </a:r>
          </a:p>
          <a:p>
            <a:pPr>
              <a:buFont typeface="Wingdings" panose="05000000000000000000" pitchFamily="2" charset="2"/>
              <a:buChar char="§"/>
            </a:pPr>
            <a:endParaRPr lang="en-GB" dirty="0"/>
          </a:p>
          <a:p>
            <a:endParaRPr lang="en-GB" dirty="0"/>
          </a:p>
        </p:txBody>
      </p:sp>
    </p:spTree>
    <p:extLst>
      <p:ext uri="{BB962C8B-B14F-4D97-AF65-F5344CB8AC3E}">
        <p14:creationId xmlns:p14="http://schemas.microsoft.com/office/powerpoint/2010/main" val="4050732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54" y="322997"/>
            <a:ext cx="10515600" cy="1325563"/>
          </a:xfrm>
        </p:spPr>
        <p:txBody>
          <a:bodyPr/>
          <a:lstStyle/>
          <a:p>
            <a:r>
              <a:rPr lang="en-GB" b="1" dirty="0"/>
              <a:t>3. Electric power generation</a:t>
            </a:r>
            <a:endParaRPr lang="en-GB" dirty="0"/>
          </a:p>
        </p:txBody>
      </p:sp>
      <p:sp>
        <p:nvSpPr>
          <p:cNvPr id="3" name="Content Placeholder 2"/>
          <p:cNvSpPr>
            <a:spLocks noGrp="1"/>
          </p:cNvSpPr>
          <p:nvPr>
            <p:ph idx="1"/>
          </p:nvPr>
        </p:nvSpPr>
        <p:spPr>
          <a:xfrm>
            <a:off x="510654" y="1648560"/>
            <a:ext cx="6272283" cy="4779536"/>
          </a:xfrm>
        </p:spPr>
        <p:txBody>
          <a:bodyPr>
            <a:normAutofit/>
          </a:bodyPr>
          <a:lstStyle/>
          <a:p>
            <a:pPr marL="0" indent="0" algn="just">
              <a:buNone/>
            </a:pPr>
            <a:r>
              <a:rPr lang="en-GB" altLang="en-US" dirty="0">
                <a:solidFill>
                  <a:schemeClr val="tx1">
                    <a:lumMod val="95000"/>
                    <a:lumOff val="5000"/>
                  </a:schemeClr>
                </a:solidFill>
                <a:ea typeface="Times New Roman" panose="02020603050405020304" pitchFamily="18" charset="0"/>
                <a:cs typeface="Times New Roman" panose="02020603050405020304" pitchFamily="18" charset="0"/>
              </a:rPr>
              <a:t>To produce geothermal-generated electricity, wells, sometimes a mile (1.6 kilo meters) deep or more , are drilled into underground reservoirs to tap steam and very hot water that drive turbines linked to electricity generators.</a:t>
            </a:r>
          </a:p>
          <a:p>
            <a:pPr marL="0" indent="0" algn="just">
              <a:buNone/>
            </a:pPr>
            <a:r>
              <a:rPr lang="en-GB" altLang="en-US" dirty="0">
                <a:solidFill>
                  <a:schemeClr val="tx1">
                    <a:lumMod val="95000"/>
                    <a:lumOff val="5000"/>
                  </a:schemeClr>
                </a:solidFill>
                <a:ea typeface="Times New Roman" panose="02020603050405020304" pitchFamily="18" charset="0"/>
                <a:cs typeface="Times New Roman" panose="02020603050405020304" pitchFamily="18" charset="0"/>
              </a:rPr>
              <a:t>The first geothermally generated electricity was produced in </a:t>
            </a:r>
            <a:r>
              <a:rPr lang="en-GB" altLang="en-US" dirty="0" err="1">
                <a:solidFill>
                  <a:schemeClr val="tx1">
                    <a:lumMod val="95000"/>
                    <a:lumOff val="5000"/>
                  </a:schemeClr>
                </a:solidFill>
                <a:ea typeface="Times New Roman" panose="02020603050405020304" pitchFamily="18" charset="0"/>
                <a:cs typeface="Times New Roman" panose="02020603050405020304" pitchFamily="18" charset="0"/>
              </a:rPr>
              <a:t>Larderello</a:t>
            </a:r>
            <a:r>
              <a:rPr lang="en-GB" altLang="en-US" dirty="0">
                <a:solidFill>
                  <a:schemeClr val="tx1">
                    <a:lumMod val="95000"/>
                    <a:lumOff val="5000"/>
                  </a:schemeClr>
                </a:solidFill>
                <a:ea typeface="Times New Roman" panose="02020603050405020304" pitchFamily="18" charset="0"/>
                <a:cs typeface="Times New Roman" panose="02020603050405020304" pitchFamily="18" charset="0"/>
              </a:rPr>
              <a:t>, Italy, in 1904.</a:t>
            </a:r>
            <a:endParaRPr lang="en-GB" dirty="0">
              <a:solidFill>
                <a:schemeClr val="tx1">
                  <a:lumMod val="95000"/>
                  <a:lumOff val="5000"/>
                </a:schemeClr>
              </a:solidFill>
            </a:endParaRPr>
          </a:p>
          <a:p>
            <a:pPr marL="514350" indent="-514350">
              <a:buFont typeface="+mj-lt"/>
              <a:buAutoNum type="arabicPeriod"/>
            </a:pPr>
            <a:endParaRPr lang="en-GB" dirty="0"/>
          </a:p>
        </p:txBody>
      </p:sp>
      <p:sp>
        <p:nvSpPr>
          <p:cNvPr id="7" name="Rectangle 5"/>
          <p:cNvSpPr>
            <a:spLocks noChangeArrowheads="1"/>
          </p:cNvSpPr>
          <p:nvPr/>
        </p:nvSpPr>
        <p:spPr bwMode="auto">
          <a:xfrm>
            <a:off x="0" y="74711"/>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descr="https://www.nationalgeographic.com/environment/global-warming/geothermal-energy/"/>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9" name="Rectangle 6"/>
          <p:cNvSpPr>
            <a:spLocks noChangeArrowheads="1"/>
          </p:cNvSpPr>
          <p:nvPr/>
        </p:nvSpPr>
        <p:spPr bwMode="auto">
          <a:xfrm>
            <a:off x="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TextBox 10"/>
          <p:cNvSpPr txBox="1"/>
          <p:nvPr/>
        </p:nvSpPr>
        <p:spPr>
          <a:xfrm>
            <a:off x="7216254" y="5134212"/>
            <a:ext cx="3984561" cy="400110"/>
          </a:xfrm>
          <a:prstGeom prst="rect">
            <a:avLst/>
          </a:prstGeom>
          <a:noFill/>
        </p:spPr>
        <p:txBody>
          <a:bodyPr wrap="square" rtlCol="0">
            <a:spAutoFit/>
          </a:bodyPr>
          <a:lstStyle/>
          <a:p>
            <a:pPr algn="ctr"/>
            <a:r>
              <a:rPr lang="en-GB" altLang="en-US" sz="2000" dirty="0" err="1">
                <a:solidFill>
                  <a:schemeClr val="tx1">
                    <a:lumMod val="95000"/>
                    <a:lumOff val="5000"/>
                  </a:schemeClr>
                </a:solidFill>
                <a:ea typeface="Times New Roman" panose="02020603050405020304" pitchFamily="18" charset="0"/>
                <a:cs typeface="Times New Roman" panose="02020603050405020304" pitchFamily="18" charset="0"/>
              </a:rPr>
              <a:t>Larderello</a:t>
            </a:r>
            <a:r>
              <a:rPr lang="en-GB" altLang="en-US" sz="2000" dirty="0">
                <a:solidFill>
                  <a:schemeClr val="tx1">
                    <a:lumMod val="95000"/>
                    <a:lumOff val="5000"/>
                  </a:schemeClr>
                </a:solidFill>
                <a:ea typeface="Times New Roman" panose="02020603050405020304" pitchFamily="18" charset="0"/>
                <a:cs typeface="Times New Roman" panose="02020603050405020304" pitchFamily="18" charset="0"/>
              </a:rPr>
              <a:t> </a:t>
            </a:r>
            <a:r>
              <a:rPr lang="en-GB" sz="2000" dirty="0"/>
              <a:t>Geothermal power plant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254" y="1066800"/>
            <a:ext cx="3810000" cy="3835400"/>
          </a:xfrm>
          <a:prstGeom prst="rect">
            <a:avLst/>
          </a:prstGeom>
        </p:spPr>
      </p:pic>
    </p:spTree>
    <p:extLst>
      <p:ext uri="{BB962C8B-B14F-4D97-AF65-F5344CB8AC3E}">
        <p14:creationId xmlns:p14="http://schemas.microsoft.com/office/powerpoint/2010/main" val="389487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Electric power generation:</a:t>
            </a:r>
            <a:endParaRPr lang="en-GB" dirty="0"/>
          </a:p>
        </p:txBody>
      </p:sp>
      <p:sp>
        <p:nvSpPr>
          <p:cNvPr id="3" name="Content Placeholder 2"/>
          <p:cNvSpPr>
            <a:spLocks noGrp="1"/>
          </p:cNvSpPr>
          <p:nvPr>
            <p:ph idx="1"/>
          </p:nvPr>
        </p:nvSpPr>
        <p:spPr/>
        <p:txBody>
          <a:bodyPr/>
          <a:lstStyle/>
          <a:p>
            <a:pPr marL="0" indent="0" algn="just">
              <a:buNone/>
            </a:pPr>
            <a:r>
              <a:rPr lang="en-GB" dirty="0">
                <a:solidFill>
                  <a:schemeClr val="tx1">
                    <a:lumMod val="95000"/>
                    <a:lumOff val="5000"/>
                  </a:schemeClr>
                </a:solidFill>
              </a:rPr>
              <a:t>Depending upon the </a:t>
            </a:r>
            <a:r>
              <a:rPr lang="en-GB" dirty="0"/>
              <a:t>temperature and the fluid (steam) flow, geothermal energy can be used to generate electricity. Geothermal power plants can produce electricity in three ways</a:t>
            </a:r>
            <a:r>
              <a:rPr lang="en-GB" sz="2400" dirty="0"/>
              <a:t>.</a:t>
            </a:r>
          </a:p>
          <a:p>
            <a:pPr marL="514350" indent="-514350" algn="just">
              <a:buFont typeface="+mj-lt"/>
              <a:buAutoNum type="arabicPeriod"/>
            </a:pPr>
            <a:r>
              <a:rPr lang="en-GB" dirty="0"/>
              <a:t>Dry steam geothermal power generation</a:t>
            </a:r>
          </a:p>
          <a:p>
            <a:pPr marL="514350" indent="-514350" algn="just">
              <a:buFont typeface="+mj-lt"/>
              <a:buAutoNum type="arabicPeriod"/>
            </a:pPr>
            <a:r>
              <a:rPr lang="en-GB" dirty="0"/>
              <a:t>Flash steam geothermal power generation</a:t>
            </a:r>
          </a:p>
          <a:p>
            <a:pPr marL="514350" indent="-514350" algn="just">
              <a:buFont typeface="+mj-lt"/>
              <a:buAutoNum type="arabicPeriod"/>
            </a:pPr>
            <a:r>
              <a:rPr lang="en-GB" dirty="0"/>
              <a:t>Binary-cycle geothermal power generation</a:t>
            </a:r>
          </a:p>
          <a:p>
            <a:endParaRPr lang="en-GB" dirty="0"/>
          </a:p>
        </p:txBody>
      </p:sp>
    </p:spTree>
    <p:extLst>
      <p:ext uri="{BB962C8B-B14F-4D97-AF65-F5344CB8AC3E}">
        <p14:creationId xmlns:p14="http://schemas.microsoft.com/office/powerpoint/2010/main" val="3935182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847" y="2699081"/>
            <a:ext cx="10515600" cy="1463485"/>
          </a:xfrm>
        </p:spPr>
        <p:txBody>
          <a:bodyPr>
            <a:normAutofit/>
          </a:bodyPr>
          <a:lstStyle/>
          <a:p>
            <a:pPr marL="0" indent="0" algn="ctr">
              <a:buNone/>
            </a:pPr>
            <a:r>
              <a:rPr lang="en-GB" sz="6600" dirty="0"/>
              <a:t>Dry steam cycle</a:t>
            </a:r>
          </a:p>
          <a:p>
            <a:pPr marL="0" indent="0">
              <a:buNone/>
            </a:pPr>
            <a:endParaRPr lang="en-GB" sz="6600" dirty="0"/>
          </a:p>
        </p:txBody>
      </p:sp>
    </p:spTree>
    <p:extLst>
      <p:ext uri="{BB962C8B-B14F-4D97-AF65-F5344CB8AC3E}">
        <p14:creationId xmlns:p14="http://schemas.microsoft.com/office/powerpoint/2010/main" val="862958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energyeducation.ca/wiki/images/thumb/9/90/Geodry.png/414px-Geodry.pn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22093" y="798974"/>
            <a:ext cx="3943900" cy="5001323"/>
          </a:xfrm>
          <a:prstGeom prst="rect">
            <a:avLst/>
          </a:prstGeom>
          <a:noFill/>
          <a:ln>
            <a:noFill/>
          </a:ln>
        </p:spPr>
      </p:pic>
      <p:sp>
        <p:nvSpPr>
          <p:cNvPr id="5" name="TextBox 4"/>
          <p:cNvSpPr txBox="1"/>
          <p:nvPr/>
        </p:nvSpPr>
        <p:spPr>
          <a:xfrm>
            <a:off x="8171523" y="5911828"/>
            <a:ext cx="2719390" cy="523220"/>
          </a:xfrm>
          <a:prstGeom prst="rect">
            <a:avLst/>
          </a:prstGeom>
          <a:noFill/>
        </p:spPr>
        <p:txBody>
          <a:bodyPr wrap="square" rtlCol="0">
            <a:spAutoFit/>
          </a:bodyPr>
          <a:lstStyle/>
          <a:p>
            <a:r>
              <a:rPr lang="en-GB" sz="2800" u="sng" dirty="0"/>
              <a:t>Dry steam cycle</a:t>
            </a:r>
          </a:p>
        </p:txBody>
      </p:sp>
      <p:sp>
        <p:nvSpPr>
          <p:cNvPr id="2" name="TextBox 1"/>
          <p:cNvSpPr txBox="1"/>
          <p:nvPr/>
        </p:nvSpPr>
        <p:spPr>
          <a:xfrm>
            <a:off x="668740" y="648849"/>
            <a:ext cx="5732060" cy="5632311"/>
          </a:xfrm>
          <a:prstGeom prst="rect">
            <a:avLst/>
          </a:prstGeom>
          <a:noFill/>
        </p:spPr>
        <p:txBody>
          <a:bodyPr wrap="square" rtlCol="0">
            <a:spAutoFit/>
          </a:bodyPr>
          <a:lstStyle/>
          <a:p>
            <a:pPr marL="285750" indent="-285750" algn="just">
              <a:buFont typeface="Arial" panose="020B0604020202020204" pitchFamily="34" charset="0"/>
              <a:buChar char="•"/>
            </a:pPr>
            <a:r>
              <a:rPr lang="en-GB" sz="2400" dirty="0"/>
              <a:t>These types are the oldest types of geothermal power plants, the first one was built back in 1904 in Italy</a:t>
            </a:r>
          </a:p>
          <a:p>
            <a:pPr marL="285750" indent="-285750" algn="just">
              <a:buFont typeface="Arial" panose="020B0604020202020204" pitchFamily="34" charset="0"/>
              <a:buChar char="•"/>
            </a:pPr>
            <a:r>
              <a:rPr lang="en-GB" sz="2400" dirty="0"/>
              <a:t>These plants use dry steam that is naturally produced in the ground</a:t>
            </a:r>
          </a:p>
          <a:p>
            <a:pPr marL="285750" indent="-285750" algn="just">
              <a:buFont typeface="Arial" panose="020B0604020202020204" pitchFamily="34" charset="0"/>
              <a:buChar char="•"/>
            </a:pPr>
            <a:r>
              <a:rPr lang="en-GB" sz="2400" dirty="0"/>
              <a:t>This steam travels from the production well to the surface and through a</a:t>
            </a:r>
            <a:r>
              <a:rPr lang="en-GB" sz="2400" dirty="0">
                <a:solidFill>
                  <a:schemeClr val="tx1">
                    <a:lumMod val="95000"/>
                    <a:lumOff val="5000"/>
                  </a:schemeClr>
                </a:solidFill>
              </a:rPr>
              <a:t> turbine</a:t>
            </a:r>
            <a:r>
              <a:rPr lang="en-GB" sz="2400" dirty="0"/>
              <a:t>, and after transferring its energy to the turbine it condenses and is injected back into the Earth</a:t>
            </a:r>
          </a:p>
          <a:p>
            <a:pPr marL="285750" indent="-285750" algn="just">
              <a:buFont typeface="Arial" panose="020B0604020202020204" pitchFamily="34" charset="0"/>
              <a:buChar char="•"/>
            </a:pPr>
            <a:r>
              <a:rPr lang="en-GB" sz="2400" dirty="0"/>
              <a:t>Because this type of power plant requires the highest temperatures they can only be used where the temperature underground is quite high, but this type requires the least fluid flow.</a:t>
            </a:r>
          </a:p>
        </p:txBody>
      </p:sp>
    </p:spTree>
    <p:extLst>
      <p:ext uri="{BB962C8B-B14F-4D97-AF65-F5344CB8AC3E}">
        <p14:creationId xmlns:p14="http://schemas.microsoft.com/office/powerpoint/2010/main" val="3695755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4" y="5291968"/>
            <a:ext cx="11217322" cy="1325563"/>
          </a:xfrm>
        </p:spPr>
        <p:txBody>
          <a:bodyPr>
            <a:normAutofit/>
          </a:bodyPr>
          <a:lstStyle/>
          <a:p>
            <a:r>
              <a:rPr lang="en-GB" sz="4000" dirty="0"/>
              <a:t>One of dry steam plants at The Geysers in California</a:t>
            </a:r>
          </a:p>
        </p:txBody>
      </p:sp>
      <p:pic>
        <p:nvPicPr>
          <p:cNvPr id="4" name="Content Placeholder 3">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2210937" y="611316"/>
            <a:ext cx="6909157" cy="4680651"/>
          </a:xfrm>
          <a:prstGeom prst="rect">
            <a:avLst/>
          </a:prstGeom>
          <a:noFill/>
          <a:ln>
            <a:noFill/>
          </a:ln>
        </p:spPr>
      </p:pic>
    </p:spTree>
    <p:extLst>
      <p:ext uri="{BB962C8B-B14F-4D97-AF65-F5344CB8AC3E}">
        <p14:creationId xmlns:p14="http://schemas.microsoft.com/office/powerpoint/2010/main" val="3413139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is Geothermal Energy?</a:t>
            </a:r>
            <a:endParaRPr lang="en-GB" b="1" dirty="0"/>
          </a:p>
        </p:txBody>
      </p:sp>
      <p:sp>
        <p:nvSpPr>
          <p:cNvPr id="3" name="Content Placeholder 2"/>
          <p:cNvSpPr>
            <a:spLocks noGrp="1"/>
          </p:cNvSpPr>
          <p:nvPr>
            <p:ph idx="1"/>
          </p:nvPr>
        </p:nvSpPr>
        <p:spPr>
          <a:xfrm>
            <a:off x="838200" y="1583140"/>
            <a:ext cx="10515600" cy="4981433"/>
          </a:xfrm>
        </p:spPr>
        <p:txBody>
          <a:bodyPr/>
          <a:lstStyle/>
          <a:p>
            <a:pPr marL="0" indent="0" algn="ctr">
              <a:buNone/>
            </a:pPr>
            <a:r>
              <a:rPr lang="en-GB" b="1" dirty="0"/>
              <a:t>   “Geothermal energy</a:t>
            </a:r>
            <a:r>
              <a:rPr lang="en-GB" dirty="0"/>
              <a:t>, form of energy conversion in which heat energy from within Earth is captured and harnessed for cooking, bathing, space heating, electrical power generation, and other uses”</a:t>
            </a:r>
          </a:p>
          <a:p>
            <a:pPr marL="0" indent="0" algn="ctr">
              <a:buNone/>
            </a:pPr>
            <a:endParaRPr lang="en-GB" dirty="0"/>
          </a:p>
          <a:p>
            <a:pPr marL="0" indent="0" algn="ctr">
              <a:buNone/>
            </a:pPr>
            <a:endParaRPr lang="en-GB" dirty="0"/>
          </a:p>
          <a:p>
            <a:pPr marL="0" indent="0">
              <a:buNone/>
            </a:pPr>
            <a:endParaRPr lang="en-GB"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919" y="2908703"/>
            <a:ext cx="5606103" cy="3737402"/>
          </a:xfrm>
          <a:prstGeom prst="rect">
            <a:avLst/>
          </a:prstGeom>
        </p:spPr>
      </p:pic>
    </p:spTree>
    <p:extLst>
      <p:ext uri="{BB962C8B-B14F-4D97-AF65-F5344CB8AC3E}">
        <p14:creationId xmlns:p14="http://schemas.microsoft.com/office/powerpoint/2010/main" val="1012056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ry steam geothermal power generation"/>
          <p:cNvPicPr>
            <a:picLocks noGrp="1"/>
          </p:cNvPicPr>
          <p:nvPr>
            <p:ph idx="1"/>
          </p:nvPr>
        </p:nvPicPr>
        <p:blipFill rotWithShape="1">
          <a:blip r:embed="rId2">
            <a:extLst>
              <a:ext uri="{28A0092B-C50C-407E-A947-70E740481C1C}">
                <a14:useLocalDpi xmlns:a14="http://schemas.microsoft.com/office/drawing/2010/main" val="0"/>
              </a:ext>
            </a:extLst>
          </a:blip>
          <a:srcRect b="5407"/>
          <a:stretch/>
        </p:blipFill>
        <p:spPr bwMode="auto">
          <a:xfrm>
            <a:off x="2092087" y="580540"/>
            <a:ext cx="8457631" cy="5833907"/>
          </a:xfrm>
          <a:prstGeom prst="rect">
            <a:avLst/>
          </a:prstGeom>
          <a:noFill/>
          <a:ln>
            <a:noFill/>
          </a:ln>
        </p:spPr>
      </p:pic>
    </p:spTree>
    <p:extLst>
      <p:ext uri="{BB962C8B-B14F-4D97-AF65-F5344CB8AC3E}">
        <p14:creationId xmlns:p14="http://schemas.microsoft.com/office/powerpoint/2010/main" val="1424323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905" y="2835560"/>
            <a:ext cx="10515600" cy="972166"/>
          </a:xfrm>
        </p:spPr>
        <p:txBody>
          <a:bodyPr>
            <a:normAutofit/>
          </a:bodyPr>
          <a:lstStyle/>
          <a:p>
            <a:pPr marL="0" indent="0" algn="ctr">
              <a:buNone/>
            </a:pPr>
            <a:r>
              <a:rPr lang="en-GB" sz="6000" dirty="0"/>
              <a:t>Flash steam cycle</a:t>
            </a:r>
          </a:p>
          <a:p>
            <a:endParaRPr lang="en-GB" sz="6000" dirty="0"/>
          </a:p>
        </p:txBody>
      </p:sp>
    </p:spTree>
    <p:extLst>
      <p:ext uri="{BB962C8B-B14F-4D97-AF65-F5344CB8AC3E}">
        <p14:creationId xmlns:p14="http://schemas.microsoft.com/office/powerpoint/2010/main" val="3538125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energyeducation.ca/wiki/images/thumb/4/45/Geoflash.png/414px-Geoflash.pn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83773" y="818866"/>
            <a:ext cx="3835623" cy="4925577"/>
          </a:xfrm>
          <a:prstGeom prst="rect">
            <a:avLst/>
          </a:prstGeom>
          <a:noFill/>
          <a:ln>
            <a:noFill/>
          </a:ln>
        </p:spPr>
      </p:pic>
      <p:sp>
        <p:nvSpPr>
          <p:cNvPr id="9" name="Rectangle 8"/>
          <p:cNvSpPr/>
          <p:nvPr/>
        </p:nvSpPr>
        <p:spPr>
          <a:xfrm rot="10800000" flipV="1">
            <a:off x="8447964" y="5948174"/>
            <a:ext cx="2496155" cy="400110"/>
          </a:xfrm>
          <a:prstGeom prst="rect">
            <a:avLst/>
          </a:prstGeom>
        </p:spPr>
        <p:txBody>
          <a:bodyPr wrap="square">
            <a:spAutoFit/>
          </a:bodyPr>
          <a:lstStyle/>
          <a:p>
            <a:r>
              <a:rPr lang="en-GB" sz="2000" u="sng" dirty="0">
                <a:solidFill>
                  <a:srgbClr val="000000"/>
                </a:solidFill>
                <a:effectLst/>
                <a:latin typeface="Arial" panose="020B0604020202020204" pitchFamily="34" charset="0"/>
                <a:ea typeface="Calibri" panose="020F0502020204030204" pitchFamily="34" charset="0"/>
              </a:rPr>
              <a:t>Flash steam cycle</a:t>
            </a:r>
            <a:endParaRPr lang="en-GB" sz="2000" u="sng" dirty="0"/>
          </a:p>
        </p:txBody>
      </p:sp>
      <p:sp>
        <p:nvSpPr>
          <p:cNvPr id="3" name="TextBox 2"/>
          <p:cNvSpPr txBox="1"/>
          <p:nvPr/>
        </p:nvSpPr>
        <p:spPr>
          <a:xfrm>
            <a:off x="723331" y="500529"/>
            <a:ext cx="6086902" cy="6001643"/>
          </a:xfrm>
          <a:prstGeom prst="rect">
            <a:avLst/>
          </a:prstGeom>
          <a:noFill/>
        </p:spPr>
        <p:txBody>
          <a:bodyPr wrap="square" rtlCol="0">
            <a:spAutoFit/>
          </a:bodyPr>
          <a:lstStyle/>
          <a:p>
            <a:pPr marL="285750" indent="-285750" algn="just">
              <a:buFont typeface="Wingdings" panose="05000000000000000000" pitchFamily="2" charset="2"/>
              <a:buChar char="§"/>
            </a:pPr>
            <a:r>
              <a:rPr lang="en-GB" sz="2400" dirty="0"/>
              <a:t>These types are the most common due to the lack of naturally occurring high-quality steam.</a:t>
            </a:r>
            <a:endParaRPr lang="en-GB" sz="2400" u="sng" baseline="30000" dirty="0"/>
          </a:p>
          <a:p>
            <a:pPr marL="285750" indent="-285750" algn="just">
              <a:buFont typeface="Wingdings" panose="05000000000000000000" pitchFamily="2" charset="2"/>
              <a:buChar char="§"/>
            </a:pPr>
            <a:r>
              <a:rPr lang="en-GB" sz="2400" dirty="0"/>
              <a:t> In this method, water must be over 180°C, and under its own pressure it flows upwards through the well.</a:t>
            </a:r>
          </a:p>
          <a:p>
            <a:pPr marL="285750" indent="-285750" algn="just">
              <a:buFont typeface="Wingdings" panose="05000000000000000000" pitchFamily="2" charset="2"/>
              <a:buChar char="§"/>
            </a:pPr>
            <a:r>
              <a:rPr lang="en-GB" sz="2400" dirty="0"/>
              <a:t> This is a lower temperature than dry steam plants have. As its pressure decreases, some of the water "flashes" to steam, which is passed through the turbine section. </a:t>
            </a:r>
          </a:p>
          <a:p>
            <a:pPr marL="285750" indent="-285750" algn="just">
              <a:buFont typeface="Wingdings" panose="05000000000000000000" pitchFamily="2" charset="2"/>
              <a:buChar char="§"/>
            </a:pPr>
            <a:r>
              <a:rPr lang="en-GB" sz="2400" dirty="0"/>
              <a:t>The remaining water that did not become steam is cycled back down into the well, and can also be used for heating purposes. The cost of these systems is increased due to more complex parts, however they can still compete with conventional power sources.</a:t>
            </a:r>
          </a:p>
        </p:txBody>
      </p:sp>
    </p:spTree>
    <p:extLst>
      <p:ext uri="{BB962C8B-B14F-4D97-AF65-F5344CB8AC3E}">
        <p14:creationId xmlns:p14="http://schemas.microsoft.com/office/powerpoint/2010/main" val="3905506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ash steam geothermal power generation"/>
          <p:cNvPicPr>
            <a:picLocks noGrp="1"/>
          </p:cNvPicPr>
          <p:nvPr>
            <p:ph idx="1"/>
          </p:nvPr>
        </p:nvPicPr>
        <p:blipFill rotWithShape="1">
          <a:blip r:embed="rId2">
            <a:extLst>
              <a:ext uri="{28A0092B-C50C-407E-A947-70E740481C1C}">
                <a14:useLocalDpi xmlns:a14="http://schemas.microsoft.com/office/drawing/2010/main" val="0"/>
              </a:ext>
            </a:extLst>
          </a:blip>
          <a:srcRect b="6563"/>
          <a:stretch/>
        </p:blipFill>
        <p:spPr bwMode="auto">
          <a:xfrm>
            <a:off x="1856094" y="655093"/>
            <a:ext cx="8543499" cy="5704763"/>
          </a:xfrm>
          <a:prstGeom prst="rect">
            <a:avLst/>
          </a:prstGeom>
          <a:noFill/>
          <a:ln>
            <a:noFill/>
          </a:ln>
        </p:spPr>
      </p:pic>
    </p:spTree>
    <p:extLst>
      <p:ext uri="{BB962C8B-B14F-4D97-AF65-F5344CB8AC3E}">
        <p14:creationId xmlns:p14="http://schemas.microsoft.com/office/powerpoint/2010/main" val="315340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369" y="2494366"/>
            <a:ext cx="10515600" cy="1545372"/>
          </a:xfrm>
        </p:spPr>
        <p:txBody>
          <a:bodyPr>
            <a:normAutofit/>
          </a:bodyPr>
          <a:lstStyle/>
          <a:p>
            <a:pPr marL="0" indent="0" algn="ctr">
              <a:buNone/>
            </a:pPr>
            <a:r>
              <a:rPr lang="en-GB" sz="6000" dirty="0"/>
              <a:t>Binary cycle</a:t>
            </a:r>
          </a:p>
        </p:txBody>
      </p:sp>
    </p:spTree>
    <p:extLst>
      <p:ext uri="{BB962C8B-B14F-4D97-AF65-F5344CB8AC3E}">
        <p14:creationId xmlns:p14="http://schemas.microsoft.com/office/powerpoint/2010/main" val="936135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860" y="5977719"/>
            <a:ext cx="10515600" cy="880281"/>
          </a:xfrm>
        </p:spPr>
        <p:txBody>
          <a:bodyPr>
            <a:normAutofit fontScale="90000"/>
          </a:bodyPr>
          <a:lstStyle/>
          <a:p>
            <a:pPr algn="ctr"/>
            <a:r>
              <a:rPr lang="en-GB" sz="3200" dirty="0"/>
              <a:t>Binary cycle. The lighter brown is vaporized butane, while darker brown is liquid butane</a:t>
            </a:r>
          </a:p>
        </p:txBody>
      </p:sp>
      <p:pic>
        <p:nvPicPr>
          <p:cNvPr id="4" name="Content Placeholder 3" descr="https://energyeducation.ca/wiki/images/2/24/Geobinary.png">
            <a:hlinkClick r:id="rId2"/>
          </p:cNvPr>
          <p:cNvPicPr>
            <a:picLocks noGrp="1"/>
          </p:cNvPicPr>
          <p:nvPr>
            <p:ph idx="1"/>
          </p:nvPr>
        </p:nvPicPr>
        <p:blipFill rotWithShape="1">
          <a:blip r:embed="rId3">
            <a:extLst>
              <a:ext uri="{28A0092B-C50C-407E-A947-70E740481C1C}">
                <a14:useLocalDpi xmlns:a14="http://schemas.microsoft.com/office/drawing/2010/main" val="0"/>
              </a:ext>
            </a:extLst>
          </a:blip>
          <a:srcRect l="3380" r="2535" b="2481"/>
          <a:stretch/>
        </p:blipFill>
        <p:spPr bwMode="auto">
          <a:xfrm>
            <a:off x="3643953" y="614148"/>
            <a:ext cx="4558351" cy="5363571"/>
          </a:xfrm>
          <a:prstGeom prst="rect">
            <a:avLst/>
          </a:prstGeom>
          <a:noFill/>
          <a:ln>
            <a:noFill/>
          </a:ln>
        </p:spPr>
      </p:pic>
    </p:spTree>
    <p:extLst>
      <p:ext uri="{BB962C8B-B14F-4D97-AF65-F5344CB8AC3E}">
        <p14:creationId xmlns:p14="http://schemas.microsoft.com/office/powerpoint/2010/main" val="3286180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Binary cycle:</a:t>
            </a:r>
          </a:p>
        </p:txBody>
      </p:sp>
      <p:sp>
        <p:nvSpPr>
          <p:cNvPr id="4" name="Content Placeholder 2"/>
          <p:cNvSpPr>
            <a:spLocks noGrp="1"/>
          </p:cNvSpPr>
          <p:nvPr>
            <p:ph idx="1"/>
          </p:nvPr>
        </p:nvSpPr>
        <p:spPr>
          <a:xfrm>
            <a:off x="838200" y="1690688"/>
            <a:ext cx="10515600" cy="4351338"/>
          </a:xfrm>
        </p:spPr>
        <p:txBody>
          <a:bodyPr>
            <a:normAutofit lnSpcReduction="10000"/>
          </a:bodyPr>
          <a:lstStyle/>
          <a:p>
            <a:pPr algn="just">
              <a:buFont typeface="Wingdings" panose="05000000000000000000" pitchFamily="2" charset="2"/>
              <a:buChar char="§"/>
            </a:pPr>
            <a:r>
              <a:rPr lang="en-GB" dirty="0"/>
              <a:t>Binary power plants are expected to be the most commonly used type of geothermal power plant in the future, as locations outside of the known hot spots begin to use geothermal energy.</a:t>
            </a:r>
            <a:endParaRPr lang="en-GB" u="sng" baseline="30000" dirty="0"/>
          </a:p>
          <a:p>
            <a:pPr algn="just">
              <a:buFont typeface="Wingdings" panose="05000000000000000000" pitchFamily="2" charset="2"/>
              <a:buChar char="§"/>
            </a:pPr>
            <a:r>
              <a:rPr lang="en-GB" dirty="0"/>
              <a:t>This is because binary cycle plants can make use of lower temperature water than the other two types of plants. They use a secondary loop (hence the name "binary") which contains a fluid with a low boiling point, such as pentane or butane. </a:t>
            </a:r>
          </a:p>
          <a:p>
            <a:pPr algn="just">
              <a:buFont typeface="Wingdings" panose="05000000000000000000" pitchFamily="2" charset="2"/>
              <a:buChar char="§"/>
            </a:pPr>
            <a:r>
              <a:rPr lang="en-GB" dirty="0"/>
              <a:t>The water from the well flows through a heat exchanger which transfers its heat to this fluid, which vaporizes due to its low boiling point. It is then passed through a turbine, accomplishing the same task as steam.</a:t>
            </a:r>
          </a:p>
          <a:p>
            <a:pPr algn="just"/>
            <a:endParaRPr lang="en-GB" dirty="0"/>
          </a:p>
        </p:txBody>
      </p:sp>
    </p:spTree>
    <p:extLst>
      <p:ext uri="{BB962C8B-B14F-4D97-AF65-F5344CB8AC3E}">
        <p14:creationId xmlns:p14="http://schemas.microsoft.com/office/powerpoint/2010/main" val="3758023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nary-cycle geothermal power generation"/>
          <p:cNvPicPr>
            <a:picLocks noGrp="1"/>
          </p:cNvPicPr>
          <p:nvPr>
            <p:ph idx="1"/>
          </p:nvPr>
        </p:nvPicPr>
        <p:blipFill rotWithShape="1">
          <a:blip r:embed="rId2">
            <a:extLst>
              <a:ext uri="{28A0092B-C50C-407E-A947-70E740481C1C}">
                <a14:useLocalDpi xmlns:a14="http://schemas.microsoft.com/office/drawing/2010/main" val="0"/>
              </a:ext>
            </a:extLst>
          </a:blip>
          <a:srcRect b="5429"/>
          <a:stretch/>
        </p:blipFill>
        <p:spPr bwMode="auto">
          <a:xfrm>
            <a:off x="1665027" y="532262"/>
            <a:ext cx="9144000" cy="6005016"/>
          </a:xfrm>
          <a:prstGeom prst="rect">
            <a:avLst/>
          </a:prstGeom>
          <a:noFill/>
          <a:ln>
            <a:noFill/>
          </a:ln>
        </p:spPr>
      </p:pic>
    </p:spTree>
    <p:extLst>
      <p:ext uri="{BB962C8B-B14F-4D97-AF65-F5344CB8AC3E}">
        <p14:creationId xmlns:p14="http://schemas.microsoft.com/office/powerpoint/2010/main" val="131804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Environmental Effects And Economic Costs:</a:t>
            </a:r>
            <a:endParaRPr lang="en-GB" dirty="0"/>
          </a:p>
        </p:txBody>
      </p:sp>
      <p:sp>
        <p:nvSpPr>
          <p:cNvPr id="3" name="Content Placeholder 2"/>
          <p:cNvSpPr>
            <a:spLocks noGrp="1"/>
          </p:cNvSpPr>
          <p:nvPr>
            <p:ph idx="1"/>
          </p:nvPr>
        </p:nvSpPr>
        <p:spPr/>
        <p:txBody>
          <a:bodyPr>
            <a:normAutofit lnSpcReduction="10000"/>
          </a:bodyPr>
          <a:lstStyle/>
          <a:p>
            <a:pPr algn="just">
              <a:buFont typeface="Wingdings" panose="05000000000000000000" pitchFamily="2" charset="2"/>
              <a:buChar char="§"/>
            </a:pPr>
            <a:r>
              <a:rPr lang="en-GB" dirty="0"/>
              <a:t>The environmental effects of geothermal development and power generation include the changes in land use associated with exploration and plant construction, noise and sight pollution, the discharge of water and gases, the production of foul odours, and soil subsidence.</a:t>
            </a:r>
          </a:p>
          <a:p>
            <a:pPr algn="just">
              <a:buFont typeface="Wingdings" panose="05000000000000000000" pitchFamily="2" charset="2"/>
              <a:buChar char="§"/>
            </a:pPr>
            <a:r>
              <a:rPr lang="en-GB" dirty="0"/>
              <a:t>Most of those effects, however, can be </a:t>
            </a:r>
            <a:r>
              <a:rPr lang="en-GB" dirty="0">
                <a:solidFill>
                  <a:schemeClr val="tx1">
                    <a:lumMod val="95000"/>
                    <a:lumOff val="5000"/>
                  </a:schemeClr>
                </a:solidFill>
              </a:rPr>
              <a:t>mitigated</a:t>
            </a:r>
            <a:r>
              <a:rPr lang="en-GB" dirty="0"/>
              <a:t> with current technology so that geothermal uses have no more than a minimal impact on the environment.</a:t>
            </a:r>
          </a:p>
          <a:p>
            <a:pPr algn="just">
              <a:buFont typeface="Wingdings" panose="05000000000000000000" pitchFamily="2" charset="2"/>
              <a:buChar char="§"/>
            </a:pPr>
            <a:r>
              <a:rPr lang="en-GB" dirty="0"/>
              <a:t>In addition, GHPs have a very minimal effect on the environment, because they make use of shallow geothermal resources within 100 metres (about 330 feet) of the surface.</a:t>
            </a:r>
          </a:p>
          <a:p>
            <a:pPr algn="just"/>
            <a:endParaRPr lang="en-GB" dirty="0"/>
          </a:p>
          <a:p>
            <a:endParaRPr lang="en-GB" dirty="0"/>
          </a:p>
        </p:txBody>
      </p:sp>
    </p:spTree>
    <p:extLst>
      <p:ext uri="{BB962C8B-B14F-4D97-AF65-F5344CB8AC3E}">
        <p14:creationId xmlns:p14="http://schemas.microsoft.com/office/powerpoint/2010/main" val="1659772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1380" y="495838"/>
            <a:ext cx="9389658" cy="6261729"/>
          </a:xfrm>
        </p:spPr>
      </p:pic>
    </p:spTree>
    <p:extLst>
      <p:ext uri="{BB962C8B-B14F-4D97-AF65-F5344CB8AC3E}">
        <p14:creationId xmlns:p14="http://schemas.microsoft.com/office/powerpoint/2010/main" val="566855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Geothermal Energy</a:t>
            </a:r>
            <a:endParaRPr lang="en-GB" b="1" dirty="0"/>
          </a:p>
        </p:txBody>
      </p:sp>
      <p:sp>
        <p:nvSpPr>
          <p:cNvPr id="3" name="Content Placeholder 2"/>
          <p:cNvSpPr>
            <a:spLocks noGrp="1"/>
          </p:cNvSpPr>
          <p:nvPr>
            <p:ph idx="1"/>
          </p:nvPr>
        </p:nvSpPr>
        <p:spPr/>
        <p:txBody>
          <a:bodyPr/>
          <a:lstStyle/>
          <a:p>
            <a:pPr algn="just">
              <a:buFont typeface="Wingdings" panose="05000000000000000000" pitchFamily="2" charset="2"/>
              <a:buChar char="§"/>
            </a:pPr>
            <a:r>
              <a:rPr lang="en-GB" dirty="0"/>
              <a:t>It's clean and sustainable. </a:t>
            </a:r>
          </a:p>
          <a:p>
            <a:pPr algn="just">
              <a:buFont typeface="Wingdings" panose="05000000000000000000" pitchFamily="2" charset="2"/>
              <a:buChar char="§"/>
            </a:pPr>
            <a:r>
              <a:rPr lang="en-GB" dirty="0"/>
              <a:t>It’s a renewable energy source because heat is continuously produced inside the earth. </a:t>
            </a:r>
          </a:p>
          <a:p>
            <a:pPr algn="just">
              <a:buFont typeface="Wingdings" panose="05000000000000000000" pitchFamily="2" charset="2"/>
              <a:buChar char="§"/>
            </a:pPr>
            <a:r>
              <a:rPr lang="en-GB" dirty="0"/>
              <a:t>Geothermal energy</a:t>
            </a:r>
            <a:r>
              <a:rPr lang="en-GB" sz="3200" dirty="0"/>
              <a:t> </a:t>
            </a:r>
            <a:r>
              <a:rPr lang="en-GB" dirty="0"/>
              <a:t>has been used for thousands of years in some countries for cooking and heating. It is simply power derived from the Earth’s internal heat. This thermal energy is contained in the rock and fluids beneath Earth’s crust. It can be found from shallow ground to several miles below the surface, and even farther down to the extremely hot molten rock called magma.</a:t>
            </a:r>
          </a:p>
          <a:p>
            <a:pPr algn="just">
              <a:buFont typeface="Wingdings" panose="05000000000000000000" pitchFamily="2" charset="2"/>
              <a:buChar char="§"/>
            </a:pPr>
            <a:endParaRPr lang="en-GB" dirty="0"/>
          </a:p>
          <a:p>
            <a:pPr marL="0" indent="0" algn="just">
              <a:buNone/>
            </a:pPr>
            <a:endParaRPr lang="en-GB" dirty="0"/>
          </a:p>
          <a:p>
            <a:pPr algn="just"/>
            <a:endParaRPr lang="en-GB" dirty="0"/>
          </a:p>
        </p:txBody>
      </p:sp>
    </p:spTree>
    <p:extLst>
      <p:ext uri="{BB962C8B-B14F-4D97-AF65-F5344CB8AC3E}">
        <p14:creationId xmlns:p14="http://schemas.microsoft.com/office/powerpoint/2010/main" val="2091322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Environmental Effects And Economic Costs:</a:t>
            </a:r>
            <a:endParaRPr lang="en-GB" dirty="0"/>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
            </a:pPr>
            <a:r>
              <a:rPr lang="en-GB" dirty="0"/>
              <a:t>In closed-loop systems the ground temperature around the vertical boreholes is slightly increased or decreased; the direction of the temperature change is governed by whether the system is dominated by heating (which would be the case in colder regions) or cooling (which would be the case in warmer regions). </a:t>
            </a:r>
          </a:p>
          <a:p>
            <a:pPr algn="just">
              <a:buFont typeface="Wingdings" panose="05000000000000000000" pitchFamily="2" charset="2"/>
              <a:buChar char="§"/>
            </a:pPr>
            <a:r>
              <a:rPr lang="en-GB" dirty="0"/>
              <a:t>With balanced heating and cooling loads, the ground temperatures will remain stable. Likewise, open-loop systems using groundwater or lake water would have very little effect on temperature, especially in regions characterized by high groundwater flows.</a:t>
            </a:r>
          </a:p>
          <a:p>
            <a:endParaRPr lang="en-GB" dirty="0"/>
          </a:p>
        </p:txBody>
      </p:sp>
    </p:spTree>
    <p:extLst>
      <p:ext uri="{BB962C8B-B14F-4D97-AF65-F5344CB8AC3E}">
        <p14:creationId xmlns:p14="http://schemas.microsoft.com/office/powerpoint/2010/main" val="527805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Environmental Effects And Economic Costs:</a:t>
            </a:r>
          </a:p>
        </p:txBody>
      </p:sp>
      <p:sp>
        <p:nvSpPr>
          <p:cNvPr id="3" name="Content Placeholder 2"/>
          <p:cNvSpPr>
            <a:spLocks noGrp="1"/>
          </p:cNvSpPr>
          <p:nvPr>
            <p:ph idx="1"/>
          </p:nvPr>
        </p:nvSpPr>
        <p:spPr/>
        <p:txBody>
          <a:bodyPr>
            <a:normAutofit lnSpcReduction="10000"/>
          </a:bodyPr>
          <a:lstStyle/>
          <a:p>
            <a:pPr algn="just"/>
            <a:r>
              <a:rPr lang="en-GB" dirty="0"/>
              <a:t>Its base load is available 24 hours per day, 7 days per week whereas solar and wind are available only about one-third of the time. </a:t>
            </a:r>
          </a:p>
          <a:p>
            <a:pPr algn="just"/>
            <a:r>
              <a:rPr lang="en-GB" dirty="0"/>
              <a:t>In addition, the cost of geothermal energy varies between 5 and 10 cents per kilowatt-hour, which can be competitive with other energy sources, such as coal. </a:t>
            </a:r>
          </a:p>
          <a:p>
            <a:pPr algn="just"/>
            <a:r>
              <a:rPr lang="en-GB" dirty="0"/>
              <a:t>The main disadvantage of geothermal energy development is the high initial investment cost in constructing the facilities and infrastructure</a:t>
            </a:r>
            <a:r>
              <a:rPr lang="en-GB" u="sng" dirty="0"/>
              <a:t> </a:t>
            </a:r>
            <a:r>
              <a:rPr lang="en-GB" dirty="0"/>
              <a:t>and the high risk of proving the resources. (Geothermal resources in low-permeability rocks are often found, and exploration activities often drill “dry” holes—that is, holes that produce steam in amounts too low to be exploited economically.)</a:t>
            </a:r>
          </a:p>
        </p:txBody>
      </p:sp>
    </p:spTree>
    <p:extLst>
      <p:ext uri="{BB962C8B-B14F-4D97-AF65-F5344CB8AC3E}">
        <p14:creationId xmlns:p14="http://schemas.microsoft.com/office/powerpoint/2010/main" val="3106723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Geothermal power plants </a:t>
            </a:r>
            <a:r>
              <a:rPr lang="en-GB" dirty="0"/>
              <a:t>:</a:t>
            </a:r>
          </a:p>
        </p:txBody>
      </p:sp>
      <p:sp>
        <p:nvSpPr>
          <p:cNvPr id="3" name="Content Placeholder 2"/>
          <p:cNvSpPr>
            <a:spLocks noGrp="1"/>
          </p:cNvSpPr>
          <p:nvPr>
            <p:ph idx="1"/>
          </p:nvPr>
        </p:nvSpPr>
        <p:spPr>
          <a:xfrm>
            <a:off x="838200" y="1446663"/>
            <a:ext cx="10515600" cy="4858603"/>
          </a:xfrm>
        </p:spPr>
        <p:txBody>
          <a:bodyPr/>
          <a:lstStyle/>
          <a:p>
            <a:pPr marL="0" indent="0">
              <a:buNone/>
            </a:pPr>
            <a:endParaRPr lang="en-GB" dirty="0"/>
          </a:p>
          <a:p>
            <a:pPr algn="just">
              <a:buFont typeface="Wingdings" panose="05000000000000000000" pitchFamily="2" charset="2"/>
              <a:buChar char="§"/>
            </a:pPr>
            <a:r>
              <a:rPr lang="en-GB" dirty="0"/>
              <a:t>Here are listed the some largest geothermal power plants in the world below. Each have turned a unique geological feature of our planet into an economical, and relatively environmentally friendly, means to power industries, homes, and modern societal infrastructure.</a:t>
            </a:r>
          </a:p>
          <a:p>
            <a:pPr marL="0" indent="0">
              <a:buNone/>
            </a:pPr>
            <a:endParaRPr lang="en-GB" dirty="0"/>
          </a:p>
        </p:txBody>
      </p:sp>
    </p:spTree>
    <p:extLst>
      <p:ext uri="{BB962C8B-B14F-4D97-AF65-F5344CB8AC3E}">
        <p14:creationId xmlns:p14="http://schemas.microsoft.com/office/powerpoint/2010/main" val="3356082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Geysers Complex, CA, USA:</a:t>
            </a:r>
          </a:p>
        </p:txBody>
      </p:sp>
      <p:sp>
        <p:nvSpPr>
          <p:cNvPr id="3" name="Content Placeholder 2"/>
          <p:cNvSpPr>
            <a:spLocks noGrp="1"/>
          </p:cNvSpPr>
          <p:nvPr>
            <p:ph idx="1"/>
          </p:nvPr>
        </p:nvSpPr>
        <p:spPr>
          <a:xfrm>
            <a:off x="838200" y="1690688"/>
            <a:ext cx="10515600" cy="4778351"/>
          </a:xfrm>
        </p:spPr>
        <p:txBody>
          <a:bodyPr>
            <a:normAutofit/>
          </a:bodyPr>
          <a:lstStyle/>
          <a:p>
            <a:pPr>
              <a:buFont typeface="Wingdings" panose="05000000000000000000" pitchFamily="2" charset="2"/>
              <a:buChar char="§"/>
            </a:pPr>
            <a:r>
              <a:rPr lang="en-GB" dirty="0"/>
              <a:t>The Geysers Complex, located in the </a:t>
            </a:r>
            <a:r>
              <a:rPr lang="en-GB" dirty="0" err="1"/>
              <a:t>Mayacamas</a:t>
            </a:r>
            <a:r>
              <a:rPr lang="en-GB" dirty="0"/>
              <a:t> Mountains, 72 miles north of San Francisco, California, USA, is the largest geothermal field in the world. </a:t>
            </a:r>
          </a:p>
          <a:p>
            <a:pPr>
              <a:buFont typeface="Wingdings" panose="05000000000000000000" pitchFamily="2" charset="2"/>
              <a:buChar char="§"/>
            </a:pPr>
            <a:r>
              <a:rPr lang="en-GB" dirty="0"/>
              <a:t>The complex, and its 22 geothermal power plants therein, has a combined installed capacity of 1,520 MW. </a:t>
            </a:r>
          </a:p>
          <a:p>
            <a:pPr>
              <a:buFont typeface="Wingdings" panose="05000000000000000000" pitchFamily="2" charset="2"/>
              <a:buChar char="§"/>
            </a:pPr>
            <a:r>
              <a:rPr lang="en-GB" dirty="0"/>
              <a:t>The power generated from the Geysers helps meet the electricity needs for California's Sonoma, Mendocino, and Lake counties.</a:t>
            </a:r>
          </a:p>
          <a:p>
            <a:endParaRPr lang="en-GB" dirty="0"/>
          </a:p>
        </p:txBody>
      </p:sp>
    </p:spTree>
    <p:extLst>
      <p:ext uri="{BB962C8B-B14F-4D97-AF65-F5344CB8AC3E}">
        <p14:creationId xmlns:p14="http://schemas.microsoft.com/office/powerpoint/2010/main" val="1882401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603" y="4609757"/>
            <a:ext cx="10515600" cy="1325563"/>
          </a:xfrm>
        </p:spPr>
        <p:txBody>
          <a:bodyPr>
            <a:normAutofit/>
          </a:bodyPr>
          <a:lstStyle/>
          <a:p>
            <a:pPr algn="ctr"/>
            <a:r>
              <a:rPr lang="en-GB" sz="3600" dirty="0"/>
              <a:t>The Geysers Complex, CA, USA (1,520 MW capacity)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4421" y="799757"/>
            <a:ext cx="10477500" cy="3810000"/>
          </a:xfrm>
          <a:prstGeom prst="rect">
            <a:avLst/>
          </a:prstGeom>
        </p:spPr>
      </p:pic>
    </p:spTree>
    <p:extLst>
      <p:ext uri="{BB962C8B-B14F-4D97-AF65-F5344CB8AC3E}">
        <p14:creationId xmlns:p14="http://schemas.microsoft.com/office/powerpoint/2010/main" val="2240466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Cerro Prieto Station, Mexico:</a:t>
            </a:r>
          </a:p>
        </p:txBody>
      </p:sp>
      <p:sp>
        <p:nvSpPr>
          <p:cNvPr id="3" name="Content Placeholder 2"/>
          <p:cNvSpPr>
            <a:spLocks noGrp="1"/>
          </p:cNvSpPr>
          <p:nvPr>
            <p:ph idx="1"/>
          </p:nvPr>
        </p:nvSpPr>
        <p:spPr/>
        <p:txBody>
          <a:bodyPr/>
          <a:lstStyle/>
          <a:p>
            <a:pPr algn="just">
              <a:buFont typeface="Wingdings" panose="05000000000000000000" pitchFamily="2" charset="2"/>
              <a:buChar char="§"/>
            </a:pPr>
            <a:r>
              <a:rPr lang="en-GB" dirty="0"/>
              <a:t>The Cerro Prieto Geothermal Power Station is a large complex comprised by several geothermal power stations located near Mexicali, in the Baja California region of Mexico. </a:t>
            </a:r>
          </a:p>
          <a:p>
            <a:pPr algn="just">
              <a:buFont typeface="Wingdings" panose="05000000000000000000" pitchFamily="2" charset="2"/>
              <a:buChar char="§"/>
            </a:pPr>
            <a:r>
              <a:rPr lang="en-GB" dirty="0"/>
              <a:t>The installed capacity for this complex is 720 MW, making it the third largest in the world</a:t>
            </a:r>
          </a:p>
        </p:txBody>
      </p:sp>
    </p:spTree>
    <p:extLst>
      <p:ext uri="{BB962C8B-B14F-4D97-AF65-F5344CB8AC3E}">
        <p14:creationId xmlns:p14="http://schemas.microsoft.com/office/powerpoint/2010/main" val="1942260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853" y="5150300"/>
            <a:ext cx="10515600" cy="1325563"/>
          </a:xfrm>
        </p:spPr>
        <p:txBody>
          <a:bodyPr>
            <a:normAutofit/>
          </a:bodyPr>
          <a:lstStyle/>
          <a:p>
            <a:r>
              <a:rPr lang="en-GB" sz="4000" dirty="0"/>
              <a:t>Cerro Prieto Station, Mexico (720 MW capacity)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5164" y="899118"/>
            <a:ext cx="6090977" cy="3933031"/>
          </a:xfrm>
        </p:spPr>
      </p:pic>
    </p:spTree>
    <p:extLst>
      <p:ext uri="{BB962C8B-B14F-4D97-AF65-F5344CB8AC3E}">
        <p14:creationId xmlns:p14="http://schemas.microsoft.com/office/powerpoint/2010/main" val="3410611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b="1" dirty="0" err="1"/>
              <a:t>Darajat</a:t>
            </a:r>
            <a:r>
              <a:rPr lang="en-GB" b="1" dirty="0"/>
              <a:t> Station, Indonesia</a:t>
            </a:r>
            <a:r>
              <a:rPr lang="en-GB" dirty="0"/>
              <a:t>:</a:t>
            </a:r>
          </a:p>
        </p:txBody>
      </p:sp>
      <p:sp>
        <p:nvSpPr>
          <p:cNvPr id="3" name="Content Placeholder 2"/>
          <p:cNvSpPr>
            <a:spLocks noGrp="1"/>
          </p:cNvSpPr>
          <p:nvPr>
            <p:ph idx="1"/>
          </p:nvPr>
        </p:nvSpPr>
        <p:spPr>
          <a:xfrm>
            <a:off x="838200" y="1825625"/>
            <a:ext cx="5753669" cy="4351338"/>
          </a:xfrm>
        </p:spPr>
        <p:txBody>
          <a:bodyPr>
            <a:normAutofit/>
          </a:bodyPr>
          <a:lstStyle/>
          <a:p>
            <a:pPr algn="just"/>
            <a:r>
              <a:rPr lang="en-GB" dirty="0"/>
              <a:t>The </a:t>
            </a:r>
            <a:r>
              <a:rPr lang="en-GB" dirty="0" err="1"/>
              <a:t>Darajat</a:t>
            </a:r>
            <a:r>
              <a:rPr lang="en-GB" dirty="0"/>
              <a:t> Geothermal Power Station, has an installed capacity to generate 260 MW of electricity. </a:t>
            </a:r>
          </a:p>
          <a:p>
            <a:pPr algn="just"/>
            <a:r>
              <a:rPr lang="en-GB" dirty="0"/>
              <a:t>Three power plants in the station generate electricity that serves the Bali and Java provinces of the island nation.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869" y="2173762"/>
            <a:ext cx="5353754" cy="3026035"/>
          </a:xfrm>
          <a:prstGeom prst="rect">
            <a:avLst/>
          </a:prstGeom>
        </p:spPr>
      </p:pic>
      <p:sp>
        <p:nvSpPr>
          <p:cNvPr id="5" name="TextBox 4"/>
          <p:cNvSpPr txBox="1"/>
          <p:nvPr/>
        </p:nvSpPr>
        <p:spPr>
          <a:xfrm>
            <a:off x="7570827" y="5547934"/>
            <a:ext cx="3395838" cy="461665"/>
          </a:xfrm>
          <a:prstGeom prst="rect">
            <a:avLst/>
          </a:prstGeom>
          <a:noFill/>
        </p:spPr>
        <p:txBody>
          <a:bodyPr wrap="square" rtlCol="0">
            <a:spAutoFit/>
          </a:bodyPr>
          <a:lstStyle/>
          <a:p>
            <a:r>
              <a:rPr lang="en-GB" sz="2400" dirty="0" err="1"/>
              <a:t>Darajat</a:t>
            </a:r>
            <a:r>
              <a:rPr lang="en-GB" sz="2400" dirty="0"/>
              <a:t> Station, Indonesia </a:t>
            </a:r>
          </a:p>
        </p:txBody>
      </p:sp>
    </p:spTree>
    <p:extLst>
      <p:ext uri="{BB962C8B-B14F-4D97-AF65-F5344CB8AC3E}">
        <p14:creationId xmlns:p14="http://schemas.microsoft.com/office/powerpoint/2010/main" val="3240176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Geothermal Energy Zones of Pakistan</a:t>
            </a:r>
            <a:endParaRPr lang="en-GB" b="1" dirty="0"/>
          </a:p>
        </p:txBody>
      </p:sp>
      <p:sp>
        <p:nvSpPr>
          <p:cNvPr id="3" name="Content Placeholder 2"/>
          <p:cNvSpPr>
            <a:spLocks noGrp="1"/>
          </p:cNvSpPr>
          <p:nvPr>
            <p:ph idx="1"/>
          </p:nvPr>
        </p:nvSpPr>
        <p:spPr/>
        <p:txBody>
          <a:bodyPr/>
          <a:lstStyle/>
          <a:p>
            <a:pPr algn="just"/>
            <a:r>
              <a:rPr lang="en-US" dirty="0"/>
              <a:t>Geothermal energy resources of Pakistan are classified on their distribution in specific tectonic zones and also on the basis of thermometry and mode of occurrence such as sedimentary basins distribution. The geothermal energy resources of Pakistan or their origin in specific Tectonic Zones or Sedimentary Basins could be classified into three zones:</a:t>
            </a:r>
          </a:p>
          <a:p>
            <a:pPr marL="0" indent="0">
              <a:buNone/>
            </a:pPr>
            <a:r>
              <a:rPr lang="en-US" dirty="0"/>
              <a:t> 1. The Northern Himalayan Region </a:t>
            </a:r>
          </a:p>
          <a:p>
            <a:pPr marL="0" indent="0">
              <a:buNone/>
            </a:pPr>
            <a:r>
              <a:rPr lang="en-US" dirty="0"/>
              <a:t>2. The Sedimentary Basins of Pakistan </a:t>
            </a:r>
          </a:p>
          <a:p>
            <a:pPr marL="0" indent="0">
              <a:buNone/>
            </a:pPr>
            <a:r>
              <a:rPr lang="en-US" dirty="0"/>
              <a:t>3. The </a:t>
            </a:r>
            <a:r>
              <a:rPr lang="en-US" dirty="0" err="1"/>
              <a:t>Chagai</a:t>
            </a:r>
            <a:r>
              <a:rPr lang="en-US" dirty="0"/>
              <a:t> Volcanic Arc of Baluchistan </a:t>
            </a:r>
            <a:endParaRPr lang="en-GB" dirty="0"/>
          </a:p>
        </p:txBody>
      </p:sp>
    </p:spTree>
    <p:extLst>
      <p:ext uri="{BB962C8B-B14F-4D97-AF65-F5344CB8AC3E}">
        <p14:creationId xmlns:p14="http://schemas.microsoft.com/office/powerpoint/2010/main" val="4128307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6286" y="487066"/>
            <a:ext cx="9881443" cy="6027831"/>
          </a:xfrm>
        </p:spPr>
      </p:pic>
    </p:spTree>
    <p:extLst>
      <p:ext uri="{BB962C8B-B14F-4D97-AF65-F5344CB8AC3E}">
        <p14:creationId xmlns:p14="http://schemas.microsoft.com/office/powerpoint/2010/main" val="3205296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143" y="5295331"/>
            <a:ext cx="10515600" cy="1317009"/>
          </a:xfrm>
        </p:spPr>
        <p:txBody>
          <a:bodyPr>
            <a:normAutofit fontScale="90000"/>
          </a:bodyPr>
          <a:lstStyle/>
          <a:p>
            <a:pPr algn="ctr"/>
            <a:r>
              <a:rPr lang="en-GB" sz="3600" dirty="0"/>
              <a:t>A geothermal power station in Iceland that creates electricity from heat generated in Earth's interior.</a:t>
            </a:r>
            <a:br>
              <a:rPr lang="en-GB" dirty="0"/>
            </a:b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7200" y="570031"/>
            <a:ext cx="9493828" cy="4351338"/>
          </a:xfrm>
        </p:spPr>
      </p:pic>
    </p:spTree>
    <p:extLst>
      <p:ext uri="{BB962C8B-B14F-4D97-AF65-F5344CB8AC3E}">
        <p14:creationId xmlns:p14="http://schemas.microsoft.com/office/powerpoint/2010/main" val="2327281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2383" y="180406"/>
            <a:ext cx="7219665" cy="6393923"/>
          </a:xfrm>
        </p:spPr>
      </p:pic>
    </p:spTree>
    <p:extLst>
      <p:ext uri="{BB962C8B-B14F-4D97-AF65-F5344CB8AC3E}">
        <p14:creationId xmlns:p14="http://schemas.microsoft.com/office/powerpoint/2010/main" val="211601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677" y="760910"/>
            <a:ext cx="10515600" cy="1325563"/>
          </a:xfrm>
        </p:spPr>
        <p:txBody>
          <a:bodyPr/>
          <a:lstStyle/>
          <a:p>
            <a:r>
              <a:rPr lang="en-US" b="1" dirty="0"/>
              <a:t>Geothermal Energy Potential for Power Generation:</a:t>
            </a:r>
            <a:endParaRPr lang="en-GB" b="1" dirty="0"/>
          </a:p>
        </p:txBody>
      </p:sp>
      <p:sp>
        <p:nvSpPr>
          <p:cNvPr id="3" name="Content Placeholder 2"/>
          <p:cNvSpPr>
            <a:spLocks noGrp="1"/>
          </p:cNvSpPr>
          <p:nvPr>
            <p:ph idx="1"/>
          </p:nvPr>
        </p:nvSpPr>
        <p:spPr>
          <a:xfrm>
            <a:off x="838200" y="2385183"/>
            <a:ext cx="10515600" cy="4351338"/>
          </a:xfrm>
        </p:spPr>
        <p:txBody>
          <a:bodyPr>
            <a:normAutofit/>
          </a:bodyPr>
          <a:lstStyle/>
          <a:p>
            <a:pPr algn="just"/>
            <a:r>
              <a:rPr lang="en-US" dirty="0"/>
              <a:t>Pakistan is producing more than 80% electricity using fossil fuels like furnace oil, diesel oil, natural gas and gasoline. About 15% electricity is produced from hydropower, nuclear and wind resources.</a:t>
            </a:r>
          </a:p>
          <a:p>
            <a:pPr algn="just"/>
            <a:r>
              <a:rPr lang="en-US" dirty="0"/>
              <a:t> Geothermal energy resource available in all the province of Pakistan could be used for power generation, heating &amp; cooling of buildings, supply of hot water, direct use applications which will reduce its dependence on imported fossil fuels. </a:t>
            </a:r>
            <a:endParaRPr lang="en-GB" dirty="0"/>
          </a:p>
        </p:txBody>
      </p:sp>
    </p:spTree>
    <p:extLst>
      <p:ext uri="{BB962C8B-B14F-4D97-AF65-F5344CB8AC3E}">
        <p14:creationId xmlns:p14="http://schemas.microsoft.com/office/powerpoint/2010/main" val="706945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algn="just"/>
            <a:r>
              <a:rPr lang="en-US" dirty="0"/>
              <a:t>Pakistan can overcome the energy shortage to a significant level by harnessing renewable energy resources, such as, geothermal energy. </a:t>
            </a:r>
          </a:p>
          <a:p>
            <a:pPr algn="just"/>
            <a:r>
              <a:rPr lang="en-US" dirty="0"/>
              <a:t>Majority of the geothermal hot springs and mud volcanoes exists within the seismic belt of Pakistan. Therefore, the country has viable geothermal energy manifestations.</a:t>
            </a:r>
          </a:p>
          <a:p>
            <a:pPr algn="just"/>
            <a:r>
              <a:rPr lang="en-US" dirty="0"/>
              <a:t> Several hot springs in </a:t>
            </a:r>
            <a:r>
              <a:rPr lang="en-US" dirty="0" err="1"/>
              <a:t>Gilgit</a:t>
            </a:r>
            <a:r>
              <a:rPr lang="en-US" dirty="0"/>
              <a:t> and </a:t>
            </a:r>
            <a:r>
              <a:rPr lang="en-US" dirty="0" err="1"/>
              <a:t>Hunza</a:t>
            </a:r>
            <a:r>
              <a:rPr lang="en-US" dirty="0"/>
              <a:t> region are originated due to the collision of Indian Plate with Eurasian Plate.</a:t>
            </a:r>
          </a:p>
          <a:p>
            <a:pPr marL="0" indent="0" algn="just">
              <a:buNone/>
            </a:pPr>
            <a:endParaRPr lang="en-GB" dirty="0"/>
          </a:p>
        </p:txBody>
      </p:sp>
    </p:spTree>
    <p:extLst>
      <p:ext uri="{BB962C8B-B14F-4D97-AF65-F5344CB8AC3E}">
        <p14:creationId xmlns:p14="http://schemas.microsoft.com/office/powerpoint/2010/main" val="2319388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6313" y="1334304"/>
            <a:ext cx="10515600" cy="4725301"/>
          </a:xfrm>
        </p:spPr>
        <p:txBody>
          <a:bodyPr>
            <a:normAutofit/>
          </a:bodyPr>
          <a:lstStyle/>
          <a:p>
            <a:r>
              <a:rPr lang="en-US" dirty="0"/>
              <a:t>Similarly, various geothermal reservoirs exist in Northeast to Southeast narrow belt along Indus basin margin.</a:t>
            </a:r>
          </a:p>
          <a:p>
            <a:r>
              <a:rPr lang="en-US" dirty="0"/>
              <a:t>Presently the co-produced hot waters from the oil &amp; gas wells are being drained out in dry streams, or re-injected in the wells or evaporated after heating using natural gas.</a:t>
            </a:r>
          </a:p>
          <a:p>
            <a:r>
              <a:rPr lang="en-US" dirty="0"/>
              <a:t> Keeping in view the coproduced, geo pressured, hydro thermal and deep geothermal energy resources available all over Pakistan the preliminary potential </a:t>
            </a:r>
            <a:r>
              <a:rPr lang="en-GB" dirty="0"/>
              <a:t>f</a:t>
            </a:r>
            <a:r>
              <a:rPr lang="en-US" dirty="0"/>
              <a:t>or power generation has been estimated at about 100,000. MW</a:t>
            </a:r>
          </a:p>
          <a:p>
            <a:endParaRPr lang="en-GB" dirty="0"/>
          </a:p>
        </p:txBody>
      </p:sp>
    </p:spTree>
    <p:extLst>
      <p:ext uri="{BB962C8B-B14F-4D97-AF65-F5344CB8AC3E}">
        <p14:creationId xmlns:p14="http://schemas.microsoft.com/office/powerpoint/2010/main" val="10486230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633" y="324182"/>
            <a:ext cx="10515600" cy="1325563"/>
          </a:xfrm>
        </p:spPr>
        <p:txBody>
          <a:bodyPr>
            <a:normAutofit/>
          </a:bodyPr>
          <a:lstStyle/>
          <a:p>
            <a:r>
              <a:rPr lang="en-US" sz="2800" b="1" dirty="0"/>
              <a:t>Preliminary Estimates of Geothermal Energy Resources of Pakistan</a:t>
            </a:r>
            <a:endParaRPr lang="en-GB"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7380" y="1388028"/>
            <a:ext cx="7516106" cy="5299375"/>
          </a:xfrm>
        </p:spPr>
      </p:pic>
    </p:spTree>
    <p:extLst>
      <p:ext uri="{BB962C8B-B14F-4D97-AF65-F5344CB8AC3E}">
        <p14:creationId xmlns:p14="http://schemas.microsoft.com/office/powerpoint/2010/main" val="307048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Geothermal Energy is used?</a:t>
            </a:r>
            <a:endParaRPr lang="en-GB" dirty="0"/>
          </a:p>
        </p:txBody>
      </p:sp>
      <p:sp>
        <p:nvSpPr>
          <p:cNvPr id="3" name="Content Placeholder 2"/>
          <p:cNvSpPr>
            <a:spLocks noGrp="1"/>
          </p:cNvSpPr>
          <p:nvPr>
            <p:ph idx="1"/>
          </p:nvPr>
        </p:nvSpPr>
        <p:spPr>
          <a:xfrm>
            <a:off x="988326" y="1836771"/>
            <a:ext cx="10515600" cy="4351338"/>
          </a:xfrm>
        </p:spPr>
        <p:txBody>
          <a:bodyPr>
            <a:normAutofit/>
          </a:bodyPr>
          <a:lstStyle/>
          <a:p>
            <a:pPr>
              <a:buFont typeface="Wingdings" panose="05000000000000000000" pitchFamily="2" charset="2"/>
              <a:buChar char="§"/>
            </a:pPr>
            <a:r>
              <a:rPr lang="en-GB" sz="2400" dirty="0"/>
              <a:t>Heat has been radiating from the centre of the Earth for some 4.5 billion years.  At 6437.4 km (4,000 miles) deep, the centre of the Earth hovers around the same temperatures as the sun's surface, 9932°F (5,500°C</a:t>
            </a:r>
            <a:r>
              <a:rPr lang="en-GB" dirty="0"/>
              <a:t>) </a:t>
            </a:r>
          </a:p>
          <a:p>
            <a:pPr marL="0" indent="0">
              <a:buNone/>
            </a:pPr>
            <a:endParaRPr lang="en-GB" dirty="0"/>
          </a:p>
        </p:txBody>
      </p:sp>
      <p:pic>
        <p:nvPicPr>
          <p:cNvPr id="4" name="Picture 3" descr="Image of the earth's interior, from the outside to the inside, with the crust, the mantle of magma and rock, the outer core of magma, and the innermost core of iron."/>
          <p:cNvPicPr/>
          <p:nvPr/>
        </p:nvPicPr>
        <p:blipFill rotWithShape="1">
          <a:blip r:embed="rId2">
            <a:extLst>
              <a:ext uri="{28A0092B-C50C-407E-A947-70E740481C1C}">
                <a14:useLocalDpi xmlns:a14="http://schemas.microsoft.com/office/drawing/2010/main" val="0"/>
              </a:ext>
            </a:extLst>
          </a:blip>
          <a:srcRect t="13193" b="11310"/>
          <a:stretch/>
        </p:blipFill>
        <p:spPr bwMode="auto">
          <a:xfrm>
            <a:off x="3660229" y="3189629"/>
            <a:ext cx="4364653" cy="3279409"/>
          </a:xfrm>
          <a:prstGeom prst="rect">
            <a:avLst/>
          </a:prstGeom>
          <a:noFill/>
          <a:ln>
            <a:noFill/>
          </a:ln>
        </p:spPr>
      </p:pic>
    </p:spTree>
    <p:extLst>
      <p:ext uri="{BB962C8B-B14F-4D97-AF65-F5344CB8AC3E}">
        <p14:creationId xmlns:p14="http://schemas.microsoft.com/office/powerpoint/2010/main" val="710890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Geothermal Energy is used?</a:t>
            </a:r>
            <a:endParaRPr lang="en-GB" dirty="0"/>
          </a:p>
        </p:txBody>
      </p:sp>
      <p:sp>
        <p:nvSpPr>
          <p:cNvPr id="3" name="Content Placeholder 2"/>
          <p:cNvSpPr>
            <a:spLocks noGrp="1"/>
          </p:cNvSpPr>
          <p:nvPr>
            <p:ph idx="1"/>
          </p:nvPr>
        </p:nvSpPr>
        <p:spPr>
          <a:xfrm>
            <a:off x="851848" y="1825625"/>
            <a:ext cx="10515600" cy="4351338"/>
          </a:xfrm>
        </p:spPr>
        <p:txBody>
          <a:bodyPr/>
          <a:lstStyle/>
          <a:p>
            <a:pPr>
              <a:buFont typeface="Wingdings" panose="05000000000000000000" pitchFamily="2" charset="2"/>
              <a:buChar char="§"/>
            </a:pPr>
            <a:r>
              <a:rPr lang="en-GB" dirty="0"/>
              <a:t>Heat from Earth’s interior generates surface phenomena such as lava</a:t>
            </a:r>
            <a:r>
              <a:rPr lang="en-GB" u="sng" dirty="0"/>
              <a:t> </a:t>
            </a:r>
            <a:r>
              <a:rPr lang="en-GB" dirty="0"/>
              <a:t>flows, geysers, fumaroles, hot springs, and mud pots. </a:t>
            </a:r>
          </a:p>
          <a:p>
            <a:pPr>
              <a:buFont typeface="Wingdings" panose="05000000000000000000" pitchFamily="2" charset="2"/>
              <a:buChar char="§"/>
            </a:pPr>
            <a:r>
              <a:rPr lang="en-GB" dirty="0"/>
              <a:t>The heat is produced mainly by the radioactive decay of potassium, thorium, and uranium in Earth’s crust and mantle and also by friction generated along the margins of continental plates.</a:t>
            </a:r>
          </a:p>
          <a:p>
            <a:pPr>
              <a:buFont typeface="Wingdings" panose="05000000000000000000" pitchFamily="2" charset="2"/>
              <a:buChar char="§"/>
            </a:pPr>
            <a:r>
              <a:rPr lang="en-GB" dirty="0"/>
              <a:t>The subsequent annual low-grade heat flow to the surface averages between 50 and 70 milli watts (mW) per square metre worldwide. </a:t>
            </a:r>
          </a:p>
          <a:p>
            <a:pPr marL="0" indent="0">
              <a:buNone/>
            </a:pPr>
            <a:endParaRPr lang="en-GB" dirty="0"/>
          </a:p>
          <a:p>
            <a:endParaRPr lang="en-GB" dirty="0"/>
          </a:p>
        </p:txBody>
      </p:sp>
    </p:spTree>
    <p:extLst>
      <p:ext uri="{BB962C8B-B14F-4D97-AF65-F5344CB8AC3E}">
        <p14:creationId xmlns:p14="http://schemas.microsoft.com/office/powerpoint/2010/main" val="397344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Geothermal Energy is used?</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GB" dirty="0"/>
              <a:t>In contrast, incoming solar radiation striking Earth’s surface provides 342 watts per square metre annually</a:t>
            </a:r>
          </a:p>
          <a:p>
            <a:pPr>
              <a:buFont typeface="Wingdings" panose="05000000000000000000" pitchFamily="2" charset="2"/>
              <a:buChar char="§"/>
            </a:pPr>
            <a:r>
              <a:rPr lang="en-GB" dirty="0"/>
              <a:t>Geothermal heat energy can be recovered and exploited for human use, and it is available anywhere on Earth’s surface. </a:t>
            </a:r>
          </a:p>
          <a:p>
            <a:pPr>
              <a:buFont typeface="Wingdings" panose="05000000000000000000" pitchFamily="2" charset="2"/>
              <a:buChar char="§"/>
            </a:pPr>
            <a:r>
              <a:rPr lang="en-GB" dirty="0"/>
              <a:t>The estimated energy that can be recovered and utilized on the surface is 4.5 × 10</a:t>
            </a:r>
            <a:r>
              <a:rPr lang="en-GB" baseline="30000" dirty="0"/>
              <a:t>6</a:t>
            </a:r>
            <a:r>
              <a:rPr lang="en-GB" dirty="0"/>
              <a:t> hex joules, or about 1.4 × 10</a:t>
            </a:r>
            <a:r>
              <a:rPr lang="en-GB" baseline="30000" dirty="0"/>
              <a:t>6</a:t>
            </a:r>
            <a:r>
              <a:rPr lang="en-GB" dirty="0"/>
              <a:t> terawatt-years, which equates to roughly three times the world’s annual consumption of all types of energy.</a:t>
            </a:r>
          </a:p>
          <a:p>
            <a:pPr>
              <a:buFont typeface="Wingdings" panose="05000000000000000000" pitchFamily="2" charset="2"/>
              <a:buChar char="§"/>
            </a:pPr>
            <a:endParaRPr lang="en-GB" dirty="0"/>
          </a:p>
          <a:p>
            <a:pPr>
              <a:buFont typeface="Wingdings" panose="05000000000000000000" pitchFamily="2" charset="2"/>
              <a:buChar char="§"/>
            </a:pPr>
            <a:endParaRPr lang="en-GB" dirty="0"/>
          </a:p>
        </p:txBody>
      </p:sp>
    </p:spTree>
    <p:extLst>
      <p:ext uri="{BB962C8B-B14F-4D97-AF65-F5344CB8AC3E}">
        <p14:creationId xmlns:p14="http://schemas.microsoft.com/office/powerpoint/2010/main" val="280876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1570"/>
            <a:ext cx="10515600" cy="5385393"/>
          </a:xfrm>
        </p:spPr>
        <p:txBody>
          <a:bodyPr/>
          <a:lstStyle/>
          <a:p>
            <a:pPr>
              <a:buFont typeface="Wingdings" panose="05000000000000000000" pitchFamily="2" charset="2"/>
              <a:buChar char="§"/>
            </a:pPr>
            <a:r>
              <a:rPr lang="en-GB" dirty="0"/>
              <a:t>These underground reservoirs of steam and hot water can be tapped to generate electricity or to heat and cool buildings directly.</a:t>
            </a:r>
          </a:p>
          <a:p>
            <a:pPr marL="0" indent="0">
              <a:buNone/>
            </a:pPr>
            <a:endParaRPr lang="en-GB" dirty="0"/>
          </a:p>
        </p:txBody>
      </p:sp>
      <p:pic>
        <p:nvPicPr>
          <p:cNvPr id="4" name="Picture 3" descr="http://geo-energy.org/images/basics_clip_image002_0006.jpg"/>
          <p:cNvPicPr/>
          <p:nvPr/>
        </p:nvPicPr>
        <p:blipFill>
          <a:blip r:embed="rId2">
            <a:extLst>
              <a:ext uri="{28A0092B-C50C-407E-A947-70E740481C1C}">
                <a14:useLocalDpi xmlns:a14="http://schemas.microsoft.com/office/drawing/2010/main" val="0"/>
              </a:ext>
            </a:extLst>
          </a:blip>
          <a:srcRect/>
          <a:stretch>
            <a:fillRect/>
          </a:stretch>
        </p:blipFill>
        <p:spPr bwMode="auto">
          <a:xfrm>
            <a:off x="2968743" y="1939902"/>
            <a:ext cx="6254514" cy="4237061"/>
          </a:xfrm>
          <a:prstGeom prst="rect">
            <a:avLst/>
          </a:prstGeom>
          <a:noFill/>
          <a:ln>
            <a:noFill/>
          </a:ln>
        </p:spPr>
      </p:pic>
    </p:spTree>
    <p:extLst>
      <p:ext uri="{BB962C8B-B14F-4D97-AF65-F5344CB8AC3E}">
        <p14:creationId xmlns:p14="http://schemas.microsoft.com/office/powerpoint/2010/main" val="113812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Uses</a:t>
            </a:r>
            <a:r>
              <a:rPr lang="en-GB" dirty="0"/>
              <a:t>:</a:t>
            </a:r>
          </a:p>
        </p:txBody>
      </p:sp>
      <p:sp>
        <p:nvSpPr>
          <p:cNvPr id="3" name="Content Placeholder 2"/>
          <p:cNvSpPr>
            <a:spLocks noGrp="1"/>
          </p:cNvSpPr>
          <p:nvPr>
            <p:ph idx="1"/>
          </p:nvPr>
        </p:nvSpPr>
        <p:spPr/>
        <p:txBody>
          <a:bodyPr/>
          <a:lstStyle/>
          <a:p>
            <a:pPr marL="0" indent="0">
              <a:buNone/>
            </a:pPr>
            <a:r>
              <a:rPr lang="en-GB" dirty="0"/>
              <a:t>Geothermal energy use can be divided into three categories:</a:t>
            </a:r>
          </a:p>
          <a:p>
            <a:pPr>
              <a:buFont typeface="Wingdings" panose="05000000000000000000" pitchFamily="2" charset="2"/>
              <a:buChar char="§"/>
            </a:pPr>
            <a:r>
              <a:rPr lang="en-GB" dirty="0"/>
              <a:t> Direct-use applications</a:t>
            </a:r>
          </a:p>
          <a:p>
            <a:pPr>
              <a:buFont typeface="Wingdings" panose="05000000000000000000" pitchFamily="2" charset="2"/>
              <a:buChar char="§"/>
            </a:pPr>
            <a:r>
              <a:rPr lang="en-GB" dirty="0"/>
              <a:t>Geothermal heat pumps (GHPs)</a:t>
            </a:r>
          </a:p>
          <a:p>
            <a:pPr>
              <a:buFont typeface="Wingdings" panose="05000000000000000000" pitchFamily="2" charset="2"/>
              <a:buChar char="§"/>
            </a:pPr>
            <a:r>
              <a:rPr lang="en-GB" dirty="0"/>
              <a:t> Electric power generation</a:t>
            </a:r>
          </a:p>
        </p:txBody>
      </p:sp>
    </p:spTree>
    <p:extLst>
      <p:ext uri="{BB962C8B-B14F-4D97-AF65-F5344CB8AC3E}">
        <p14:creationId xmlns:p14="http://schemas.microsoft.com/office/powerpoint/2010/main" val="5784560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1409</TotalTime>
  <Words>1125</Words>
  <Application>Microsoft Office PowerPoint</Application>
  <PresentationFormat>Widescreen</PresentationFormat>
  <Paragraphs>114</Paragraphs>
  <Slides>44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Gabriola</vt:lpstr>
      <vt:lpstr>Georgia</vt:lpstr>
      <vt:lpstr>Wingdings</vt:lpstr>
      <vt:lpstr>Office Theme</vt:lpstr>
      <vt:lpstr>PowerPoint Presentation</vt:lpstr>
      <vt:lpstr>What is Geothermal Energy?</vt:lpstr>
      <vt:lpstr>Geothermal Energy</vt:lpstr>
      <vt:lpstr>A geothermal power station in Iceland that creates electricity from heat generated in Earth's interior. </vt:lpstr>
      <vt:lpstr>How Geothermal Energy is used?</vt:lpstr>
      <vt:lpstr>How Geothermal Energy is used?</vt:lpstr>
      <vt:lpstr>How Geothermal Energy is used?</vt:lpstr>
      <vt:lpstr>PowerPoint Presentation</vt:lpstr>
      <vt:lpstr>Uses:</vt:lpstr>
      <vt:lpstr>1. Direct uses:</vt:lpstr>
      <vt:lpstr>Examples:</vt:lpstr>
      <vt:lpstr>2. Geothermal heat pumps:</vt:lpstr>
      <vt:lpstr>PowerPoint Presentation</vt:lpstr>
      <vt:lpstr>Geothermal heat pumps:</vt:lpstr>
      <vt:lpstr>3. Electric power generation</vt:lpstr>
      <vt:lpstr>Electric power generation:</vt:lpstr>
      <vt:lpstr>PowerPoint Presentation</vt:lpstr>
      <vt:lpstr>PowerPoint Presentation</vt:lpstr>
      <vt:lpstr>One of dry steam plants at The Geysers in California</vt:lpstr>
      <vt:lpstr>PowerPoint Presentation</vt:lpstr>
      <vt:lpstr>PowerPoint Presentation</vt:lpstr>
      <vt:lpstr>PowerPoint Presentation</vt:lpstr>
      <vt:lpstr>PowerPoint Presentation</vt:lpstr>
      <vt:lpstr>PowerPoint Presentation</vt:lpstr>
      <vt:lpstr>Binary cycle. The lighter brown is vaporized butane, while darker brown is liquid butane</vt:lpstr>
      <vt:lpstr>Binary cycle:</vt:lpstr>
      <vt:lpstr>PowerPoint Presentation</vt:lpstr>
      <vt:lpstr>Environmental Effects And Economic Costs:</vt:lpstr>
      <vt:lpstr>PowerPoint Presentation</vt:lpstr>
      <vt:lpstr>Environmental Effects And Economic Costs:</vt:lpstr>
      <vt:lpstr>Environmental Effects And Economic Costs:</vt:lpstr>
      <vt:lpstr>Geothermal power plants :</vt:lpstr>
      <vt:lpstr>The Geysers Complex, CA, USA:</vt:lpstr>
      <vt:lpstr>The Geysers Complex, CA, USA (1,520 MW capacity)</vt:lpstr>
      <vt:lpstr>Cerro Prieto Station, Mexico:</vt:lpstr>
      <vt:lpstr>Cerro Prieto Station, Mexico (720 MW capacity)</vt:lpstr>
      <vt:lpstr> Darajat Station, Indonesia:</vt:lpstr>
      <vt:lpstr>Geothermal Energy Zones of Pakistan</vt:lpstr>
      <vt:lpstr>PowerPoint Presentation</vt:lpstr>
      <vt:lpstr>PowerPoint Presentation</vt:lpstr>
      <vt:lpstr>Geothermal Energy Potential for Power Generation:</vt:lpstr>
      <vt:lpstr>PowerPoint Presentation</vt:lpstr>
      <vt:lpstr>PowerPoint Presentation</vt:lpstr>
      <vt:lpstr>Preliminary Estimates of Geothermal Energy Resources of Pakistan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Geothermal Energy</dc:title>
  <dc:creator>Windows User</dc:creator>
  <cp:lastModifiedBy>Muhammad Ashiq</cp:lastModifiedBy>
  <cp:revision>99</cp:revision>
  <dcterms:created xsi:type="dcterms:W3CDTF">2019-04-12T15:39:08Z</dcterms:created>
  <dcterms:modified xsi:type="dcterms:W3CDTF">2020-04-21T07:51:40Z</dcterms:modified>
</cp:coreProperties>
</file>