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256" r:id="rId3"/>
    <p:sldId id="279" r:id="rId4"/>
    <p:sldId id="280" r:id="rId5"/>
    <p:sldId id="281" r:id="rId6"/>
    <p:sldId id="282" r:id="rId7"/>
    <p:sldId id="283" r:id="rId8"/>
    <p:sldId id="286" r:id="rId9"/>
    <p:sldId id="293" r:id="rId10"/>
    <p:sldId id="285" r:id="rId11"/>
    <p:sldId id="287" r:id="rId12"/>
    <p:sldId id="257" r:id="rId13"/>
    <p:sldId id="258" r:id="rId14"/>
    <p:sldId id="259" r:id="rId15"/>
    <p:sldId id="260" r:id="rId16"/>
    <p:sldId id="261" r:id="rId17"/>
    <p:sldId id="262" r:id="rId18"/>
    <p:sldId id="263" r:id="rId19"/>
    <p:sldId id="264" r:id="rId20"/>
    <p:sldId id="267" r:id="rId21"/>
    <p:sldId id="288" r:id="rId22"/>
    <p:sldId id="289" r:id="rId23"/>
    <p:sldId id="290" r:id="rId24"/>
    <p:sldId id="291" r:id="rId25"/>
    <p:sldId id="292" r:id="rId26"/>
    <p:sldId id="266" r:id="rId27"/>
    <p:sldId id="268" r:id="rId28"/>
    <p:sldId id="269" r:id="rId29"/>
    <p:sldId id="270"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85589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04C03-4E28-4E6F-997F-DA580F2CE8D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255249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96001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2154978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372789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804C03-4E28-4E6F-997F-DA580F2CE8D9}"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345453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804C03-4E28-4E6F-997F-DA580F2CE8D9}" type="datetimeFigureOut">
              <a:rPr lang="en-US" smtClean="0"/>
              <a:pPr/>
              <a:t>5/8/2020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305003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3842208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232578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398743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04C03-4E28-4E6F-997F-DA580F2CE8D9}"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91160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804C03-4E28-4E6F-997F-DA580F2CE8D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7451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804C03-4E28-4E6F-997F-DA580F2CE8D9}"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79741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804C03-4E28-4E6F-997F-DA580F2CE8D9}"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271227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4C03-4E28-4E6F-997F-DA580F2CE8D9}"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131768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04C03-4E28-4E6F-997F-DA580F2CE8D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82415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04C03-4E28-4E6F-997F-DA580F2CE8D9}"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202223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1804C03-4E28-4E6F-997F-DA580F2CE8D9}" type="datetimeFigureOut">
              <a:rPr lang="en-US" smtClean="0"/>
              <a:pPr/>
              <a:t>5/8/2020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9864B9E-A17A-4555-9571-2231F6CCE4EC}" type="slidenum">
              <a:rPr lang="en-US" smtClean="0"/>
              <a:pPr/>
              <a:t>‹#›</a:t>
            </a:fld>
            <a:endParaRPr lang="en-US"/>
          </a:p>
        </p:txBody>
      </p:sp>
    </p:spTree>
    <p:extLst>
      <p:ext uri="{BB962C8B-B14F-4D97-AF65-F5344CB8AC3E}">
        <p14:creationId xmlns:p14="http://schemas.microsoft.com/office/powerpoint/2010/main" xmlns="" val="3071339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reflection blurRad="6350" stA="52000" endA="300" endPos="35000" dir="5400000" sy="-100000" algn="bl" rotWithShape="0"/>
          </a:effectLst>
        </p:spPr>
        <p:txBody>
          <a:bodyPr/>
          <a:lstStyle/>
          <a:p>
            <a:r>
              <a:rPr lang="en-US" b="1" dirty="0" smtClean="0">
                <a:effectLst>
                  <a:outerShdw blurRad="38100" dist="38100" dir="2700000" algn="tl">
                    <a:srgbClr val="000000">
                      <a:alpha val="43137"/>
                    </a:srgbClr>
                  </a:outerShdw>
                </a:effectLst>
              </a:rPr>
              <a:t>Stress and Osmoregulation in plants</a:t>
            </a:r>
            <a:endParaRPr lang="en-US" b="1" dirty="0">
              <a:effectLst>
                <a:outerShdw blurRad="38100" dist="38100" dir="2700000" algn="tl">
                  <a:srgbClr val="000000">
                    <a:alpha val="43137"/>
                  </a:srgbClr>
                </a:outerShdw>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84466871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3" y="2552700"/>
            <a:ext cx="8761413" cy="4051300"/>
          </a:xfrm>
        </p:spPr>
        <p:txBody>
          <a:bodyPr>
            <a:normAutofit lnSpcReduction="10000"/>
          </a:bodyPr>
          <a:lstStyle/>
          <a:p>
            <a:pPr>
              <a:lnSpc>
                <a:spcPct val="120000"/>
              </a:lnSpc>
            </a:pPr>
            <a:r>
              <a:rPr lang="en-US" dirty="0">
                <a:latin typeface="Cambria" panose="02040503050406030204" pitchFamily="18" charset="0"/>
              </a:rPr>
              <a:t>The immediate and most common response by the </a:t>
            </a:r>
            <a:r>
              <a:rPr lang="en-US" dirty="0" smtClean="0">
                <a:latin typeface="Cambria" panose="02040503050406030204" pitchFamily="18" charset="0"/>
              </a:rPr>
              <a:t>different organs </a:t>
            </a:r>
            <a:r>
              <a:rPr lang="en-US" dirty="0">
                <a:latin typeface="Cambria" panose="02040503050406030204" pitchFamily="18" charset="0"/>
              </a:rPr>
              <a:t>of a plant to water stress is decrease </a:t>
            </a:r>
            <a:r>
              <a:rPr lang="en-US" dirty="0" smtClean="0">
                <a:latin typeface="Cambria" panose="02040503050406030204" pitchFamily="18" charset="0"/>
              </a:rPr>
              <a:t>in turgor</a:t>
            </a:r>
            <a:r>
              <a:rPr lang="en-US" dirty="0">
                <a:latin typeface="Cambria" panose="02040503050406030204" pitchFamily="18" charset="0"/>
              </a:rPr>
              <a:t>. This may be partially or fully adjusted </a:t>
            </a:r>
            <a:r>
              <a:rPr lang="en-US" dirty="0" smtClean="0">
                <a:latin typeface="Cambria" panose="02040503050406030204" pitchFamily="18" charset="0"/>
              </a:rPr>
              <a:t>by accumulation </a:t>
            </a:r>
            <a:r>
              <a:rPr lang="en-US" dirty="0">
                <a:latin typeface="Cambria" panose="02040503050406030204" pitchFamily="18" charset="0"/>
              </a:rPr>
              <a:t>of solutes</a:t>
            </a:r>
            <a:r>
              <a:rPr lang="en-US" dirty="0" smtClean="0">
                <a:latin typeface="Cambria" panose="02040503050406030204" pitchFamily="18" charset="0"/>
              </a:rPr>
              <a:t>.</a:t>
            </a:r>
          </a:p>
          <a:p>
            <a:pPr>
              <a:lnSpc>
                <a:spcPct val="120000"/>
              </a:lnSpc>
            </a:pPr>
            <a:r>
              <a:rPr lang="en-US" dirty="0" smtClean="0">
                <a:latin typeface="Cambria" panose="02040503050406030204" pitchFamily="18" charset="0"/>
              </a:rPr>
              <a:t>Plants </a:t>
            </a:r>
            <a:r>
              <a:rPr lang="en-US" dirty="0">
                <a:latin typeface="Cambria" panose="02040503050406030204" pitchFamily="18" charset="0"/>
              </a:rPr>
              <a:t>growing under conditions of high salinity accumulate various solutes as </a:t>
            </a:r>
            <a:r>
              <a:rPr lang="en-US" dirty="0" smtClean="0">
                <a:latin typeface="Cambria" panose="02040503050406030204" pitchFamily="18" charset="0"/>
              </a:rPr>
              <a:t>a result </a:t>
            </a:r>
            <a:r>
              <a:rPr lang="en-US" dirty="0">
                <a:latin typeface="Cambria" panose="02040503050406030204" pitchFamily="18" charset="0"/>
              </a:rPr>
              <a:t>of alterations in intermediary and secondary metabolism of nitrogen or </a:t>
            </a:r>
            <a:r>
              <a:rPr lang="en-US" dirty="0" smtClean="0">
                <a:latin typeface="Cambria" panose="02040503050406030204" pitchFamily="18" charset="0"/>
              </a:rPr>
              <a:t>of carbon </a:t>
            </a:r>
            <a:r>
              <a:rPr lang="en-US" dirty="0">
                <a:latin typeface="Cambria" panose="02040503050406030204" pitchFamily="18" charset="0"/>
              </a:rPr>
              <a:t>(Greenway and </a:t>
            </a:r>
            <a:r>
              <a:rPr lang="en-US" dirty="0" err="1">
                <a:latin typeface="Cambria" panose="02040503050406030204" pitchFamily="18" charset="0"/>
              </a:rPr>
              <a:t>Munns</a:t>
            </a:r>
            <a:r>
              <a:rPr lang="en-US" dirty="0">
                <a:latin typeface="Cambria" panose="02040503050406030204" pitchFamily="18" charset="0"/>
              </a:rPr>
              <a:t>, 1980; Stewart and </a:t>
            </a:r>
            <a:r>
              <a:rPr lang="en-US" dirty="0" err="1">
                <a:latin typeface="Cambria" panose="02040503050406030204" pitchFamily="18" charset="0"/>
              </a:rPr>
              <a:t>Larher</a:t>
            </a:r>
            <a:r>
              <a:rPr lang="en-US" dirty="0">
                <a:latin typeface="Cambria" panose="02040503050406030204" pitchFamily="18" charset="0"/>
              </a:rPr>
              <a:t>, 1980). </a:t>
            </a:r>
            <a:endParaRPr lang="en-US" dirty="0" smtClean="0">
              <a:latin typeface="Cambria" panose="02040503050406030204" pitchFamily="18" charset="0"/>
            </a:endParaRPr>
          </a:p>
          <a:p>
            <a:pPr>
              <a:lnSpc>
                <a:spcPct val="120000"/>
              </a:lnSpc>
            </a:pPr>
            <a:r>
              <a:rPr lang="en-US" dirty="0" smtClean="0">
                <a:latin typeface="Cambria" panose="02040503050406030204" pitchFamily="18" charset="0"/>
              </a:rPr>
              <a:t>This </a:t>
            </a:r>
            <a:r>
              <a:rPr lang="en-US" dirty="0">
                <a:latin typeface="Cambria" panose="02040503050406030204" pitchFamily="18" charset="0"/>
              </a:rPr>
              <a:t>results </a:t>
            </a:r>
            <a:r>
              <a:rPr lang="en-US" dirty="0" smtClean="0">
                <a:latin typeface="Cambria" panose="02040503050406030204" pitchFamily="18" charset="0"/>
              </a:rPr>
              <a:t>most probably </a:t>
            </a:r>
            <a:r>
              <a:rPr lang="en-US" dirty="0">
                <a:latin typeface="Cambria" panose="02040503050406030204" pitchFamily="18" charset="0"/>
              </a:rPr>
              <a:t>from an imbalance in the inorganic ion status ultimately causing </a:t>
            </a:r>
            <a:r>
              <a:rPr lang="en-US" dirty="0" smtClean="0">
                <a:latin typeface="Cambria" panose="02040503050406030204" pitchFamily="18" charset="0"/>
              </a:rPr>
              <a:t>a malfunctioning </a:t>
            </a:r>
            <a:r>
              <a:rPr lang="en-US" dirty="0">
                <a:latin typeface="Cambria" panose="02040503050406030204" pitchFamily="18" charset="0"/>
              </a:rPr>
              <a:t>of the enzymes involved</a:t>
            </a:r>
            <a:r>
              <a:rPr lang="en-US" dirty="0" smtClean="0">
                <a:latin typeface="Cambria" panose="02040503050406030204" pitchFamily="18" charset="0"/>
              </a:rPr>
              <a:t>.</a:t>
            </a:r>
          </a:p>
          <a:p>
            <a:pPr>
              <a:lnSpc>
                <a:spcPct val="120000"/>
              </a:lnSpc>
            </a:pPr>
            <a:r>
              <a:rPr lang="en-US" dirty="0">
                <a:latin typeface="Cambria" panose="02040503050406030204" pitchFamily="18" charset="0"/>
              </a:rPr>
              <a:t>Amides, free amino acids, proline, amines, quaternary ammonium compounds and sugars are some of the organic solutes that show a change in their accumulation under condition of stress (Hsiao, 1973; Stewart and </a:t>
            </a:r>
            <a:r>
              <a:rPr lang="en-US" dirty="0" err="1">
                <a:latin typeface="Cambria" panose="02040503050406030204" pitchFamily="18" charset="0"/>
              </a:rPr>
              <a:t>Larher</a:t>
            </a:r>
            <a:r>
              <a:rPr lang="en-US" dirty="0">
                <a:latin typeface="Cambria" panose="02040503050406030204" pitchFamily="18" charset="0"/>
              </a:rPr>
              <a:t>, 1980). </a:t>
            </a:r>
          </a:p>
          <a:p>
            <a:pPr>
              <a:lnSpc>
                <a:spcPct val="150000"/>
              </a:lnSpc>
            </a:pPr>
            <a:endParaRPr lang="en-US" dirty="0"/>
          </a:p>
        </p:txBody>
      </p:sp>
    </p:spTree>
    <p:extLst>
      <p:ext uri="{BB962C8B-B14F-4D97-AF65-F5344CB8AC3E}">
        <p14:creationId xmlns:p14="http://schemas.microsoft.com/office/powerpoint/2010/main" xmlns="" val="16262492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8825659" cy="3606800"/>
          </a:xfrm>
        </p:spPr>
        <p:txBody>
          <a:bodyPr>
            <a:noAutofit/>
          </a:bodyPr>
          <a:lstStyle/>
          <a:p>
            <a:pPr marL="0" indent="0">
              <a:lnSpc>
                <a:spcPct val="110000"/>
              </a:lnSpc>
              <a:buNone/>
            </a:pPr>
            <a:r>
              <a:rPr lang="en-US" sz="2000" dirty="0" smtClean="0"/>
              <a:t>It </a:t>
            </a:r>
            <a:r>
              <a:rPr lang="en-US" sz="2000" dirty="0"/>
              <a:t>has been suggested that high </a:t>
            </a:r>
            <a:r>
              <a:rPr lang="en-US" sz="2000" dirty="0" smtClean="0"/>
              <a:t>concentrations of </a:t>
            </a:r>
            <a:r>
              <a:rPr lang="en-US" sz="2000" dirty="0"/>
              <a:t>organic solutes in the cytoplasm play a double role (Greenway and </a:t>
            </a:r>
            <a:r>
              <a:rPr lang="en-US" sz="2000" dirty="0" err="1" smtClean="0"/>
              <a:t>Munns</a:t>
            </a:r>
            <a:r>
              <a:rPr lang="en-US" sz="2000" dirty="0" smtClean="0"/>
              <a:t>, 1980</a:t>
            </a:r>
            <a:r>
              <a:rPr lang="en-US" sz="2000" dirty="0"/>
              <a:t>): </a:t>
            </a:r>
            <a:endParaRPr lang="en-US" sz="2000" dirty="0" smtClean="0"/>
          </a:p>
          <a:p>
            <a:pPr lvl="1">
              <a:lnSpc>
                <a:spcPct val="110000"/>
              </a:lnSpc>
              <a:buFont typeface="Wingdings" panose="05000000000000000000" pitchFamily="2" charset="2"/>
              <a:buChar char="q"/>
            </a:pPr>
            <a:r>
              <a:rPr lang="en-US" sz="1800" dirty="0"/>
              <a:t>T</a:t>
            </a:r>
            <a:r>
              <a:rPr lang="en-US" sz="1800" dirty="0" smtClean="0"/>
              <a:t>hey </a:t>
            </a:r>
            <a:r>
              <a:rPr lang="en-US" sz="1800" dirty="0"/>
              <a:t>can contribute to the osmotic balance when electrolytes are </a:t>
            </a:r>
            <a:r>
              <a:rPr lang="en-US" sz="1800" dirty="0" smtClean="0"/>
              <a:t>lower in </a:t>
            </a:r>
            <a:r>
              <a:rPr lang="en-US" sz="1800" dirty="0"/>
              <a:t>the cytoplasm than in the vacuole </a:t>
            </a:r>
            <a:r>
              <a:rPr lang="en-US" sz="1800" dirty="0" smtClean="0"/>
              <a:t>and</a:t>
            </a:r>
          </a:p>
          <a:p>
            <a:pPr lvl="1">
              <a:lnSpc>
                <a:spcPct val="110000"/>
              </a:lnSpc>
              <a:buFont typeface="Wingdings" panose="05000000000000000000" pitchFamily="2" charset="2"/>
              <a:buChar char="q"/>
            </a:pPr>
            <a:r>
              <a:rPr lang="en-US" sz="1800" dirty="0"/>
              <a:t>T</a:t>
            </a:r>
            <a:r>
              <a:rPr lang="en-US" sz="1800" dirty="0" smtClean="0"/>
              <a:t>hey </a:t>
            </a:r>
            <a:r>
              <a:rPr lang="en-US" sz="1800" dirty="0"/>
              <a:t>can have a protective effect </a:t>
            </a:r>
            <a:r>
              <a:rPr lang="en-US" sz="1800" dirty="0" smtClean="0"/>
              <a:t>on enzymes </a:t>
            </a:r>
            <a:r>
              <a:rPr lang="en-US" sz="1800" dirty="0"/>
              <a:t>in the presence of high electrolytes in the cytoplasm. However, </a:t>
            </a:r>
            <a:r>
              <a:rPr lang="en-US" sz="1800" dirty="0" smtClean="0"/>
              <a:t>there remains </a:t>
            </a:r>
            <a:r>
              <a:rPr lang="en-US" sz="1800" dirty="0"/>
              <a:t>speculation about the </a:t>
            </a:r>
            <a:r>
              <a:rPr lang="en-US" sz="1800" dirty="0" smtClean="0"/>
              <a:t>primary </a:t>
            </a:r>
            <a:r>
              <a:rPr lang="en-US" sz="1800" dirty="0"/>
              <a:t>roles of these solutes, viz., whether it </a:t>
            </a:r>
            <a:r>
              <a:rPr lang="en-US" sz="1800" dirty="0" smtClean="0"/>
              <a:t>is one </a:t>
            </a:r>
            <a:r>
              <a:rPr lang="en-US" sz="1800" dirty="0"/>
              <a:t>of storage of reduced carbon and/or nitrogen, or in the osmotic balance of </a:t>
            </a:r>
            <a:r>
              <a:rPr lang="en-US" sz="1800" dirty="0" smtClean="0"/>
              <a:t>the cell </a:t>
            </a:r>
            <a:r>
              <a:rPr lang="en-US" sz="1800" dirty="0"/>
              <a:t>as a whole (Greenway and </a:t>
            </a:r>
            <a:r>
              <a:rPr lang="en-US" sz="1800" dirty="0" err="1"/>
              <a:t>Munns</a:t>
            </a:r>
            <a:r>
              <a:rPr lang="en-US" sz="1800" dirty="0"/>
              <a:t>, 1980).</a:t>
            </a:r>
          </a:p>
        </p:txBody>
      </p:sp>
    </p:spTree>
    <p:extLst>
      <p:ext uri="{BB962C8B-B14F-4D97-AF65-F5344CB8AC3E}">
        <p14:creationId xmlns:p14="http://schemas.microsoft.com/office/powerpoint/2010/main" xmlns="" val="294210931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Stress</a:t>
            </a:r>
            <a:endParaRPr lang="en-US" dirty="0"/>
          </a:p>
        </p:txBody>
      </p:sp>
      <p:sp>
        <p:nvSpPr>
          <p:cNvPr id="3" name="Content Placeholder 2"/>
          <p:cNvSpPr>
            <a:spLocks noGrp="1"/>
          </p:cNvSpPr>
          <p:nvPr>
            <p:ph idx="1"/>
          </p:nvPr>
        </p:nvSpPr>
        <p:spPr>
          <a:xfrm>
            <a:off x="2126877" y="2679700"/>
            <a:ext cx="7938246" cy="3416300"/>
          </a:xfrm>
        </p:spPr>
        <p:txBody>
          <a:bodyPr/>
          <a:lstStyle/>
          <a:p>
            <a:pPr marL="0" indent="0">
              <a:lnSpc>
                <a:spcPct val="150000"/>
              </a:lnSpc>
              <a:buNone/>
            </a:pPr>
            <a:r>
              <a:rPr lang="en-US" b="1" dirty="0"/>
              <a:t>Osmoregulation</a:t>
            </a:r>
            <a:r>
              <a:rPr lang="en-US" dirty="0"/>
              <a:t> is the passive regulation of the osmotic pressure of an </a:t>
            </a:r>
            <a:r>
              <a:rPr lang="en-US" dirty="0" smtClean="0"/>
              <a:t>organism's </a:t>
            </a:r>
            <a:r>
              <a:rPr lang="en-US" dirty="0"/>
              <a:t>body fluids, detected by </a:t>
            </a:r>
            <a:r>
              <a:rPr lang="en-US" dirty="0" err="1"/>
              <a:t>osmoreceptors</a:t>
            </a:r>
            <a:r>
              <a:rPr lang="en-US" dirty="0"/>
              <a:t>, to maintain the homeostasis of the organism's water content; that is, it maintains the fluid balance and the concentration of electrolytes (salts in </a:t>
            </a:r>
            <a:r>
              <a:rPr lang="en-US" dirty="0" smtClean="0"/>
              <a:t>solution) </a:t>
            </a:r>
            <a:r>
              <a:rPr lang="en-US" dirty="0"/>
              <a:t>to keep the fluids from becoming too diluted or concentrated. </a:t>
            </a:r>
          </a:p>
        </p:txBody>
      </p:sp>
      <p:pic>
        <p:nvPicPr>
          <p:cNvPr id="4" name="Picture 3"/>
          <p:cNvPicPr>
            <a:picLocks noChangeAspect="1"/>
          </p:cNvPicPr>
          <p:nvPr/>
        </p:nvPicPr>
        <p:blipFill>
          <a:blip r:embed="rId2"/>
          <a:stretch>
            <a:fillRect/>
          </a:stretch>
        </p:blipFill>
        <p:spPr>
          <a:xfrm>
            <a:off x="1758950" y="748102"/>
            <a:ext cx="8674100" cy="942586"/>
          </a:xfrm>
          <a:prstGeom prst="rect">
            <a:avLst/>
          </a:prstGeom>
        </p:spPr>
      </p:pic>
    </p:spTree>
    <p:extLst>
      <p:ext uri="{BB962C8B-B14F-4D97-AF65-F5344CB8AC3E}">
        <p14:creationId xmlns:p14="http://schemas.microsoft.com/office/powerpoint/2010/main" xmlns="" val="32330183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Introduction</a:t>
            </a:r>
            <a:r>
              <a:rPr lang="en-US" dirty="0" smtClean="0"/>
              <a:t/>
            </a:r>
            <a:br>
              <a:rPr lang="en-US" dirty="0" smtClean="0"/>
            </a:br>
            <a:endParaRPr lang="en-US" dirty="0"/>
          </a:p>
        </p:txBody>
      </p:sp>
      <p:sp>
        <p:nvSpPr>
          <p:cNvPr id="3" name="Content Placeholder 2"/>
          <p:cNvSpPr>
            <a:spLocks noGrp="1"/>
          </p:cNvSpPr>
          <p:nvPr>
            <p:ph idx="1"/>
          </p:nvPr>
        </p:nvSpPr>
        <p:spPr>
          <a:xfrm>
            <a:off x="1154954" y="2603500"/>
            <a:ext cx="8825659" cy="3835400"/>
          </a:xfrm>
        </p:spPr>
        <p:txBody>
          <a:bodyPr>
            <a:normAutofit/>
          </a:bodyPr>
          <a:lstStyle/>
          <a:p>
            <a:pPr>
              <a:lnSpc>
                <a:spcPct val="150000"/>
              </a:lnSpc>
            </a:pPr>
            <a:r>
              <a:rPr lang="en-US" dirty="0" smtClean="0"/>
              <a:t>The </a:t>
            </a:r>
            <a:r>
              <a:rPr lang="en-US" dirty="0"/>
              <a:t>protoplasm of living organisms has a high percentage of </a:t>
            </a:r>
            <a:r>
              <a:rPr lang="en-US" dirty="0" smtClean="0"/>
              <a:t>water, so </a:t>
            </a:r>
            <a:r>
              <a:rPr lang="en-US" dirty="0"/>
              <a:t>without water, living organisms would die.</a:t>
            </a:r>
          </a:p>
          <a:p>
            <a:pPr>
              <a:lnSpc>
                <a:spcPct val="150000"/>
              </a:lnSpc>
            </a:pPr>
            <a:r>
              <a:rPr lang="en-US" dirty="0" smtClean="0"/>
              <a:t>Plants </a:t>
            </a:r>
            <a:r>
              <a:rPr lang="en-US" dirty="0"/>
              <a:t>living in water, or those in hot, arid conditions where water </a:t>
            </a:r>
            <a:r>
              <a:rPr lang="en-US" dirty="0" smtClean="0"/>
              <a:t>is not </a:t>
            </a:r>
            <a:r>
              <a:rPr lang="en-US" dirty="0"/>
              <a:t>readily available all the time, or in which there is a </a:t>
            </a:r>
            <a:r>
              <a:rPr lang="en-US" dirty="0" smtClean="0"/>
              <a:t>high concentration </a:t>
            </a:r>
            <a:r>
              <a:rPr lang="en-US" dirty="0"/>
              <a:t>of solutes such as occurs in/near sea water, </a:t>
            </a:r>
            <a:r>
              <a:rPr lang="en-US" dirty="0" smtClean="0"/>
              <a:t>must adapt </a:t>
            </a:r>
            <a:r>
              <a:rPr lang="en-US" dirty="0"/>
              <a:t>their structure and/or their various functions – or both </a:t>
            </a:r>
            <a:r>
              <a:rPr lang="en-US" dirty="0" smtClean="0"/>
              <a:t>– to ensure </a:t>
            </a:r>
            <a:r>
              <a:rPr lang="en-US" dirty="0"/>
              <a:t>the conservation of needed water and prevent the upset </a:t>
            </a:r>
            <a:r>
              <a:rPr lang="en-US" dirty="0" smtClean="0"/>
              <a:t>of the </a:t>
            </a:r>
            <a:r>
              <a:rPr lang="en-US" dirty="0"/>
              <a:t>osmotic balance of cell contents.</a:t>
            </a:r>
          </a:p>
          <a:p>
            <a:pPr marL="0" indent="0" algn="ctr">
              <a:lnSpc>
                <a:spcPct val="150000"/>
              </a:lnSpc>
              <a:buNone/>
            </a:pPr>
            <a:r>
              <a:rPr lang="en-US" b="1" dirty="0"/>
              <a:t>Without the right osmotic balance – the plant dies!</a:t>
            </a:r>
          </a:p>
        </p:txBody>
      </p:sp>
    </p:spTree>
    <p:extLst>
      <p:ext uri="{BB962C8B-B14F-4D97-AF65-F5344CB8AC3E}">
        <p14:creationId xmlns:p14="http://schemas.microsoft.com/office/powerpoint/2010/main" xmlns="" val="22421929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Surviving the salt</a:t>
            </a:r>
            <a:r>
              <a:rPr lang="en-US" dirty="0" smtClean="0"/>
              <a:t/>
            </a:r>
            <a:br>
              <a:rPr lang="en-US" dirty="0" smtClean="0"/>
            </a:br>
            <a:endParaRPr lang="en-US" dirty="0"/>
          </a:p>
        </p:txBody>
      </p:sp>
      <p:sp>
        <p:nvSpPr>
          <p:cNvPr id="3" name="Content Placeholder 2"/>
          <p:cNvSpPr>
            <a:spLocks noGrp="1"/>
          </p:cNvSpPr>
          <p:nvPr>
            <p:ph idx="1"/>
          </p:nvPr>
        </p:nvSpPr>
        <p:spPr>
          <a:xfrm>
            <a:off x="1154954" y="3000837"/>
            <a:ext cx="4953746" cy="3343275"/>
          </a:xfrm>
        </p:spPr>
        <p:txBody>
          <a:bodyPr>
            <a:normAutofit/>
          </a:bodyPr>
          <a:lstStyle/>
          <a:p>
            <a:pPr marL="0" indent="0">
              <a:buNone/>
            </a:pPr>
            <a:r>
              <a:rPr lang="en-US" sz="2400" dirty="0" smtClean="0">
                <a:latin typeface="Cambria" panose="02040503050406030204" pitchFamily="18" charset="0"/>
              </a:rPr>
              <a:t>These </a:t>
            </a:r>
            <a:r>
              <a:rPr lang="en-US" sz="2400" dirty="0">
                <a:latin typeface="Cambria" panose="02040503050406030204" pitchFamily="18" charset="0"/>
              </a:rPr>
              <a:t>Mangroves grow in </a:t>
            </a:r>
            <a:r>
              <a:rPr lang="en-US" sz="2400" dirty="0" smtClean="0">
                <a:latin typeface="Cambria" panose="02040503050406030204" pitchFamily="18" charset="0"/>
              </a:rPr>
              <a:t>wet, muddy </a:t>
            </a:r>
            <a:r>
              <a:rPr lang="en-US" sz="2400" dirty="0">
                <a:latin typeface="Cambria" panose="02040503050406030204" pitchFamily="18" charset="0"/>
              </a:rPr>
              <a:t>soil at the sea -</a:t>
            </a:r>
            <a:r>
              <a:rPr lang="en-US" sz="2400" dirty="0" smtClean="0">
                <a:latin typeface="Cambria" panose="02040503050406030204" pitchFamily="18" charset="0"/>
              </a:rPr>
              <a:t>water's edge</a:t>
            </a:r>
            <a:r>
              <a:rPr lang="en-US" sz="2400" dirty="0">
                <a:latin typeface="Cambria" panose="02040503050406030204" pitchFamily="18" charset="0"/>
              </a:rPr>
              <a:t>. If you look at the </a:t>
            </a:r>
            <a:r>
              <a:rPr lang="en-US" sz="2400" dirty="0" smtClean="0">
                <a:latin typeface="Cambria" panose="02040503050406030204" pitchFamily="18" charset="0"/>
              </a:rPr>
              <a:t>leaves, salt </a:t>
            </a:r>
            <a:r>
              <a:rPr lang="en-US" sz="2400" dirty="0">
                <a:latin typeface="Cambria" panose="02040503050406030204" pitchFamily="18" charset="0"/>
              </a:rPr>
              <a:t>crystals are excreted on </a:t>
            </a:r>
            <a:r>
              <a:rPr lang="en-US" sz="2400" dirty="0" smtClean="0">
                <a:latin typeface="Cambria" panose="02040503050406030204" pitchFamily="18" charset="0"/>
              </a:rPr>
              <a:t>to their </a:t>
            </a:r>
            <a:r>
              <a:rPr lang="en-US" sz="2400" dirty="0">
                <a:latin typeface="Cambria" panose="02040503050406030204" pitchFamily="18" charset="0"/>
              </a:rPr>
              <a:t>surfaces, and if you </a:t>
            </a:r>
            <a:r>
              <a:rPr lang="en-US" sz="2400" dirty="0" smtClean="0">
                <a:latin typeface="Cambria" panose="02040503050406030204" pitchFamily="18" charset="0"/>
              </a:rPr>
              <a:t>taste the </a:t>
            </a:r>
            <a:r>
              <a:rPr lang="en-US" sz="2400" dirty="0">
                <a:latin typeface="Cambria" panose="02040503050406030204" pitchFamily="18" charset="0"/>
              </a:rPr>
              <a:t>sap – it’s very salty!</a:t>
            </a:r>
          </a:p>
        </p:txBody>
      </p:sp>
      <p:pic>
        <p:nvPicPr>
          <p:cNvPr id="4" name="Picture 3"/>
          <p:cNvPicPr>
            <a:picLocks noChangeAspect="1"/>
          </p:cNvPicPr>
          <p:nvPr/>
        </p:nvPicPr>
        <p:blipFill>
          <a:blip r:embed="rId2"/>
          <a:stretch>
            <a:fillRect/>
          </a:stretch>
        </p:blipFill>
        <p:spPr>
          <a:xfrm>
            <a:off x="6453800" y="2663825"/>
            <a:ext cx="4453722" cy="3534700"/>
          </a:xfrm>
          <a:prstGeom prst="rect">
            <a:avLst/>
          </a:prstGeom>
        </p:spPr>
      </p:pic>
    </p:spTree>
    <p:extLst>
      <p:ext uri="{BB962C8B-B14F-4D97-AF65-F5344CB8AC3E}">
        <p14:creationId xmlns:p14="http://schemas.microsoft.com/office/powerpoint/2010/main" xmlns="" val="11346424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rPr>
              <a:t>Surviving the salt</a:t>
            </a:r>
          </a:p>
        </p:txBody>
      </p:sp>
      <p:pic>
        <p:nvPicPr>
          <p:cNvPr id="4" name="Content Placeholder 3"/>
          <p:cNvPicPr>
            <a:picLocks noGrp="1" noChangeAspect="1"/>
          </p:cNvPicPr>
          <p:nvPr>
            <p:ph idx="1"/>
          </p:nvPr>
        </p:nvPicPr>
        <p:blipFill>
          <a:blip r:embed="rId2"/>
          <a:stretch>
            <a:fillRect/>
          </a:stretch>
        </p:blipFill>
        <p:spPr>
          <a:xfrm>
            <a:off x="6201684" y="2870200"/>
            <a:ext cx="5743345" cy="3416300"/>
          </a:xfrm>
          <a:prstGeom prst="rect">
            <a:avLst/>
          </a:prstGeom>
        </p:spPr>
      </p:pic>
      <p:sp>
        <p:nvSpPr>
          <p:cNvPr id="5" name="Rectangle 4"/>
          <p:cNvSpPr/>
          <p:nvPr/>
        </p:nvSpPr>
        <p:spPr>
          <a:xfrm>
            <a:off x="1154954" y="2223869"/>
            <a:ext cx="7251700" cy="646331"/>
          </a:xfrm>
          <a:prstGeom prst="rect">
            <a:avLst/>
          </a:prstGeom>
        </p:spPr>
        <p:txBody>
          <a:bodyPr wrap="square">
            <a:spAutoFit/>
          </a:bodyPr>
          <a:lstStyle/>
          <a:p>
            <a:r>
              <a:rPr lang="en-US" sz="2000" b="1" i="0" u="none" strike="noStrike" baseline="0" dirty="0" smtClean="0">
                <a:solidFill>
                  <a:srgbClr val="0076A4"/>
                </a:solidFill>
                <a:latin typeface="Calibri-Bold"/>
              </a:rPr>
              <a:t>Some mangroves are almost covered by salty sea water</a:t>
            </a:r>
            <a:r>
              <a:rPr lang="en-US" sz="3600" b="1" i="0" u="none" strike="noStrike" baseline="0" dirty="0" smtClean="0">
                <a:solidFill>
                  <a:srgbClr val="0076A4"/>
                </a:solidFill>
                <a:latin typeface="Calibri-Bold"/>
              </a:rPr>
              <a:t>!</a:t>
            </a:r>
            <a:endParaRPr lang="en-US" sz="2000" dirty="0"/>
          </a:p>
        </p:txBody>
      </p:sp>
      <p:sp>
        <p:nvSpPr>
          <p:cNvPr id="6" name="Rectangle 5"/>
          <p:cNvSpPr/>
          <p:nvPr/>
        </p:nvSpPr>
        <p:spPr>
          <a:xfrm>
            <a:off x="989060" y="3428191"/>
            <a:ext cx="4546600" cy="1938992"/>
          </a:xfrm>
          <a:prstGeom prst="rect">
            <a:avLst/>
          </a:prstGeom>
        </p:spPr>
        <p:txBody>
          <a:bodyPr wrap="square">
            <a:spAutoFit/>
          </a:bodyPr>
          <a:lstStyle/>
          <a:p>
            <a:r>
              <a:rPr lang="en-US" sz="2400" b="0" i="0" u="none" strike="noStrike" baseline="0" dirty="0" smtClean="0">
                <a:solidFill>
                  <a:srgbClr val="000000"/>
                </a:solidFill>
                <a:latin typeface="Cambria" panose="02040503050406030204" pitchFamily="18" charset="0"/>
              </a:rPr>
              <a:t>Most trees cannot</a:t>
            </a:r>
            <a:r>
              <a:rPr lang="en-US" sz="2400" b="0" i="0" u="none" strike="noStrike" dirty="0" smtClean="0">
                <a:solidFill>
                  <a:srgbClr val="000000"/>
                </a:solidFill>
                <a:latin typeface="Cambria" panose="02040503050406030204" pitchFamily="18" charset="0"/>
              </a:rPr>
              <a:t> </a:t>
            </a:r>
            <a:r>
              <a:rPr lang="en-US" sz="2400" b="0" i="0" u="none" strike="noStrike" baseline="0" dirty="0" smtClean="0">
                <a:solidFill>
                  <a:srgbClr val="000000"/>
                </a:solidFill>
                <a:latin typeface="Cambria" panose="02040503050406030204" pitchFamily="18" charset="0"/>
              </a:rPr>
              <a:t>survive in water that has</a:t>
            </a:r>
            <a:r>
              <a:rPr lang="en-US" sz="2400" b="0" i="0" u="none" strike="noStrike" dirty="0" smtClean="0">
                <a:solidFill>
                  <a:srgbClr val="000000"/>
                </a:solidFill>
                <a:latin typeface="Cambria" panose="02040503050406030204" pitchFamily="18" charset="0"/>
              </a:rPr>
              <a:t> </a:t>
            </a:r>
            <a:r>
              <a:rPr lang="en-US" sz="2400" b="0" i="0" u="none" strike="noStrike" baseline="0" dirty="0" smtClean="0">
                <a:solidFill>
                  <a:srgbClr val="000000"/>
                </a:solidFill>
                <a:latin typeface="Cambria" panose="02040503050406030204" pitchFamily="18" charset="0"/>
              </a:rPr>
              <a:t>too much salt in it, but</a:t>
            </a:r>
            <a:r>
              <a:rPr lang="en-US" sz="2400" b="0" i="0" u="none" strike="noStrike" dirty="0" smtClean="0">
                <a:solidFill>
                  <a:srgbClr val="000000"/>
                </a:solidFill>
                <a:latin typeface="Cambria" panose="02040503050406030204" pitchFamily="18" charset="0"/>
              </a:rPr>
              <a:t> </a:t>
            </a:r>
            <a:r>
              <a:rPr lang="en-US" sz="2400" b="0" i="0" u="none" strike="noStrike" baseline="0" dirty="0" smtClean="0">
                <a:solidFill>
                  <a:srgbClr val="000000"/>
                </a:solidFill>
                <a:latin typeface="Cambria" panose="02040503050406030204" pitchFamily="18" charset="0"/>
              </a:rPr>
              <a:t>mangrove trees have a</a:t>
            </a:r>
            <a:r>
              <a:rPr lang="en-US" sz="2400" b="0" i="0" u="none" strike="noStrike" dirty="0" smtClean="0">
                <a:solidFill>
                  <a:srgbClr val="000000"/>
                </a:solidFill>
                <a:latin typeface="Cambria" panose="02040503050406030204" pitchFamily="18" charset="0"/>
              </a:rPr>
              <a:t> </a:t>
            </a:r>
            <a:r>
              <a:rPr lang="en-US" sz="2400" b="0" i="0" u="none" strike="noStrike" baseline="0" dirty="0" smtClean="0">
                <a:solidFill>
                  <a:srgbClr val="000000"/>
                </a:solidFill>
                <a:latin typeface="Cambria" panose="02040503050406030204" pitchFamily="18" charset="0"/>
              </a:rPr>
              <a:t>unique adaptation for</a:t>
            </a:r>
            <a:r>
              <a:rPr lang="en-US" sz="2400" b="0" i="0" u="none" strike="noStrike" dirty="0" smtClean="0">
                <a:solidFill>
                  <a:srgbClr val="000000"/>
                </a:solidFill>
                <a:latin typeface="Cambria" panose="02040503050406030204" pitchFamily="18" charset="0"/>
              </a:rPr>
              <a:t> </a:t>
            </a:r>
            <a:r>
              <a:rPr lang="en-US" sz="2400" b="0" i="0" u="none" strike="noStrike" baseline="0" dirty="0" smtClean="0">
                <a:solidFill>
                  <a:srgbClr val="000000"/>
                </a:solidFill>
                <a:latin typeface="Cambria" panose="02040503050406030204" pitchFamily="18" charset="0"/>
              </a:rPr>
              <a:t>dealing with the sea's</a:t>
            </a:r>
            <a:r>
              <a:rPr lang="en-US" sz="2400" b="0" i="0" u="none" strike="noStrike" dirty="0" smtClean="0">
                <a:solidFill>
                  <a:srgbClr val="000000"/>
                </a:solidFill>
                <a:latin typeface="Cambria" panose="02040503050406030204" pitchFamily="18" charset="0"/>
              </a:rPr>
              <a:t> </a:t>
            </a:r>
            <a:r>
              <a:rPr lang="en-US" sz="2400" b="0" i="0" u="none" strike="noStrike" baseline="0" dirty="0" smtClean="0">
                <a:solidFill>
                  <a:srgbClr val="000000"/>
                </a:solidFill>
                <a:latin typeface="Cambria" panose="02040503050406030204" pitchFamily="18" charset="0"/>
              </a:rPr>
              <a:t>salinity.</a:t>
            </a:r>
          </a:p>
        </p:txBody>
      </p:sp>
    </p:spTree>
    <p:extLst>
      <p:ext uri="{BB962C8B-B14F-4D97-AF65-F5344CB8AC3E}">
        <p14:creationId xmlns:p14="http://schemas.microsoft.com/office/powerpoint/2010/main" xmlns="" val="114497684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Surviving the salt</a:t>
            </a:r>
          </a:p>
        </p:txBody>
      </p:sp>
      <p:sp>
        <p:nvSpPr>
          <p:cNvPr id="5" name="Content Placeholder 4"/>
          <p:cNvSpPr>
            <a:spLocks noGrp="1"/>
          </p:cNvSpPr>
          <p:nvPr>
            <p:ph idx="1"/>
          </p:nvPr>
        </p:nvSpPr>
        <p:spPr>
          <a:xfrm>
            <a:off x="1002554" y="3032125"/>
            <a:ext cx="8788400" cy="2466975"/>
          </a:xfrm>
        </p:spPr>
        <p:txBody>
          <a:bodyPr>
            <a:normAutofit/>
          </a:bodyPr>
          <a:lstStyle/>
          <a:p>
            <a:r>
              <a:rPr lang="en-US" sz="2400" dirty="0">
                <a:latin typeface="Cambria" panose="02040503050406030204" pitchFamily="18" charset="0"/>
              </a:rPr>
              <a:t>When they’re submerged in sea water, warty growths on </a:t>
            </a:r>
            <a:r>
              <a:rPr lang="en-US" sz="2400" dirty="0" smtClean="0">
                <a:latin typeface="Cambria" panose="02040503050406030204" pitchFamily="18" charset="0"/>
              </a:rPr>
              <a:t>mangrove roots </a:t>
            </a:r>
            <a:r>
              <a:rPr lang="en-US" sz="2400" dirty="0">
                <a:latin typeface="Cambria" panose="02040503050406030204" pitchFamily="18" charset="0"/>
              </a:rPr>
              <a:t>filter out most of the salt as they take water in through </a:t>
            </a:r>
            <a:r>
              <a:rPr lang="en-US" sz="2400" dirty="0" smtClean="0">
                <a:latin typeface="Cambria" panose="02040503050406030204" pitchFamily="18" charset="0"/>
              </a:rPr>
              <a:t>their roots</a:t>
            </a:r>
            <a:r>
              <a:rPr lang="en-US" sz="2400" dirty="0">
                <a:latin typeface="Cambria" panose="02040503050406030204" pitchFamily="18" charset="0"/>
              </a:rPr>
              <a:t>.</a:t>
            </a:r>
          </a:p>
          <a:p>
            <a:r>
              <a:rPr lang="en-US" sz="2400" dirty="0" smtClean="0">
                <a:latin typeface="Cambria" panose="02040503050406030204" pitchFamily="18" charset="0"/>
              </a:rPr>
              <a:t>Some </a:t>
            </a:r>
            <a:r>
              <a:rPr lang="en-US" sz="2400" dirty="0">
                <a:latin typeface="Cambria" panose="02040503050406030204" pitchFamily="18" charset="0"/>
              </a:rPr>
              <a:t>mangroves concentrate extra salt in old leaves (which </a:t>
            </a:r>
            <a:r>
              <a:rPr lang="en-US" sz="2400" dirty="0" smtClean="0">
                <a:latin typeface="Cambria" panose="02040503050406030204" pitchFamily="18" charset="0"/>
              </a:rPr>
              <a:t>turn yellow </a:t>
            </a:r>
            <a:r>
              <a:rPr lang="en-US" sz="2400" dirty="0">
                <a:latin typeface="Cambria" panose="02040503050406030204" pitchFamily="18" charset="0"/>
              </a:rPr>
              <a:t>and die), and some are able to get rid of the salt by </a:t>
            </a:r>
            <a:r>
              <a:rPr lang="en-US" sz="2400" dirty="0" smtClean="0">
                <a:latin typeface="Cambria" panose="02040503050406030204" pitchFamily="18" charset="0"/>
              </a:rPr>
              <a:t>secreting it </a:t>
            </a:r>
            <a:r>
              <a:rPr lang="en-US" sz="2400" dirty="0">
                <a:latin typeface="Cambria" panose="02040503050406030204" pitchFamily="18" charset="0"/>
              </a:rPr>
              <a:t>through the pores of special glands.</a:t>
            </a:r>
          </a:p>
        </p:txBody>
      </p:sp>
    </p:spTree>
    <p:extLst>
      <p:ext uri="{BB962C8B-B14F-4D97-AF65-F5344CB8AC3E}">
        <p14:creationId xmlns:p14="http://schemas.microsoft.com/office/powerpoint/2010/main" xmlns="" val="31262746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Surviving drought</a:t>
            </a:r>
          </a:p>
        </p:txBody>
      </p:sp>
      <p:sp>
        <p:nvSpPr>
          <p:cNvPr id="3" name="Content Placeholder 2"/>
          <p:cNvSpPr>
            <a:spLocks noGrp="1"/>
          </p:cNvSpPr>
          <p:nvPr>
            <p:ph idx="1"/>
          </p:nvPr>
        </p:nvSpPr>
        <p:spPr>
          <a:xfrm>
            <a:off x="1154954" y="3409950"/>
            <a:ext cx="4610845" cy="2552700"/>
          </a:xfrm>
        </p:spPr>
        <p:txBody>
          <a:bodyPr>
            <a:normAutofit/>
          </a:bodyPr>
          <a:lstStyle/>
          <a:p>
            <a:pPr marL="0" indent="0">
              <a:buNone/>
            </a:pPr>
            <a:r>
              <a:rPr lang="en-US" sz="2000" dirty="0">
                <a:latin typeface="Cambria" panose="02040503050406030204" pitchFamily="18" charset="0"/>
              </a:rPr>
              <a:t>In contrast to </a:t>
            </a:r>
            <a:r>
              <a:rPr lang="en-US" sz="2000" dirty="0" smtClean="0">
                <a:latin typeface="Cambria" panose="02040503050406030204" pitchFamily="18" charset="0"/>
              </a:rPr>
              <a:t>mangroves, plants</a:t>
            </a:r>
            <a:r>
              <a:rPr lang="en-US" sz="2000" dirty="0">
                <a:latin typeface="Cambria" panose="02040503050406030204" pitchFamily="18" charset="0"/>
              </a:rPr>
              <a:t>, such as </a:t>
            </a:r>
            <a:r>
              <a:rPr lang="en-US" sz="2000" dirty="0" smtClean="0">
                <a:latin typeface="Cambria" panose="02040503050406030204" pitchFamily="18" charset="0"/>
              </a:rPr>
              <a:t>these cacti </a:t>
            </a:r>
            <a:r>
              <a:rPr lang="en-US" sz="2000" dirty="0">
                <a:latin typeface="Cambria" panose="02040503050406030204" pitchFamily="18" charset="0"/>
              </a:rPr>
              <a:t>and Acacia </a:t>
            </a:r>
            <a:r>
              <a:rPr lang="en-US" sz="2000" dirty="0" smtClean="0">
                <a:latin typeface="Cambria" panose="02040503050406030204" pitchFamily="18" charset="0"/>
              </a:rPr>
              <a:t>that live </a:t>
            </a:r>
            <a:r>
              <a:rPr lang="en-US" sz="2000" dirty="0">
                <a:latin typeface="Cambria" panose="02040503050406030204" pitchFamily="18" charset="0"/>
              </a:rPr>
              <a:t>in places like along </a:t>
            </a:r>
            <a:r>
              <a:rPr lang="en-US" sz="2000" dirty="0" smtClean="0">
                <a:latin typeface="Cambria" panose="02040503050406030204" pitchFamily="18" charset="0"/>
              </a:rPr>
              <a:t>the </a:t>
            </a:r>
            <a:r>
              <a:rPr lang="en-US" sz="2000" dirty="0" err="1" smtClean="0">
                <a:latin typeface="Cambria" panose="02040503050406030204" pitchFamily="18" charset="0"/>
              </a:rPr>
              <a:t>Palisadoes</a:t>
            </a:r>
            <a:r>
              <a:rPr lang="en-US" sz="2000" dirty="0" smtClean="0">
                <a:latin typeface="Cambria" panose="02040503050406030204" pitchFamily="18" charset="0"/>
              </a:rPr>
              <a:t> </a:t>
            </a:r>
            <a:r>
              <a:rPr lang="en-US" sz="2000" dirty="0">
                <a:latin typeface="Cambria" panose="02040503050406030204" pitchFamily="18" charset="0"/>
              </a:rPr>
              <a:t>strip or in </a:t>
            </a:r>
            <a:r>
              <a:rPr lang="en-US" sz="2000" dirty="0" smtClean="0">
                <a:latin typeface="Cambria" panose="02040503050406030204" pitchFamily="18" charset="0"/>
              </a:rPr>
              <a:t>the </a:t>
            </a:r>
            <a:r>
              <a:rPr lang="en-US" sz="2000" dirty="0" err="1" smtClean="0">
                <a:latin typeface="Cambria" panose="02040503050406030204" pitchFamily="18" charset="0"/>
              </a:rPr>
              <a:t>Hellshire</a:t>
            </a:r>
            <a:r>
              <a:rPr lang="en-US" sz="2000" dirty="0" smtClean="0">
                <a:latin typeface="Cambria" panose="02040503050406030204" pitchFamily="18" charset="0"/>
              </a:rPr>
              <a:t> </a:t>
            </a:r>
            <a:r>
              <a:rPr lang="en-US" sz="2000" dirty="0">
                <a:latin typeface="Cambria" panose="02040503050406030204" pitchFamily="18" charset="0"/>
              </a:rPr>
              <a:t>area, grow </a:t>
            </a:r>
            <a:r>
              <a:rPr lang="en-US" sz="2000" dirty="0" smtClean="0">
                <a:latin typeface="Cambria" panose="02040503050406030204" pitchFamily="18" charset="0"/>
              </a:rPr>
              <a:t>in limited</a:t>
            </a:r>
            <a:r>
              <a:rPr lang="en-US" sz="2000" dirty="0">
                <a:latin typeface="Cambria" panose="02040503050406030204" pitchFamily="18" charset="0"/>
              </a:rPr>
              <a:t>, dry, </a:t>
            </a:r>
            <a:r>
              <a:rPr lang="en-US" sz="2000" dirty="0" smtClean="0">
                <a:latin typeface="Cambria" panose="02040503050406030204" pitchFamily="18" charset="0"/>
              </a:rPr>
              <a:t>sandy soil</a:t>
            </a:r>
            <a:r>
              <a:rPr lang="en-US" sz="2000" dirty="0">
                <a:latin typeface="Cambria" panose="02040503050406030204" pitchFamily="18" charset="0"/>
              </a:rPr>
              <a:t>, with </a:t>
            </a:r>
            <a:r>
              <a:rPr lang="en-US" sz="2000" dirty="0" smtClean="0">
                <a:latin typeface="Cambria" panose="02040503050406030204" pitchFamily="18" charset="0"/>
              </a:rPr>
              <a:t>little rainfall</a:t>
            </a:r>
            <a:r>
              <a:rPr lang="en-US" sz="2000" dirty="0">
                <a:latin typeface="Cambria" panose="02040503050406030204" pitchFamily="18" charset="0"/>
              </a:rPr>
              <a:t>, a very </a:t>
            </a:r>
            <a:r>
              <a:rPr lang="en-US" sz="2000" dirty="0" smtClean="0">
                <a:latin typeface="Cambria" panose="02040503050406030204" pitchFamily="18" charset="0"/>
              </a:rPr>
              <a:t>high temperature </a:t>
            </a:r>
            <a:r>
              <a:rPr lang="en-US" sz="2000" dirty="0">
                <a:latin typeface="Cambria" panose="02040503050406030204" pitchFamily="18" charset="0"/>
              </a:rPr>
              <a:t>and </a:t>
            </a:r>
            <a:r>
              <a:rPr lang="en-US" sz="2000" dirty="0" smtClean="0">
                <a:latin typeface="Cambria" panose="02040503050406030204" pitchFamily="18" charset="0"/>
              </a:rPr>
              <a:t>a hot</a:t>
            </a:r>
            <a:r>
              <a:rPr lang="en-US" sz="2000" dirty="0">
                <a:latin typeface="Cambria" panose="02040503050406030204" pitchFamily="18" charset="0"/>
              </a:rPr>
              <a:t>, dry wind.</a:t>
            </a:r>
          </a:p>
        </p:txBody>
      </p:sp>
      <p:pic>
        <p:nvPicPr>
          <p:cNvPr id="4" name="Picture 3"/>
          <p:cNvPicPr>
            <a:picLocks noChangeAspect="1"/>
          </p:cNvPicPr>
          <p:nvPr/>
        </p:nvPicPr>
        <p:blipFill>
          <a:blip r:embed="rId2"/>
          <a:stretch>
            <a:fillRect/>
          </a:stretch>
        </p:blipFill>
        <p:spPr>
          <a:xfrm>
            <a:off x="5975199" y="2847025"/>
            <a:ext cx="5677201" cy="3018150"/>
          </a:xfrm>
          <a:prstGeom prst="rect">
            <a:avLst/>
          </a:prstGeom>
        </p:spPr>
      </p:pic>
    </p:spTree>
    <p:extLst>
      <p:ext uri="{BB962C8B-B14F-4D97-AF65-F5344CB8AC3E}">
        <p14:creationId xmlns:p14="http://schemas.microsoft.com/office/powerpoint/2010/main" xmlns="" val="957088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Some </a:t>
            </a:r>
            <a:r>
              <a:rPr lang="en-US" b="1" dirty="0" smtClean="0"/>
              <a:t>water conservation </a:t>
            </a:r>
            <a:r>
              <a:rPr lang="en-US" b="1" dirty="0"/>
              <a:t>methods</a:t>
            </a:r>
          </a:p>
        </p:txBody>
      </p:sp>
      <p:pic>
        <p:nvPicPr>
          <p:cNvPr id="4" name="Content Placeholder 3"/>
          <p:cNvPicPr>
            <a:picLocks noGrp="1" noChangeAspect="1"/>
          </p:cNvPicPr>
          <p:nvPr>
            <p:ph idx="1"/>
          </p:nvPr>
        </p:nvPicPr>
        <p:blipFill>
          <a:blip r:embed="rId2"/>
          <a:stretch>
            <a:fillRect/>
          </a:stretch>
        </p:blipFill>
        <p:spPr>
          <a:xfrm>
            <a:off x="395024" y="2689373"/>
            <a:ext cx="4047066" cy="3035300"/>
          </a:xfrm>
          <a:prstGeom prst="rect">
            <a:avLst/>
          </a:prstGeom>
        </p:spPr>
      </p:pic>
      <p:sp>
        <p:nvSpPr>
          <p:cNvPr id="5" name="Rectangle 4"/>
          <p:cNvSpPr/>
          <p:nvPr/>
        </p:nvSpPr>
        <p:spPr>
          <a:xfrm>
            <a:off x="974990" y="5880098"/>
            <a:ext cx="3606800" cy="646331"/>
          </a:xfrm>
          <a:prstGeom prst="rect">
            <a:avLst/>
          </a:prstGeom>
        </p:spPr>
        <p:txBody>
          <a:bodyPr wrap="square">
            <a:spAutoFit/>
          </a:bodyPr>
          <a:lstStyle/>
          <a:p>
            <a:r>
              <a:rPr lang="en-US" b="1" dirty="0">
                <a:latin typeface="ArialUnicodeMS"/>
              </a:rPr>
              <a:t>Succulent plant stem</a:t>
            </a:r>
          </a:p>
          <a:p>
            <a:r>
              <a:rPr lang="en-US" b="1" dirty="0">
                <a:latin typeface="ArialUnicodeMS"/>
              </a:rPr>
              <a:t>(Cactus)</a:t>
            </a:r>
            <a:endParaRPr lang="en-US" b="1" dirty="0"/>
          </a:p>
        </p:txBody>
      </p:sp>
      <p:pic>
        <p:nvPicPr>
          <p:cNvPr id="6" name="Picture 5"/>
          <p:cNvPicPr>
            <a:picLocks noChangeAspect="1"/>
          </p:cNvPicPr>
          <p:nvPr/>
        </p:nvPicPr>
        <p:blipFill>
          <a:blip r:embed="rId3"/>
          <a:stretch>
            <a:fillRect/>
          </a:stretch>
        </p:blipFill>
        <p:spPr>
          <a:xfrm>
            <a:off x="4918502" y="2749847"/>
            <a:ext cx="3640524" cy="3003253"/>
          </a:xfrm>
          <a:prstGeom prst="rect">
            <a:avLst/>
          </a:prstGeom>
        </p:spPr>
      </p:pic>
      <p:sp>
        <p:nvSpPr>
          <p:cNvPr id="7" name="Rectangle 6"/>
          <p:cNvSpPr/>
          <p:nvPr/>
        </p:nvSpPr>
        <p:spPr>
          <a:xfrm>
            <a:off x="7035800" y="5880098"/>
            <a:ext cx="4615289" cy="369332"/>
          </a:xfrm>
          <a:prstGeom prst="rect">
            <a:avLst/>
          </a:prstGeom>
        </p:spPr>
        <p:txBody>
          <a:bodyPr wrap="square">
            <a:spAutoFit/>
          </a:bodyPr>
          <a:lstStyle/>
          <a:p>
            <a:r>
              <a:rPr lang="en-US" b="1" dirty="0">
                <a:latin typeface="ArialUnicodeMS"/>
              </a:rPr>
              <a:t>Succulent leaves of </a:t>
            </a:r>
            <a:r>
              <a:rPr lang="en-US" b="1" dirty="0" err="1">
                <a:latin typeface="ArialUnicodeMS"/>
              </a:rPr>
              <a:t>Sesuvium</a:t>
            </a:r>
            <a:r>
              <a:rPr lang="en-US" b="1" dirty="0">
                <a:latin typeface="ArialUnicodeMS"/>
              </a:rPr>
              <a:t> </a:t>
            </a:r>
            <a:r>
              <a:rPr lang="en-US" b="1" dirty="0" smtClean="0">
                <a:latin typeface="ArialUnicodeMS"/>
              </a:rPr>
              <a:t>&amp; Aloe</a:t>
            </a:r>
            <a:endParaRPr lang="en-US" b="1" dirty="0"/>
          </a:p>
        </p:txBody>
      </p:sp>
      <p:pic>
        <p:nvPicPr>
          <p:cNvPr id="8" name="Picture 7"/>
          <p:cNvPicPr>
            <a:picLocks noChangeAspect="1"/>
          </p:cNvPicPr>
          <p:nvPr/>
        </p:nvPicPr>
        <p:blipFill>
          <a:blip r:embed="rId4"/>
          <a:stretch>
            <a:fillRect/>
          </a:stretch>
        </p:blipFill>
        <p:spPr>
          <a:xfrm>
            <a:off x="8806838" y="2749847"/>
            <a:ext cx="3270754" cy="3003253"/>
          </a:xfrm>
          <a:prstGeom prst="rect">
            <a:avLst/>
          </a:prstGeom>
        </p:spPr>
      </p:pic>
    </p:spTree>
    <p:extLst>
      <p:ext uri="{BB962C8B-B14F-4D97-AF65-F5344CB8AC3E}">
        <p14:creationId xmlns:p14="http://schemas.microsoft.com/office/powerpoint/2010/main" xmlns="" val="271843282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OSMOREGULATORY ADAPTATIONS</a:t>
            </a:r>
            <a:endParaRPr lang="en-US" b="1" dirty="0"/>
          </a:p>
        </p:txBody>
      </p:sp>
      <p:sp>
        <p:nvSpPr>
          <p:cNvPr id="3" name="Content Placeholder 2"/>
          <p:cNvSpPr>
            <a:spLocks noGrp="1"/>
          </p:cNvSpPr>
          <p:nvPr>
            <p:ph idx="1"/>
          </p:nvPr>
        </p:nvSpPr>
        <p:spPr>
          <a:xfrm>
            <a:off x="1154954" y="2755900"/>
            <a:ext cx="9386046" cy="3416300"/>
          </a:xfrm>
        </p:spPr>
        <p:txBody>
          <a:bodyPr>
            <a:normAutofit/>
          </a:bodyPr>
          <a:lstStyle/>
          <a:p>
            <a:r>
              <a:rPr lang="en-US" sz="2400" dirty="0" smtClean="0"/>
              <a:t>The </a:t>
            </a:r>
            <a:r>
              <a:rPr lang="en-US" sz="2400" dirty="0"/>
              <a:t>plants shown on the previous slides have adaptations </a:t>
            </a:r>
            <a:r>
              <a:rPr lang="en-US" sz="2400" dirty="0" smtClean="0"/>
              <a:t>that ensure </a:t>
            </a:r>
            <a:r>
              <a:rPr lang="en-US" sz="2400" dirty="0"/>
              <a:t>osmoregulation.</a:t>
            </a:r>
          </a:p>
          <a:p>
            <a:r>
              <a:rPr lang="en-US" sz="2400" b="1" dirty="0" smtClean="0"/>
              <a:t>Osmoregulation</a:t>
            </a:r>
            <a:r>
              <a:rPr lang="en-US" sz="2400" dirty="0" smtClean="0"/>
              <a:t> </a:t>
            </a:r>
            <a:r>
              <a:rPr lang="en-US" sz="2400" dirty="0"/>
              <a:t>is the active regulation of the osmotic </a:t>
            </a:r>
            <a:r>
              <a:rPr lang="en-US" sz="2400" dirty="0" smtClean="0"/>
              <a:t>pressure of </a:t>
            </a:r>
            <a:r>
              <a:rPr lang="en-US" sz="2400" dirty="0"/>
              <a:t>an </a:t>
            </a:r>
            <a:r>
              <a:rPr lang="en-US" sz="2400" dirty="0" err="1"/>
              <a:t>organism’’s</a:t>
            </a:r>
            <a:r>
              <a:rPr lang="en-US" sz="2400" dirty="0"/>
              <a:t> fluids to maintain the homeostasis (or </a:t>
            </a:r>
            <a:r>
              <a:rPr lang="en-US" sz="2400" dirty="0" smtClean="0"/>
              <a:t>constant unchanging </a:t>
            </a:r>
            <a:r>
              <a:rPr lang="en-US" sz="2400" dirty="0"/>
              <a:t>balance) of the organism’s water content; that is, </a:t>
            </a:r>
            <a:r>
              <a:rPr lang="en-US" sz="2400" dirty="0" smtClean="0"/>
              <a:t>it keeps </a:t>
            </a:r>
            <a:r>
              <a:rPr lang="en-US" sz="2400" dirty="0"/>
              <a:t>the organism's fluids from becoming too diluted or </a:t>
            </a:r>
            <a:r>
              <a:rPr lang="en-US" sz="2400" dirty="0" smtClean="0"/>
              <a:t>too concentrated.</a:t>
            </a:r>
            <a:endParaRPr lang="en-US" sz="2400" dirty="0"/>
          </a:p>
        </p:txBody>
      </p:sp>
    </p:spTree>
    <p:extLst>
      <p:ext uri="{BB962C8B-B14F-4D97-AF65-F5344CB8AC3E}">
        <p14:creationId xmlns:p14="http://schemas.microsoft.com/office/powerpoint/2010/main" xmlns="" val="88546157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Stress</a:t>
            </a:r>
            <a:endParaRPr lang="en-US" dirty="0"/>
          </a:p>
        </p:txBody>
      </p:sp>
      <p:sp>
        <p:nvSpPr>
          <p:cNvPr id="3" name="Content Placeholder 2"/>
          <p:cNvSpPr>
            <a:spLocks noGrp="1"/>
          </p:cNvSpPr>
          <p:nvPr>
            <p:ph idx="1"/>
          </p:nvPr>
        </p:nvSpPr>
        <p:spPr>
          <a:xfrm>
            <a:off x="1154954" y="2603500"/>
            <a:ext cx="8825659" cy="1968500"/>
          </a:xfrm>
        </p:spPr>
        <p:txBody>
          <a:bodyPr>
            <a:noAutofit/>
          </a:bodyPr>
          <a:lstStyle/>
          <a:p>
            <a:pPr>
              <a:lnSpc>
                <a:spcPct val="150000"/>
              </a:lnSpc>
            </a:pPr>
            <a:r>
              <a:rPr lang="en-US" sz="2400" dirty="0"/>
              <a:t>Biological stress is not easily defined but it </a:t>
            </a:r>
            <a:r>
              <a:rPr lang="en-US" sz="2400" b="1" dirty="0" smtClean="0"/>
              <a:t>implies adverse </a:t>
            </a:r>
            <a:r>
              <a:rPr lang="en-US" sz="2400" b="1" dirty="0"/>
              <a:t>effects on an organism</a:t>
            </a:r>
          </a:p>
          <a:p>
            <a:pPr>
              <a:lnSpc>
                <a:spcPct val="150000"/>
              </a:lnSpc>
            </a:pPr>
            <a:r>
              <a:rPr lang="en-US" sz="2400" dirty="0" smtClean="0"/>
              <a:t>Like </a:t>
            </a:r>
            <a:r>
              <a:rPr lang="en-US" sz="2400" dirty="0"/>
              <a:t>all </a:t>
            </a:r>
            <a:r>
              <a:rPr lang="en-US" sz="2400" dirty="0" smtClean="0"/>
              <a:t>other </a:t>
            </a:r>
            <a:r>
              <a:rPr lang="en-US" sz="2400" dirty="0"/>
              <a:t>living organisms, the plants are </a:t>
            </a:r>
            <a:r>
              <a:rPr lang="en-US" sz="2400" dirty="0" smtClean="0"/>
              <a:t>subjected to </a:t>
            </a:r>
            <a:r>
              <a:rPr lang="en-US" sz="2400" dirty="0"/>
              <a:t>various environmental stresses such as water </a:t>
            </a:r>
            <a:r>
              <a:rPr lang="en-US" sz="2400" dirty="0" smtClean="0"/>
              <a:t>deficit and </a:t>
            </a:r>
            <a:r>
              <a:rPr lang="en-US" sz="2400" dirty="0"/>
              <a:t>drought, cold, heat, salinity and air pollution etc.</a:t>
            </a:r>
          </a:p>
        </p:txBody>
      </p:sp>
    </p:spTree>
    <p:extLst>
      <p:ext uri="{BB962C8B-B14F-4D97-AF65-F5344CB8AC3E}">
        <p14:creationId xmlns:p14="http://schemas.microsoft.com/office/powerpoint/2010/main" xmlns="" val="1625055362"/>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OSMOREGULATORY ADAPTATIONS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54954" y="2742007"/>
            <a:ext cx="3734546" cy="3416300"/>
          </a:xfrm>
        </p:spPr>
        <p:txBody>
          <a:bodyPr>
            <a:normAutofit fontScale="92500"/>
          </a:bodyPr>
          <a:lstStyle/>
          <a:p>
            <a:pPr marL="285750" indent="-285750">
              <a:buFont typeface="Wingdings" panose="05000000000000000000" pitchFamily="2" charset="2"/>
              <a:buChar char="Ø"/>
            </a:pPr>
            <a:r>
              <a:rPr lang="en-US" dirty="0">
                <a:solidFill>
                  <a:srgbClr val="000000"/>
                </a:solidFill>
              </a:rPr>
              <a:t>Plants such as </a:t>
            </a:r>
            <a:r>
              <a:rPr lang="en-US" dirty="0" smtClean="0">
                <a:solidFill>
                  <a:srgbClr val="000000"/>
                </a:solidFill>
              </a:rPr>
              <a:t>mangroves develop </a:t>
            </a:r>
            <a:r>
              <a:rPr lang="en-US" dirty="0">
                <a:solidFill>
                  <a:srgbClr val="C10000"/>
                </a:solidFill>
              </a:rPr>
              <a:t>structural </a:t>
            </a:r>
            <a:r>
              <a:rPr lang="en-US" dirty="0" smtClean="0">
                <a:solidFill>
                  <a:srgbClr val="C10000"/>
                </a:solidFill>
              </a:rPr>
              <a:t>and physiological adaptations </a:t>
            </a:r>
            <a:r>
              <a:rPr lang="en-US" dirty="0">
                <a:solidFill>
                  <a:srgbClr val="C10000"/>
                </a:solidFill>
              </a:rPr>
              <a:t>to </a:t>
            </a:r>
            <a:r>
              <a:rPr lang="en-US" dirty="0" smtClean="0">
                <a:solidFill>
                  <a:srgbClr val="C10000"/>
                </a:solidFill>
              </a:rPr>
              <a:t>regulate the </a:t>
            </a:r>
            <a:r>
              <a:rPr lang="en-US" dirty="0">
                <a:solidFill>
                  <a:srgbClr val="C10000"/>
                </a:solidFill>
              </a:rPr>
              <a:t>osmotic balance </a:t>
            </a:r>
            <a:r>
              <a:rPr lang="en-US" dirty="0" smtClean="0">
                <a:solidFill>
                  <a:srgbClr val="C10000"/>
                </a:solidFill>
              </a:rPr>
              <a:t>of their </a:t>
            </a:r>
            <a:r>
              <a:rPr lang="en-US" dirty="0">
                <a:solidFill>
                  <a:srgbClr val="C10000"/>
                </a:solidFill>
              </a:rPr>
              <a:t>cell contents </a:t>
            </a:r>
            <a:r>
              <a:rPr lang="en-US" dirty="0">
                <a:solidFill>
                  <a:srgbClr val="000000"/>
                </a:solidFill>
              </a:rPr>
              <a:t>– </a:t>
            </a:r>
            <a:r>
              <a:rPr lang="en-US" dirty="0" err="1">
                <a:solidFill>
                  <a:srgbClr val="000000"/>
                </a:solidFill>
              </a:rPr>
              <a:t>i.e</a:t>
            </a:r>
            <a:r>
              <a:rPr lang="en-US" dirty="0">
                <a:solidFill>
                  <a:srgbClr val="000000"/>
                </a:solidFill>
              </a:rPr>
              <a:t> to carry out osmoregulation.</a:t>
            </a:r>
          </a:p>
          <a:p>
            <a:pPr marL="285750" indent="-285750">
              <a:buFont typeface="Wingdings" panose="05000000000000000000" pitchFamily="2" charset="2"/>
              <a:buChar char="Ø"/>
            </a:pPr>
            <a:r>
              <a:rPr lang="en-US" dirty="0" smtClean="0">
                <a:solidFill>
                  <a:schemeClr val="tx1">
                    <a:lumMod val="85000"/>
                    <a:lumOff val="15000"/>
                  </a:schemeClr>
                </a:solidFill>
              </a:rPr>
              <a:t>T</a:t>
            </a:r>
            <a:r>
              <a:rPr lang="en-US" dirty="0" smtClean="0">
                <a:solidFill>
                  <a:srgbClr val="000000"/>
                </a:solidFill>
              </a:rPr>
              <a:t>he </a:t>
            </a:r>
            <a:r>
              <a:rPr lang="en-US" dirty="0">
                <a:solidFill>
                  <a:srgbClr val="000000"/>
                </a:solidFill>
              </a:rPr>
              <a:t>cacti and other plants living along the hot, dry scrubland of the </a:t>
            </a:r>
            <a:r>
              <a:rPr lang="en-US" dirty="0" err="1">
                <a:solidFill>
                  <a:srgbClr val="000000"/>
                </a:solidFill>
              </a:rPr>
              <a:t>Palisadoes</a:t>
            </a:r>
            <a:r>
              <a:rPr lang="en-US" dirty="0">
                <a:solidFill>
                  <a:srgbClr val="000000"/>
                </a:solidFill>
              </a:rPr>
              <a:t> strip also develop special adaptive features for osmoregulation.</a:t>
            </a:r>
            <a:endParaRPr lang="en-US" dirty="0"/>
          </a:p>
          <a:p>
            <a:endParaRPr lang="en-US" dirty="0"/>
          </a:p>
        </p:txBody>
      </p:sp>
      <p:pic>
        <p:nvPicPr>
          <p:cNvPr id="4" name="Content Placeholder 4"/>
          <p:cNvPicPr>
            <a:picLocks noChangeAspect="1"/>
          </p:cNvPicPr>
          <p:nvPr/>
        </p:nvPicPr>
        <p:blipFill>
          <a:blip r:embed="rId2"/>
          <a:stretch>
            <a:fillRect/>
          </a:stretch>
        </p:blipFill>
        <p:spPr>
          <a:xfrm>
            <a:off x="4889500" y="3063083"/>
            <a:ext cx="2971800" cy="3095225"/>
          </a:xfrm>
          <a:prstGeom prst="rect">
            <a:avLst/>
          </a:prstGeom>
        </p:spPr>
      </p:pic>
      <p:pic>
        <p:nvPicPr>
          <p:cNvPr id="5" name="Picture 4"/>
          <p:cNvPicPr>
            <a:picLocks noChangeAspect="1"/>
          </p:cNvPicPr>
          <p:nvPr/>
        </p:nvPicPr>
        <p:blipFill>
          <a:blip r:embed="rId3"/>
          <a:stretch>
            <a:fillRect/>
          </a:stretch>
        </p:blipFill>
        <p:spPr>
          <a:xfrm>
            <a:off x="8229601" y="3063082"/>
            <a:ext cx="3467100" cy="3095225"/>
          </a:xfrm>
          <a:prstGeom prst="rect">
            <a:avLst/>
          </a:prstGeom>
        </p:spPr>
      </p:pic>
    </p:spTree>
    <p:extLst>
      <p:ext uri="{BB962C8B-B14F-4D97-AF65-F5344CB8AC3E}">
        <p14:creationId xmlns:p14="http://schemas.microsoft.com/office/powerpoint/2010/main" xmlns="" val="2286363789"/>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087968"/>
            <a:ext cx="9814767" cy="512232"/>
          </a:xfrm>
        </p:spPr>
        <p:txBody>
          <a:bodyPr/>
          <a:lstStyle/>
          <a:p>
            <a:pPr algn="ctr"/>
            <a:r>
              <a:rPr lang="en-US" b="1" dirty="0" smtClean="0"/>
              <a:t>OSMOREGULATION AND STRESS PARADIGM</a:t>
            </a:r>
            <a:br>
              <a:rPr lang="en-US" b="1" dirty="0" smtClean="0"/>
            </a:br>
            <a:r>
              <a:rPr lang="en-US" b="1" dirty="0" smtClean="0"/>
              <a:t>IN PLANTS</a:t>
            </a:r>
            <a:endParaRPr lang="en-US" b="1" dirty="0"/>
          </a:p>
        </p:txBody>
      </p:sp>
      <p:sp>
        <p:nvSpPr>
          <p:cNvPr id="3" name="Content Placeholder 2"/>
          <p:cNvSpPr>
            <a:spLocks noGrp="1"/>
          </p:cNvSpPr>
          <p:nvPr>
            <p:ph idx="1"/>
          </p:nvPr>
        </p:nvSpPr>
        <p:spPr>
          <a:xfrm>
            <a:off x="1154954" y="2603500"/>
            <a:ext cx="9106646" cy="3416300"/>
          </a:xfrm>
        </p:spPr>
        <p:txBody>
          <a:bodyPr>
            <a:normAutofit/>
          </a:bodyPr>
          <a:lstStyle/>
          <a:p>
            <a:r>
              <a:rPr lang="en-US" dirty="0"/>
              <a:t>Drought and salinity stress are the major causes of historic and </a:t>
            </a:r>
            <a:r>
              <a:rPr lang="en-US" dirty="0" smtClean="0"/>
              <a:t>modern agricultural </a:t>
            </a:r>
            <a:r>
              <a:rPr lang="en-US" dirty="0"/>
              <a:t>productivity losses throughout the world. </a:t>
            </a:r>
            <a:endParaRPr lang="en-US" dirty="0" smtClean="0"/>
          </a:p>
          <a:p>
            <a:r>
              <a:rPr lang="en-US" dirty="0" smtClean="0"/>
              <a:t>Both </a:t>
            </a:r>
            <a:r>
              <a:rPr lang="en-US" dirty="0"/>
              <a:t>drought and </a:t>
            </a:r>
            <a:r>
              <a:rPr lang="en-US" dirty="0" smtClean="0"/>
              <a:t>salinity result </a:t>
            </a:r>
            <a:r>
              <a:rPr lang="en-US" dirty="0"/>
              <a:t>in osmotic stress that may lead to inhibition of growth. Salinity </a:t>
            </a:r>
            <a:r>
              <a:rPr lang="en-US" dirty="0" smtClean="0"/>
              <a:t>causes additional </a:t>
            </a:r>
            <a:r>
              <a:rPr lang="en-US" dirty="0"/>
              <a:t>ion toxicity effects mainly through perturbations in protein and </a:t>
            </a:r>
            <a:r>
              <a:rPr lang="en-US" dirty="0" smtClean="0"/>
              <a:t>membrane structure</a:t>
            </a:r>
            <a:r>
              <a:rPr lang="en-US" dirty="0"/>
              <a:t>. </a:t>
            </a:r>
            <a:endParaRPr lang="en-US" dirty="0" smtClean="0"/>
          </a:p>
          <a:p>
            <a:r>
              <a:rPr lang="en-US" dirty="0" smtClean="0"/>
              <a:t>In </a:t>
            </a:r>
            <a:r>
              <a:rPr lang="en-US" dirty="0"/>
              <a:t>contrast to animals, which rely on Na1/K1-ATPases for </a:t>
            </a:r>
            <a:r>
              <a:rPr lang="en-US" dirty="0" smtClean="0"/>
              <a:t>the expulsion </a:t>
            </a:r>
            <a:r>
              <a:rPr lang="en-US" dirty="0"/>
              <a:t>of </a:t>
            </a:r>
            <a:r>
              <a:rPr lang="en-US" dirty="0" err="1"/>
              <a:t>osmotica</a:t>
            </a:r>
            <a:r>
              <a:rPr lang="en-US" dirty="0"/>
              <a:t>, plants rely on plasma membrane and endosomal </a:t>
            </a:r>
            <a:r>
              <a:rPr lang="en-US" dirty="0" smtClean="0"/>
              <a:t>ATPase activities </a:t>
            </a:r>
            <a:r>
              <a:rPr lang="en-US" dirty="0"/>
              <a:t>to generate proton gradients to drive ion extrusion and intracellular sequestration</a:t>
            </a:r>
            <a:r>
              <a:rPr lang="en-US" dirty="0" smtClean="0"/>
              <a:t>.</a:t>
            </a:r>
            <a:endParaRPr lang="en-US" dirty="0"/>
          </a:p>
        </p:txBody>
      </p:sp>
    </p:spTree>
    <p:extLst>
      <p:ext uri="{BB962C8B-B14F-4D97-AF65-F5344CB8AC3E}">
        <p14:creationId xmlns:p14="http://schemas.microsoft.com/office/powerpoint/2010/main" xmlns="" val="1108457405"/>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634912"/>
            <a:ext cx="8761413" cy="45719"/>
          </a:xfrm>
        </p:spPr>
        <p:txBody>
          <a:bodyPr/>
          <a:lstStyle/>
          <a:p>
            <a:pPr algn="ctr"/>
            <a:r>
              <a:rPr lang="en-US" b="1" dirty="0">
                <a:effectLst>
                  <a:outerShdw blurRad="38100" dist="38100" dir="2700000" algn="tl">
                    <a:srgbClr val="000000">
                      <a:alpha val="43137"/>
                    </a:srgbClr>
                  </a:outerShdw>
                </a:effectLst>
              </a:rPr>
              <a:t>OSMOREGULATORY MECHANISMS IN PLANTS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Consequently, most angiosperms, including all major crop species, have a diminished capacity for Na1 transport and tolerance to high salinity.</a:t>
            </a:r>
          </a:p>
          <a:p>
            <a:r>
              <a:rPr lang="en-US" dirty="0" smtClean="0"/>
              <a:t>The </a:t>
            </a:r>
            <a:r>
              <a:rPr lang="en-US" dirty="0" err="1"/>
              <a:t>chemiosmotic</a:t>
            </a:r>
            <a:r>
              <a:rPr lang="en-US" dirty="0"/>
              <a:t> regulatory systems </a:t>
            </a:r>
            <a:r>
              <a:rPr lang="en-US" dirty="0" smtClean="0"/>
              <a:t>of plant </a:t>
            </a:r>
            <a:r>
              <a:rPr lang="en-US" dirty="0"/>
              <a:t>and fungal cells differ </a:t>
            </a:r>
            <a:r>
              <a:rPr lang="en-US" dirty="0" smtClean="0"/>
              <a:t>fundamentally from </a:t>
            </a:r>
            <a:r>
              <a:rPr lang="en-US" dirty="0"/>
              <a:t>those found in animal cells. </a:t>
            </a:r>
            <a:endParaRPr lang="en-US" dirty="0" smtClean="0"/>
          </a:p>
          <a:p>
            <a:r>
              <a:rPr lang="en-US" dirty="0" smtClean="0"/>
              <a:t>Animal</a:t>
            </a:r>
            <a:r>
              <a:rPr lang="en-US" dirty="0"/>
              <a:t> </a:t>
            </a:r>
            <a:r>
              <a:rPr lang="en-US" dirty="0" smtClean="0"/>
              <a:t>cells </a:t>
            </a:r>
            <a:r>
              <a:rPr lang="en-US" dirty="0"/>
              <a:t>rely on a primordial Na1 </a:t>
            </a:r>
            <a:r>
              <a:rPr lang="en-US" dirty="0" err="1" smtClean="0"/>
              <a:t>chemiosmotic</a:t>
            </a:r>
            <a:r>
              <a:rPr lang="en-US" dirty="0"/>
              <a:t> </a:t>
            </a:r>
            <a:r>
              <a:rPr lang="en-US" dirty="0" smtClean="0"/>
              <a:t>circuit </a:t>
            </a:r>
            <a:r>
              <a:rPr lang="en-US" dirty="0"/>
              <a:t>consisting of </a:t>
            </a:r>
            <a:r>
              <a:rPr lang="en-US" dirty="0" smtClean="0"/>
              <a:t>Na1/K1-ATPase ‘‘</a:t>
            </a:r>
            <a:r>
              <a:rPr lang="en-US" dirty="0"/>
              <a:t>pumps’’ to drive the efflux of 3Na1 </a:t>
            </a:r>
            <a:r>
              <a:rPr lang="en-US" dirty="0" smtClean="0"/>
              <a:t>and influx </a:t>
            </a:r>
            <a:r>
              <a:rPr lang="en-US" dirty="0"/>
              <a:t>of 2K1 coupled to ATP hydrolysis.</a:t>
            </a:r>
          </a:p>
          <a:p>
            <a:r>
              <a:rPr lang="en-US" dirty="0"/>
              <a:t>This active Na1 extrusion creates an </a:t>
            </a:r>
            <a:r>
              <a:rPr lang="en-US" dirty="0" smtClean="0"/>
              <a:t>electrochemical Na1 </a:t>
            </a:r>
            <a:r>
              <a:rPr lang="en-US" dirty="0"/>
              <a:t>gradient across the </a:t>
            </a:r>
            <a:r>
              <a:rPr lang="en-US" dirty="0" smtClean="0"/>
              <a:t>plasma membrane </a:t>
            </a:r>
            <a:r>
              <a:rPr lang="en-US" dirty="0"/>
              <a:t>to drive secondary symport </a:t>
            </a:r>
            <a:r>
              <a:rPr lang="en-US" dirty="0" smtClean="0"/>
              <a:t>and </a:t>
            </a:r>
            <a:r>
              <a:rPr lang="en-US" dirty="0" err="1" smtClean="0"/>
              <a:t>antiport</a:t>
            </a:r>
            <a:r>
              <a:rPr lang="en-US" dirty="0" smtClean="0"/>
              <a:t> </a:t>
            </a:r>
            <a:r>
              <a:rPr lang="en-US" dirty="0"/>
              <a:t>carriers that, in turn, regulate </a:t>
            </a:r>
            <a:r>
              <a:rPr lang="en-US" dirty="0" smtClean="0"/>
              <a:t>nu</a:t>
            </a:r>
            <a:r>
              <a:rPr lang="en-US" dirty="0"/>
              <a:t>trient uptake and </a:t>
            </a:r>
            <a:r>
              <a:rPr lang="en-US" dirty="0" err="1"/>
              <a:t>pH.</a:t>
            </a:r>
            <a:r>
              <a:rPr lang="en-US" dirty="0"/>
              <a:t> </a:t>
            </a:r>
            <a:endParaRPr lang="en-US" dirty="0" smtClean="0"/>
          </a:p>
        </p:txBody>
      </p:sp>
    </p:spTree>
    <p:extLst>
      <p:ext uri="{BB962C8B-B14F-4D97-AF65-F5344CB8AC3E}">
        <p14:creationId xmlns:p14="http://schemas.microsoft.com/office/powerpoint/2010/main" xmlns="" val="196954843"/>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755900"/>
            <a:ext cx="8825659" cy="3416300"/>
          </a:xfrm>
        </p:spPr>
        <p:txBody>
          <a:bodyPr>
            <a:normAutofit fontScale="92500" lnSpcReduction="10000"/>
          </a:bodyPr>
          <a:lstStyle/>
          <a:p>
            <a:r>
              <a:rPr lang="en-US" dirty="0"/>
              <a:t>In contrast, plants appear to lack plasma membrane Na1/K1- </a:t>
            </a:r>
            <a:r>
              <a:rPr lang="en-US" dirty="0" err="1"/>
              <a:t>ATPases</a:t>
            </a:r>
            <a:r>
              <a:rPr lang="en-US" dirty="0"/>
              <a:t>. Thus, plants utilize H1-ATPases for primary extrusion or sequestration of protons to generate H1 electrochemical gradients, which drive secondary ion and nutrient transport processes via H1-symport/ </a:t>
            </a:r>
            <a:r>
              <a:rPr lang="en-US" dirty="0" err="1"/>
              <a:t>antiport</a:t>
            </a:r>
            <a:r>
              <a:rPr lang="en-US" dirty="0"/>
              <a:t> systems. These H1-ATPase pumps also modulate both intracellular and extracellular </a:t>
            </a:r>
            <a:r>
              <a:rPr lang="en-US" dirty="0" err="1"/>
              <a:t>pH.</a:t>
            </a:r>
            <a:r>
              <a:rPr lang="en-US" dirty="0"/>
              <a:t> </a:t>
            </a:r>
          </a:p>
          <a:p>
            <a:r>
              <a:rPr lang="en-US" dirty="0" smtClean="0"/>
              <a:t>Except </a:t>
            </a:r>
            <a:r>
              <a:rPr lang="en-US" dirty="0"/>
              <a:t>in the case of </a:t>
            </a:r>
            <a:r>
              <a:rPr lang="en-US" dirty="0" smtClean="0"/>
              <a:t>extreme halophytic </a:t>
            </a:r>
            <a:r>
              <a:rPr lang="en-US" dirty="0" err="1" smtClean="0"/>
              <a:t>archaebacteria</a:t>
            </a:r>
            <a:r>
              <a:rPr lang="en-US" dirty="0"/>
              <a:t>, viable cellular processes </a:t>
            </a:r>
            <a:r>
              <a:rPr lang="en-US" dirty="0" smtClean="0"/>
              <a:t>in animals</a:t>
            </a:r>
            <a:r>
              <a:rPr lang="en-US" dirty="0"/>
              <a:t>, fungi, and plants depend upon </a:t>
            </a:r>
            <a:r>
              <a:rPr lang="en-US" dirty="0" smtClean="0"/>
              <a:t>the maintenance </a:t>
            </a:r>
            <a:r>
              <a:rPr lang="en-US" dirty="0"/>
              <a:t>of low cytoplasmic Na1 </a:t>
            </a:r>
            <a:r>
              <a:rPr lang="en-US" dirty="0" smtClean="0"/>
              <a:t>and Cl2 </a:t>
            </a:r>
            <a:r>
              <a:rPr lang="en-US" dirty="0"/>
              <a:t>concentrations and a high K1/Na1 </a:t>
            </a:r>
            <a:r>
              <a:rPr lang="en-US" dirty="0" smtClean="0"/>
              <a:t>ratio, because </a:t>
            </a:r>
            <a:r>
              <a:rPr lang="en-US" dirty="0"/>
              <a:t>K1 counteracts the inhibitory </a:t>
            </a:r>
            <a:r>
              <a:rPr lang="en-US" dirty="0" smtClean="0"/>
              <a:t>effects of </a:t>
            </a:r>
            <a:r>
              <a:rPr lang="en-US" dirty="0"/>
              <a:t>Na1 (and Li1). </a:t>
            </a:r>
            <a:endParaRPr lang="en-US" dirty="0" smtClean="0"/>
          </a:p>
          <a:p>
            <a:r>
              <a:rPr lang="en-US" dirty="0" smtClean="0"/>
              <a:t>Like </a:t>
            </a:r>
            <a:r>
              <a:rPr lang="en-US" dirty="0"/>
              <a:t>animal </a:t>
            </a:r>
            <a:r>
              <a:rPr lang="en-US" dirty="0" smtClean="0"/>
              <a:t>cells, most </a:t>
            </a:r>
            <a:r>
              <a:rPr lang="en-US" dirty="0"/>
              <a:t>plant cells maintain cytosolic K1 </a:t>
            </a:r>
            <a:r>
              <a:rPr lang="en-US" dirty="0" smtClean="0"/>
              <a:t>concentrations in </a:t>
            </a:r>
            <a:r>
              <a:rPr lang="en-US" dirty="0"/>
              <a:t>the range of 100–200 </a:t>
            </a:r>
            <a:r>
              <a:rPr lang="en-US" dirty="0" err="1" smtClean="0"/>
              <a:t>mM</a:t>
            </a:r>
            <a:r>
              <a:rPr lang="en-US" dirty="0"/>
              <a:t> </a:t>
            </a:r>
            <a:r>
              <a:rPr lang="en-US" dirty="0" smtClean="0"/>
              <a:t>and </a:t>
            </a:r>
            <a:r>
              <a:rPr lang="en-US" dirty="0"/>
              <a:t>Na1 values in the low </a:t>
            </a:r>
            <a:r>
              <a:rPr lang="en-US" dirty="0" err="1"/>
              <a:t>mM</a:t>
            </a:r>
            <a:r>
              <a:rPr lang="en-US" dirty="0"/>
              <a:t> range (</a:t>
            </a:r>
            <a:r>
              <a:rPr lang="en-US" dirty="0" smtClean="0"/>
              <a:t>1– 10 </a:t>
            </a:r>
            <a:r>
              <a:rPr lang="en-US" dirty="0" err="1"/>
              <a:t>mM</a:t>
            </a:r>
            <a:r>
              <a:rPr lang="en-US" dirty="0"/>
              <a:t>) up to a maximum of 100 </a:t>
            </a:r>
            <a:r>
              <a:rPr lang="en-US" dirty="0" err="1" smtClean="0"/>
              <a:t>mM</a:t>
            </a:r>
            <a:r>
              <a:rPr lang="en-US" dirty="0" err="1"/>
              <a:t>.</a:t>
            </a:r>
            <a:endParaRPr lang="en-US" dirty="0" smtClean="0"/>
          </a:p>
        </p:txBody>
      </p:sp>
    </p:spTree>
    <p:extLst>
      <p:ext uri="{BB962C8B-B14F-4D97-AF65-F5344CB8AC3E}">
        <p14:creationId xmlns:p14="http://schemas.microsoft.com/office/powerpoint/2010/main" xmlns="" val="383636714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contrast to K1, an essential cation for maintaining biochemical interactions of the cytoplasm, Na1 is not essential for, but does facilitate, volume regulation and growth in most plants. However, at high concentrations Na1 limits growth.</a:t>
            </a:r>
          </a:p>
          <a:p>
            <a:r>
              <a:rPr lang="en-US" dirty="0" smtClean="0"/>
              <a:t>Ironically, the </a:t>
            </a:r>
            <a:r>
              <a:rPr lang="en-US" dirty="0"/>
              <a:t>productivity of irrigated agricultural </a:t>
            </a:r>
            <a:r>
              <a:rPr lang="en-US" dirty="0" smtClean="0"/>
              <a:t>regions is </a:t>
            </a:r>
            <a:r>
              <a:rPr lang="en-US" dirty="0"/>
              <a:t>generally many times greater </a:t>
            </a:r>
            <a:r>
              <a:rPr lang="en-US" dirty="0" smtClean="0"/>
              <a:t>than non-irrigated </a:t>
            </a:r>
            <a:r>
              <a:rPr lang="en-US" dirty="0"/>
              <a:t>areas, yet irrigated crops </a:t>
            </a:r>
            <a:r>
              <a:rPr lang="en-US" dirty="0" smtClean="0"/>
              <a:t>are most </a:t>
            </a:r>
            <a:r>
              <a:rPr lang="en-US" dirty="0"/>
              <a:t>susceptible to detrimental salinity effects</a:t>
            </a:r>
            <a:r>
              <a:rPr lang="en-US" dirty="0" smtClean="0"/>
              <a:t>.</a:t>
            </a:r>
          </a:p>
          <a:p>
            <a:r>
              <a:rPr lang="en-US" dirty="0"/>
              <a:t>Therefore, genetic engineering </a:t>
            </a:r>
            <a:r>
              <a:rPr lang="en-US" dirty="0" smtClean="0"/>
              <a:t>of crop </a:t>
            </a:r>
            <a:r>
              <a:rPr lang="en-US" dirty="0"/>
              <a:t>plants to improve their capacity </a:t>
            </a:r>
            <a:r>
              <a:rPr lang="en-US" dirty="0" smtClean="0"/>
              <a:t>for Na1 </a:t>
            </a:r>
            <a:r>
              <a:rPr lang="en-US" dirty="0"/>
              <a:t>transport and sequestration is an </a:t>
            </a:r>
            <a:r>
              <a:rPr lang="en-US" dirty="0" smtClean="0"/>
              <a:t>important goal </a:t>
            </a:r>
            <a:r>
              <a:rPr lang="en-US" dirty="0"/>
              <a:t>for meeting the future food </a:t>
            </a:r>
            <a:r>
              <a:rPr lang="en-US" dirty="0" smtClean="0"/>
              <a:t>and fiber </a:t>
            </a:r>
            <a:r>
              <a:rPr lang="en-US" dirty="0"/>
              <a:t>demands of a rapidly growing </a:t>
            </a:r>
            <a:r>
              <a:rPr lang="en-US" dirty="0" smtClean="0"/>
              <a:t>human population.</a:t>
            </a:r>
          </a:p>
        </p:txBody>
      </p:sp>
    </p:spTree>
    <p:extLst>
      <p:ext uri="{BB962C8B-B14F-4D97-AF65-F5344CB8AC3E}">
        <p14:creationId xmlns:p14="http://schemas.microsoft.com/office/powerpoint/2010/main" xmlns="" val="3345758582"/>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844800"/>
            <a:ext cx="8825659" cy="3416300"/>
          </a:xfrm>
        </p:spPr>
        <p:txBody>
          <a:bodyPr/>
          <a:lstStyle/>
          <a:p>
            <a:r>
              <a:rPr lang="en-US" dirty="0"/>
              <a:t>Many plants, such as extreme halophytes, display Na1 dependence for optimal growth and development and have developed specialized structures such as salt glands and bladders to accommodate high salt concentrations in tissues. Others have developed whole plant strategies for avoiding stress such as accelerated completion of ontogeny.</a:t>
            </a:r>
          </a:p>
          <a:p>
            <a:r>
              <a:rPr lang="en-US" dirty="0" smtClean="0"/>
              <a:t>However</a:t>
            </a:r>
            <a:r>
              <a:rPr lang="en-US" dirty="0"/>
              <a:t>, these </a:t>
            </a:r>
            <a:r>
              <a:rPr lang="en-US" dirty="0" smtClean="0"/>
              <a:t>specialized adaptations </a:t>
            </a:r>
            <a:r>
              <a:rPr lang="en-US" dirty="0"/>
              <a:t>are lacking in most </a:t>
            </a:r>
            <a:r>
              <a:rPr lang="en-US" dirty="0" smtClean="0"/>
              <a:t>major crop </a:t>
            </a:r>
            <a:r>
              <a:rPr lang="en-US" dirty="0"/>
              <a:t>species. Furthermore, the </a:t>
            </a:r>
            <a:r>
              <a:rPr lang="en-US" dirty="0" smtClean="0"/>
              <a:t>precise impact </a:t>
            </a:r>
            <a:r>
              <a:rPr lang="en-US" dirty="0"/>
              <a:t>of osmotic and ionic effects on </a:t>
            </a:r>
            <a:r>
              <a:rPr lang="en-US" dirty="0" smtClean="0"/>
              <a:t>cell growth</a:t>
            </a:r>
            <a:r>
              <a:rPr lang="en-US" dirty="0"/>
              <a:t>, division, </a:t>
            </a:r>
            <a:r>
              <a:rPr lang="en-US" dirty="0" err="1"/>
              <a:t>phytohormone</a:t>
            </a:r>
            <a:r>
              <a:rPr lang="en-US" dirty="0"/>
              <a:t> </a:t>
            </a:r>
            <a:r>
              <a:rPr lang="en-US" dirty="0" smtClean="0"/>
              <a:t>balance, and </a:t>
            </a:r>
            <a:r>
              <a:rPr lang="en-US" dirty="0"/>
              <a:t>death in the context of the whole </a:t>
            </a:r>
            <a:r>
              <a:rPr lang="en-US" dirty="0" smtClean="0"/>
              <a:t>plant are </a:t>
            </a:r>
            <a:r>
              <a:rPr lang="en-US" dirty="0"/>
              <a:t>complex and require further </a:t>
            </a:r>
            <a:r>
              <a:rPr lang="en-US" dirty="0" err="1"/>
              <a:t>investiga</a:t>
            </a:r>
            <a:endParaRPr lang="en-US" dirty="0"/>
          </a:p>
        </p:txBody>
      </p:sp>
    </p:spTree>
    <p:extLst>
      <p:ext uri="{BB962C8B-B14F-4D97-AF65-F5344CB8AC3E}">
        <p14:creationId xmlns:p14="http://schemas.microsoft.com/office/powerpoint/2010/main" xmlns="" val="58347963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Osmoregulatory</a:t>
            </a:r>
            <a:r>
              <a:rPr lang="en-US" b="1" dirty="0"/>
              <a:t> adaptations – Types of plants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Depending </a:t>
            </a:r>
            <a:r>
              <a:rPr lang="en-US" dirty="0"/>
              <a:t>on their habitat, plants can be grouped into four </a:t>
            </a:r>
            <a:r>
              <a:rPr lang="en-US" dirty="0" smtClean="0"/>
              <a:t>different types </a:t>
            </a:r>
            <a:r>
              <a:rPr lang="en-US" dirty="0"/>
              <a:t>according to the </a:t>
            </a:r>
            <a:r>
              <a:rPr lang="en-US" dirty="0" err="1"/>
              <a:t>osmoregulatory</a:t>
            </a:r>
            <a:r>
              <a:rPr lang="en-US" dirty="0"/>
              <a:t> adaptations that they </a:t>
            </a:r>
            <a:r>
              <a:rPr lang="en-US" dirty="0" smtClean="0"/>
              <a:t>show either </a:t>
            </a:r>
            <a:r>
              <a:rPr lang="en-US" dirty="0"/>
              <a:t>in their structure, functions, or both.</a:t>
            </a:r>
          </a:p>
          <a:p>
            <a:r>
              <a:rPr lang="en-US" dirty="0"/>
              <a:t>Groups are as follows:</a:t>
            </a:r>
          </a:p>
          <a:p>
            <a:pPr lvl="1">
              <a:buFont typeface="Wingdings" panose="05000000000000000000" pitchFamily="2" charset="2"/>
              <a:buChar char="q"/>
            </a:pPr>
            <a:r>
              <a:rPr lang="en-US" dirty="0" smtClean="0"/>
              <a:t>Halophytes</a:t>
            </a:r>
            <a:endParaRPr lang="en-US" dirty="0"/>
          </a:p>
          <a:p>
            <a:pPr lvl="1">
              <a:buFont typeface="Wingdings" panose="05000000000000000000" pitchFamily="2" charset="2"/>
              <a:buChar char="q"/>
            </a:pPr>
            <a:r>
              <a:rPr lang="en-US" dirty="0" smtClean="0"/>
              <a:t>Hydrophytes</a:t>
            </a:r>
            <a:endParaRPr lang="en-US" dirty="0"/>
          </a:p>
          <a:p>
            <a:pPr lvl="1">
              <a:buFont typeface="Wingdings" panose="05000000000000000000" pitchFamily="2" charset="2"/>
              <a:buChar char="q"/>
            </a:pPr>
            <a:r>
              <a:rPr lang="en-US" dirty="0" smtClean="0"/>
              <a:t>Xerophytes</a:t>
            </a:r>
            <a:endParaRPr lang="en-US" dirty="0"/>
          </a:p>
          <a:p>
            <a:pPr lvl="1">
              <a:buFont typeface="Wingdings" panose="05000000000000000000" pitchFamily="2" charset="2"/>
              <a:buChar char="q"/>
            </a:pPr>
            <a:r>
              <a:rPr lang="en-US" dirty="0" smtClean="0"/>
              <a:t> </a:t>
            </a:r>
            <a:r>
              <a:rPr lang="en-US" dirty="0" err="1"/>
              <a:t>Mesophytes</a:t>
            </a:r>
            <a:endParaRPr lang="en-US" dirty="0"/>
          </a:p>
        </p:txBody>
      </p:sp>
    </p:spTree>
    <p:extLst>
      <p:ext uri="{BB962C8B-B14F-4D97-AF65-F5344CB8AC3E}">
        <p14:creationId xmlns:p14="http://schemas.microsoft.com/office/powerpoint/2010/main" xmlns="" val="15367261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2"/>
          <a:stretch>
            <a:fillRect/>
          </a:stretch>
        </p:blipFill>
        <p:spPr>
          <a:xfrm>
            <a:off x="953426" y="2740450"/>
            <a:ext cx="5026734" cy="3558750"/>
          </a:xfrm>
          <a:prstGeom prst="rect">
            <a:avLst/>
          </a:prstGeom>
        </p:spPr>
      </p:pic>
      <p:pic>
        <p:nvPicPr>
          <p:cNvPr id="5" name="Picture 4"/>
          <p:cNvPicPr>
            <a:picLocks noChangeAspect="1"/>
          </p:cNvPicPr>
          <p:nvPr/>
        </p:nvPicPr>
        <p:blipFill>
          <a:blip r:embed="rId3"/>
          <a:stretch>
            <a:fillRect/>
          </a:stretch>
        </p:blipFill>
        <p:spPr>
          <a:xfrm>
            <a:off x="6144289" y="2740450"/>
            <a:ext cx="4995512" cy="3558750"/>
          </a:xfrm>
          <a:prstGeom prst="rect">
            <a:avLst/>
          </a:prstGeom>
        </p:spPr>
      </p:pic>
    </p:spTree>
    <p:extLst>
      <p:ext uri="{BB962C8B-B14F-4D97-AF65-F5344CB8AC3E}">
        <p14:creationId xmlns:p14="http://schemas.microsoft.com/office/powerpoint/2010/main" xmlns="" val="24208777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pPr marL="0" indent="0">
              <a:buNone/>
            </a:pPr>
            <a:r>
              <a:rPr lang="en-US" dirty="0"/>
              <a:t>(a) mangrove = halophyte</a:t>
            </a:r>
          </a:p>
          <a:p>
            <a:pPr marL="0" indent="0">
              <a:buNone/>
            </a:pPr>
            <a:r>
              <a:rPr lang="en-US" dirty="0"/>
              <a:t>(b) </a:t>
            </a:r>
            <a:r>
              <a:rPr lang="en-US" dirty="0" err="1"/>
              <a:t>Catus</a:t>
            </a:r>
            <a:r>
              <a:rPr lang="en-US" dirty="0"/>
              <a:t> = xerophyte</a:t>
            </a:r>
          </a:p>
          <a:p>
            <a:pPr marL="0" indent="0">
              <a:buNone/>
            </a:pPr>
            <a:r>
              <a:rPr lang="en-US" dirty="0"/>
              <a:t>(c ) an </a:t>
            </a:r>
            <a:r>
              <a:rPr lang="en-US" dirty="0" err="1"/>
              <a:t>ackee</a:t>
            </a:r>
            <a:r>
              <a:rPr lang="en-US" dirty="0"/>
              <a:t> tree = </a:t>
            </a:r>
            <a:r>
              <a:rPr lang="en-US" dirty="0" err="1"/>
              <a:t>mesophyte</a:t>
            </a:r>
            <a:endParaRPr lang="en-US" dirty="0"/>
          </a:p>
          <a:p>
            <a:pPr marL="0" indent="0">
              <a:buNone/>
            </a:pPr>
            <a:r>
              <a:rPr lang="en-US" dirty="0"/>
              <a:t>(d) water lily = hydrophyte</a:t>
            </a:r>
          </a:p>
          <a:p>
            <a:pPr marL="0" indent="0">
              <a:buNone/>
            </a:pPr>
            <a:r>
              <a:rPr lang="en-US" dirty="0" smtClean="0"/>
              <a:t> </a:t>
            </a:r>
            <a:r>
              <a:rPr lang="en-US" dirty="0"/>
              <a:t>The leaves float on the water surface and numerous stomata </a:t>
            </a:r>
            <a:r>
              <a:rPr lang="en-US" dirty="0" smtClean="0"/>
              <a:t>are present </a:t>
            </a:r>
            <a:r>
              <a:rPr lang="en-US" dirty="0"/>
              <a:t>on the upper surface of the leaves facing the atmosphere </a:t>
            </a:r>
            <a:r>
              <a:rPr lang="en-US" dirty="0" smtClean="0"/>
              <a:t>to promote </a:t>
            </a:r>
            <a:r>
              <a:rPr lang="en-US" dirty="0"/>
              <a:t>loss of water. The surface area of these leaves is very </a:t>
            </a:r>
            <a:r>
              <a:rPr lang="en-US" dirty="0" smtClean="0"/>
              <a:t>large to </a:t>
            </a:r>
            <a:r>
              <a:rPr lang="en-US" dirty="0"/>
              <a:t>enable excessive water loss by transpiration</a:t>
            </a:r>
          </a:p>
        </p:txBody>
      </p:sp>
    </p:spTree>
    <p:extLst>
      <p:ext uri="{BB962C8B-B14F-4D97-AF65-F5344CB8AC3E}">
        <p14:creationId xmlns:p14="http://schemas.microsoft.com/office/powerpoint/2010/main" xmlns="" val="3132406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10" y="745068"/>
            <a:ext cx="9779746" cy="893232"/>
          </a:xfrm>
        </p:spPr>
        <p:txBody>
          <a:bodyPr/>
          <a:lstStyle/>
          <a:p>
            <a:r>
              <a:rPr lang="en-US" b="1" dirty="0"/>
              <a:t>Why is osmoregulation important to plants?</a:t>
            </a:r>
          </a:p>
        </p:txBody>
      </p:sp>
      <p:sp>
        <p:nvSpPr>
          <p:cNvPr id="3" name="Content Placeholder 2"/>
          <p:cNvSpPr>
            <a:spLocks noGrp="1"/>
          </p:cNvSpPr>
          <p:nvPr>
            <p:ph idx="1"/>
          </p:nvPr>
        </p:nvSpPr>
        <p:spPr>
          <a:xfrm>
            <a:off x="1154954" y="2603500"/>
            <a:ext cx="10440146" cy="4000500"/>
          </a:xfrm>
        </p:spPr>
        <p:txBody>
          <a:bodyPr>
            <a:noAutofit/>
          </a:bodyPr>
          <a:lstStyle/>
          <a:p>
            <a:pPr>
              <a:buFont typeface="+mj-lt"/>
              <a:buAutoNum type="arabicParenR"/>
            </a:pPr>
            <a:r>
              <a:rPr lang="en-US" sz="1600" dirty="0" smtClean="0">
                <a:latin typeface="Cambria" panose="02040503050406030204" pitchFamily="18" charset="0"/>
              </a:rPr>
              <a:t>Enables </a:t>
            </a:r>
            <a:r>
              <a:rPr lang="en-US" sz="1600" dirty="0">
                <a:latin typeface="Cambria" panose="02040503050406030204" pitchFamily="18" charset="0"/>
              </a:rPr>
              <a:t>the plant to grow, develop, carry on </a:t>
            </a:r>
            <a:r>
              <a:rPr lang="en-US" sz="1600" dirty="0" smtClean="0">
                <a:latin typeface="Cambria" panose="02040503050406030204" pitchFamily="18" charset="0"/>
              </a:rPr>
              <a:t>respiration, photosynthesis </a:t>
            </a:r>
            <a:r>
              <a:rPr lang="en-US" sz="1600" dirty="0">
                <a:latin typeface="Cambria" panose="02040503050406030204" pitchFamily="18" charset="0"/>
              </a:rPr>
              <a:t>and survive, even if:</a:t>
            </a:r>
          </a:p>
          <a:p>
            <a:pPr lvl="1">
              <a:buFont typeface="Wingdings" panose="05000000000000000000" pitchFamily="2" charset="2"/>
              <a:buChar char="q"/>
            </a:pPr>
            <a:r>
              <a:rPr lang="en-US" dirty="0" smtClean="0">
                <a:latin typeface="Cambria" panose="02040503050406030204" pitchFamily="18" charset="0"/>
              </a:rPr>
              <a:t>the </a:t>
            </a:r>
            <a:r>
              <a:rPr lang="en-US" dirty="0">
                <a:latin typeface="Cambria" panose="02040503050406030204" pitchFamily="18" charset="0"/>
              </a:rPr>
              <a:t>habitat is dry, hot and </a:t>
            </a:r>
            <a:r>
              <a:rPr lang="en-US" dirty="0" smtClean="0">
                <a:latin typeface="Cambria" panose="02040503050406030204" pitchFamily="18" charset="0"/>
              </a:rPr>
              <a:t>desert-like.</a:t>
            </a:r>
          </a:p>
          <a:p>
            <a:pPr lvl="1">
              <a:buFont typeface="Wingdings" panose="05000000000000000000" pitchFamily="2" charset="2"/>
              <a:buChar char="q"/>
            </a:pPr>
            <a:r>
              <a:rPr lang="en-US" dirty="0" smtClean="0">
                <a:latin typeface="Cambria" panose="02040503050406030204" pitchFamily="18" charset="0"/>
              </a:rPr>
              <a:t>sandy/rocky </a:t>
            </a:r>
            <a:r>
              <a:rPr lang="en-US" dirty="0">
                <a:latin typeface="Cambria" panose="02040503050406030204" pitchFamily="18" charset="0"/>
              </a:rPr>
              <a:t>soil does not hold much water.</a:t>
            </a:r>
          </a:p>
          <a:p>
            <a:pPr lvl="1">
              <a:buFont typeface="Wingdings" panose="05000000000000000000" pitchFamily="2" charset="2"/>
              <a:buChar char="q"/>
            </a:pPr>
            <a:r>
              <a:rPr lang="en-US" dirty="0" smtClean="0">
                <a:latin typeface="Cambria" panose="02040503050406030204" pitchFamily="18" charset="0"/>
              </a:rPr>
              <a:t>rainfall </a:t>
            </a:r>
            <a:r>
              <a:rPr lang="en-US" dirty="0">
                <a:latin typeface="Cambria" panose="02040503050406030204" pitchFamily="18" charset="0"/>
              </a:rPr>
              <a:t>is scarce or only at certain times.</a:t>
            </a:r>
          </a:p>
          <a:p>
            <a:pPr lvl="1">
              <a:buFont typeface="Wingdings" panose="05000000000000000000" pitchFamily="2" charset="2"/>
              <a:buChar char="q"/>
            </a:pPr>
            <a:r>
              <a:rPr lang="en-US" dirty="0" smtClean="0">
                <a:latin typeface="Cambria" panose="02040503050406030204" pitchFamily="18" charset="0"/>
              </a:rPr>
              <a:t>adequate </a:t>
            </a:r>
            <a:r>
              <a:rPr lang="en-US" dirty="0">
                <a:latin typeface="Cambria" panose="02040503050406030204" pitchFamily="18" charset="0"/>
              </a:rPr>
              <a:t>water is not available for photosynthesis and</a:t>
            </a:r>
          </a:p>
          <a:p>
            <a:pPr lvl="1">
              <a:buFont typeface="Wingdings" panose="05000000000000000000" pitchFamily="2" charset="2"/>
              <a:buChar char="q"/>
            </a:pPr>
            <a:r>
              <a:rPr lang="en-US" dirty="0">
                <a:latin typeface="Cambria" panose="02040503050406030204" pitchFamily="18" charset="0"/>
              </a:rPr>
              <a:t>hydration of the cell contents.</a:t>
            </a:r>
          </a:p>
          <a:p>
            <a:pPr lvl="1">
              <a:buFont typeface="Wingdings" panose="05000000000000000000" pitchFamily="2" charset="2"/>
              <a:buChar char="q"/>
            </a:pPr>
            <a:r>
              <a:rPr lang="en-US" dirty="0" smtClean="0">
                <a:latin typeface="Cambria" panose="02040503050406030204" pitchFamily="18" charset="0"/>
              </a:rPr>
              <a:t>habitat </a:t>
            </a:r>
            <a:r>
              <a:rPr lang="en-US" dirty="0">
                <a:latin typeface="Cambria" panose="02040503050406030204" pitchFamily="18" charset="0"/>
              </a:rPr>
              <a:t>is completely aquatic.</a:t>
            </a:r>
          </a:p>
          <a:p>
            <a:pPr lvl="1">
              <a:buFont typeface="Wingdings" panose="05000000000000000000" pitchFamily="2" charset="2"/>
              <a:buChar char="q"/>
            </a:pPr>
            <a:r>
              <a:rPr lang="en-US" dirty="0" smtClean="0">
                <a:latin typeface="Cambria" panose="02040503050406030204" pitchFamily="18" charset="0"/>
              </a:rPr>
              <a:t>salinity </a:t>
            </a:r>
            <a:r>
              <a:rPr lang="en-US" dirty="0">
                <a:latin typeface="Cambria" panose="02040503050406030204" pitchFamily="18" charset="0"/>
              </a:rPr>
              <a:t>of the habitat is high</a:t>
            </a:r>
            <a:r>
              <a:rPr lang="en-US" dirty="0" smtClean="0">
                <a:latin typeface="Cambria" panose="02040503050406030204" pitchFamily="18" charset="0"/>
              </a:rPr>
              <a:t>.</a:t>
            </a:r>
          </a:p>
          <a:p>
            <a:pPr marL="400050">
              <a:buFont typeface="+mj-lt"/>
              <a:buAutoNum type="arabicParenR"/>
            </a:pPr>
            <a:r>
              <a:rPr lang="en-US" sz="1600" dirty="0" smtClean="0">
                <a:latin typeface="Cambria" panose="02040503050406030204" pitchFamily="18" charset="0"/>
              </a:rPr>
              <a:t> </a:t>
            </a:r>
            <a:r>
              <a:rPr lang="en-US" sz="1600" dirty="0">
                <a:latin typeface="Cambria" panose="02040503050406030204" pitchFamily="18" charset="0"/>
              </a:rPr>
              <a:t>It regulates and balances the uptake and loss of water </a:t>
            </a:r>
            <a:r>
              <a:rPr lang="en-US" sz="1600" dirty="0" smtClean="0">
                <a:latin typeface="Cambria" panose="02040503050406030204" pitchFamily="18" charset="0"/>
              </a:rPr>
              <a:t>and solutes </a:t>
            </a:r>
            <a:r>
              <a:rPr lang="en-US" sz="1600" dirty="0">
                <a:latin typeface="Cambria" panose="02040503050406030204" pitchFamily="18" charset="0"/>
              </a:rPr>
              <a:t>so maintains homeostasis</a:t>
            </a:r>
            <a:r>
              <a:rPr lang="en-US" sz="1600" dirty="0"/>
              <a:t>.</a:t>
            </a:r>
          </a:p>
        </p:txBody>
      </p:sp>
    </p:spTree>
    <p:extLst>
      <p:ext uri="{BB962C8B-B14F-4D97-AF65-F5344CB8AC3E}">
        <p14:creationId xmlns:p14="http://schemas.microsoft.com/office/powerpoint/2010/main" xmlns="" val="257255214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nSpc>
                <a:spcPct val="150000"/>
              </a:lnSpc>
            </a:pPr>
            <a:r>
              <a:rPr lang="en-US" sz="1600" dirty="0"/>
              <a:t>Stress is any change in environmental conditions that might </a:t>
            </a:r>
            <a:r>
              <a:rPr lang="en-US" sz="1600" dirty="0" smtClean="0"/>
              <a:t>reduce or </a:t>
            </a:r>
            <a:r>
              <a:rPr lang="en-US" sz="1600" dirty="0"/>
              <a:t>adversely change plant’s growth and development (Levitt, 1972)</a:t>
            </a:r>
          </a:p>
          <a:p>
            <a:pPr>
              <a:lnSpc>
                <a:spcPct val="150000"/>
              </a:lnSpc>
            </a:pPr>
            <a:r>
              <a:rPr lang="en-US" sz="1600" dirty="0" smtClean="0"/>
              <a:t>Adverse </a:t>
            </a:r>
            <a:r>
              <a:rPr lang="en-US" sz="1600" dirty="0"/>
              <a:t>force or influence that tends to inhibit normal </a:t>
            </a:r>
            <a:r>
              <a:rPr lang="en-US" sz="1600" dirty="0" smtClean="0"/>
              <a:t>systems from </a:t>
            </a:r>
            <a:r>
              <a:rPr lang="en-US" sz="1600" dirty="0"/>
              <a:t>functioning (Jones, 1989</a:t>
            </a:r>
            <a:r>
              <a:rPr lang="en-US" sz="1600" dirty="0" smtClean="0"/>
              <a:t>)</a:t>
            </a:r>
          </a:p>
          <a:p>
            <a:pPr>
              <a:lnSpc>
                <a:spcPct val="150000"/>
              </a:lnSpc>
            </a:pPr>
            <a:r>
              <a:rPr lang="en-US" sz="1600" dirty="0" smtClean="0"/>
              <a:t>Any situation where the external constraints limit the rate of dry matter production of all or part of the vegetation below its ‘genetic potential’ (Grime, 1979)</a:t>
            </a:r>
          </a:p>
          <a:p>
            <a:pPr>
              <a:lnSpc>
                <a:spcPct val="150000"/>
              </a:lnSpc>
            </a:pPr>
            <a:r>
              <a:rPr lang="en-US" sz="1600" b="1" dirty="0" smtClean="0"/>
              <a:t>Therefore, most practical definition of a biological stress is an adverse force or a condition, which inhibits the normal functioning and well being of a biological system such as plants</a:t>
            </a:r>
            <a:endParaRPr lang="en-US" sz="1600" dirty="0"/>
          </a:p>
        </p:txBody>
      </p:sp>
    </p:spTree>
    <p:extLst>
      <p:ext uri="{BB962C8B-B14F-4D97-AF65-F5344CB8AC3E}">
        <p14:creationId xmlns:p14="http://schemas.microsoft.com/office/powerpoint/2010/main" xmlns="" val="292054672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31254" y="4203700"/>
            <a:ext cx="8825659" cy="3416300"/>
          </a:xfrm>
        </p:spPr>
        <p:txBody>
          <a:bodyPr>
            <a:normAutofit/>
          </a:bodyPr>
          <a:lstStyle/>
          <a:p>
            <a:pPr marL="0" indent="0" algn="ctr">
              <a:buNone/>
            </a:pPr>
            <a:r>
              <a:rPr lang="en-US" sz="6000" b="1" i="1" u="sng" dirty="0" smtClean="0">
                <a:effectLst>
                  <a:outerShdw blurRad="38100" dist="38100" dir="2700000" algn="tl">
                    <a:srgbClr val="000000">
                      <a:alpha val="43137"/>
                    </a:srgbClr>
                  </a:outerShdw>
                </a:effectLst>
                <a:latin typeface="Broadway" panose="04040905080B02020502" pitchFamily="82" charset="0"/>
              </a:rPr>
              <a:t>THE END</a:t>
            </a:r>
            <a:endParaRPr lang="en-US" sz="6000" b="1" i="1" u="sng" dirty="0">
              <a:effectLst>
                <a:outerShdw blurRad="38100" dist="38100" dir="2700000" algn="tl">
                  <a:srgbClr val="000000">
                    <a:alpha val="43137"/>
                  </a:srgbClr>
                </a:outerShdw>
              </a:effectLst>
              <a:latin typeface="Broadway" panose="04040905080B02020502" pitchFamily="82" charset="0"/>
            </a:endParaRPr>
          </a:p>
        </p:txBody>
      </p:sp>
    </p:spTree>
    <p:extLst>
      <p:ext uri="{BB962C8B-B14F-4D97-AF65-F5344CB8AC3E}">
        <p14:creationId xmlns:p14="http://schemas.microsoft.com/office/powerpoint/2010/main" xmlns="" val="334425123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Stress </a:t>
            </a:r>
            <a:r>
              <a:rPr lang="en-US" b="1" dirty="0"/>
              <a:t>terminology</a:t>
            </a:r>
            <a:endParaRPr lang="en-US" dirty="0"/>
          </a:p>
        </p:txBody>
      </p:sp>
      <p:sp>
        <p:nvSpPr>
          <p:cNvPr id="3" name="Content Placeholder 2"/>
          <p:cNvSpPr>
            <a:spLocks noGrp="1"/>
          </p:cNvSpPr>
          <p:nvPr>
            <p:ph idx="1"/>
          </p:nvPr>
        </p:nvSpPr>
        <p:spPr>
          <a:xfrm>
            <a:off x="1154954" y="2603500"/>
            <a:ext cx="9170146" cy="3848100"/>
          </a:xfrm>
        </p:spPr>
        <p:txBody>
          <a:bodyPr>
            <a:normAutofit/>
          </a:bodyPr>
          <a:lstStyle/>
          <a:p>
            <a:pPr>
              <a:lnSpc>
                <a:spcPct val="150000"/>
              </a:lnSpc>
            </a:pPr>
            <a:r>
              <a:rPr lang="en-US" b="1" dirty="0"/>
              <a:t>Stressor/Stress factor: </a:t>
            </a:r>
          </a:p>
          <a:p>
            <a:pPr marL="400050" lvl="1" indent="0">
              <a:lnSpc>
                <a:spcPct val="150000"/>
              </a:lnSpc>
              <a:buNone/>
            </a:pPr>
            <a:r>
              <a:rPr lang="en-US" dirty="0" smtClean="0"/>
              <a:t>Any </a:t>
            </a:r>
            <a:r>
              <a:rPr lang="en-US" dirty="0"/>
              <a:t>factor that causes injury or </a:t>
            </a:r>
            <a:r>
              <a:rPr lang="en-US" dirty="0" smtClean="0"/>
              <a:t>stress stimulus</a:t>
            </a:r>
            <a:endParaRPr lang="en-US" dirty="0"/>
          </a:p>
          <a:p>
            <a:pPr>
              <a:lnSpc>
                <a:spcPct val="150000"/>
              </a:lnSpc>
            </a:pPr>
            <a:r>
              <a:rPr lang="en-US" b="1" dirty="0" smtClean="0"/>
              <a:t>Stress </a:t>
            </a:r>
            <a:r>
              <a:rPr lang="en-US" b="1" dirty="0"/>
              <a:t>response: </a:t>
            </a:r>
            <a:endParaRPr lang="en-US" b="1" dirty="0" smtClean="0"/>
          </a:p>
          <a:p>
            <a:pPr marL="400050" lvl="1" indent="0">
              <a:lnSpc>
                <a:spcPct val="150000"/>
              </a:lnSpc>
              <a:buNone/>
            </a:pPr>
            <a:r>
              <a:rPr lang="en-US" dirty="0" smtClean="0"/>
              <a:t>Stress </a:t>
            </a:r>
            <a:r>
              <a:rPr lang="en-US" dirty="0"/>
              <a:t>stimulus with ensuing state of </a:t>
            </a:r>
            <a:r>
              <a:rPr lang="en-US" dirty="0" smtClean="0"/>
              <a:t>adaptation</a:t>
            </a:r>
          </a:p>
          <a:p>
            <a:pPr>
              <a:lnSpc>
                <a:spcPct val="150000"/>
              </a:lnSpc>
            </a:pPr>
            <a:r>
              <a:rPr lang="en-US" b="1" dirty="0"/>
              <a:t>Eustress: </a:t>
            </a:r>
            <a:endParaRPr lang="en-US" b="1" dirty="0" smtClean="0"/>
          </a:p>
          <a:p>
            <a:pPr marL="400050" lvl="1" indent="0">
              <a:lnSpc>
                <a:spcPct val="150000"/>
              </a:lnSpc>
              <a:buNone/>
            </a:pPr>
            <a:r>
              <a:rPr lang="en-US" dirty="0" smtClean="0"/>
              <a:t>It </a:t>
            </a:r>
            <a:r>
              <a:rPr lang="en-US" dirty="0"/>
              <a:t>is an activating, stimulating stress that increase </a:t>
            </a:r>
            <a:r>
              <a:rPr lang="en-US" dirty="0" smtClean="0"/>
              <a:t>the physiological </a:t>
            </a:r>
            <a:r>
              <a:rPr lang="en-US" dirty="0"/>
              <a:t>activity of a plant and thus a positive element for </a:t>
            </a:r>
            <a:r>
              <a:rPr lang="en-US" dirty="0" smtClean="0"/>
              <a:t>plant development.</a:t>
            </a:r>
            <a:endParaRPr lang="en-US" dirty="0"/>
          </a:p>
        </p:txBody>
      </p:sp>
    </p:spTree>
    <p:extLst>
      <p:ext uri="{BB962C8B-B14F-4D97-AF65-F5344CB8AC3E}">
        <p14:creationId xmlns:p14="http://schemas.microsoft.com/office/powerpoint/2010/main" xmlns="" val="351730792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438400"/>
            <a:ext cx="8966946" cy="3898900"/>
          </a:xfrm>
        </p:spPr>
        <p:txBody>
          <a:bodyPr>
            <a:normAutofit fontScale="92500" lnSpcReduction="20000"/>
          </a:bodyPr>
          <a:lstStyle/>
          <a:p>
            <a:pPr>
              <a:lnSpc>
                <a:spcPct val="160000"/>
              </a:lnSpc>
            </a:pPr>
            <a:r>
              <a:rPr lang="en-US" sz="1900" b="1" dirty="0">
                <a:latin typeface="Century Gothic" panose="020B0502020202020204" pitchFamily="34" charset="0"/>
              </a:rPr>
              <a:t>Distress: </a:t>
            </a:r>
          </a:p>
          <a:p>
            <a:pPr marL="400050" lvl="1" indent="0">
              <a:lnSpc>
                <a:spcPct val="160000"/>
              </a:lnSpc>
              <a:buNone/>
            </a:pPr>
            <a:r>
              <a:rPr lang="en-US" sz="1900" dirty="0">
                <a:latin typeface="Century Gothic" panose="020B0502020202020204" pitchFamily="34" charset="0"/>
              </a:rPr>
              <a:t>It is a severe and a real stress that causes damage and thus has a negative effect on the plant and its </a:t>
            </a:r>
            <a:r>
              <a:rPr lang="en-US" sz="1900" dirty="0" smtClean="0">
                <a:latin typeface="Century Gothic" panose="020B0502020202020204" pitchFamily="34" charset="0"/>
              </a:rPr>
              <a:t>development.</a:t>
            </a:r>
            <a:endParaRPr lang="en-US" sz="1900" dirty="0">
              <a:latin typeface="Century Gothic" panose="020B0502020202020204" pitchFamily="34" charset="0"/>
            </a:endParaRPr>
          </a:p>
          <a:p>
            <a:pPr>
              <a:lnSpc>
                <a:spcPct val="160000"/>
              </a:lnSpc>
            </a:pPr>
            <a:r>
              <a:rPr lang="en-US" sz="1900" b="1" dirty="0" smtClean="0">
                <a:latin typeface="Century Gothic" panose="020B0502020202020204" pitchFamily="34" charset="0"/>
              </a:rPr>
              <a:t>Zero </a:t>
            </a:r>
            <a:r>
              <a:rPr lang="en-US" sz="1900" b="1" dirty="0">
                <a:latin typeface="Century Gothic" panose="020B0502020202020204" pitchFamily="34" charset="0"/>
              </a:rPr>
              <a:t>stress</a:t>
            </a:r>
            <a:r>
              <a:rPr lang="en-US" sz="1900" b="1" dirty="0" smtClean="0">
                <a:latin typeface="Century Gothic" panose="020B0502020202020204" pitchFamily="34" charset="0"/>
              </a:rPr>
              <a:t>:</a:t>
            </a:r>
          </a:p>
          <a:p>
            <a:pPr marL="400050" lvl="1" indent="0">
              <a:lnSpc>
                <a:spcPct val="160000"/>
              </a:lnSpc>
              <a:buNone/>
            </a:pPr>
            <a:r>
              <a:rPr lang="en-US" sz="1900" b="1" dirty="0" smtClean="0">
                <a:latin typeface="Century Gothic" panose="020B0502020202020204" pitchFamily="34" charset="0"/>
              </a:rPr>
              <a:t> </a:t>
            </a:r>
            <a:r>
              <a:rPr lang="en-US" sz="1900" dirty="0">
                <a:latin typeface="Century Gothic" panose="020B0502020202020204" pitchFamily="34" charset="0"/>
              </a:rPr>
              <a:t>The stress that is just insufficient to produce a plastic </a:t>
            </a:r>
            <a:r>
              <a:rPr lang="en-US" sz="1900" dirty="0" smtClean="0">
                <a:latin typeface="Century Gothic" panose="020B0502020202020204" pitchFamily="34" charset="0"/>
              </a:rPr>
              <a:t>strain.</a:t>
            </a:r>
            <a:endParaRPr lang="en-US" sz="1900" dirty="0">
              <a:latin typeface="Century Gothic" panose="020B0502020202020204" pitchFamily="34" charset="0"/>
            </a:endParaRPr>
          </a:p>
          <a:p>
            <a:pPr>
              <a:lnSpc>
                <a:spcPct val="160000"/>
              </a:lnSpc>
            </a:pPr>
            <a:r>
              <a:rPr lang="en-US" sz="1900" b="1" dirty="0" smtClean="0">
                <a:latin typeface="Century Gothic" panose="020B0502020202020204" pitchFamily="34" charset="0"/>
              </a:rPr>
              <a:t>Stress </a:t>
            </a:r>
            <a:r>
              <a:rPr lang="en-US" sz="1900" b="1" dirty="0">
                <a:latin typeface="Century Gothic" panose="020B0502020202020204" pitchFamily="34" charset="0"/>
              </a:rPr>
              <a:t>resistance: </a:t>
            </a:r>
            <a:endParaRPr lang="en-US" sz="1900" b="1" dirty="0" smtClean="0">
              <a:latin typeface="Century Gothic" panose="020B0502020202020204" pitchFamily="34" charset="0"/>
            </a:endParaRPr>
          </a:p>
          <a:p>
            <a:pPr marL="400050" lvl="1" indent="0">
              <a:lnSpc>
                <a:spcPct val="160000"/>
              </a:lnSpc>
              <a:buNone/>
            </a:pPr>
            <a:r>
              <a:rPr lang="en-US" sz="1900" dirty="0" smtClean="0">
                <a:latin typeface="Century Gothic" panose="020B0502020202020204" pitchFamily="34" charset="0"/>
              </a:rPr>
              <a:t>Ability </a:t>
            </a:r>
            <a:r>
              <a:rPr lang="en-US" sz="1900" dirty="0">
                <a:latin typeface="Century Gothic" panose="020B0502020202020204" pitchFamily="34" charset="0"/>
              </a:rPr>
              <a:t>of the plant to survive under </a:t>
            </a:r>
            <a:r>
              <a:rPr lang="en-US" sz="1900" dirty="0" smtClean="0">
                <a:latin typeface="Century Gothic" panose="020B0502020202020204" pitchFamily="34" charset="0"/>
              </a:rPr>
              <a:t>adverse environmental condition </a:t>
            </a:r>
            <a:r>
              <a:rPr lang="en-US" sz="1900" dirty="0">
                <a:latin typeface="Century Gothic" panose="020B0502020202020204" pitchFamily="34" charset="0"/>
              </a:rPr>
              <a:t>is termed as stress resistance (</a:t>
            </a:r>
            <a:r>
              <a:rPr lang="en-US" sz="1900" dirty="0" smtClean="0">
                <a:latin typeface="Century Gothic" panose="020B0502020202020204" pitchFamily="34" charset="0"/>
              </a:rPr>
              <a:t>adaptation, avoidance </a:t>
            </a:r>
            <a:r>
              <a:rPr lang="en-US" sz="1900" dirty="0">
                <a:latin typeface="Century Gothic" panose="020B0502020202020204" pitchFamily="34" charset="0"/>
              </a:rPr>
              <a:t>and tolerance</a:t>
            </a:r>
            <a:r>
              <a:rPr lang="en-US" sz="1900" dirty="0" smtClean="0">
                <a:latin typeface="Century Gothic" panose="020B0502020202020204" pitchFamily="34" charset="0"/>
              </a:rPr>
              <a:t>).</a:t>
            </a:r>
            <a:endParaRPr lang="en-US" sz="1900" dirty="0">
              <a:latin typeface="Century Gothic" panose="020B0502020202020204" pitchFamily="34" charset="0"/>
            </a:endParaRPr>
          </a:p>
          <a:p>
            <a:endParaRPr lang="en-US" dirty="0"/>
          </a:p>
        </p:txBody>
      </p:sp>
    </p:spTree>
    <p:extLst>
      <p:ext uri="{BB962C8B-B14F-4D97-AF65-F5344CB8AC3E}">
        <p14:creationId xmlns:p14="http://schemas.microsoft.com/office/powerpoint/2010/main" xmlns="" val="1002481475"/>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438400"/>
            <a:ext cx="9538446" cy="4419600"/>
          </a:xfrm>
        </p:spPr>
        <p:txBody>
          <a:bodyPr>
            <a:normAutofit fontScale="40000" lnSpcReduction="20000"/>
          </a:bodyPr>
          <a:lstStyle/>
          <a:p>
            <a:pPr>
              <a:lnSpc>
                <a:spcPct val="170000"/>
              </a:lnSpc>
            </a:pPr>
            <a:r>
              <a:rPr lang="en-US" sz="4000" b="1" dirty="0"/>
              <a:t>Elastic resistance: </a:t>
            </a:r>
          </a:p>
          <a:p>
            <a:pPr marL="400050" lvl="1" indent="0">
              <a:lnSpc>
                <a:spcPct val="170000"/>
              </a:lnSpc>
              <a:buNone/>
            </a:pPr>
            <a:r>
              <a:rPr lang="en-US" sz="4000" dirty="0"/>
              <a:t>Ability of the plant to prevent reversible or elastic strain (physical or chemical change) when exposed to a specific stress</a:t>
            </a:r>
          </a:p>
          <a:p>
            <a:pPr>
              <a:lnSpc>
                <a:spcPct val="170000"/>
              </a:lnSpc>
            </a:pPr>
            <a:r>
              <a:rPr lang="en-US" sz="4000" b="1" dirty="0" smtClean="0"/>
              <a:t>Adaptation</a:t>
            </a:r>
          </a:p>
          <a:p>
            <a:pPr marL="400050" lvl="1" indent="0">
              <a:lnSpc>
                <a:spcPct val="170000"/>
              </a:lnSpc>
              <a:buNone/>
            </a:pPr>
            <a:r>
              <a:rPr lang="en-US" sz="4000" b="1" dirty="0" smtClean="0"/>
              <a:t> </a:t>
            </a:r>
            <a:r>
              <a:rPr lang="en-US" sz="4000" dirty="0" smtClean="0"/>
              <a:t>It</a:t>
            </a:r>
            <a:r>
              <a:rPr lang="en-US" sz="4000" b="1" dirty="0" smtClean="0"/>
              <a:t> </a:t>
            </a:r>
            <a:r>
              <a:rPr lang="en-US" sz="4000" dirty="0" smtClean="0"/>
              <a:t>refers </a:t>
            </a:r>
            <a:r>
              <a:rPr lang="en-US" sz="4000" dirty="0"/>
              <a:t>to heritable modifications in structure or </a:t>
            </a:r>
            <a:r>
              <a:rPr lang="en-US" sz="4000" dirty="0" smtClean="0"/>
              <a:t>function that </a:t>
            </a:r>
            <a:r>
              <a:rPr lang="en-US" sz="4000" dirty="0"/>
              <a:t>increase the fitness of the organism in the stressful environment. </a:t>
            </a:r>
            <a:r>
              <a:rPr lang="en-US" sz="4000" dirty="0" smtClean="0"/>
              <a:t>It is </a:t>
            </a:r>
            <a:r>
              <a:rPr lang="en-US" sz="4000" dirty="0"/>
              <a:t>also called </a:t>
            </a:r>
            <a:r>
              <a:rPr lang="en-US" sz="4000" b="1" dirty="0"/>
              <a:t>protection</a:t>
            </a:r>
            <a:r>
              <a:rPr lang="en-US" sz="4000" dirty="0"/>
              <a:t>. e.g. CAM plants to desert</a:t>
            </a:r>
          </a:p>
          <a:p>
            <a:pPr>
              <a:lnSpc>
                <a:spcPct val="170000"/>
              </a:lnSpc>
            </a:pPr>
            <a:r>
              <a:rPr lang="en-US" sz="4000" b="1" dirty="0" smtClean="0"/>
              <a:t>Acclimation </a:t>
            </a:r>
          </a:p>
          <a:p>
            <a:pPr marL="400050" lvl="1" indent="0">
              <a:lnSpc>
                <a:spcPct val="170000"/>
              </a:lnSpc>
              <a:buNone/>
            </a:pPr>
            <a:r>
              <a:rPr lang="en-US" sz="4000" dirty="0" smtClean="0"/>
              <a:t>It refers </a:t>
            </a:r>
            <a:r>
              <a:rPr lang="en-US" sz="4000" dirty="0"/>
              <a:t>to non-heritable physiological modifications </a:t>
            </a:r>
            <a:r>
              <a:rPr lang="en-US" sz="4000" dirty="0" smtClean="0"/>
              <a:t>that occur </a:t>
            </a:r>
            <a:r>
              <a:rPr lang="en-US" sz="4000" dirty="0"/>
              <a:t>over the life of an individual. These modifications are </a:t>
            </a:r>
            <a:r>
              <a:rPr lang="en-US" sz="4000" dirty="0" smtClean="0"/>
              <a:t>induced by </a:t>
            </a:r>
            <a:r>
              <a:rPr lang="en-US" sz="4000" dirty="0"/>
              <a:t>gradual exposure to the stress. The process of acclimation is </a:t>
            </a:r>
            <a:r>
              <a:rPr lang="en-US" sz="4000" dirty="0" smtClean="0"/>
              <a:t>known as </a:t>
            </a:r>
            <a:r>
              <a:rPr lang="en-US" sz="4000" b="1" dirty="0" smtClean="0"/>
              <a:t>hardening</a:t>
            </a:r>
          </a:p>
          <a:p>
            <a:pPr marL="400050" lvl="1" indent="0">
              <a:buNone/>
            </a:pPr>
            <a:endParaRPr lang="en-US" sz="1800" b="1" dirty="0"/>
          </a:p>
        </p:txBody>
      </p:sp>
    </p:spTree>
    <p:extLst>
      <p:ext uri="{BB962C8B-B14F-4D97-AF65-F5344CB8AC3E}">
        <p14:creationId xmlns:p14="http://schemas.microsoft.com/office/powerpoint/2010/main" xmlns="" val="301252424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451100"/>
            <a:ext cx="8761413" cy="4064000"/>
          </a:xfrm>
        </p:spPr>
        <p:txBody>
          <a:bodyPr>
            <a:noAutofit/>
          </a:bodyPr>
          <a:lstStyle/>
          <a:p>
            <a:pPr>
              <a:lnSpc>
                <a:spcPct val="150000"/>
              </a:lnSpc>
            </a:pPr>
            <a:r>
              <a:rPr lang="en-US" b="1" dirty="0"/>
              <a:t>Damage/Stress injury:</a:t>
            </a:r>
          </a:p>
          <a:p>
            <a:pPr marL="400050" lvl="1" indent="0">
              <a:lnSpc>
                <a:spcPct val="150000"/>
              </a:lnSpc>
              <a:buNone/>
            </a:pPr>
            <a:r>
              <a:rPr lang="en-US" sz="1800" b="1" dirty="0"/>
              <a:t> </a:t>
            </a:r>
            <a:r>
              <a:rPr lang="en-US" sz="1800" dirty="0"/>
              <a:t>It is the result of too high a stress which can not be </a:t>
            </a:r>
            <a:r>
              <a:rPr lang="en-US" sz="1800" dirty="0" smtClean="0"/>
              <a:t>compensated.</a:t>
            </a:r>
            <a:endParaRPr lang="en-US" sz="1800" dirty="0"/>
          </a:p>
          <a:p>
            <a:pPr>
              <a:lnSpc>
                <a:spcPct val="150000"/>
              </a:lnSpc>
            </a:pPr>
            <a:r>
              <a:rPr lang="en-US" b="1" dirty="0"/>
              <a:t>Dehydration : </a:t>
            </a:r>
            <a:endParaRPr lang="en-US" b="1" dirty="0" smtClean="0"/>
          </a:p>
          <a:p>
            <a:pPr marL="400050" lvl="1" indent="0">
              <a:lnSpc>
                <a:spcPct val="150000"/>
              </a:lnSpc>
              <a:buNone/>
            </a:pPr>
            <a:r>
              <a:rPr lang="en-US" sz="1800" dirty="0" smtClean="0"/>
              <a:t>The loss of water from a cell. Plant cells dehydrate during drought or water deficit.</a:t>
            </a:r>
          </a:p>
          <a:p>
            <a:pPr>
              <a:lnSpc>
                <a:spcPct val="150000"/>
              </a:lnSpc>
            </a:pPr>
            <a:r>
              <a:rPr lang="en-US" b="1" dirty="0" smtClean="0"/>
              <a:t>Desiccation </a:t>
            </a:r>
            <a:r>
              <a:rPr lang="en-US" b="1" dirty="0"/>
              <a:t>: </a:t>
            </a:r>
            <a:endParaRPr lang="en-US" b="1" dirty="0" smtClean="0"/>
          </a:p>
          <a:p>
            <a:pPr marL="400050" lvl="1" indent="0">
              <a:lnSpc>
                <a:spcPct val="150000"/>
              </a:lnSpc>
              <a:buNone/>
            </a:pPr>
            <a:r>
              <a:rPr lang="en-US" sz="1800" dirty="0" smtClean="0"/>
              <a:t>The </a:t>
            </a:r>
            <a:r>
              <a:rPr lang="en-US" sz="1800" dirty="0"/>
              <a:t>extreme form of dehydration. Denotes the </a:t>
            </a:r>
            <a:r>
              <a:rPr lang="en-US" sz="1800" dirty="0" smtClean="0"/>
              <a:t>process whereby </a:t>
            </a:r>
            <a:r>
              <a:rPr lang="en-US" sz="1800" dirty="0"/>
              <a:t>all free water is lost from the </a:t>
            </a:r>
            <a:r>
              <a:rPr lang="en-US" sz="1800" dirty="0" smtClean="0"/>
              <a:t>protoplasm.</a:t>
            </a:r>
            <a:endParaRPr lang="en-US" sz="1800" dirty="0"/>
          </a:p>
        </p:txBody>
      </p:sp>
    </p:spTree>
    <p:extLst>
      <p:ext uri="{BB962C8B-B14F-4D97-AF65-F5344CB8AC3E}">
        <p14:creationId xmlns:p14="http://schemas.microsoft.com/office/powerpoint/2010/main" xmlns="" val="1023606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8825659" cy="3759200"/>
          </a:xfrm>
        </p:spPr>
        <p:txBody>
          <a:bodyPr>
            <a:normAutofit/>
          </a:bodyPr>
          <a:lstStyle/>
          <a:p>
            <a:pPr>
              <a:lnSpc>
                <a:spcPct val="150000"/>
              </a:lnSpc>
            </a:pPr>
            <a:r>
              <a:rPr lang="en-US" b="1" dirty="0" err="1"/>
              <a:t>Homoiohydry</a:t>
            </a:r>
            <a:r>
              <a:rPr lang="en-US" b="1" dirty="0"/>
              <a:t> : </a:t>
            </a:r>
            <a:r>
              <a:rPr lang="en-US" dirty="0"/>
              <a:t>Water economy strategy whereby plants strive to maintain a high water potential under water limiting </a:t>
            </a:r>
            <a:r>
              <a:rPr lang="en-US" dirty="0" smtClean="0"/>
              <a:t>conditions. </a:t>
            </a:r>
            <a:r>
              <a:rPr lang="en-US" dirty="0" err="1" smtClean="0"/>
              <a:t>Homoiohydric</a:t>
            </a:r>
            <a:r>
              <a:rPr lang="en-US" dirty="0" smtClean="0"/>
              <a:t> </a:t>
            </a:r>
            <a:r>
              <a:rPr lang="en-US" dirty="0"/>
              <a:t>plants possess drought </a:t>
            </a:r>
            <a:r>
              <a:rPr lang="en-US" dirty="0" smtClean="0"/>
              <a:t>avoidance.</a:t>
            </a:r>
            <a:endParaRPr lang="en-US" dirty="0"/>
          </a:p>
          <a:p>
            <a:pPr>
              <a:lnSpc>
                <a:spcPct val="150000"/>
              </a:lnSpc>
            </a:pPr>
            <a:r>
              <a:rPr lang="en-US" b="1" dirty="0" err="1"/>
              <a:t>Poikilohydry</a:t>
            </a:r>
            <a:r>
              <a:rPr lang="en-US" b="1" dirty="0"/>
              <a:t> : </a:t>
            </a:r>
            <a:r>
              <a:rPr lang="en-US" dirty="0"/>
              <a:t>Water economy strategy whereby plants lack the ability to control water loss to the environment. </a:t>
            </a:r>
            <a:r>
              <a:rPr lang="en-US" dirty="0" err="1"/>
              <a:t>Poikilohydric</a:t>
            </a:r>
            <a:r>
              <a:rPr lang="en-US" dirty="0"/>
              <a:t> plants must be drought </a:t>
            </a:r>
            <a:r>
              <a:rPr lang="en-US" dirty="0" smtClean="0"/>
              <a:t>tolerant.</a:t>
            </a:r>
            <a:endParaRPr lang="en-US" dirty="0"/>
          </a:p>
          <a:p>
            <a:pPr>
              <a:lnSpc>
                <a:spcPct val="150000"/>
              </a:lnSpc>
            </a:pPr>
            <a:r>
              <a:rPr lang="en-US" b="1" dirty="0" err="1"/>
              <a:t>Poikilotherms</a:t>
            </a:r>
            <a:r>
              <a:rPr lang="en-US" b="1" dirty="0"/>
              <a:t>: </a:t>
            </a:r>
            <a:r>
              <a:rPr lang="en-US" dirty="0"/>
              <a:t>Plants that tend to assume the temp. of their environment </a:t>
            </a:r>
            <a:r>
              <a:rPr lang="en-US" dirty="0" err="1"/>
              <a:t>i.e</a:t>
            </a:r>
            <a:r>
              <a:rPr lang="en-US" dirty="0"/>
              <a:t> they must develop temp. tolerance</a:t>
            </a:r>
          </a:p>
          <a:p>
            <a:pPr marL="0" indent="0">
              <a:buNone/>
            </a:pPr>
            <a:endParaRPr lang="en-US" dirty="0"/>
          </a:p>
        </p:txBody>
      </p:sp>
    </p:spTree>
    <p:extLst>
      <p:ext uri="{BB962C8B-B14F-4D97-AF65-F5344CB8AC3E}">
        <p14:creationId xmlns:p14="http://schemas.microsoft.com/office/powerpoint/2010/main" xmlns="" val="3784945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Effect of stress on plants</a:t>
            </a:r>
            <a:endParaRPr lang="en-US" dirty="0"/>
          </a:p>
        </p:txBody>
      </p:sp>
      <p:sp>
        <p:nvSpPr>
          <p:cNvPr id="3" name="Content Placeholder 2"/>
          <p:cNvSpPr>
            <a:spLocks noGrp="1"/>
          </p:cNvSpPr>
          <p:nvPr>
            <p:ph idx="1"/>
          </p:nvPr>
        </p:nvSpPr>
        <p:spPr>
          <a:xfrm>
            <a:off x="1122830" y="2463800"/>
            <a:ext cx="8825659" cy="4000500"/>
          </a:xfrm>
        </p:spPr>
        <p:txBody>
          <a:bodyPr>
            <a:normAutofit lnSpcReduction="10000"/>
          </a:bodyPr>
          <a:lstStyle/>
          <a:p>
            <a:pPr>
              <a:lnSpc>
                <a:spcPct val="150000"/>
              </a:lnSpc>
            </a:pPr>
            <a:r>
              <a:rPr lang="en-US" dirty="0">
                <a:latin typeface="Arial Narrow" panose="020B0606020202030204" pitchFamily="34" charset="0"/>
              </a:rPr>
              <a:t>T</a:t>
            </a:r>
            <a:r>
              <a:rPr lang="en-US" dirty="0" smtClean="0">
                <a:latin typeface="Arial Narrow" panose="020B0606020202030204" pitchFamily="34" charset="0"/>
              </a:rPr>
              <a:t>here </a:t>
            </a:r>
            <a:r>
              <a:rPr lang="en-US" dirty="0">
                <a:latin typeface="Arial Narrow" panose="020B0606020202030204" pitchFamily="34" charset="0"/>
              </a:rPr>
              <a:t>are no specific </a:t>
            </a:r>
            <a:r>
              <a:rPr lang="en-US" dirty="0" err="1">
                <a:latin typeface="Arial Narrow" panose="020B0606020202030204" pitchFamily="34" charset="0"/>
              </a:rPr>
              <a:t>osmoregulatory</a:t>
            </a:r>
            <a:r>
              <a:rPr lang="en-US" dirty="0">
                <a:latin typeface="Arial Narrow" panose="020B0606020202030204" pitchFamily="34" charset="0"/>
              </a:rPr>
              <a:t> organs in higher plants, the </a:t>
            </a:r>
            <a:r>
              <a:rPr lang="en-US" dirty="0" smtClean="0">
                <a:latin typeface="Arial Narrow" panose="020B0606020202030204" pitchFamily="34" charset="0"/>
              </a:rPr>
              <a:t>stomata are the only important  structures rake part in </a:t>
            </a:r>
            <a:r>
              <a:rPr lang="en-US" dirty="0">
                <a:latin typeface="Arial Narrow" panose="020B0606020202030204" pitchFamily="34" charset="0"/>
              </a:rPr>
              <a:t>regulating water loss through evapotranspiration, and on the </a:t>
            </a:r>
            <a:r>
              <a:rPr lang="en-US" dirty="0" smtClean="0">
                <a:latin typeface="Arial Narrow" panose="020B0606020202030204" pitchFamily="34" charset="0"/>
              </a:rPr>
              <a:t>cellular  </a:t>
            </a:r>
            <a:r>
              <a:rPr lang="en-US" dirty="0">
                <a:latin typeface="Arial Narrow" panose="020B0606020202030204" pitchFamily="34" charset="0"/>
              </a:rPr>
              <a:t>level the vacuole is crucial in regulating the concentration of solutes in the cytoplasm. </a:t>
            </a:r>
            <a:endParaRPr lang="en-US" dirty="0" smtClean="0">
              <a:latin typeface="Arial Narrow" panose="020B0606020202030204" pitchFamily="34" charset="0"/>
            </a:endParaRPr>
          </a:p>
          <a:p>
            <a:pPr>
              <a:lnSpc>
                <a:spcPct val="150000"/>
              </a:lnSpc>
            </a:pPr>
            <a:r>
              <a:rPr lang="en-US" dirty="0" smtClean="0">
                <a:latin typeface="Arial Narrow" panose="020B0606020202030204" pitchFamily="34" charset="0"/>
              </a:rPr>
              <a:t>Strong </a:t>
            </a:r>
            <a:r>
              <a:rPr lang="en-US" dirty="0">
                <a:latin typeface="Arial Narrow" panose="020B0606020202030204" pitchFamily="34" charset="0"/>
              </a:rPr>
              <a:t>winds, low humidity and high temperatures all increase evapotranspiration from leaves. </a:t>
            </a:r>
            <a:endParaRPr lang="en-US" dirty="0" smtClean="0">
              <a:latin typeface="Arial Narrow" panose="020B0606020202030204" pitchFamily="34" charset="0"/>
            </a:endParaRPr>
          </a:p>
          <a:p>
            <a:pPr>
              <a:lnSpc>
                <a:spcPct val="150000"/>
              </a:lnSpc>
            </a:pPr>
            <a:r>
              <a:rPr lang="en-US" dirty="0" smtClean="0">
                <a:latin typeface="Arial Narrow" panose="020B0606020202030204" pitchFamily="34" charset="0"/>
              </a:rPr>
              <a:t>Abscisic </a:t>
            </a:r>
            <a:r>
              <a:rPr lang="en-US" dirty="0">
                <a:latin typeface="Arial Narrow" panose="020B0606020202030204" pitchFamily="34" charset="0"/>
              </a:rPr>
              <a:t>acid is an important hormone in helping plants to conserve water—it causes stomata to close and stimulates root growth so that more water can be absorbed. </a:t>
            </a:r>
          </a:p>
          <a:p>
            <a:pPr>
              <a:lnSpc>
                <a:spcPct val="150000"/>
              </a:lnSpc>
            </a:pPr>
            <a:r>
              <a:rPr lang="en-US" dirty="0">
                <a:latin typeface="Arial Narrow" panose="020B0606020202030204" pitchFamily="34" charset="0"/>
              </a:rPr>
              <a:t>Plants share with animals the problems of obtaining water but, unlike in animals, the loss of water in plants is crucial to create a driving force to move nutrients from the soil to tissues. Certain plants have evolved methods of water </a:t>
            </a:r>
            <a:r>
              <a:rPr lang="en-US" dirty="0" smtClean="0">
                <a:latin typeface="Arial Narrow" panose="020B0606020202030204" pitchFamily="34" charset="0"/>
              </a:rPr>
              <a:t>conservation.</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xmlns="" val="17246288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277</TotalTime>
  <Words>2127</Words>
  <Application>Microsoft Office PowerPoint</Application>
  <PresentationFormat>Custom</PresentationFormat>
  <Paragraphs>115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 Boardroom</vt:lpstr>
      <vt:lpstr>Stress and Osmoregulation in plants</vt:lpstr>
      <vt:lpstr>Stress</vt:lpstr>
      <vt:lpstr>Slide 3</vt:lpstr>
      <vt:lpstr>Stress terminology</vt:lpstr>
      <vt:lpstr>Slide 5</vt:lpstr>
      <vt:lpstr>Slide 6</vt:lpstr>
      <vt:lpstr>Slide 7</vt:lpstr>
      <vt:lpstr>Slide 8</vt:lpstr>
      <vt:lpstr>Effect of stress on plants</vt:lpstr>
      <vt:lpstr>Slide 10</vt:lpstr>
      <vt:lpstr>Slide 11</vt:lpstr>
      <vt:lpstr>Stress</vt:lpstr>
      <vt:lpstr>Introduction </vt:lpstr>
      <vt:lpstr>Surviving the salt </vt:lpstr>
      <vt:lpstr>Surviving the salt</vt:lpstr>
      <vt:lpstr>Surviving the salt</vt:lpstr>
      <vt:lpstr>Surviving drought</vt:lpstr>
      <vt:lpstr>Some water conservation methods</vt:lpstr>
      <vt:lpstr>OSMOREGULATORY ADAPTATIONS</vt:lpstr>
      <vt:lpstr>OSMOREGULATORY ADAPTATIONS</vt:lpstr>
      <vt:lpstr>OSMOREGULATION AND STRESS PARADIGM IN PLANTS</vt:lpstr>
      <vt:lpstr>OSMOREGULATORY MECHANISMS IN PLANTS </vt:lpstr>
      <vt:lpstr>Slide 23</vt:lpstr>
      <vt:lpstr>Slide 24</vt:lpstr>
      <vt:lpstr>Slide 25</vt:lpstr>
      <vt:lpstr>Osmoregulatory adaptations – Types of plants </vt:lpstr>
      <vt:lpstr>Slide 27</vt:lpstr>
      <vt:lpstr>Examples</vt:lpstr>
      <vt:lpstr>Why is osmoregulation important to plants?</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Osmoregulation and stress in plants</dc:title>
  <dc:creator>alihaider11659@gmail.com</dc:creator>
  <cp:keywords>Ecology</cp:keywords>
  <cp:lastModifiedBy>BASHARAT MAHMOOD</cp:lastModifiedBy>
  <cp:revision>28</cp:revision>
  <dcterms:created xsi:type="dcterms:W3CDTF">2019-03-03T23:25:35Z</dcterms:created>
  <dcterms:modified xsi:type="dcterms:W3CDTF">2020-05-08T05:53:11Z</dcterms:modified>
</cp:coreProperties>
</file>