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76" r:id="rId4"/>
    <p:sldId id="258" r:id="rId5"/>
    <p:sldId id="259" r:id="rId6"/>
    <p:sldId id="260" r:id="rId7"/>
    <p:sldId id="261" r:id="rId8"/>
    <p:sldId id="267" r:id="rId9"/>
    <p:sldId id="265" r:id="rId10"/>
    <p:sldId id="279" r:id="rId11"/>
    <p:sldId id="275" r:id="rId12"/>
    <p:sldId id="270" r:id="rId13"/>
    <p:sldId id="283" r:id="rId14"/>
    <p:sldId id="271" r:id="rId15"/>
    <p:sldId id="282" r:id="rId16"/>
    <p:sldId id="272" r:id="rId17"/>
    <p:sldId id="273" r:id="rId18"/>
    <p:sldId id="274"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C43BEBC-81E2-476E-A0EB-E7BA2B0C4A4B}" type="datetimeFigureOut">
              <a:rPr lang="en-US" smtClean="0"/>
              <a:pPr/>
              <a:t>12/12/2017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90DE1F-049E-4B40-921B-8425FB9BAE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90DE1F-049E-4B40-921B-8425FB9BAE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90DE1F-049E-4B40-921B-8425FB9BAE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90DE1F-049E-4B40-921B-8425FB9BAEF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90DE1F-049E-4B40-921B-8425FB9BAEF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90DE1F-049E-4B40-921B-8425FB9BAEF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A90DE1F-049E-4B40-921B-8425FB9BAE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A90DE1F-049E-4B40-921B-8425FB9BAEF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C43BEBC-81E2-476E-A0EB-E7BA2B0C4A4B}" type="datetimeFigureOut">
              <a:rPr lang="en-US" smtClean="0"/>
              <a:pPr/>
              <a:t>12/12/2017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A90DE1F-049E-4B40-921B-8425FB9BAE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C43BEBC-81E2-476E-A0EB-E7BA2B0C4A4B}" type="datetimeFigureOut">
              <a:rPr lang="en-US" smtClean="0"/>
              <a:pPr/>
              <a:t>12/12/2017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90DE1F-049E-4B40-921B-8425FB9BAE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C43BEBC-81E2-476E-A0EB-E7BA2B0C4A4B}" type="datetimeFigureOut">
              <a:rPr lang="en-US" smtClean="0"/>
              <a:pPr/>
              <a:t>12/12/2017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90DE1F-049E-4B40-921B-8425FB9BAEF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C43BEBC-81E2-476E-A0EB-E7BA2B0C4A4B}" type="datetimeFigureOut">
              <a:rPr lang="en-US" smtClean="0"/>
              <a:pPr/>
              <a:t>12/12/2017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90DE1F-049E-4B40-921B-8425FB9BAE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Collection and Reception of Milk</a:t>
            </a:r>
            <a:endParaRPr lang="en-US" dirty="0"/>
          </a:p>
        </p:txBody>
      </p:sp>
      <p:sp>
        <p:nvSpPr>
          <p:cNvPr id="3" name="Subtitle 2"/>
          <p:cNvSpPr>
            <a:spLocks noGrp="1"/>
          </p:cNvSpPr>
          <p:nvPr>
            <p:ph type="subTitle" idx="1"/>
          </p:nvPr>
        </p:nvSpPr>
        <p:spPr/>
        <p:txBody>
          <a:bodyPr/>
          <a:lstStyle/>
          <a:p>
            <a:pPr algn="ctr"/>
            <a:r>
              <a:rPr lang="en-US" dirty="0" smtClean="0"/>
              <a:t>Dr </a:t>
            </a:r>
            <a:r>
              <a:rPr lang="en-US" dirty="0" err="1" smtClean="0"/>
              <a:t>Farzana</a:t>
            </a:r>
            <a:r>
              <a:rPr lang="en-US" dirty="0" smtClean="0"/>
              <a:t> </a:t>
            </a:r>
            <a:r>
              <a:rPr lang="en-US" dirty="0" err="1" smtClean="0"/>
              <a:t>Siddique</a:t>
            </a:r>
            <a:endParaRPr lang="en-US" dirty="0"/>
          </a:p>
        </p:txBody>
      </p:sp>
    </p:spTree>
    <p:extLst>
      <p:ext uri="{BB962C8B-B14F-4D97-AF65-F5344CB8AC3E}">
        <p14:creationId xmlns="" xmlns:p14="http://schemas.microsoft.com/office/powerpoint/2010/main" val="686117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229600" cy="5486400"/>
          </a:xfrm>
        </p:spPr>
        <p:txBody>
          <a:bodyPr/>
          <a:lstStyle/>
          <a:p>
            <a:pPr marL="109728" indent="0">
              <a:buNone/>
            </a:pPr>
            <a:r>
              <a:rPr lang="en-US" b="1" dirty="0"/>
              <a:t>Hygienic milk transport </a:t>
            </a:r>
            <a:r>
              <a:rPr lang="en-US" dirty="0"/>
              <a:t>is also </a:t>
            </a:r>
            <a:r>
              <a:rPr lang="en-US" dirty="0" smtClean="0"/>
              <a:t>important</a:t>
            </a:r>
            <a:endParaRPr lang="en-US" dirty="0"/>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 </a:t>
            </a:r>
            <a:r>
              <a:rPr lang="en-US" sz="2400" dirty="0">
                <a:latin typeface="Arial" pitchFamily="34" charset="0"/>
                <a:cs typeface="Arial" pitchFamily="34" charset="0"/>
              </a:rPr>
              <a:t>Clean the containers used for transport every time rinse with cold water </a:t>
            </a:r>
            <a:r>
              <a:rPr lang="en-US" sz="2400" dirty="0" smtClean="0">
                <a:latin typeface="Arial" pitchFamily="34" charset="0"/>
                <a:cs typeface="Arial" pitchFamily="34" charset="0"/>
              </a:rPr>
              <a:t>first. </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Then </a:t>
            </a:r>
            <a:r>
              <a:rPr lang="en-US" sz="2400" dirty="0">
                <a:latin typeface="Arial" pitchFamily="34" charset="0"/>
                <a:cs typeface="Arial" pitchFamily="34" charset="0"/>
              </a:rPr>
              <a:t>scrub with a brush and warm water containing detergent and rinse again with cold </a:t>
            </a:r>
            <a:r>
              <a:rPr lang="en-US" sz="2400" dirty="0" smtClean="0">
                <a:latin typeface="Arial" pitchFamily="34" charset="0"/>
                <a:cs typeface="Arial" pitchFamily="34" charset="0"/>
              </a:rPr>
              <a:t>water. </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Sterilize </a:t>
            </a:r>
            <a:r>
              <a:rPr lang="en-US" sz="2400" dirty="0">
                <a:latin typeface="Arial" pitchFamily="34" charset="0"/>
                <a:cs typeface="Arial" pitchFamily="34" charset="0"/>
              </a:rPr>
              <a:t>with boiling water and dry the containers (preferably in the sun).</a:t>
            </a:r>
          </a:p>
          <a:p>
            <a:endParaRPr lang="en-US" dirty="0"/>
          </a:p>
        </p:txBody>
      </p:sp>
    </p:spTree>
    <p:extLst>
      <p:ext uri="{BB962C8B-B14F-4D97-AF65-F5344CB8AC3E}">
        <p14:creationId xmlns="" xmlns:p14="http://schemas.microsoft.com/office/powerpoint/2010/main" val="306304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905000"/>
            <a:ext cx="7772400" cy="1839511"/>
          </a:xfrm>
        </p:spPr>
        <p:txBody>
          <a:bodyPr>
            <a:normAutofit/>
          </a:bodyPr>
          <a:lstStyle/>
          <a:p>
            <a:pPr algn="ctr"/>
            <a:r>
              <a:rPr lang="en-US" sz="3600" b="1" dirty="0" smtClean="0">
                <a:latin typeface="Arial" pitchFamily="34" charset="0"/>
                <a:cs typeface="Arial" pitchFamily="34" charset="0"/>
              </a:rPr>
              <a:t>Milk Reception</a:t>
            </a:r>
            <a:endParaRPr lang="en-US" sz="3600" b="1" dirty="0">
              <a:latin typeface="Arial" pitchFamily="34" charset="0"/>
              <a:cs typeface="Arial" pitchFamily="34" charset="0"/>
            </a:endParaRPr>
          </a:p>
        </p:txBody>
      </p:sp>
    </p:spTree>
    <p:extLst>
      <p:ext uri="{BB962C8B-B14F-4D97-AF65-F5344CB8AC3E}">
        <p14:creationId xmlns="" xmlns:p14="http://schemas.microsoft.com/office/powerpoint/2010/main" val="662784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latin typeface="Arial" pitchFamily="34" charset="0"/>
                <a:cs typeface="Arial" pitchFamily="34" charset="0"/>
              </a:rPr>
              <a:t>The most important and basics tests that are firstly performed are:</a:t>
            </a:r>
          </a:p>
          <a:p>
            <a:r>
              <a:rPr lang="en-US" sz="2400" dirty="0" smtClean="0">
                <a:latin typeface="Arial" pitchFamily="34" charset="0"/>
                <a:cs typeface="Arial" pitchFamily="34" charset="0"/>
              </a:rPr>
              <a:t>Temperature(4-10</a:t>
            </a:r>
            <a:r>
              <a:rPr lang="en-US" sz="2400" dirty="0" smtClean="0">
                <a:latin typeface="Lucida Sans Unicode"/>
                <a:cs typeface="Lucida Sans Unicode"/>
              </a:rPr>
              <a:t>℃)</a:t>
            </a:r>
          </a:p>
          <a:p>
            <a:r>
              <a:rPr lang="en-US" sz="2400" dirty="0" smtClean="0">
                <a:latin typeface="Lucida Sans Unicode"/>
                <a:cs typeface="Lucida Sans Unicode"/>
              </a:rPr>
              <a:t>pH</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COB ( clots on boiling</a:t>
            </a:r>
            <a:r>
              <a:rPr lang="en-US" sz="2400" dirty="0">
                <a:latin typeface="Arial" pitchFamily="34" charset="0"/>
                <a:cs typeface="Arial" pitchFamily="34" charset="0"/>
              </a:rPr>
              <a:t>)</a:t>
            </a:r>
            <a:endParaRPr lang="en-US" sz="2400" dirty="0" smtClean="0">
              <a:latin typeface="Arial" pitchFamily="34" charset="0"/>
              <a:cs typeface="Arial" pitchFamily="34" charset="0"/>
            </a:endParaRPr>
          </a:p>
          <a:p>
            <a:pPr marL="109728" indent="0">
              <a:buNone/>
            </a:pPr>
            <a:endParaRPr lang="en-US" sz="2400" dirty="0" smtClean="0"/>
          </a:p>
          <a:p>
            <a:pPr marL="109728" indent="0">
              <a:buNone/>
            </a:pPr>
            <a:r>
              <a:rPr lang="en-US" sz="2600" dirty="0" smtClean="0">
                <a:latin typeface="Arial" pitchFamily="34" charset="0"/>
                <a:cs typeface="Arial" pitchFamily="34" charset="0"/>
              </a:rPr>
              <a:t>The </a:t>
            </a:r>
            <a:r>
              <a:rPr lang="en-US" sz="2600" dirty="0">
                <a:latin typeface="Arial" pitchFamily="34" charset="0"/>
                <a:cs typeface="Arial" pitchFamily="34" charset="0"/>
              </a:rPr>
              <a:t>clot-on-boiling test is simple, quick and </a:t>
            </a:r>
            <a:r>
              <a:rPr lang="en-US" sz="2600" dirty="0" smtClean="0">
                <a:latin typeface="Arial" pitchFamily="34" charset="0"/>
                <a:cs typeface="Arial" pitchFamily="34" charset="0"/>
              </a:rPr>
              <a:t>cheap. Place </a:t>
            </a:r>
            <a:r>
              <a:rPr lang="en-US" sz="2600" dirty="0">
                <a:latin typeface="Arial" pitchFamily="34" charset="0"/>
                <a:cs typeface="Arial" pitchFamily="34" charset="0"/>
              </a:rPr>
              <a:t>test tubes with 5 ml of milk for up to 4 minutes in boiling water or in a flame. Examine the tubes and reject the milk if you can see the milk clotting. </a:t>
            </a:r>
            <a:endParaRPr lang="en-US" sz="2400" dirty="0" smtClean="0">
              <a:latin typeface="Arial" pitchFamily="34" charset="0"/>
              <a:cs typeface="Arial" pitchFamily="34" charset="0"/>
            </a:endParaRPr>
          </a:p>
          <a:p>
            <a:endParaRPr lang="en-US" dirty="0" smtClean="0"/>
          </a:p>
        </p:txBody>
      </p:sp>
      <p:sp>
        <p:nvSpPr>
          <p:cNvPr id="2" name="Title 1"/>
          <p:cNvSpPr>
            <a:spLocks noGrp="1"/>
          </p:cNvSpPr>
          <p:nvPr>
            <p:ph type="title"/>
          </p:nvPr>
        </p:nvSpPr>
        <p:spPr/>
        <p:txBody>
          <a:bodyPr>
            <a:normAutofit/>
          </a:bodyPr>
          <a:lstStyle/>
          <a:p>
            <a:r>
              <a:rPr lang="en-US" sz="3200" dirty="0" smtClean="0">
                <a:latin typeface="Arial" pitchFamily="34" charset="0"/>
                <a:cs typeface="Arial" pitchFamily="34" charset="0"/>
              </a:rPr>
              <a:t>Tests for checking the quality</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46600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APT </a:t>
            </a:r>
            <a:r>
              <a:rPr lang="en-US" sz="2400" dirty="0">
                <a:latin typeface="Arial" pitchFamily="34" charset="0"/>
                <a:cs typeface="Arial" pitchFamily="34" charset="0"/>
              </a:rPr>
              <a:t>(alcohol precipitate test</a:t>
            </a:r>
            <a:r>
              <a:rPr lang="en-US" sz="2400" dirty="0" smtClean="0">
                <a:latin typeface="Arial" pitchFamily="34" charset="0"/>
                <a:cs typeface="Arial" pitchFamily="34" charset="0"/>
              </a:rPr>
              <a:t>)</a:t>
            </a:r>
          </a:p>
          <a:p>
            <a:pPr marL="109728" indent="0">
              <a:buNone/>
            </a:pPr>
            <a:r>
              <a:rPr lang="en-US" sz="2400" dirty="0">
                <a:latin typeface="Arial" pitchFamily="34" charset="0"/>
                <a:cs typeface="Arial" pitchFamily="34" charset="0"/>
              </a:rPr>
              <a:t> </a:t>
            </a:r>
            <a:r>
              <a:rPr lang="en-US" sz="2400" dirty="0" smtClean="0">
                <a:latin typeface="Arial" pitchFamily="34" charset="0"/>
                <a:cs typeface="Arial" pitchFamily="34" charset="0"/>
              </a:rPr>
              <a:t>Take equal quantity of milk and ethyl alcohol solution in a test tube. Gentle shake or rotate the test tube. Then observe if clots are present then test is positive and milk is rejected. </a:t>
            </a:r>
            <a:endParaRPr lang="en-US" sz="2400" dirty="0">
              <a:latin typeface="Arial" pitchFamily="34" charset="0"/>
              <a:cs typeface="Arial" pitchFamily="34" charset="0"/>
            </a:endParaRPr>
          </a:p>
          <a:p>
            <a:pPr marL="0" indent="0">
              <a:buNone/>
            </a:pPr>
            <a:endParaRPr lang="en-US" sz="2400" dirty="0">
              <a:latin typeface="Arial" pitchFamily="34" charset="0"/>
              <a:cs typeface="Arial" pitchFamily="34" charset="0"/>
            </a:endParaRPr>
          </a:p>
          <a:p>
            <a:pPr marL="0" indent="0">
              <a:buNone/>
            </a:pPr>
            <a:r>
              <a:rPr lang="en-US" sz="2400" dirty="0">
                <a:latin typeface="Arial" pitchFamily="34" charset="0"/>
                <a:cs typeface="Arial" pitchFamily="34" charset="0"/>
              </a:rPr>
              <a:t>If the result of these tests are negative then we accept the milk and perform further tests.</a:t>
            </a:r>
          </a:p>
          <a:p>
            <a:endParaRPr lang="en-US" dirty="0">
              <a:latin typeface="Arial" pitchFamily="34" charset="0"/>
              <a:cs typeface="Arial" pitchFamily="34" charset="0"/>
            </a:endParaRPr>
          </a:p>
        </p:txBody>
      </p:sp>
    </p:spTree>
    <p:extLst>
      <p:ext uri="{BB962C8B-B14F-4D97-AF65-F5344CB8AC3E}">
        <p14:creationId xmlns="" xmlns:p14="http://schemas.microsoft.com/office/powerpoint/2010/main" val="3323186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2400" dirty="0" smtClean="0">
                <a:latin typeface="Arial" pitchFamily="34" charset="0"/>
                <a:cs typeface="Arial" pitchFamily="34" charset="0"/>
              </a:rPr>
              <a:t>Further tests are:</a:t>
            </a:r>
          </a:p>
          <a:p>
            <a:pPr>
              <a:buFont typeface="Wingdings" pitchFamily="2" charset="2"/>
              <a:buChar char="§"/>
            </a:pPr>
            <a:endParaRPr lang="en-US" sz="2400" dirty="0" smtClean="0">
              <a:latin typeface="Arial" pitchFamily="34" charset="0"/>
              <a:cs typeface="Arial" pitchFamily="34" charset="0"/>
            </a:endParaRPr>
          </a:p>
          <a:p>
            <a:pPr>
              <a:buFont typeface="Wingdings" pitchFamily="2" charset="2"/>
              <a:buChar char="§"/>
            </a:pPr>
            <a:r>
              <a:rPr lang="en-US" sz="2400" dirty="0" smtClean="0">
                <a:latin typeface="Arial" pitchFamily="34" charset="0"/>
                <a:cs typeface="Arial" pitchFamily="34" charset="0"/>
              </a:rPr>
              <a:t>Taste and smell test</a:t>
            </a:r>
          </a:p>
          <a:p>
            <a:pPr>
              <a:buFont typeface="Wingdings" pitchFamily="2" charset="2"/>
              <a:buChar char="§"/>
            </a:pPr>
            <a:r>
              <a:rPr lang="en-US" sz="2400" dirty="0" smtClean="0">
                <a:latin typeface="Arial" pitchFamily="34" charset="0"/>
                <a:cs typeface="Arial" pitchFamily="34" charset="0"/>
              </a:rPr>
              <a:t>Cleaning check</a:t>
            </a:r>
          </a:p>
          <a:p>
            <a:pPr>
              <a:buFont typeface="Wingdings" pitchFamily="2" charset="2"/>
              <a:buChar char="§"/>
            </a:pPr>
            <a:r>
              <a:rPr lang="en-US" sz="2400" dirty="0" smtClean="0">
                <a:latin typeface="Arial" pitchFamily="34" charset="0"/>
                <a:cs typeface="Arial" pitchFamily="34" charset="0"/>
              </a:rPr>
              <a:t>Sediment test</a:t>
            </a:r>
          </a:p>
          <a:p>
            <a:pPr>
              <a:buFont typeface="Wingdings" pitchFamily="2" charset="2"/>
              <a:buChar char="§"/>
            </a:pPr>
            <a:r>
              <a:rPr lang="en-US" sz="2400" dirty="0" smtClean="0">
                <a:latin typeface="Arial" pitchFamily="34" charset="0"/>
                <a:cs typeface="Arial" pitchFamily="34" charset="0"/>
              </a:rPr>
              <a:t>Somatic cell count(</a:t>
            </a:r>
            <a:r>
              <a:rPr lang="en-US" sz="2000" dirty="0" smtClean="0">
                <a:latin typeface="Arial" pitchFamily="34" charset="0"/>
                <a:cs typeface="Arial" pitchFamily="34" charset="0"/>
              </a:rPr>
              <a:t>if greater than 200000 then milk is rejected</a:t>
            </a:r>
            <a:r>
              <a:rPr lang="en-US" sz="2400" dirty="0" smtClean="0">
                <a:latin typeface="Arial" pitchFamily="34" charset="0"/>
                <a:cs typeface="Arial" pitchFamily="34" charset="0"/>
              </a:rPr>
              <a:t>)</a:t>
            </a:r>
          </a:p>
          <a:p>
            <a:pPr>
              <a:buFont typeface="Wingdings" pitchFamily="2" charset="2"/>
              <a:buChar char="§"/>
            </a:pPr>
            <a:r>
              <a:rPr lang="en-US" sz="2400" dirty="0" smtClean="0">
                <a:latin typeface="Arial" pitchFamily="34" charset="0"/>
                <a:cs typeface="Arial" pitchFamily="34" charset="0"/>
              </a:rPr>
              <a:t>Total plate count</a:t>
            </a:r>
            <a:r>
              <a:rPr lang="en-US" sz="2000" dirty="0">
                <a:latin typeface="Arial" pitchFamily="34" charset="0"/>
                <a:cs typeface="Arial" pitchFamily="34" charset="0"/>
              </a:rPr>
              <a:t>(if greater than </a:t>
            </a:r>
            <a:r>
              <a:rPr lang="en-US" sz="2000" dirty="0" smtClean="0">
                <a:latin typeface="Arial" pitchFamily="34" charset="0"/>
                <a:cs typeface="Arial" pitchFamily="34" charset="0"/>
              </a:rPr>
              <a:t>100000 </a:t>
            </a:r>
            <a:r>
              <a:rPr lang="en-US" sz="2000" dirty="0">
                <a:latin typeface="Arial" pitchFamily="34" charset="0"/>
                <a:cs typeface="Arial" pitchFamily="34" charset="0"/>
              </a:rPr>
              <a:t>then milk is rejected</a:t>
            </a:r>
            <a:r>
              <a:rPr lang="en-US" sz="2800" dirty="0">
                <a:latin typeface="Arial" pitchFamily="34" charset="0"/>
                <a:cs typeface="Arial" pitchFamily="34" charset="0"/>
              </a:rPr>
              <a:t>)</a:t>
            </a:r>
            <a:endParaRPr lang="en-US" sz="2400" dirty="0" smtClean="0">
              <a:latin typeface="Arial" pitchFamily="34" charset="0"/>
              <a:cs typeface="Arial" pitchFamily="34" charset="0"/>
            </a:endParaRPr>
          </a:p>
          <a:p>
            <a:pPr>
              <a:buFont typeface="Wingdings" pitchFamily="2" charset="2"/>
              <a:buChar char="§"/>
            </a:pPr>
            <a:r>
              <a:rPr lang="en-US" sz="2400" dirty="0" smtClean="0">
                <a:latin typeface="Arial" pitchFamily="34" charset="0"/>
                <a:cs typeface="Arial" pitchFamily="34" charset="0"/>
              </a:rPr>
              <a:t>Protein content</a:t>
            </a:r>
          </a:p>
          <a:p>
            <a:pPr>
              <a:buFont typeface="Wingdings" pitchFamily="2" charset="2"/>
              <a:buChar char="§"/>
            </a:pPr>
            <a:r>
              <a:rPr lang="en-US" sz="2400" dirty="0" smtClean="0">
                <a:latin typeface="Arial" pitchFamily="34" charset="0"/>
                <a:cs typeface="Arial" pitchFamily="34" charset="0"/>
              </a:rPr>
              <a:t>Fat content( this is done by Gerber method)</a:t>
            </a:r>
          </a:p>
          <a:p>
            <a:pPr>
              <a:buFont typeface="Wingdings" pitchFamily="2" charset="2"/>
              <a:buChar char="§"/>
            </a:pPr>
            <a:r>
              <a:rPr lang="en-US" sz="2400" dirty="0" smtClean="0">
                <a:latin typeface="Arial" pitchFamily="34" charset="0"/>
                <a:cs typeface="Arial" pitchFamily="34" charset="0"/>
              </a:rPr>
              <a:t>Freezing point</a:t>
            </a:r>
          </a:p>
          <a:p>
            <a:r>
              <a:rPr lang="en-US" sz="2400" dirty="0" smtClean="0">
                <a:latin typeface="Arial" pitchFamily="34" charset="0"/>
                <a:cs typeface="Arial" pitchFamily="34" charset="0"/>
              </a:rPr>
              <a:t>Acidity(This </a:t>
            </a:r>
            <a:r>
              <a:rPr lang="en-US" sz="2400" dirty="0">
                <a:latin typeface="Arial" pitchFamily="34" charset="0"/>
                <a:cs typeface="Arial" pitchFamily="34" charset="0"/>
              </a:rPr>
              <a:t>test measures the lactic acid in the </a:t>
            </a:r>
            <a:r>
              <a:rPr lang="en-US" sz="2400" dirty="0" smtClean="0">
                <a:latin typeface="Arial" pitchFamily="34" charset="0"/>
                <a:cs typeface="Arial" pitchFamily="34" charset="0"/>
              </a:rPr>
              <a:t>milk)</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39790257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Arial" pitchFamily="34" charset="0"/>
                <a:cs typeface="Arial" pitchFamily="34" charset="0"/>
              </a:rPr>
              <a:t>These are used to check whether the milk is adultered or not by using the </a:t>
            </a:r>
            <a:r>
              <a:rPr lang="en-US" sz="2400" smtClean="0">
                <a:latin typeface="Arial" pitchFamily="34" charset="0"/>
                <a:cs typeface="Arial" pitchFamily="34" charset="0"/>
              </a:rPr>
              <a:t>following adulterants </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Urea (to increase TSS of milk and to mask the acidity)</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Detergent(to give foamy appearance)</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Sorbitol(to increase SNF)</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Sucrose(to increase solid content)</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Boric acid( to mask the acidity)</a:t>
            </a:r>
            <a:endParaRPr lang="en-US"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3200" dirty="0" smtClean="0">
                <a:latin typeface="Arial" pitchFamily="34" charset="0"/>
                <a:cs typeface="Arial" pitchFamily="34" charset="0"/>
              </a:rPr>
              <a:t>Adulteration tests </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386132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endParaRPr lang="en-US" sz="2400" dirty="0" smtClean="0">
              <a:latin typeface="Arial" pitchFamily="34" charset="0"/>
              <a:cs typeface="Arial" pitchFamily="34" charset="0"/>
            </a:endParaRPr>
          </a:p>
          <a:p>
            <a:pPr algn="just"/>
            <a:endParaRPr lang="en-US" sz="2400" dirty="0">
              <a:latin typeface="Arial" pitchFamily="34" charset="0"/>
              <a:cs typeface="Arial" pitchFamily="34" charset="0"/>
            </a:endParaRPr>
          </a:p>
          <a:p>
            <a:pPr algn="just"/>
            <a:r>
              <a:rPr lang="en-US" sz="2400" dirty="0" smtClean="0">
                <a:latin typeface="Arial" pitchFamily="34" charset="0"/>
                <a:cs typeface="Arial" pitchFamily="34" charset="0"/>
              </a:rPr>
              <a:t>COB, APT and taste and smell test are used to accept the milk.</a:t>
            </a:r>
          </a:p>
          <a:p>
            <a:pPr algn="just"/>
            <a:endParaRPr lang="en-US" sz="2400" dirty="0" smtClean="0">
              <a:latin typeface="Arial" pitchFamily="34" charset="0"/>
              <a:cs typeface="Arial" pitchFamily="34" charset="0"/>
            </a:endParaRPr>
          </a:p>
          <a:p>
            <a:pPr algn="just"/>
            <a:endParaRPr lang="en-US" sz="2400" dirty="0">
              <a:latin typeface="Arial" pitchFamily="34" charset="0"/>
              <a:cs typeface="Arial" pitchFamily="34" charset="0"/>
            </a:endParaRP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While fat content test is used for the pricing of milk.</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4094130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latin typeface="Arial" pitchFamily="34" charset="0"/>
                <a:cs typeface="Arial" pitchFamily="34" charset="0"/>
              </a:rPr>
              <a:t>Measurement of milk is done</a:t>
            </a:r>
          </a:p>
          <a:p>
            <a:pPr algn="ctr"/>
            <a:endParaRPr lang="en-US" sz="2400" dirty="0" smtClean="0">
              <a:latin typeface="Arial" pitchFamily="34" charset="0"/>
              <a:cs typeface="Arial" pitchFamily="34" charset="0"/>
            </a:endParaRPr>
          </a:p>
          <a:p>
            <a:pPr algn="ctr"/>
            <a:r>
              <a:rPr lang="en-US" sz="2400" dirty="0" smtClean="0">
                <a:latin typeface="Arial" pitchFamily="34" charset="0"/>
                <a:cs typeface="Arial" pitchFamily="34" charset="0"/>
              </a:rPr>
              <a:t>By weight</a:t>
            </a:r>
          </a:p>
          <a:p>
            <a:pPr algn="ctr"/>
            <a:endParaRPr lang="en-US" sz="2400" dirty="0" smtClean="0">
              <a:latin typeface="Arial" pitchFamily="34" charset="0"/>
              <a:cs typeface="Arial" pitchFamily="34" charset="0"/>
            </a:endParaRPr>
          </a:p>
          <a:p>
            <a:pPr algn="ctr"/>
            <a:r>
              <a:rPr lang="en-US" sz="2400" dirty="0" smtClean="0">
                <a:latin typeface="Arial" pitchFamily="34" charset="0"/>
                <a:cs typeface="Arial" pitchFamily="34" charset="0"/>
              </a:rPr>
              <a:t>By volume</a:t>
            </a:r>
            <a:endParaRPr lang="en-US"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3200" dirty="0" smtClean="0">
                <a:latin typeface="Arial" pitchFamily="34" charset="0"/>
                <a:cs typeface="Arial" pitchFamily="34" charset="0"/>
              </a:rPr>
              <a:t>Measurement of Milk</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209530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Tank containing milk is measured on weighing balance.</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Then measure the empty tank by taking the milk out of it.</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Both weights are subtracted to obtain the measurement of milk by weight.</a:t>
            </a:r>
            <a:endParaRPr lang="en-US"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2400" dirty="0" smtClean="0">
                <a:latin typeface="Arial" pitchFamily="34" charset="0"/>
                <a:cs typeface="Arial" pitchFamily="34" charset="0"/>
              </a:rPr>
              <a:t>By weight</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1597386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By volume measurement of milk is mostly preferred in industries.</a:t>
            </a:r>
          </a:p>
          <a:p>
            <a:pPr marL="109728" indent="0">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Instrument for the measurement of milk by volume is attached to tanks. If milk is coming in churns we transfer the milk into that tanks by which volume of milk is measured easily.</a:t>
            </a:r>
            <a:endParaRPr lang="en-US"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3200" dirty="0" smtClean="0">
                <a:latin typeface="Arial" pitchFamily="34" charset="0"/>
                <a:cs typeface="Arial" pitchFamily="34" charset="0"/>
              </a:rPr>
              <a:t>By volume</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65858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a:bodyPr>
          <a:lstStyle/>
          <a:p>
            <a:pPr>
              <a:buFont typeface="Wingdings" pitchFamily="2" charset="2"/>
              <a:buChar char="Ø"/>
            </a:pPr>
            <a:r>
              <a:rPr lang="en-US" sz="2400" dirty="0" smtClean="0">
                <a:latin typeface="Arial" pitchFamily="34" charset="0"/>
                <a:cs typeface="Arial" pitchFamily="34" charset="0"/>
              </a:rPr>
              <a:t>Milk Collection</a:t>
            </a:r>
          </a:p>
          <a:p>
            <a:pPr lvl="1">
              <a:buFont typeface="Arial" pitchFamily="34" charset="0"/>
              <a:buChar char="•"/>
            </a:pPr>
            <a:r>
              <a:rPr lang="en-US" sz="2000" dirty="0" smtClean="0">
                <a:latin typeface="Arial" pitchFamily="34" charset="0"/>
                <a:cs typeface="Arial" pitchFamily="34" charset="0"/>
              </a:rPr>
              <a:t>Introduction</a:t>
            </a:r>
          </a:p>
          <a:p>
            <a:pPr lvl="1">
              <a:buFont typeface="Arial" pitchFamily="34" charset="0"/>
              <a:buChar char="•"/>
            </a:pPr>
            <a:r>
              <a:rPr lang="en-US" sz="2000" dirty="0" smtClean="0">
                <a:latin typeface="Arial" pitchFamily="34" charset="0"/>
                <a:cs typeface="Arial" pitchFamily="34" charset="0"/>
              </a:rPr>
              <a:t>Starting a milk collection center</a:t>
            </a:r>
          </a:p>
          <a:p>
            <a:pPr lvl="1">
              <a:buFont typeface="Arial" pitchFamily="34" charset="0"/>
              <a:buChar char="•"/>
            </a:pPr>
            <a:r>
              <a:rPr lang="en-US" sz="2000" dirty="0" smtClean="0">
                <a:latin typeface="Arial" pitchFamily="34" charset="0"/>
                <a:cs typeface="Arial" pitchFamily="34" charset="0"/>
              </a:rPr>
              <a:t>Selection a site for collection center</a:t>
            </a:r>
          </a:p>
          <a:p>
            <a:pPr lvl="1">
              <a:buFont typeface="Arial" pitchFamily="34" charset="0"/>
              <a:buChar char="•"/>
            </a:pPr>
            <a:r>
              <a:rPr lang="en-US" sz="2000" dirty="0" smtClean="0">
                <a:latin typeface="Arial" pitchFamily="34" charset="0"/>
                <a:cs typeface="Arial" pitchFamily="34" charset="0"/>
              </a:rPr>
              <a:t>Hygiene of milk during collection</a:t>
            </a:r>
          </a:p>
          <a:p>
            <a:pPr lvl="1">
              <a:buFont typeface="Arial" pitchFamily="34" charset="0"/>
              <a:buChar char="•"/>
            </a:pPr>
            <a:r>
              <a:rPr lang="en-US" sz="2000" dirty="0" smtClean="0">
                <a:latin typeface="Arial" pitchFamily="34" charset="0"/>
                <a:cs typeface="Arial" pitchFamily="34" charset="0"/>
              </a:rPr>
              <a:t>Chilling of milk during collection</a:t>
            </a:r>
          </a:p>
          <a:p>
            <a:pPr lvl="1">
              <a:buFont typeface="Arial" pitchFamily="34" charset="0"/>
              <a:buChar char="•"/>
            </a:pPr>
            <a:r>
              <a:rPr lang="en-US" sz="2000" dirty="0" smtClean="0">
                <a:latin typeface="Arial" pitchFamily="34" charset="0"/>
                <a:cs typeface="Arial" pitchFamily="34" charset="0"/>
              </a:rPr>
              <a:t>Transport</a:t>
            </a:r>
          </a:p>
          <a:p>
            <a:pPr>
              <a:buFont typeface="Wingdings" pitchFamily="2" charset="2"/>
              <a:buChar char="Ø"/>
            </a:pPr>
            <a:r>
              <a:rPr lang="en-US" sz="2400" dirty="0" smtClean="0">
                <a:latin typeface="Arial" pitchFamily="34" charset="0"/>
                <a:cs typeface="Arial" pitchFamily="34" charset="0"/>
              </a:rPr>
              <a:t>Milk reception</a:t>
            </a:r>
          </a:p>
          <a:p>
            <a:pPr lvl="1">
              <a:buFont typeface="Arial" pitchFamily="34" charset="0"/>
              <a:buChar char="•"/>
            </a:pPr>
            <a:r>
              <a:rPr lang="en-US" sz="2000" dirty="0" smtClean="0">
                <a:latin typeface="Arial" pitchFamily="34" charset="0"/>
                <a:cs typeface="Arial" pitchFamily="34" charset="0"/>
              </a:rPr>
              <a:t>Quality tests</a:t>
            </a:r>
          </a:p>
          <a:p>
            <a:pPr lvl="1">
              <a:buFont typeface="Arial" pitchFamily="34" charset="0"/>
              <a:buChar char="•"/>
            </a:pPr>
            <a:r>
              <a:rPr lang="en-US" sz="2000" dirty="0" smtClean="0">
                <a:latin typeface="Arial" pitchFamily="34" charset="0"/>
                <a:cs typeface="Arial" pitchFamily="34" charset="0"/>
              </a:rPr>
              <a:t>Measurements</a:t>
            </a:r>
          </a:p>
          <a:p>
            <a:pPr lvl="1">
              <a:buFont typeface="Arial" pitchFamily="34" charset="0"/>
              <a:buChar char="•"/>
            </a:pPr>
            <a:r>
              <a:rPr lang="en-US" sz="2000" dirty="0" smtClean="0">
                <a:latin typeface="Arial" pitchFamily="34" charset="0"/>
                <a:cs typeface="Arial" pitchFamily="34" charset="0"/>
              </a:rPr>
              <a:t>Storage</a:t>
            </a:r>
            <a:endParaRPr lang="en-US" sz="20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3200" dirty="0" smtClean="0">
                <a:latin typeface="Arial" pitchFamily="34" charset="0"/>
                <a:cs typeface="Arial" pitchFamily="34" charset="0"/>
              </a:rPr>
              <a:t>Contents</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715075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Just after measuring milk is stored.</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The tanks in which milk is stored is called </a:t>
            </a:r>
            <a:r>
              <a:rPr lang="en-US" sz="2400" b="1" dirty="0" smtClean="0">
                <a:latin typeface="Arial" pitchFamily="34" charset="0"/>
                <a:cs typeface="Arial" pitchFamily="34" charset="0"/>
              </a:rPr>
              <a:t>silos.</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And temperature kept is 4℃</a:t>
            </a:r>
            <a:endParaRPr lang="en-US"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3200" dirty="0" smtClean="0">
                <a:latin typeface="Arial" pitchFamily="34" charset="0"/>
                <a:cs typeface="Arial" pitchFamily="34" charset="0"/>
              </a:rPr>
              <a:t>Milk storage</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967728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UAZ\Documents\hqdefault.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9062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latin typeface="Arial" pitchFamily="34" charset="0"/>
                <a:cs typeface="Arial" pitchFamily="34" charset="0"/>
              </a:rPr>
              <a:t>Milk collection is often one of the</a:t>
            </a:r>
            <a:r>
              <a:rPr lang="en-US" sz="2400" b="1" dirty="0">
                <a:latin typeface="Arial" pitchFamily="34" charset="0"/>
                <a:cs typeface="Arial" pitchFamily="34" charset="0"/>
              </a:rPr>
              <a:t> first activities</a:t>
            </a:r>
            <a:r>
              <a:rPr lang="en-US" sz="2400" dirty="0">
                <a:latin typeface="Arial" pitchFamily="34" charset="0"/>
                <a:cs typeface="Arial" pitchFamily="34" charset="0"/>
              </a:rPr>
              <a:t> of milk producer groups. </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Once </a:t>
            </a:r>
            <a:r>
              <a:rPr lang="en-US" sz="2400" dirty="0">
                <a:latin typeface="Arial" pitchFamily="34" charset="0"/>
                <a:cs typeface="Arial" pitchFamily="34" charset="0"/>
              </a:rPr>
              <a:t>the milk from several group members is collected in a central location, the milk can be processed or transported to processing </a:t>
            </a:r>
            <a:r>
              <a:rPr lang="en-US" sz="2400" dirty="0" smtClean="0">
                <a:latin typeface="Arial" pitchFamily="34" charset="0"/>
                <a:cs typeface="Arial" pitchFamily="34" charset="0"/>
              </a:rPr>
              <a:t>centers </a:t>
            </a:r>
            <a:r>
              <a:rPr lang="en-US" sz="2400" dirty="0">
                <a:latin typeface="Arial" pitchFamily="34" charset="0"/>
                <a:cs typeface="Arial" pitchFamily="34" charset="0"/>
              </a:rPr>
              <a:t>or markets. </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Milk </a:t>
            </a:r>
            <a:r>
              <a:rPr lang="en-US" sz="2400" dirty="0">
                <a:latin typeface="Arial" pitchFamily="34" charset="0"/>
                <a:cs typeface="Arial" pitchFamily="34" charset="0"/>
              </a:rPr>
              <a:t>should be collected within </a:t>
            </a:r>
            <a:r>
              <a:rPr lang="en-US" sz="2400" b="1" dirty="0">
                <a:latin typeface="Arial" pitchFamily="34" charset="0"/>
                <a:cs typeface="Arial" pitchFamily="34" charset="0"/>
              </a:rPr>
              <a:t>four hours </a:t>
            </a:r>
            <a:r>
              <a:rPr lang="en-US" sz="2400" dirty="0">
                <a:latin typeface="Arial" pitchFamily="34" charset="0"/>
                <a:cs typeface="Arial" pitchFamily="34" charset="0"/>
              </a:rPr>
              <a:t>of milking.</a:t>
            </a:r>
          </a:p>
          <a:p>
            <a:pPr marL="109728" indent="0">
              <a:buNone/>
            </a:pPr>
            <a:endParaRPr lang="en-US" dirty="0"/>
          </a:p>
        </p:txBody>
      </p:sp>
      <p:sp>
        <p:nvSpPr>
          <p:cNvPr id="2" name="Title 1"/>
          <p:cNvSpPr>
            <a:spLocks noGrp="1"/>
          </p:cNvSpPr>
          <p:nvPr>
            <p:ph type="title"/>
          </p:nvPr>
        </p:nvSpPr>
        <p:spPr>
          <a:xfrm>
            <a:off x="533400" y="274638"/>
            <a:ext cx="8153400" cy="1143000"/>
          </a:xfrm>
        </p:spPr>
        <p:txBody>
          <a:bodyPr>
            <a:normAutofit/>
          </a:bodyPr>
          <a:lstStyle/>
          <a:p>
            <a:r>
              <a:rPr lang="en-US" sz="3200" dirty="0" smtClean="0">
                <a:latin typeface="Arial" pitchFamily="34" charset="0"/>
                <a:cs typeface="Arial" pitchFamily="34" charset="0"/>
              </a:rPr>
              <a:t>Milk Collection</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819345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US" sz="2400" dirty="0">
                <a:latin typeface="Arial" pitchFamily="34" charset="0"/>
                <a:cs typeface="Arial" pitchFamily="34" charset="0"/>
              </a:rPr>
              <a:t>A decision should be made on the number and sites of collection </a:t>
            </a:r>
            <a:r>
              <a:rPr lang="en-US" sz="2400" dirty="0" smtClean="0">
                <a:latin typeface="Arial" pitchFamily="34" charset="0"/>
                <a:cs typeface="Arial" pitchFamily="34" charset="0"/>
              </a:rPr>
              <a:t>centers </a:t>
            </a:r>
            <a:r>
              <a:rPr lang="en-US" sz="2400" dirty="0">
                <a:latin typeface="Arial" pitchFamily="34" charset="0"/>
                <a:cs typeface="Arial" pitchFamily="34" charset="0"/>
              </a:rPr>
              <a:t>that are needed in the area covered by the group. </a:t>
            </a:r>
            <a:endParaRPr lang="en-US" sz="2400" dirty="0" smtClean="0">
              <a:latin typeface="Arial" pitchFamily="34" charset="0"/>
              <a:cs typeface="Arial" pitchFamily="34" charset="0"/>
            </a:endParaRPr>
          </a:p>
          <a:p>
            <a:pPr marL="109728" indent="0">
              <a:buNone/>
            </a:pPr>
            <a:r>
              <a:rPr lang="en-US" sz="2400" dirty="0" smtClean="0">
                <a:latin typeface="Arial" pitchFamily="34" charset="0"/>
                <a:cs typeface="Arial" pitchFamily="34" charset="0"/>
              </a:rPr>
              <a:t>Many </a:t>
            </a:r>
            <a:r>
              <a:rPr lang="en-US" sz="2400" dirty="0">
                <a:latin typeface="Arial" pitchFamily="34" charset="0"/>
                <a:cs typeface="Arial" pitchFamily="34" charset="0"/>
              </a:rPr>
              <a:t>factors influence this decision:</a:t>
            </a:r>
          </a:p>
          <a:p>
            <a:r>
              <a:rPr lang="en-US" sz="2400" dirty="0">
                <a:latin typeface="Arial" pitchFamily="34" charset="0"/>
                <a:cs typeface="Arial" pitchFamily="34" charset="0"/>
              </a:rPr>
              <a:t>number of milk </a:t>
            </a:r>
            <a:r>
              <a:rPr lang="en-US" sz="2400" dirty="0" smtClean="0">
                <a:latin typeface="Arial" pitchFamily="34" charset="0"/>
                <a:cs typeface="Arial" pitchFamily="34" charset="0"/>
              </a:rPr>
              <a:t>producers</a:t>
            </a:r>
            <a:endParaRPr lang="en-US" sz="2400" dirty="0">
              <a:latin typeface="Arial" pitchFamily="34" charset="0"/>
              <a:cs typeface="Arial" pitchFamily="34" charset="0"/>
            </a:endParaRPr>
          </a:p>
          <a:p>
            <a:r>
              <a:rPr lang="en-US" sz="2400" dirty="0">
                <a:latin typeface="Arial" pitchFamily="34" charset="0"/>
                <a:cs typeface="Arial" pitchFamily="34" charset="0"/>
              </a:rPr>
              <a:t>milk volume of each </a:t>
            </a:r>
            <a:r>
              <a:rPr lang="en-US" sz="2400" dirty="0" smtClean="0">
                <a:latin typeface="Arial" pitchFamily="34" charset="0"/>
                <a:cs typeface="Arial" pitchFamily="34" charset="0"/>
              </a:rPr>
              <a:t>producer</a:t>
            </a:r>
            <a:endParaRPr lang="en-US" sz="2400" dirty="0">
              <a:latin typeface="Arial" pitchFamily="34" charset="0"/>
              <a:cs typeface="Arial" pitchFamily="34" charset="0"/>
            </a:endParaRPr>
          </a:p>
          <a:p>
            <a:r>
              <a:rPr lang="en-US" sz="2400" dirty="0">
                <a:latin typeface="Arial" pitchFamily="34" charset="0"/>
                <a:cs typeface="Arial" pitchFamily="34" charset="0"/>
              </a:rPr>
              <a:t>total volume of </a:t>
            </a:r>
            <a:r>
              <a:rPr lang="en-US" sz="2400" dirty="0" smtClean="0">
                <a:latin typeface="Arial" pitchFamily="34" charset="0"/>
                <a:cs typeface="Arial" pitchFamily="34" charset="0"/>
              </a:rPr>
              <a:t>milk</a:t>
            </a:r>
            <a:endParaRPr lang="en-US" sz="2400" dirty="0">
              <a:latin typeface="Arial" pitchFamily="34" charset="0"/>
              <a:cs typeface="Arial" pitchFamily="34" charset="0"/>
            </a:endParaRPr>
          </a:p>
          <a:p>
            <a:r>
              <a:rPr lang="en-US" sz="2400" dirty="0">
                <a:latin typeface="Arial" pitchFamily="34" charset="0"/>
                <a:cs typeface="Arial" pitchFamily="34" charset="0"/>
              </a:rPr>
              <a:t>time to transport the </a:t>
            </a:r>
            <a:r>
              <a:rPr lang="en-US" sz="2400" dirty="0" smtClean="0">
                <a:latin typeface="Arial" pitchFamily="34" charset="0"/>
                <a:cs typeface="Arial" pitchFamily="34" charset="0"/>
              </a:rPr>
              <a:t>milk</a:t>
            </a:r>
            <a:endParaRPr lang="en-US" sz="2400" dirty="0">
              <a:latin typeface="Arial" pitchFamily="34" charset="0"/>
              <a:cs typeface="Arial" pitchFamily="34" charset="0"/>
            </a:endParaRPr>
          </a:p>
          <a:p>
            <a:r>
              <a:rPr lang="en-US" sz="2400" dirty="0">
                <a:latin typeface="Arial" pitchFamily="34" charset="0"/>
                <a:cs typeface="Arial" pitchFamily="34" charset="0"/>
              </a:rPr>
              <a:t>distance from members to the collection </a:t>
            </a:r>
            <a:r>
              <a:rPr lang="en-US" sz="2400" dirty="0" smtClean="0">
                <a:latin typeface="Arial" pitchFamily="34" charset="0"/>
                <a:cs typeface="Arial" pitchFamily="34" charset="0"/>
              </a:rPr>
              <a:t>center</a:t>
            </a:r>
            <a:endParaRPr lang="en-US" sz="2400" dirty="0">
              <a:latin typeface="Arial" pitchFamily="34" charset="0"/>
              <a:cs typeface="Arial" pitchFamily="34" charset="0"/>
            </a:endParaRPr>
          </a:p>
          <a:p>
            <a:r>
              <a:rPr lang="en-US" sz="2400" dirty="0">
                <a:latin typeface="Arial" pitchFamily="34" charset="0"/>
                <a:cs typeface="Arial" pitchFamily="34" charset="0"/>
              </a:rPr>
              <a:t>distance from the collection </a:t>
            </a:r>
            <a:r>
              <a:rPr lang="en-US" sz="2400" dirty="0" smtClean="0">
                <a:latin typeface="Arial" pitchFamily="34" charset="0"/>
                <a:cs typeface="Arial" pitchFamily="34" charset="0"/>
              </a:rPr>
              <a:t>center </a:t>
            </a:r>
            <a:r>
              <a:rPr lang="en-US" sz="2400" dirty="0">
                <a:latin typeface="Arial" pitchFamily="34" charset="0"/>
                <a:cs typeface="Arial" pitchFamily="34" charset="0"/>
              </a:rPr>
              <a:t>to the processing </a:t>
            </a:r>
            <a:r>
              <a:rPr lang="en-US" sz="2400" dirty="0" smtClean="0">
                <a:latin typeface="Arial" pitchFamily="34" charset="0"/>
                <a:cs typeface="Arial" pitchFamily="34" charset="0"/>
              </a:rPr>
              <a:t>center </a:t>
            </a:r>
            <a:r>
              <a:rPr lang="en-US" sz="2400" dirty="0">
                <a:latin typeface="Arial" pitchFamily="34" charset="0"/>
                <a:cs typeface="Arial" pitchFamily="34" charset="0"/>
              </a:rPr>
              <a:t>or </a:t>
            </a:r>
            <a:r>
              <a:rPr lang="en-US" sz="2400" dirty="0" smtClean="0">
                <a:latin typeface="Arial" pitchFamily="34" charset="0"/>
                <a:cs typeface="Arial" pitchFamily="34" charset="0"/>
              </a:rPr>
              <a:t>market</a:t>
            </a:r>
            <a:endParaRPr lang="en-US"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3200" dirty="0">
                <a:effectLst/>
                <a:latin typeface="Arial" pitchFamily="34" charset="0"/>
                <a:cs typeface="Arial" pitchFamily="34" charset="0"/>
              </a:rPr>
              <a:t>S</a:t>
            </a:r>
            <a:r>
              <a:rPr lang="en-US" sz="3200" dirty="0" smtClean="0">
                <a:effectLst/>
                <a:latin typeface="Arial" pitchFamily="34" charset="0"/>
                <a:cs typeface="Arial" pitchFamily="34" charset="0"/>
              </a:rPr>
              <a:t>tarting </a:t>
            </a:r>
            <a:r>
              <a:rPr lang="en-US" sz="3200" dirty="0">
                <a:effectLst/>
                <a:latin typeface="Arial" pitchFamily="34" charset="0"/>
                <a:cs typeface="Arial" pitchFamily="34" charset="0"/>
              </a:rPr>
              <a:t>a milk collection </a:t>
            </a:r>
            <a:r>
              <a:rPr lang="en-US" sz="3200" dirty="0" smtClean="0">
                <a:effectLst/>
                <a:latin typeface="Arial" pitchFamily="34" charset="0"/>
                <a:cs typeface="Arial" pitchFamily="34" charset="0"/>
              </a:rPr>
              <a:t>center</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3206400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US" sz="2400" dirty="0">
                <a:latin typeface="Arial" pitchFamily="34" charset="0"/>
                <a:cs typeface="Arial" pitchFamily="34" charset="0"/>
              </a:rPr>
              <a:t>In selecting the ideal site for a collection </a:t>
            </a:r>
            <a:r>
              <a:rPr lang="en-US" sz="2400" dirty="0" smtClean="0">
                <a:latin typeface="Arial" pitchFamily="34" charset="0"/>
                <a:cs typeface="Arial" pitchFamily="34" charset="0"/>
              </a:rPr>
              <a:t>center, </a:t>
            </a:r>
            <a:r>
              <a:rPr lang="en-US" sz="2400" dirty="0">
                <a:latin typeface="Arial" pitchFamily="34" charset="0"/>
                <a:cs typeface="Arial" pitchFamily="34" charset="0"/>
              </a:rPr>
              <a:t>consider the following points:</a:t>
            </a:r>
          </a:p>
          <a:p>
            <a:r>
              <a:rPr lang="en-US" sz="2400" dirty="0">
                <a:latin typeface="Arial" pitchFamily="34" charset="0"/>
                <a:cs typeface="Arial" pitchFamily="34" charset="0"/>
              </a:rPr>
              <a:t>reliable supply of </a:t>
            </a:r>
            <a:r>
              <a:rPr lang="en-US" sz="2400" b="1" dirty="0">
                <a:latin typeface="Arial" pitchFamily="34" charset="0"/>
                <a:cs typeface="Arial" pitchFamily="34" charset="0"/>
              </a:rPr>
              <a:t>clean </a:t>
            </a:r>
            <a:r>
              <a:rPr lang="en-US" sz="2400" b="1" dirty="0" smtClean="0">
                <a:latin typeface="Arial" pitchFamily="34" charset="0"/>
                <a:cs typeface="Arial" pitchFamily="34" charset="0"/>
              </a:rPr>
              <a:t>water</a:t>
            </a:r>
            <a:endParaRPr lang="en-US" sz="2400" dirty="0">
              <a:latin typeface="Arial" pitchFamily="34" charset="0"/>
              <a:cs typeface="Arial" pitchFamily="34" charset="0"/>
            </a:endParaRPr>
          </a:p>
          <a:p>
            <a:r>
              <a:rPr lang="en-US" sz="2400" b="1" dirty="0">
                <a:latin typeface="Arial" pitchFamily="34" charset="0"/>
                <a:cs typeface="Arial" pitchFamily="34" charset="0"/>
              </a:rPr>
              <a:t>close to the </a:t>
            </a:r>
            <a:r>
              <a:rPr lang="en-US" sz="2400" b="1" dirty="0" smtClean="0">
                <a:latin typeface="Arial" pitchFamily="34" charset="0"/>
                <a:cs typeface="Arial" pitchFamily="34" charset="0"/>
              </a:rPr>
              <a:t>road</a:t>
            </a:r>
            <a:endParaRPr lang="en-US" sz="2400" dirty="0">
              <a:latin typeface="Arial" pitchFamily="34" charset="0"/>
              <a:cs typeface="Arial" pitchFamily="34" charset="0"/>
            </a:endParaRPr>
          </a:p>
          <a:p>
            <a:r>
              <a:rPr lang="en-US" sz="2400" b="1" dirty="0">
                <a:latin typeface="Arial" pitchFamily="34" charset="0"/>
                <a:cs typeface="Arial" pitchFamily="34" charset="0"/>
              </a:rPr>
              <a:t>accessible </a:t>
            </a:r>
            <a:r>
              <a:rPr lang="en-US" sz="2400" dirty="0">
                <a:latin typeface="Arial" pitchFamily="34" charset="0"/>
                <a:cs typeface="Arial" pitchFamily="34" charset="0"/>
              </a:rPr>
              <a:t>for all milk transport </a:t>
            </a:r>
            <a:r>
              <a:rPr lang="en-US" sz="2400" dirty="0" smtClean="0">
                <a:latin typeface="Arial" pitchFamily="34" charset="0"/>
                <a:cs typeface="Arial" pitchFamily="34" charset="0"/>
              </a:rPr>
              <a:t>vehicles</a:t>
            </a:r>
            <a:endParaRPr lang="en-US" sz="2400" dirty="0">
              <a:latin typeface="Arial" pitchFamily="34" charset="0"/>
              <a:cs typeface="Arial" pitchFamily="34" charset="0"/>
            </a:endParaRPr>
          </a:p>
          <a:p>
            <a:r>
              <a:rPr lang="en-US" sz="2400" b="1" dirty="0">
                <a:latin typeface="Arial" pitchFamily="34" charset="0"/>
                <a:cs typeface="Arial" pitchFamily="34" charset="0"/>
              </a:rPr>
              <a:t>close to other </a:t>
            </a:r>
            <a:r>
              <a:rPr lang="en-US" sz="2400" b="1" dirty="0" smtClean="0">
                <a:latin typeface="Arial" pitchFamily="34" charset="0"/>
                <a:cs typeface="Arial" pitchFamily="34" charset="0"/>
              </a:rPr>
              <a:t>buildings</a:t>
            </a:r>
            <a:endParaRPr lang="en-US" sz="2400" dirty="0">
              <a:latin typeface="Arial" pitchFamily="34" charset="0"/>
              <a:cs typeface="Arial" pitchFamily="34" charset="0"/>
            </a:endParaRPr>
          </a:p>
          <a:p>
            <a:r>
              <a:rPr lang="en-US" sz="2400" b="1" dirty="0">
                <a:latin typeface="Arial" pitchFamily="34" charset="0"/>
                <a:cs typeface="Arial" pitchFamily="34" charset="0"/>
              </a:rPr>
              <a:t>good </a:t>
            </a:r>
            <a:r>
              <a:rPr lang="en-US" sz="2400" b="1" dirty="0" smtClean="0">
                <a:latin typeface="Arial" pitchFamily="34" charset="0"/>
                <a:cs typeface="Arial" pitchFamily="34" charset="0"/>
              </a:rPr>
              <a:t>drainage</a:t>
            </a:r>
            <a:endParaRPr lang="en-US" sz="2400" dirty="0">
              <a:latin typeface="Arial" pitchFamily="34" charset="0"/>
              <a:cs typeface="Arial" pitchFamily="34" charset="0"/>
            </a:endParaRPr>
          </a:p>
          <a:p>
            <a:r>
              <a:rPr lang="en-US" sz="2400" b="1" dirty="0">
                <a:latin typeface="Arial" pitchFamily="34" charset="0"/>
                <a:cs typeface="Arial" pitchFamily="34" charset="0"/>
              </a:rPr>
              <a:t>easy to construct </a:t>
            </a:r>
            <a:r>
              <a:rPr lang="en-US" sz="2400" dirty="0">
                <a:latin typeface="Arial" pitchFamily="34" charset="0"/>
                <a:cs typeface="Arial" pitchFamily="34" charset="0"/>
              </a:rPr>
              <a:t>a building or a </a:t>
            </a:r>
            <a:r>
              <a:rPr lang="en-US" sz="2400" dirty="0" smtClean="0">
                <a:latin typeface="Arial" pitchFamily="34" charset="0"/>
                <a:cs typeface="Arial" pitchFamily="34" charset="0"/>
              </a:rPr>
              <a:t>shade</a:t>
            </a:r>
            <a:endParaRPr lang="en-US" sz="2400" dirty="0">
              <a:latin typeface="Arial" pitchFamily="34" charset="0"/>
              <a:cs typeface="Arial" pitchFamily="34" charset="0"/>
            </a:endParaRPr>
          </a:p>
          <a:p>
            <a:r>
              <a:rPr lang="en-US" sz="2400" dirty="0">
                <a:latin typeface="Arial" pitchFamily="34" charset="0"/>
                <a:cs typeface="Arial" pitchFamily="34" charset="0"/>
              </a:rPr>
              <a:t>the area should </a:t>
            </a:r>
            <a:r>
              <a:rPr lang="en-US" sz="2400" b="1" dirty="0">
                <a:latin typeface="Arial" pitchFamily="34" charset="0"/>
                <a:cs typeface="Arial" pitchFamily="34" charset="0"/>
              </a:rPr>
              <a:t>not be </a:t>
            </a:r>
            <a:r>
              <a:rPr lang="en-US" sz="2400" b="1" dirty="0" smtClean="0">
                <a:latin typeface="Arial" pitchFamily="34" charset="0"/>
                <a:cs typeface="Arial" pitchFamily="34" charset="0"/>
              </a:rPr>
              <a:t>dusty</a:t>
            </a:r>
            <a:endParaRPr lang="en-US" sz="2400" dirty="0">
              <a:latin typeface="Arial" pitchFamily="34" charset="0"/>
              <a:cs typeface="Arial" pitchFamily="34" charset="0"/>
            </a:endParaRPr>
          </a:p>
          <a:p>
            <a:r>
              <a:rPr lang="en-US" sz="2400" dirty="0">
                <a:latin typeface="Arial" pitchFamily="34" charset="0"/>
                <a:cs typeface="Arial" pitchFamily="34" charset="0"/>
              </a:rPr>
              <a:t>preferably, there should be </a:t>
            </a:r>
            <a:r>
              <a:rPr lang="en-US" sz="2400" b="1" dirty="0" smtClean="0">
                <a:latin typeface="Arial" pitchFamily="34" charset="0"/>
                <a:cs typeface="Arial" pitchFamily="34" charset="0"/>
              </a:rPr>
              <a:t>electricity</a:t>
            </a:r>
            <a:endParaRPr lang="en-US"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3200" dirty="0">
                <a:effectLst/>
                <a:latin typeface="Arial" pitchFamily="34" charset="0"/>
                <a:cs typeface="Arial" pitchFamily="34" charset="0"/>
              </a:rPr>
              <a:t>S</a:t>
            </a:r>
            <a:r>
              <a:rPr lang="en-US" sz="3200" dirty="0" smtClean="0">
                <a:effectLst/>
                <a:latin typeface="Arial" pitchFamily="34" charset="0"/>
                <a:cs typeface="Arial" pitchFamily="34" charset="0"/>
              </a:rPr>
              <a:t>electing </a:t>
            </a:r>
            <a:r>
              <a:rPr lang="en-US" sz="3200" dirty="0">
                <a:effectLst/>
                <a:latin typeface="Arial" pitchFamily="34" charset="0"/>
                <a:cs typeface="Arial" pitchFamily="34" charset="0"/>
              </a:rPr>
              <a:t>a site for a collection </a:t>
            </a:r>
            <a:r>
              <a:rPr lang="en-US" sz="3200" dirty="0" smtClean="0">
                <a:effectLst/>
                <a:latin typeface="Arial" pitchFamily="34" charset="0"/>
                <a:cs typeface="Arial" pitchFamily="34" charset="0"/>
              </a:rPr>
              <a:t>center</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3397597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US" sz="2400" dirty="0" smtClean="0">
                <a:latin typeface="Arial" pitchFamily="34" charset="0"/>
                <a:cs typeface="Arial" pitchFamily="34" charset="0"/>
              </a:rPr>
              <a:t>Hygiene at all stages of milk collection and processing is very important for the quality and shelf life of dairy products. </a:t>
            </a:r>
            <a:r>
              <a:rPr lang="en-US" sz="2400" dirty="0">
                <a:latin typeface="Arial" pitchFamily="34" charset="0"/>
                <a:cs typeface="Arial" pitchFamily="34" charset="0"/>
              </a:rPr>
              <a:t> Important points for good hygiene are:</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use </a:t>
            </a:r>
            <a:r>
              <a:rPr lang="en-US" sz="2400" dirty="0">
                <a:latin typeface="Arial" pitchFamily="34" charset="0"/>
                <a:cs typeface="Arial" pitchFamily="34" charset="0"/>
              </a:rPr>
              <a:t>clean containers and </a:t>
            </a:r>
            <a:r>
              <a:rPr lang="en-US" sz="2400" dirty="0" smtClean="0">
                <a:latin typeface="Arial" pitchFamily="34" charset="0"/>
                <a:cs typeface="Arial" pitchFamily="34" charset="0"/>
              </a:rPr>
              <a:t>equipment</a:t>
            </a:r>
            <a:endParaRPr lang="en-US" sz="2400" dirty="0">
              <a:latin typeface="Arial" pitchFamily="34" charset="0"/>
              <a:cs typeface="Arial" pitchFamily="34" charset="0"/>
            </a:endParaRPr>
          </a:p>
          <a:p>
            <a:r>
              <a:rPr lang="en-US" sz="2400" dirty="0">
                <a:latin typeface="Arial" pitchFamily="34" charset="0"/>
                <a:cs typeface="Arial" pitchFamily="34" charset="0"/>
              </a:rPr>
              <a:t>use containers that are easy to clean with a wide </a:t>
            </a:r>
            <a:r>
              <a:rPr lang="en-US" sz="2400" dirty="0" smtClean="0">
                <a:latin typeface="Arial" pitchFamily="34" charset="0"/>
                <a:cs typeface="Arial" pitchFamily="34" charset="0"/>
              </a:rPr>
              <a:t>opening</a:t>
            </a:r>
            <a:endParaRPr lang="en-US" sz="2400" dirty="0">
              <a:latin typeface="Arial" pitchFamily="34" charset="0"/>
              <a:cs typeface="Arial" pitchFamily="34" charset="0"/>
            </a:endParaRPr>
          </a:p>
          <a:p>
            <a:r>
              <a:rPr lang="en-US" sz="2400" dirty="0">
                <a:latin typeface="Arial" pitchFamily="34" charset="0"/>
                <a:cs typeface="Arial" pitchFamily="34" charset="0"/>
              </a:rPr>
              <a:t>keep the milk covered and in the shade;</a:t>
            </a:r>
          </a:p>
          <a:p>
            <a:r>
              <a:rPr lang="en-US" sz="2400" dirty="0">
                <a:latin typeface="Arial" pitchFamily="34" charset="0"/>
                <a:cs typeface="Arial" pitchFamily="34" charset="0"/>
              </a:rPr>
              <a:t>transport the milk as quickly as possible after </a:t>
            </a:r>
            <a:r>
              <a:rPr lang="en-US" sz="2400" dirty="0" smtClean="0">
                <a:latin typeface="Arial" pitchFamily="34" charset="0"/>
                <a:cs typeface="Arial" pitchFamily="34" charset="0"/>
              </a:rPr>
              <a:t>milking</a:t>
            </a:r>
            <a:endParaRPr lang="en-US" sz="2400" dirty="0">
              <a:latin typeface="Arial" pitchFamily="34" charset="0"/>
              <a:cs typeface="Arial" pitchFamily="34" charset="0"/>
            </a:endParaRPr>
          </a:p>
          <a:p>
            <a:r>
              <a:rPr lang="en-US" sz="2400" dirty="0">
                <a:latin typeface="Arial" pitchFamily="34" charset="0"/>
                <a:cs typeface="Arial" pitchFamily="34" charset="0"/>
              </a:rPr>
              <a:t>cool as </a:t>
            </a:r>
            <a:r>
              <a:rPr lang="en-US" sz="2400" dirty="0" smtClean="0">
                <a:latin typeface="Arial" pitchFamily="34" charset="0"/>
                <a:cs typeface="Arial" pitchFamily="34" charset="0"/>
              </a:rPr>
              <a:t>quickly </a:t>
            </a:r>
            <a:r>
              <a:rPr lang="en-US" sz="2400" dirty="0">
                <a:latin typeface="Arial" pitchFamily="34" charset="0"/>
                <a:cs typeface="Arial" pitchFamily="34" charset="0"/>
              </a:rPr>
              <a:t>(4°C or below</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a:p>
            <a:r>
              <a:rPr lang="en-US" sz="2400" dirty="0">
                <a:latin typeface="Arial" pitchFamily="34" charset="0"/>
                <a:cs typeface="Arial" pitchFamily="34" charset="0"/>
              </a:rPr>
              <a:t>try to avoid any delays in milk collection</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3200" dirty="0" smtClean="0">
                <a:effectLst/>
                <a:latin typeface="Arial" pitchFamily="34" charset="0"/>
                <a:cs typeface="Arial" pitchFamily="34" charset="0"/>
              </a:rPr>
              <a:t>Hygienic </a:t>
            </a:r>
            <a:r>
              <a:rPr lang="en-US" sz="3200" dirty="0">
                <a:effectLst/>
                <a:latin typeface="Arial" pitchFamily="34" charset="0"/>
                <a:cs typeface="Arial" pitchFamily="34" charset="0"/>
              </a:rPr>
              <a:t>milk </a:t>
            </a:r>
            <a:r>
              <a:rPr lang="en-US" sz="3200" dirty="0" smtClean="0">
                <a:effectLst/>
                <a:latin typeface="Arial" pitchFamily="34" charset="0"/>
                <a:cs typeface="Arial" pitchFamily="34" charset="0"/>
              </a:rPr>
              <a:t>collection</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605407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The milk should be chilled to </a:t>
            </a:r>
            <a:r>
              <a:rPr lang="en-US" sz="2400" b="1" dirty="0" smtClean="0">
                <a:latin typeface="Arial" pitchFamily="34" charset="0"/>
                <a:cs typeface="Arial" pitchFamily="34" charset="0"/>
              </a:rPr>
              <a:t>+ 4 °C </a:t>
            </a:r>
            <a:r>
              <a:rPr lang="en-US" sz="2400" dirty="0" smtClean="0">
                <a:latin typeface="Arial" pitchFamily="34" charset="0"/>
                <a:cs typeface="Arial" pitchFamily="34" charset="0"/>
              </a:rPr>
              <a:t>immediately after milking and be kept at this temperature.</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 If the cold chain is broken somewhere along the way, e.g. during transportation, the microorganisms in the milk will start to multiply.</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This will result in the development of various </a:t>
            </a:r>
            <a:r>
              <a:rPr lang="en-US" sz="2400" b="1" dirty="0" smtClean="0">
                <a:latin typeface="Arial" pitchFamily="34" charset="0"/>
                <a:cs typeface="Arial" pitchFamily="34" charset="0"/>
              </a:rPr>
              <a:t>metabolic products </a:t>
            </a:r>
            <a:r>
              <a:rPr lang="en-US" sz="2400" dirty="0" smtClean="0">
                <a:latin typeface="Arial" pitchFamily="34" charset="0"/>
                <a:cs typeface="Arial" pitchFamily="34" charset="0"/>
              </a:rPr>
              <a:t>and </a:t>
            </a:r>
            <a:r>
              <a:rPr lang="en-US" sz="2400" b="1" dirty="0" smtClean="0">
                <a:latin typeface="Arial" pitchFamily="34" charset="0"/>
                <a:cs typeface="Arial" pitchFamily="34" charset="0"/>
              </a:rPr>
              <a:t>enzymes</a:t>
            </a:r>
            <a:r>
              <a:rPr lang="en-US" sz="2400" dirty="0" smtClean="0">
                <a:latin typeface="Arial" pitchFamily="34" charset="0"/>
                <a:cs typeface="Arial" pitchFamily="34" charset="0"/>
              </a:rPr>
              <a:t>. </a:t>
            </a:r>
          </a:p>
          <a:p>
            <a:endParaRPr lang="en-US" dirty="0"/>
          </a:p>
        </p:txBody>
      </p:sp>
      <p:sp>
        <p:nvSpPr>
          <p:cNvPr id="2" name="Title 1"/>
          <p:cNvSpPr>
            <a:spLocks noGrp="1"/>
          </p:cNvSpPr>
          <p:nvPr>
            <p:ph type="title"/>
          </p:nvPr>
        </p:nvSpPr>
        <p:spPr/>
        <p:txBody>
          <a:bodyPr>
            <a:normAutofit/>
          </a:bodyPr>
          <a:lstStyle/>
          <a:p>
            <a:r>
              <a:rPr lang="en-US" sz="3200" dirty="0" smtClean="0">
                <a:latin typeface="Arial" pitchFamily="34" charset="0"/>
                <a:cs typeface="Arial" pitchFamily="34" charset="0"/>
              </a:rPr>
              <a:t>Keeping the milk cool</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848082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64291"/>
          </a:xfrm>
        </p:spPr>
        <p:txBody>
          <a:bodyPr>
            <a:normAutofit fontScale="92500"/>
          </a:bodyPr>
          <a:lstStyle/>
          <a:p>
            <a:pPr marL="109728" indent="0">
              <a:buNone/>
            </a:pPr>
            <a:r>
              <a:rPr lang="en-US" sz="2600" dirty="0">
                <a:latin typeface="Arial" pitchFamily="34" charset="0"/>
                <a:cs typeface="Arial" pitchFamily="34" charset="0"/>
              </a:rPr>
              <a:t>There are many ways to transport the </a:t>
            </a:r>
            <a:r>
              <a:rPr lang="en-US" sz="2600" dirty="0" smtClean="0">
                <a:latin typeface="Arial" pitchFamily="34" charset="0"/>
                <a:cs typeface="Arial" pitchFamily="34" charset="0"/>
              </a:rPr>
              <a:t>milk</a:t>
            </a:r>
          </a:p>
          <a:p>
            <a:r>
              <a:rPr lang="en-US" sz="2600" dirty="0" smtClean="0">
                <a:latin typeface="Arial" pitchFamily="34" charset="0"/>
                <a:cs typeface="Arial" pitchFamily="34" charset="0"/>
              </a:rPr>
              <a:t>This </a:t>
            </a:r>
            <a:r>
              <a:rPr lang="en-US" sz="2600" dirty="0">
                <a:latin typeface="Arial" pitchFamily="34" charset="0"/>
                <a:cs typeface="Arial" pitchFamily="34" charset="0"/>
              </a:rPr>
              <a:t>could be by truck, rail, boat, bicycle, animal or foot. The group has to decide on the most </a:t>
            </a:r>
            <a:r>
              <a:rPr lang="en-US" sz="2600" b="1" dirty="0">
                <a:latin typeface="Arial" pitchFamily="34" charset="0"/>
                <a:cs typeface="Arial" pitchFamily="34" charset="0"/>
              </a:rPr>
              <a:t>appropriate way </a:t>
            </a:r>
            <a:r>
              <a:rPr lang="en-US" sz="2600" dirty="0">
                <a:latin typeface="Arial" pitchFamily="34" charset="0"/>
                <a:cs typeface="Arial" pitchFamily="34" charset="0"/>
              </a:rPr>
              <a:t>to transport milk in order to keep the </a:t>
            </a:r>
            <a:r>
              <a:rPr lang="en-US" sz="2600" b="1" dirty="0">
                <a:latin typeface="Arial" pitchFamily="34" charset="0"/>
                <a:cs typeface="Arial" pitchFamily="34" charset="0"/>
              </a:rPr>
              <a:t>transport costs as low as possible</a:t>
            </a:r>
            <a:r>
              <a:rPr lang="en-US" sz="2600" dirty="0">
                <a:latin typeface="Arial" pitchFamily="34" charset="0"/>
                <a:cs typeface="Arial" pitchFamily="34" charset="0"/>
              </a:rPr>
              <a:t>. </a:t>
            </a:r>
            <a:endParaRPr lang="en-US" sz="2600" dirty="0" smtClean="0">
              <a:latin typeface="Arial" pitchFamily="34" charset="0"/>
              <a:cs typeface="Arial" pitchFamily="34" charset="0"/>
            </a:endParaRPr>
          </a:p>
          <a:p>
            <a:endParaRPr lang="en-US" sz="2600" dirty="0" smtClean="0">
              <a:latin typeface="Arial" pitchFamily="34" charset="0"/>
              <a:cs typeface="Arial" pitchFamily="34" charset="0"/>
            </a:endParaRPr>
          </a:p>
          <a:p>
            <a:r>
              <a:rPr lang="en-US" sz="2600" dirty="0" smtClean="0">
                <a:latin typeface="Arial" pitchFamily="34" charset="0"/>
                <a:cs typeface="Arial" pitchFamily="34" charset="0"/>
              </a:rPr>
              <a:t>The advantage of </a:t>
            </a:r>
            <a:r>
              <a:rPr lang="en-US" sz="2600" dirty="0">
                <a:latin typeface="Arial" pitchFamily="34" charset="0"/>
                <a:cs typeface="Arial" pitchFamily="34" charset="0"/>
              </a:rPr>
              <a:t>transporting milk in </a:t>
            </a:r>
            <a:r>
              <a:rPr lang="en-US" sz="2600" b="1" dirty="0">
                <a:latin typeface="Arial" pitchFamily="34" charset="0"/>
                <a:cs typeface="Arial" pitchFamily="34" charset="0"/>
              </a:rPr>
              <a:t>small containers </a:t>
            </a:r>
            <a:r>
              <a:rPr lang="en-US" sz="2600" dirty="0">
                <a:latin typeface="Arial" pitchFamily="34" charset="0"/>
                <a:cs typeface="Arial" pitchFamily="34" charset="0"/>
              </a:rPr>
              <a:t>is that </a:t>
            </a:r>
            <a:r>
              <a:rPr lang="en-US" sz="2600" b="1" dirty="0">
                <a:latin typeface="Arial" pitchFamily="34" charset="0"/>
                <a:cs typeface="Arial" pitchFamily="34" charset="0"/>
              </a:rPr>
              <a:t>poor quality milk is not mixed with good. </a:t>
            </a:r>
            <a:endParaRPr lang="en-US" sz="2600" b="1" dirty="0" smtClean="0">
              <a:latin typeface="Arial" pitchFamily="34" charset="0"/>
              <a:cs typeface="Arial" pitchFamily="34" charset="0"/>
            </a:endParaRPr>
          </a:p>
          <a:p>
            <a:endParaRPr lang="en-US" sz="2600" dirty="0" smtClean="0">
              <a:latin typeface="Arial" pitchFamily="34" charset="0"/>
              <a:cs typeface="Arial" pitchFamily="34" charset="0"/>
            </a:endParaRPr>
          </a:p>
          <a:p>
            <a:r>
              <a:rPr lang="en-US" sz="2600" dirty="0" smtClean="0">
                <a:latin typeface="Arial" pitchFamily="34" charset="0"/>
                <a:cs typeface="Arial" pitchFamily="34" charset="0"/>
              </a:rPr>
              <a:t>Milk </a:t>
            </a:r>
            <a:r>
              <a:rPr lang="en-US" sz="2600" dirty="0">
                <a:latin typeface="Arial" pitchFamily="34" charset="0"/>
                <a:cs typeface="Arial" pitchFamily="34" charset="0"/>
              </a:rPr>
              <a:t>transport from the farm to the collection </a:t>
            </a:r>
            <a:r>
              <a:rPr lang="en-US" sz="2600" dirty="0" smtClean="0">
                <a:latin typeface="Arial" pitchFamily="34" charset="0"/>
                <a:cs typeface="Arial" pitchFamily="34" charset="0"/>
              </a:rPr>
              <a:t>center or processing center </a:t>
            </a:r>
            <a:r>
              <a:rPr lang="en-US" sz="2600" dirty="0">
                <a:latin typeface="Arial" pitchFamily="34" charset="0"/>
                <a:cs typeface="Arial" pitchFamily="34" charset="0"/>
              </a:rPr>
              <a:t>should</a:t>
            </a:r>
            <a:r>
              <a:rPr lang="en-US" sz="2600" b="1" dirty="0">
                <a:latin typeface="Arial" pitchFamily="34" charset="0"/>
                <a:cs typeface="Arial" pitchFamily="34" charset="0"/>
              </a:rPr>
              <a:t> always be as quick as possible to prevent spoilage of the milk</a:t>
            </a:r>
            <a:r>
              <a:rPr lang="en-US" dirty="0">
                <a:latin typeface="Arial" pitchFamily="34" charset="0"/>
                <a:cs typeface="Arial" pitchFamily="34" charset="0"/>
              </a:rPr>
              <a:t>.</a:t>
            </a:r>
          </a:p>
          <a:p>
            <a:pPr marL="109728" indent="0">
              <a:buNone/>
            </a:pPr>
            <a:endParaRPr lang="en-US" dirty="0"/>
          </a:p>
        </p:txBody>
      </p:sp>
      <p:sp>
        <p:nvSpPr>
          <p:cNvPr id="2" name="Title 1"/>
          <p:cNvSpPr>
            <a:spLocks noGrp="1"/>
          </p:cNvSpPr>
          <p:nvPr>
            <p:ph type="title"/>
          </p:nvPr>
        </p:nvSpPr>
        <p:spPr/>
        <p:txBody>
          <a:bodyPr>
            <a:normAutofit/>
          </a:bodyPr>
          <a:lstStyle/>
          <a:p>
            <a:r>
              <a:rPr lang="en-US" sz="3200" dirty="0" smtClean="0">
                <a:effectLst/>
                <a:latin typeface="Arial" pitchFamily="34" charset="0"/>
                <a:cs typeface="Arial" pitchFamily="34" charset="0"/>
              </a:rPr>
              <a:t>Milk Transport</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33439236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263</TotalTime>
  <Words>782</Words>
  <Application>Microsoft Office PowerPoint</Application>
  <PresentationFormat>On-screen Show (4:3)</PresentationFormat>
  <Paragraphs>132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Collection and Reception of Milk</vt:lpstr>
      <vt:lpstr>Contents</vt:lpstr>
      <vt:lpstr>Slide 3</vt:lpstr>
      <vt:lpstr>Milk Collection</vt:lpstr>
      <vt:lpstr>Starting a milk collection center</vt:lpstr>
      <vt:lpstr>Selecting a site for a collection center</vt:lpstr>
      <vt:lpstr>Hygienic milk collection</vt:lpstr>
      <vt:lpstr>Keeping the milk cool</vt:lpstr>
      <vt:lpstr>Milk Transport</vt:lpstr>
      <vt:lpstr>Slide 10</vt:lpstr>
      <vt:lpstr>Slide 11</vt:lpstr>
      <vt:lpstr>Tests for checking the quality</vt:lpstr>
      <vt:lpstr>Slide 13</vt:lpstr>
      <vt:lpstr>Slide 14</vt:lpstr>
      <vt:lpstr>Adulteration tests </vt:lpstr>
      <vt:lpstr>Slide 16</vt:lpstr>
      <vt:lpstr>Measurement of Milk</vt:lpstr>
      <vt:lpstr>By weight</vt:lpstr>
      <vt:lpstr>By volume</vt:lpstr>
      <vt:lpstr>Milk storage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MUAZ</dc:creator>
  <cp:lastModifiedBy>Ahmad</cp:lastModifiedBy>
  <cp:revision>25</cp:revision>
  <dcterms:created xsi:type="dcterms:W3CDTF">2017-01-31T12:41:27Z</dcterms:created>
  <dcterms:modified xsi:type="dcterms:W3CDTF">2017-12-12T07:07:44Z</dcterms:modified>
</cp:coreProperties>
</file>