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0"/>
  </p:notesMasterIdLst>
  <p:sldIdLst>
    <p:sldId id="256" r:id="rId2"/>
    <p:sldId id="312" r:id="rId3"/>
    <p:sldId id="31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304" r:id="rId22"/>
    <p:sldId id="276" r:id="rId23"/>
    <p:sldId id="277" r:id="rId24"/>
    <p:sldId id="305" r:id="rId25"/>
    <p:sldId id="278" r:id="rId26"/>
    <p:sldId id="279" r:id="rId27"/>
    <p:sldId id="280" r:id="rId28"/>
    <p:sldId id="282" r:id="rId29"/>
    <p:sldId id="281" r:id="rId30"/>
    <p:sldId id="283" r:id="rId31"/>
    <p:sldId id="306" r:id="rId32"/>
    <p:sldId id="313" r:id="rId33"/>
    <p:sldId id="314" r:id="rId34"/>
    <p:sldId id="315" r:id="rId35"/>
    <p:sldId id="316" r:id="rId36"/>
    <p:sldId id="317" r:id="rId37"/>
    <p:sldId id="318" r:id="rId38"/>
    <p:sldId id="319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718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C4B7C-2477-4928-A334-797BF9782630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7A944-A61E-4E60-B356-3B3D25B686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5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7A944-A61E-4E60-B356-3B3D25B686C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0"/>
              <a:ext cx="816" cy="3975"/>
              <a:chOff x="4944" y="0"/>
              <a:chExt cx="816" cy="3975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0"/>
                <a:ext cx="480" cy="1431"/>
                <a:chOff x="5280" y="0"/>
                <a:chExt cx="480" cy="1431"/>
              </a:xfrm>
            </p:grpSpPr>
            <p:grpSp>
              <p:nvGrpSpPr>
                <p:cNvPr id="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5" y="-1"/>
                  <a:ext cx="174" cy="176"/>
                  <a:chOff x="1667" y="323"/>
                  <a:chExt cx="1690" cy="2560"/>
                </a:xfrm>
              </p:grpSpPr>
              <p:grpSp>
                <p:nvGrpSpPr>
                  <p:cNvPr id="2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67" y="323"/>
                    <a:ext cx="1690" cy="2560"/>
                    <a:chOff x="166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2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67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0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25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en-US"/>
            </a:p>
          </p:txBody>
        </p:sp>
      </p:grpSp>
      <p:sp>
        <p:nvSpPr>
          <p:cNvPr id="2053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3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946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2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946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67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1946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9469" name="Freeform 13"/>
                  <p:cNvSpPr>
                    <a:spLocks/>
                  </p:cNvSpPr>
                  <p:nvPr/>
                </p:nvSpPr>
                <p:spPr bwMode="auto">
                  <a:xfrm>
                    <a:off x="260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9470" name="Freeform 14"/>
                  <p:cNvSpPr>
                    <a:spLocks/>
                  </p:cNvSpPr>
                  <p:nvPr/>
                </p:nvSpPr>
                <p:spPr bwMode="auto">
                  <a:xfrm>
                    <a:off x="267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9471" name="Freeform 15"/>
                  <p:cNvSpPr>
                    <a:spLocks/>
                  </p:cNvSpPr>
                  <p:nvPr/>
                </p:nvSpPr>
                <p:spPr bwMode="auto">
                  <a:xfrm>
                    <a:off x="2425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947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947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7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1950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0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0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0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0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0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0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0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1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/>
            </a:p>
          </p:txBody>
        </p:sp>
        <p:sp>
          <p:nvSpPr>
            <p:cNvPr id="1951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1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en-US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51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fld id="{D10A53CB-5E60-45A2-BBB3-C8D8DA89CD1F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1951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endParaRPr lang="en-US"/>
          </a:p>
        </p:txBody>
      </p:sp>
      <p:sp>
        <p:nvSpPr>
          <p:cNvPr id="1951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fld id="{385D20F9-CB51-4551-AC03-3F9F8750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pk/imgres?imgurl=http://www.thecamreport.com/images/Kinesiology.gif&amp;imgrefurl=http://www.thecamreport.com/category/c-manipulative-and-body-based-methods/kinesiology/&amp;usg=__FbXYoZviR4Tgk32VNZ_aYbZI8HI=&amp;h=675&amp;w=675&amp;sz=7&amp;hl=en&amp;start=3&amp;zoom=1&amp;tbnid=nR5EWXiqLfeNGM:&amp;tbnh=138&amp;tbnw=138&amp;ei=oqprULqNEuOn0QXf64HYDQ&amp;prev=/search?q=kinesiology&amp;um=1&amp;hl=en&amp;sa=N&amp;gbv=2&amp;tbm=isch&amp;um=1&amp;itbs=1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3.bp.blogspot.com/-ji40ACe9xOU/Tc2F6dBK-gI/AAAAAAAAASA/H-4u0Qkm93A/s1600/Biomechanics-health.jpg" TargetMode="Externa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066800" y="2362200"/>
            <a:ext cx="4041648" cy="1219200"/>
          </a:xfrm>
        </p:spPr>
        <p:txBody>
          <a:bodyPr/>
          <a:lstStyle/>
          <a:p>
            <a:pPr algn="l"/>
            <a:r>
              <a:rPr lang="en-US" b="1" dirty="0" smtClean="0"/>
              <a:t>KINESIOLOGY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81000" y="457200"/>
            <a:ext cx="6480048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CHAPTER 1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MECHANICAL PRINCIPLES</a:t>
            </a:r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81200" y="4038600"/>
            <a:ext cx="5486400" cy="1295400"/>
          </a:xfrm>
          <a:prstGeom prst="rect">
            <a:avLst/>
          </a:prstGeom>
        </p:spPr>
        <p:txBody>
          <a:bodyPr vert="horz" tIns="0" rIns="45720" bIns="0" anchor="b">
            <a:normAutofit fontScale="6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8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itchFamily="34" charset="0"/>
                <a:ea typeface="+mn-ea"/>
                <a:cs typeface="+mn-cs"/>
              </a:rPr>
              <a:t>Dr.Atif</a:t>
            </a:r>
            <a:r>
              <a:rPr kumimoji="0" lang="en-US" sz="4800" b="1" i="0" u="none" strike="noStrike" kern="1200" cap="none" spc="3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itchFamily="34" charset="0"/>
                <a:ea typeface="+mn-ea"/>
                <a:cs typeface="+mn-cs"/>
              </a:rPr>
              <a:t> Malik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4800" b="1" spc="300" dirty="0" smtClean="0">
                <a:latin typeface="Berlin Sans FB Demi" pitchFamily="34" charset="0"/>
              </a:rPr>
              <a:t>DPT</a:t>
            </a:r>
            <a:r>
              <a:rPr lang="en-US" sz="4800" b="1" spc="300" baseline="0" dirty="0" smtClean="0">
                <a:latin typeface="Berlin Sans FB Demi" pitchFamily="34" charset="0"/>
              </a:rPr>
              <a:t>(KEMU)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800" b="1" i="0" u="none" strike="noStrike" kern="1200" cap="none" spc="3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itchFamily="34" charset="0"/>
                <a:ea typeface="+mn-ea"/>
                <a:cs typeface="+mn-cs"/>
              </a:rPr>
              <a:t>M.S Neuromuscular PT</a:t>
            </a:r>
            <a:r>
              <a:rPr kumimoji="0" lang="en-US" sz="2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“Gravity is the force by which all bodies are attracted to earth.”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u="sng" dirty="0" smtClean="0"/>
              <a:t>NEWTON’S EXPLANATION: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Force of attraction existed between all material objects and the magnitude of attraction was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Directly proportional to </a:t>
            </a:r>
            <a:r>
              <a:rPr lang="en-US" sz="2400" b="1" u="sng" dirty="0" smtClean="0">
                <a:solidFill>
                  <a:schemeClr val="accent5"/>
                </a:solidFill>
              </a:rPr>
              <a:t>MASS</a:t>
            </a:r>
            <a:r>
              <a:rPr lang="en-US" sz="2400" u="sng" dirty="0" smtClean="0"/>
              <a:t> </a:t>
            </a:r>
            <a:r>
              <a:rPr lang="en-US" sz="2400" dirty="0" smtClean="0"/>
              <a:t>of each body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Inversely proportional to </a:t>
            </a:r>
            <a:r>
              <a:rPr lang="en-US" sz="2400" b="1" u="sng" dirty="0" smtClean="0">
                <a:solidFill>
                  <a:schemeClr val="accent5"/>
                </a:solidFill>
              </a:rPr>
              <a:t>SQUARE DISTANCE</a:t>
            </a:r>
            <a:r>
              <a:rPr lang="en-US" sz="2400" b="1" dirty="0" smtClean="0"/>
              <a:t> </a:t>
            </a:r>
            <a:r>
              <a:rPr lang="en-US" sz="2400" dirty="0" smtClean="0"/>
              <a:t>between the bodies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Direction of gravitational attraction of earth?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u="sng" dirty="0" smtClean="0">
                <a:solidFill>
                  <a:schemeClr val="accent5"/>
                </a:solidFill>
              </a:rPr>
              <a:t>“towards the centre of earth and acts </a:t>
            </a:r>
            <a:r>
              <a:rPr lang="en-US" dirty="0" smtClean="0">
                <a:solidFill>
                  <a:schemeClr val="accent5"/>
                </a:solidFill>
              </a:rPr>
              <a:t>   	                       	                 </a:t>
            </a:r>
            <a:r>
              <a:rPr lang="en-US" u="sng" dirty="0" smtClean="0">
                <a:solidFill>
                  <a:schemeClr val="accent5"/>
                </a:solidFill>
              </a:rPr>
              <a:t>continuously” </a:t>
            </a:r>
            <a:endParaRPr lang="en-US" u="sng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Force of gravity on human body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/>
                </a:solidFill>
              </a:rPr>
              <a:t>What will happen if the gravity is un opposed?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/>
                </a:solidFill>
              </a:rPr>
              <a:t>Who opposes the force of gravity?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/>
                </a:solidFill>
              </a:rPr>
              <a:t>What if the opposing force is greater then force of gravity?</a:t>
            </a:r>
            <a:endParaRPr lang="en-US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un opposed the person will fall to the ground</a:t>
            </a:r>
          </a:p>
          <a:p>
            <a:r>
              <a:rPr lang="en-US" dirty="0" smtClean="0"/>
              <a:t>Effects of the gravity can be counterbalanced when a force equal and opposite to it is employed e.g.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   support of plinth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   buoyancy of water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   isometric muscle contraction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If opposing force is greater then gravity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5"/>
                </a:solidFill>
              </a:rPr>
              <a:t>    </a:t>
            </a:r>
          </a:p>
          <a:p>
            <a:pPr>
              <a:buNone/>
            </a:pPr>
            <a:r>
              <a:rPr lang="en-US" dirty="0" smtClean="0">
                <a:solidFill>
                  <a:schemeClr val="accent5"/>
                </a:solidFill>
              </a:rPr>
              <a:t>         </a:t>
            </a:r>
            <a:r>
              <a:rPr lang="en-US" u="sng" dirty="0" smtClean="0">
                <a:solidFill>
                  <a:schemeClr val="accent5"/>
                </a:solidFill>
              </a:rPr>
              <a:t>Movement will occur in the direction of that force</a:t>
            </a:r>
          </a:p>
          <a:p>
            <a:pPr>
              <a:buNone/>
            </a:pPr>
            <a:r>
              <a:rPr lang="en-US" dirty="0" smtClean="0">
                <a:solidFill>
                  <a:schemeClr val="accent5"/>
                </a:solidFill>
              </a:rPr>
              <a:t>    </a:t>
            </a:r>
          </a:p>
          <a:p>
            <a:pPr>
              <a:buNone/>
            </a:pP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smtClean="0"/>
              <a:t>Examples: </a:t>
            </a:r>
            <a:r>
              <a:rPr lang="en-US" b="1" u="sng" dirty="0" smtClean="0"/>
              <a:t>Heel standing 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Can be raised from ground by the contraction of </a:t>
            </a:r>
          </a:p>
          <a:p>
            <a:pPr marL="514350" indent="-514350">
              <a:buNone/>
            </a:pPr>
            <a:r>
              <a:rPr lang="en-US" dirty="0" smtClean="0"/>
              <a:t>      calf muscles. (force greater then gravity).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As long as the force remains equal to gravity.    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Heel will be lowered to ground if m/s relaxes. 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Anti-gravity muscle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erect position the balance is maintained by the integrated action of many m/s.</a:t>
            </a:r>
          </a:p>
          <a:p>
            <a:r>
              <a:rPr lang="en-US" dirty="0" smtClean="0"/>
              <a:t>Predominantly extensors.  </a:t>
            </a:r>
          </a:p>
          <a:p>
            <a:r>
              <a:rPr lang="en-US" u="sng" dirty="0" smtClean="0">
                <a:solidFill>
                  <a:schemeClr val="accent5"/>
                </a:solidFill>
              </a:rPr>
              <a:t>True relaxation </a:t>
            </a:r>
            <a:r>
              <a:rPr lang="en-US" dirty="0" smtClean="0"/>
              <a:t>can only occur under conditions in which the m/s are no longer required to work against the effects of gravity. 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CENTER OF GRAVITY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Of a </a:t>
            </a:r>
            <a:r>
              <a:rPr lang="en-US" b="1" dirty="0" smtClean="0">
                <a:solidFill>
                  <a:schemeClr val="accent5"/>
                </a:solidFill>
              </a:rPr>
              <a:t>rigid body </a:t>
            </a:r>
            <a:r>
              <a:rPr lang="en-US" dirty="0" smtClean="0"/>
              <a:t>is the point through which the earth’s attraction effectively acts whatever the position of the body i.e. the point through which </a:t>
            </a:r>
            <a:r>
              <a:rPr lang="en-US" b="1" dirty="0" smtClean="0">
                <a:solidFill>
                  <a:schemeClr val="accent5"/>
                </a:solidFill>
              </a:rPr>
              <a:t>line of action of weight </a:t>
            </a:r>
            <a:r>
              <a:rPr lang="en-US" dirty="0" smtClean="0"/>
              <a:t>acts.</a:t>
            </a:r>
          </a:p>
          <a:p>
            <a:r>
              <a:rPr lang="en-US" u="sng" dirty="0" smtClean="0"/>
              <a:t>Examples: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Uniform rod: exactly half-way along its length.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Irregular body: </a:t>
            </a:r>
            <a:r>
              <a:rPr lang="en-US" dirty="0" smtClean="0">
                <a:solidFill>
                  <a:schemeClr val="accent5"/>
                </a:solidFill>
              </a:rPr>
              <a:t>Plumb line method</a:t>
            </a:r>
          </a:p>
          <a:p>
            <a:pPr marL="571500" indent="-571500">
              <a:buNone/>
            </a:pPr>
            <a:r>
              <a:rPr lang="en-US" dirty="0" smtClean="0"/>
              <a:t>Centre of gravity may lie outside the body e.g. ring</a:t>
            </a:r>
          </a:p>
          <a:p>
            <a:pPr marL="571500" indent="-571500">
              <a:buNone/>
            </a:pPr>
            <a:endParaRPr lang="en-US" dirty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COG of human body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anatomical position.</a:t>
            </a:r>
          </a:p>
          <a:p>
            <a:r>
              <a:rPr lang="en-US" dirty="0" smtClean="0"/>
              <a:t>Vicinity of </a:t>
            </a:r>
            <a:r>
              <a:rPr lang="en-US" dirty="0" smtClean="0">
                <a:solidFill>
                  <a:schemeClr val="accent5"/>
                </a:solidFill>
              </a:rPr>
              <a:t>2</a:t>
            </a:r>
            <a:r>
              <a:rPr lang="en-US" baseline="30000" dirty="0" smtClean="0">
                <a:solidFill>
                  <a:schemeClr val="accent5"/>
                </a:solidFill>
              </a:rPr>
              <a:t>nd</a:t>
            </a:r>
            <a:r>
              <a:rPr lang="en-US" dirty="0" smtClean="0">
                <a:solidFill>
                  <a:schemeClr val="accent5"/>
                </a:solidFill>
              </a:rPr>
              <a:t> sacral vertebrae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u="sng" dirty="0" smtClean="0"/>
              <a:t>NOTE:</a:t>
            </a:r>
          </a:p>
          <a:p>
            <a:pPr>
              <a:buNone/>
            </a:pPr>
            <a:r>
              <a:rPr lang="en-US" dirty="0" smtClean="0"/>
              <a:t>    Its position may vary according to the anatomical structure of the </a:t>
            </a:r>
            <a:r>
              <a:rPr lang="en-US" smtClean="0"/>
              <a:t>individual</a:t>
            </a:r>
            <a:r>
              <a:rPr lang="en-US" smtClean="0"/>
              <a:t>.</a:t>
            </a:r>
            <a:endParaRPr lang="en-US" dirty="0" smtClean="0"/>
          </a:p>
          <a:p>
            <a:r>
              <a:rPr lang="en-US" u="sng" dirty="0" smtClean="0"/>
              <a:t>Reason</a:t>
            </a:r>
            <a:r>
              <a:rPr lang="en-US" dirty="0" smtClean="0"/>
              <a:t>: greater amount of weight they carry in upper half of the body.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 IMPORTANT:</a:t>
            </a:r>
          </a:p>
          <a:p>
            <a:r>
              <a:rPr lang="en-US" dirty="0" smtClean="0"/>
              <a:t>Direct support at the COG of human body is not possible and its exact position is merely of interest in assessing the distance between COG and </a:t>
            </a:r>
            <a:r>
              <a:rPr lang="en-US" dirty="0" smtClean="0">
                <a:solidFill>
                  <a:schemeClr val="accent5"/>
                </a:solidFill>
              </a:rPr>
              <a:t>point of support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Location of gravity will vary with the different postures assumed by the body.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LINE OF GRAVITY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54864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Line of gravity is an imaginary line which passes through the centre of gravity.</a:t>
            </a:r>
          </a:p>
          <a:p>
            <a:endParaRPr lang="en-US" dirty="0" smtClean="0"/>
          </a:p>
          <a:p>
            <a:r>
              <a:rPr lang="en-US" u="sng" dirty="0" smtClean="0"/>
              <a:t>FUNDAMENTAL STANDING POSITION: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u="sng" dirty="0" smtClean="0"/>
              <a:t>LOG</a:t>
            </a:r>
            <a:r>
              <a:rPr lang="en-US" dirty="0" smtClean="0"/>
              <a:t> passes through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vertex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2</a:t>
            </a:r>
            <a:r>
              <a:rPr lang="en-US" baseline="30000" dirty="0" smtClean="0"/>
              <a:t>nd</a:t>
            </a:r>
            <a:r>
              <a:rPr lang="en-US" dirty="0" smtClean="0"/>
              <a:t> sacral vertebrae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point between the feet (level</a:t>
            </a:r>
          </a:p>
          <a:p>
            <a:pPr marL="514350" indent="-514350">
              <a:buNone/>
            </a:pPr>
            <a:r>
              <a:rPr lang="en-US" dirty="0" smtClean="0"/>
              <a:t> with the transverse tarsal joints).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533400"/>
            <a:ext cx="3048000" cy="5791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tchcollege.com/images/degree_images/31.0505_3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00"/>
            <a:ext cx="2857500" cy="2847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://t0.gstatic.com/images?q=tbn:ANd9GcQR8HIuH274hj3p39QGcUIL1MKyX31iDThfqCRcmPFm6c-LNaE4MrPB3cZt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3886200"/>
            <a:ext cx="2057398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://3.bp.blogspot.com/-ji40ACe9xOU/Tc2F6dBK-gI/AAAAAAAAASA/H-4u0Qkm93A/s320/Biomechanics-health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10200" y="3581400"/>
            <a:ext cx="2543175" cy="29813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u="sng" dirty="0" smtClean="0"/>
              <a:t>NOTE: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/>
              <a:t>   Relationship of the body structures to the LOG is subject to considerable variation in accordance with individual differences in </a:t>
            </a:r>
            <a:r>
              <a:rPr lang="en-US" dirty="0" smtClean="0">
                <a:solidFill>
                  <a:schemeClr val="accent5"/>
                </a:solidFill>
              </a:rPr>
              <a:t>posture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5"/>
                </a:solidFill>
              </a:rPr>
              <a:t>anatomical structure</a:t>
            </a:r>
            <a:r>
              <a:rPr lang="en-US" dirty="0" smtClean="0"/>
              <a:t>. 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90600"/>
            <a:ext cx="4589253" cy="48768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lum contrast="-20000"/>
          </a:blip>
          <a:srcRect/>
          <a:stretch>
            <a:fillRect/>
          </a:stretch>
        </p:blipFill>
        <p:spPr bwMode="auto">
          <a:xfrm>
            <a:off x="5486400" y="3657600"/>
            <a:ext cx="3005297" cy="2985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334000" y="228600"/>
            <a:ext cx="3333750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 average when posture is good LOG passes through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 Mid-cervical vertebrae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 Mid-lumber vertebrae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 In front of thoracic vertebrae.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 External ear and point of shoulders are in same  	frontal plane and lie lateral to the LOG.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 Central axis of knee and ankle joint lie poster-lateral   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Applied to a </a:t>
            </a:r>
            <a:r>
              <a:rPr lang="en-US" b="1" dirty="0" smtClean="0">
                <a:solidFill>
                  <a:schemeClr val="accent5"/>
                </a:solidFill>
              </a:rPr>
              <a:t>rigid body</a:t>
            </a:r>
            <a:r>
              <a:rPr lang="en-US" dirty="0" smtClean="0"/>
              <a:t>, is the area by which it is supported.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Examples: </a:t>
            </a:r>
          </a:p>
          <a:p>
            <a:pPr>
              <a:buNone/>
            </a:pPr>
            <a:r>
              <a:rPr lang="en-US" dirty="0" smtClean="0"/>
              <a:t>    Cube : face on which it rests.</a:t>
            </a:r>
          </a:p>
          <a:p>
            <a:pPr>
              <a:buNone/>
            </a:pPr>
            <a:r>
              <a:rPr lang="en-US" dirty="0" smtClean="0"/>
              <a:t>    Chair : area bounded by the lines joining the   	       legs.</a:t>
            </a:r>
          </a:p>
          <a:p>
            <a:pPr>
              <a:buNone/>
            </a:pPr>
            <a:r>
              <a:rPr lang="en-US" dirty="0" smtClean="0"/>
              <a:t>    Lying : posterior aspect of the whole body forms  </a:t>
            </a:r>
          </a:p>
          <a:p>
            <a:pPr>
              <a:buNone/>
            </a:pPr>
            <a:r>
              <a:rPr lang="en-US" dirty="0" smtClean="0"/>
              <a:t>                 the base.</a:t>
            </a:r>
          </a:p>
          <a:p>
            <a:pPr>
              <a:buNone/>
            </a:pPr>
            <a:r>
              <a:rPr lang="en-US" dirty="0" smtClean="0"/>
              <a:t>    Stride standing : area as wide as the feet.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14400"/>
            <a:ext cx="28575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5765" y="2452687"/>
            <a:ext cx="1973035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30573" y="4495800"/>
            <a:ext cx="3413427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Equilibrium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“ when the  forces acting upon the body are perfectly balanced and the body remains at rest or uniform motion.”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equilibrium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three types of equilibrium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Stable equilibrium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Unstable equilibrium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Neutral equilibrium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Stable equilibrium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6324600" cy="39925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If the forces acting upon the body at rest tend to restore it to its original position after it has been displaced.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u="sng" dirty="0" smtClean="0"/>
              <a:t>Important: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The condition of equilibrium is most stable when</a:t>
            </a:r>
          </a:p>
          <a:p>
            <a:r>
              <a:rPr lang="en-US" dirty="0" smtClean="0"/>
              <a:t>    COG is as low as possible </a:t>
            </a:r>
          </a:p>
          <a:p>
            <a:r>
              <a:rPr lang="en-US" dirty="0" smtClean="0"/>
              <a:t>    LOG falls near the centre of extensive base.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b="57176"/>
          <a:stretch>
            <a:fillRect/>
          </a:stretch>
        </p:blipFill>
        <p:spPr bwMode="auto">
          <a:xfrm>
            <a:off x="4773706" y="228600"/>
            <a:ext cx="4141694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Unstable equilibrium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a body is given an initial displacement and the forces acting upon it increase the initial displacement, however small the latter may be , the body is said to be in unstable equilibrium.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u="sng" dirty="0" smtClean="0"/>
              <a:t>Reason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very small displacement cause the line of gravity to fall outside the base.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u="sng" dirty="0" smtClean="0"/>
              <a:t>Important 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COG as high as possible </a:t>
            </a:r>
          </a:p>
          <a:p>
            <a:r>
              <a:rPr lang="en-US" dirty="0" smtClean="0"/>
              <a:t>    Small base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t="45343" b="19391"/>
          <a:stretch>
            <a:fillRect/>
          </a:stretch>
        </p:blipFill>
        <p:spPr bwMode="auto">
          <a:xfrm>
            <a:off x="5105400" y="4724400"/>
            <a:ext cx="3352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Most unstable when</a:t>
            </a:r>
          </a:p>
          <a:p>
            <a:r>
              <a:rPr lang="en-US" dirty="0" smtClean="0"/>
              <a:t>   COG is raised. </a:t>
            </a:r>
          </a:p>
          <a:p>
            <a:r>
              <a:rPr lang="en-US" dirty="0" smtClean="0"/>
              <a:t>   LOG falls near the margin of the base.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study of the anatomy, physiology, and mechanics of body movement, especially in humans</a:t>
            </a:r>
            <a:endParaRPr lang="en-US" b="1" dirty="0" smtClean="0"/>
          </a:p>
          <a:p>
            <a:r>
              <a:rPr lang="en-US" b="1" dirty="0" smtClean="0"/>
              <a:t>Kinesiology</a:t>
            </a:r>
            <a:r>
              <a:rPr lang="en-US" dirty="0" smtClean="0"/>
              <a:t>, also known as </a:t>
            </a:r>
            <a:r>
              <a:rPr lang="en-US" b="1" dirty="0" smtClean="0"/>
              <a:t>human kinetics</a:t>
            </a:r>
            <a:r>
              <a:rPr lang="en-US" dirty="0" smtClean="0"/>
              <a:t>, is the scientific study of human movement. Kinesiology addresses physiological and mechanical mechanisms.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Neutral equilibrium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If in spite of displacement of a body , the </a:t>
            </a:r>
            <a:r>
              <a:rPr lang="en-US" dirty="0" smtClean="0">
                <a:solidFill>
                  <a:schemeClr val="accent5"/>
                </a:solidFill>
              </a:rPr>
              <a:t>height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5"/>
                </a:solidFill>
              </a:rPr>
              <a:t>position</a:t>
            </a:r>
            <a:r>
              <a:rPr lang="en-US" dirty="0" smtClean="0"/>
              <a:t>  of COG remains same in relation to the base.</a:t>
            </a:r>
          </a:p>
          <a:p>
            <a:pPr>
              <a:buNone/>
            </a:pPr>
            <a:r>
              <a:rPr lang="en-US" dirty="0" smtClean="0"/>
              <a:t>    e.g. ball moves on a plane surface.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contrast="40000"/>
          </a:blip>
          <a:srcRect t="78090"/>
          <a:stretch>
            <a:fillRect/>
          </a:stretch>
        </p:blipFill>
        <p:spPr bwMode="auto">
          <a:xfrm>
            <a:off x="762000" y="4572000"/>
            <a:ext cx="7709552" cy="1524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451" y="533401"/>
            <a:ext cx="3326149" cy="300092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2971800"/>
            <a:ext cx="4857750" cy="32385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Stability of human body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Greatest in lying position</a:t>
            </a:r>
          </a:p>
          <a:p>
            <a:r>
              <a:rPr lang="en-US" dirty="0" smtClean="0"/>
              <a:t>Becomes progressively less stable as the </a:t>
            </a:r>
            <a:r>
              <a:rPr lang="en-US" dirty="0" smtClean="0">
                <a:solidFill>
                  <a:schemeClr val="accent5"/>
                </a:solidFill>
              </a:rPr>
              <a:t>COG is raised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chemeClr val="accent5"/>
                </a:solidFill>
              </a:rPr>
              <a:t>base is reduced </a:t>
            </a:r>
            <a:r>
              <a:rPr lang="en-US" dirty="0" smtClean="0"/>
              <a:t>e.g. sitting and standing positions.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6829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Fixation and stabilization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Fixation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u="sng" dirty="0" smtClean="0"/>
              <a:t>state of immobility.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Stabilization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u="sng" dirty="0" smtClean="0"/>
              <a:t>relative immobility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Types of fixation:</a:t>
            </a:r>
          </a:p>
          <a:p>
            <a:r>
              <a:rPr lang="en-US" dirty="0" smtClean="0"/>
              <a:t>    Active fixation.</a:t>
            </a:r>
          </a:p>
          <a:p>
            <a:r>
              <a:rPr lang="en-US" dirty="0" smtClean="0"/>
              <a:t>    Passive fixation.</a:t>
            </a:r>
          </a:p>
        </p:txBody>
      </p:sp>
    </p:spTree>
    <p:extLst>
      <p:ext uri="{BB962C8B-B14F-4D97-AF65-F5344CB8AC3E}">
        <p14:creationId xmlns:p14="http://schemas.microsoft.com/office/powerpoint/2010/main" val="412342595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Active fixation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obtained by the co contraction of muscles.</a:t>
            </a:r>
          </a:p>
          <a:p>
            <a:r>
              <a:rPr lang="en-US" u="sng" dirty="0" smtClean="0"/>
              <a:t>Passive fixation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By</a:t>
            </a:r>
            <a:r>
              <a:rPr lang="en-US" dirty="0" smtClean="0">
                <a:solidFill>
                  <a:schemeClr val="accent5"/>
                </a:solidFill>
              </a:rPr>
              <a:t> manual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5"/>
                </a:solidFill>
              </a:rPr>
              <a:t>mechanical.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   manual pressure.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   straps.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    sandbags.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0025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Importance of fixation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smtClean="0">
                <a:solidFill>
                  <a:srgbClr val="FF0000"/>
                </a:solidFill>
              </a:rPr>
              <a:t>movements</a:t>
            </a:r>
            <a:r>
              <a:rPr lang="en-US" dirty="0" smtClean="0"/>
              <a:t> in joints.</a:t>
            </a:r>
          </a:p>
          <a:p>
            <a:pPr>
              <a:buNone/>
            </a:pPr>
            <a:r>
              <a:rPr lang="en-US" dirty="0" smtClean="0"/>
              <a:t>    e.g. maintaining posture or for localizing movement to specific joint.</a:t>
            </a:r>
          </a:p>
          <a:p>
            <a:r>
              <a:rPr lang="en-US" dirty="0" smtClean="0"/>
              <a:t>Improve </a:t>
            </a:r>
            <a:r>
              <a:rPr lang="en-US" dirty="0" smtClean="0">
                <a:solidFill>
                  <a:srgbClr val="FF0000"/>
                </a:solidFill>
              </a:rPr>
              <a:t>efficiency of muscles </a:t>
            </a:r>
            <a:r>
              <a:rPr lang="en-US" dirty="0" smtClean="0"/>
              <a:t>by fixing their origin.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Localize movement </a:t>
            </a:r>
            <a:r>
              <a:rPr lang="en-US" dirty="0" smtClean="0"/>
              <a:t>in performance of passive movement.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6365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Stabilization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Suitable background for activity by stabilization  of areas which are </a:t>
            </a:r>
            <a:r>
              <a:rPr lang="en-US" dirty="0" smtClean="0">
                <a:solidFill>
                  <a:schemeClr val="accent5"/>
                </a:solidFill>
              </a:rPr>
              <a:t>not required </a:t>
            </a:r>
            <a:r>
              <a:rPr lang="en-US" dirty="0" smtClean="0"/>
              <a:t>to take part in movement.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5"/>
                </a:solidFill>
              </a:rPr>
              <a:t>To increase its efficiency</a:t>
            </a:r>
            <a:r>
              <a:rPr lang="en-US" dirty="0" smtClean="0"/>
              <a:t> or to </a:t>
            </a:r>
            <a:r>
              <a:rPr lang="en-US" dirty="0" smtClean="0">
                <a:solidFill>
                  <a:schemeClr val="accent5"/>
                </a:solidFill>
              </a:rPr>
              <a:t>maintain balance.</a:t>
            </a:r>
          </a:p>
        </p:txBody>
      </p:sp>
    </p:spTree>
    <p:extLst>
      <p:ext uri="{BB962C8B-B14F-4D97-AF65-F5344CB8AC3E}">
        <p14:creationId xmlns:p14="http://schemas.microsoft.com/office/powerpoint/2010/main" val="4988780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5"/>
                </a:solidFill>
              </a:rPr>
              <a:t>Fractures, joint injuries and disease necessitating long-term immobility will require? 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786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Fixation by mechanical means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Splint 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Balanced traction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Operative measures</a:t>
            </a:r>
          </a:p>
          <a:p>
            <a:pPr marL="514350" indent="-514350">
              <a:buNone/>
            </a:pPr>
            <a:r>
              <a:rPr lang="en-US" dirty="0" smtClean="0"/>
              <a:t>          e.g. bone grafting or    plating .</a:t>
            </a:r>
          </a:p>
          <a:p>
            <a:pPr marL="514350" indent="-51435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209800"/>
            <a:ext cx="30861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3118399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2"/>
                </a:solidFill>
              </a:rPr>
              <a:t>OBJECTIVE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>
                <a:solidFill>
                  <a:schemeClr val="accent5"/>
                </a:solidFill>
              </a:rPr>
              <a:t>    To apply the mechanical principles on human body movements.</a:t>
            </a:r>
          </a:p>
          <a:p>
            <a:pPr>
              <a:buNone/>
            </a:pPr>
            <a:r>
              <a:rPr lang="en-US" dirty="0" smtClean="0"/>
              <a:t>    At the end of this lecture you will be able to understand</a:t>
            </a:r>
          </a:p>
          <a:p>
            <a:pPr marL="514350" indent="-514350">
              <a:buAutoNum type="arabicPeriod"/>
            </a:pPr>
            <a:r>
              <a:rPr lang="en-US" dirty="0" smtClean="0"/>
              <a:t>Force .</a:t>
            </a:r>
          </a:p>
          <a:p>
            <a:pPr marL="514350" indent="-514350">
              <a:buAutoNum type="arabicPeriod"/>
            </a:pPr>
            <a:r>
              <a:rPr lang="en-US" dirty="0" smtClean="0"/>
              <a:t>Composition of force.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is point of application of force.</a:t>
            </a:r>
          </a:p>
          <a:p>
            <a:pPr marL="514350" indent="-514350">
              <a:buAutoNum type="arabicPeriod"/>
            </a:pPr>
            <a:r>
              <a:rPr lang="en-US" dirty="0" smtClean="0"/>
              <a:t>Resolution of forces.</a:t>
            </a:r>
          </a:p>
          <a:p>
            <a:pPr marL="514350" indent="-514350">
              <a:buAutoNum type="arabicPeriod"/>
            </a:pPr>
            <a:r>
              <a:rPr lang="en-US" dirty="0" smtClean="0"/>
              <a:t>Principles of compounding forces.</a:t>
            </a:r>
          </a:p>
          <a:p>
            <a:pPr marL="514350" indent="-514350">
              <a:buAutoNum type="arabicPeriod"/>
            </a:pPr>
            <a:r>
              <a:rPr lang="en-US" dirty="0" smtClean="0"/>
              <a:t>Tension.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FORCE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dirty="0">
              <a:solidFill>
                <a:schemeClr val="accent5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 smtClean="0">
                <a:solidFill>
                  <a:schemeClr val="accent5"/>
                </a:solidFill>
              </a:rPr>
              <a:t>  </a:t>
            </a:r>
            <a:r>
              <a:rPr lang="en-US" u="sng" dirty="0" smtClean="0">
                <a:solidFill>
                  <a:schemeClr val="accent5"/>
                </a:solidFill>
              </a:rPr>
              <a:t>“</a:t>
            </a:r>
            <a:r>
              <a:rPr lang="en-US" i="1" u="sng" dirty="0" smtClean="0">
                <a:solidFill>
                  <a:schemeClr val="accent5"/>
                </a:solidFill>
              </a:rPr>
              <a:t>Force is an agent which alters the state of rest of a body or its uniform motion in a straight line.”</a:t>
            </a:r>
            <a:endParaRPr lang="en-US" i="1" u="sng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Composition of force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chemeClr val="accent5"/>
                </a:solidFill>
              </a:rPr>
              <a:t>Direction of  force : </a:t>
            </a:r>
          </a:p>
          <a:p>
            <a:pPr marL="514350" indent="-514350">
              <a:buNone/>
            </a:pPr>
            <a:r>
              <a:rPr lang="en-US" dirty="0" smtClean="0"/>
              <a:t>    represented by the direction of the arrow.</a:t>
            </a:r>
          </a:p>
          <a:p>
            <a:pPr>
              <a:buNone/>
            </a:pPr>
            <a:endParaRPr lang="en-US" dirty="0" smtClean="0">
              <a:solidFill>
                <a:schemeClr val="accent5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5"/>
                </a:solidFill>
              </a:rPr>
              <a:t>2) Magnitude of force 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represented by the length of the arrow.</a:t>
            </a:r>
          </a:p>
          <a:p>
            <a:pPr>
              <a:buNone/>
            </a:pPr>
            <a:endParaRPr lang="en-US" dirty="0" smtClean="0">
              <a:solidFill>
                <a:schemeClr val="accent5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5"/>
                </a:solidFill>
              </a:rPr>
              <a:t>3) Point of application: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by tail of arrow 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</a:t>
            </a:r>
            <a:r>
              <a:rPr lang="en-US" b="1" dirty="0" smtClean="0"/>
              <a:t>ompounding  of forces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/>
                </a:solidFill>
              </a:rPr>
              <a:t>Two forces acting in same direction and at a common point?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/>
                </a:solidFill>
              </a:rPr>
              <a:t>Two equal forces acting at a common point and in opposite directions?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/>
                </a:solidFill>
              </a:rPr>
              <a:t>Two unequal forces acting at a common point and in opposite direction?</a:t>
            </a:r>
            <a:endParaRPr lang="en-US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Tension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5"/>
                </a:solidFill>
              </a:rPr>
              <a:t>“System of forces tending to separate parts of the body combined with equal and opposite forces which hold the parts together.”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Unit: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NEWTON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MECHANICS OF POSITION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GRAVITY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CENTRE OF GRAVITY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LINE OF GRAVITY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BASE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EQILIBRIUM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FIXATION AND STABILIZATION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manual therapyPresentation-1</Template>
  <TotalTime>667</TotalTime>
  <Words>1220</Words>
  <Application>Microsoft Office PowerPoint</Application>
  <PresentationFormat>On-screen Show (4:3)</PresentationFormat>
  <Paragraphs>204</Paragraphs>
  <Slides>38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Berlin Sans FB Demi</vt:lpstr>
      <vt:lpstr>Bookman Old Style</vt:lpstr>
      <vt:lpstr>Calibri</vt:lpstr>
      <vt:lpstr>Wingdings 2</vt:lpstr>
      <vt:lpstr>Kimono</vt:lpstr>
      <vt:lpstr>KINESIOLOGY</vt:lpstr>
      <vt:lpstr>PowerPoint Presentation</vt:lpstr>
      <vt:lpstr>Kinesiology</vt:lpstr>
      <vt:lpstr>OBJECTIVE </vt:lpstr>
      <vt:lpstr>FORCE</vt:lpstr>
      <vt:lpstr>Composition of force</vt:lpstr>
      <vt:lpstr>Compounding  of forces </vt:lpstr>
      <vt:lpstr>Tension </vt:lpstr>
      <vt:lpstr>MECHANICS OF POSITION</vt:lpstr>
      <vt:lpstr>GRAVITY</vt:lpstr>
      <vt:lpstr>PowerPoint Presentation</vt:lpstr>
      <vt:lpstr>Force of gravity on human body</vt:lpstr>
      <vt:lpstr>PowerPoint Presentation</vt:lpstr>
      <vt:lpstr>If opposing force is greater then gravity</vt:lpstr>
      <vt:lpstr>Anti-gravity muscle</vt:lpstr>
      <vt:lpstr>CENTER OF GRAVITY</vt:lpstr>
      <vt:lpstr>COG of human body</vt:lpstr>
      <vt:lpstr>PowerPoint Presentation</vt:lpstr>
      <vt:lpstr>LINE OF GRAVITY</vt:lpstr>
      <vt:lpstr>PowerPoint Presentation</vt:lpstr>
      <vt:lpstr>PowerPoint Presentation</vt:lpstr>
      <vt:lpstr>PowerPoint Presentation</vt:lpstr>
      <vt:lpstr>BASE</vt:lpstr>
      <vt:lpstr>PowerPoint Presentation</vt:lpstr>
      <vt:lpstr>Equilibrium </vt:lpstr>
      <vt:lpstr>Types of equilibrium</vt:lpstr>
      <vt:lpstr>Stable equilibrium</vt:lpstr>
      <vt:lpstr>Unstable equilibrium</vt:lpstr>
      <vt:lpstr>PowerPoint Presentation</vt:lpstr>
      <vt:lpstr>Neutral equilibrium</vt:lpstr>
      <vt:lpstr>PowerPoint Presentation</vt:lpstr>
      <vt:lpstr>Stability of human body</vt:lpstr>
      <vt:lpstr>Fixation and stabilization</vt:lpstr>
      <vt:lpstr>PowerPoint Presentation</vt:lpstr>
      <vt:lpstr>Importance of fixation</vt:lpstr>
      <vt:lpstr>PowerPoint Presentation</vt:lpstr>
      <vt:lpstr>PowerPoint Presentation</vt:lpstr>
      <vt:lpstr>PowerPoint Presentation</vt:lpstr>
    </vt:vector>
  </TitlesOfParts>
  <Company>GTTH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KINESIOLOGY</dc:title>
  <dc:creator>Karamat Sahib</dc:creator>
  <cp:lastModifiedBy>DELL</cp:lastModifiedBy>
  <cp:revision>192</cp:revision>
  <dcterms:created xsi:type="dcterms:W3CDTF">2010-02-17T06:59:01Z</dcterms:created>
  <dcterms:modified xsi:type="dcterms:W3CDTF">2016-12-22T17:23:49Z</dcterms:modified>
</cp:coreProperties>
</file>