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319" r:id="rId2"/>
    <p:sldId id="307" r:id="rId3"/>
    <p:sldId id="331" r:id="rId4"/>
    <p:sldId id="332" r:id="rId5"/>
    <p:sldId id="333" r:id="rId6"/>
    <p:sldId id="342" r:id="rId7"/>
    <p:sldId id="343" r:id="rId8"/>
    <p:sldId id="334" r:id="rId9"/>
    <p:sldId id="335" r:id="rId10"/>
    <p:sldId id="336" r:id="rId11"/>
    <p:sldId id="337" r:id="rId12"/>
    <p:sldId id="338" r:id="rId13"/>
    <p:sldId id="339" r:id="rId14"/>
    <p:sldId id="340" r:id="rId15"/>
    <p:sldId id="34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7971" autoAdjust="0"/>
  </p:normalViewPr>
  <p:slideViewPr>
    <p:cSldViewPr snapToGrid="0">
      <p:cViewPr varScale="1">
        <p:scale>
          <a:sx n="65" d="100"/>
          <a:sy n="65" d="100"/>
        </p:scale>
        <p:origin x="936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7CC682-C7DE-4167-ADDD-71812977D879}" type="datetimeFigureOut">
              <a:rPr lang="en-US" smtClean="0"/>
              <a:t>20-Apr-20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3C54D-4476-42A5-8813-753FBC92B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421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ts.stevenwood.com/ics2o/cos/units/3/activity1/flowchart_symbols.htm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3C54D-4476-42A5-8813-753FBC92B09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6759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3C54D-4476-42A5-8813-753FBC92B09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1912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3C54D-4476-42A5-8813-753FBC92B09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349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3C54D-4476-42A5-8813-753FBC92B09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3658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3C54D-4476-42A5-8813-753FBC92B09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9459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3C54D-4476-42A5-8813-753FBC92B09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7420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3C54D-4476-42A5-8813-753FBC92B09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644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3C54D-4476-42A5-8813-753FBC92B09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750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http://www.hts.stevenwood.com/ics2o/cos/units/3/activity1/flowchart_symbols.htm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3C54D-4476-42A5-8813-753FBC92B09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11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3C54D-4476-42A5-8813-753FBC92B09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4479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3C54D-4476-42A5-8813-753FBC92B09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9412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3C54D-4476-42A5-8813-753FBC92B09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0909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3C54D-4476-42A5-8813-753FBC92B09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4947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3C54D-4476-42A5-8813-753FBC92B09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599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3C54D-4476-42A5-8813-753FBC92B09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53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F5E8-62A8-4F93-99DC-49BDA8FA2DD0}" type="datetime1">
              <a:rPr lang="en-US" smtClean="0"/>
              <a:t>20-Apr-20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AE2C-2E06-4700-B75C-CA9CEFB47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826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AE4A-070F-451D-AF05-0DC21882FCE2}" type="datetime1">
              <a:rPr lang="en-US" smtClean="0"/>
              <a:t>20-Apr-20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AE2C-2E06-4700-B75C-CA9CEFB47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043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EFA1E507-D670-4754-B0C7-58FA6B042F0B}" type="datetime1">
              <a:rPr lang="en-US" smtClean="0"/>
              <a:t>20-Apr-20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5DA0AE2C-2E06-4700-B75C-CA9CEFB47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325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2D41B-0113-4B7C-840D-059B657C76BC}" type="datetime1">
              <a:rPr lang="en-US" smtClean="0"/>
              <a:t>20-Apr-20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AE2C-2E06-4700-B75C-CA9CEFB47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160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D468FD-9E9B-40AE-895D-4251681F2B42}" type="datetime1">
              <a:rPr lang="en-US" smtClean="0"/>
              <a:t>20-Apr-20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DA0AE2C-2E06-4700-B75C-CA9CEFB47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615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A5FA2-8151-4429-94CA-1275FD9A4E5F}" type="datetime1">
              <a:rPr lang="en-US" smtClean="0"/>
              <a:t>20-Apr-20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AE2C-2E06-4700-B75C-CA9CEFB47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93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B6685-018E-4D92-B4E3-BF9CB8D6AE01}" type="datetime1">
              <a:rPr lang="en-US" smtClean="0"/>
              <a:t>20-Apr-20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AE2C-2E06-4700-B75C-CA9CEFB47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40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669E3-6294-4C13-9387-0AC067ADA154}" type="datetime1">
              <a:rPr lang="en-US" smtClean="0"/>
              <a:t>20-Apr-20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AE2C-2E06-4700-B75C-CA9CEFB47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087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4EDC1-A95F-47DA-86E4-FF7588CBF09D}" type="datetime1">
              <a:rPr lang="en-US" smtClean="0"/>
              <a:t>20-Apr-20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AE2C-2E06-4700-B75C-CA9CEFB47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991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BD2CC-C17A-4C0F-84C9-AA7CD9510BBE}" type="datetime1">
              <a:rPr lang="en-US" smtClean="0"/>
              <a:t>20-Apr-20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AE2C-2E06-4700-B75C-CA9CEFB47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45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C79D5-9DEA-4665-8241-DAFF18E9B680}" type="datetime1">
              <a:rPr lang="en-US" smtClean="0"/>
              <a:t>20-Apr-20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AE2C-2E06-4700-B75C-CA9CEFB47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053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9316671-A1EB-48F2-816F-9E9770C4FF98}" type="datetime1">
              <a:rPr lang="en-US" smtClean="0"/>
              <a:t>20-Apr-20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5DA0AE2C-2E06-4700-B75C-CA9CEFB47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8477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u="sng" dirty="0">
                <a:solidFill>
                  <a:schemeClr val="bg1"/>
                </a:solidFill>
              </a:rPr>
              <a:t>E</a:t>
            </a:r>
            <a:r>
              <a:rPr lang="en-US" dirty="0">
                <a:solidFill>
                  <a:schemeClr val="bg1"/>
                </a:solidFill>
              </a:rPr>
              <a:t>nterprise </a:t>
            </a:r>
            <a:r>
              <a:rPr lang="en-US" b="1" u="sng" dirty="0">
                <a:solidFill>
                  <a:schemeClr val="bg1"/>
                </a:solidFill>
              </a:rPr>
              <a:t>R</a:t>
            </a:r>
            <a:r>
              <a:rPr lang="en-US" dirty="0">
                <a:solidFill>
                  <a:schemeClr val="bg1"/>
                </a:solidFill>
              </a:rPr>
              <a:t>esource </a:t>
            </a:r>
            <a:r>
              <a:rPr lang="en-US" b="1" u="sng" dirty="0" smtClean="0">
                <a:solidFill>
                  <a:schemeClr val="bg1"/>
                </a:solidFill>
              </a:rPr>
              <a:t>P</a:t>
            </a:r>
            <a:r>
              <a:rPr lang="en-US" dirty="0" smtClean="0">
                <a:solidFill>
                  <a:schemeClr val="bg1"/>
                </a:solidFill>
              </a:rPr>
              <a:t>lanning </a:t>
            </a:r>
            <a:r>
              <a:rPr lang="en-US" b="1" u="sng" dirty="0">
                <a:solidFill>
                  <a:schemeClr val="bg1"/>
                </a:solidFill>
              </a:rPr>
              <a:t>S</a:t>
            </a:r>
            <a:r>
              <a:rPr lang="en-US" dirty="0" smtClean="0">
                <a:solidFill>
                  <a:schemeClr val="bg1"/>
                </a:solidFill>
              </a:rPr>
              <a:t>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AE2C-2E06-4700-B75C-CA9CEFB47E6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1657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53961" y="0"/>
            <a:ext cx="11105536" cy="1428714"/>
          </a:xfrm>
        </p:spPr>
        <p:txBody>
          <a:bodyPr/>
          <a:lstStyle/>
          <a:p>
            <a:r>
              <a:rPr lang="en-US" b="1" u="sng" dirty="0">
                <a:solidFill>
                  <a:schemeClr val="bg1"/>
                </a:solidFill>
              </a:rPr>
              <a:t>a</a:t>
            </a:r>
            <a:r>
              <a:rPr lang="en-US" dirty="0" smtClean="0">
                <a:solidFill>
                  <a:schemeClr val="bg1"/>
                </a:solidFill>
              </a:rPr>
              <a:t>dvanced </a:t>
            </a:r>
            <a:r>
              <a:rPr lang="en-US" b="1" u="sng" dirty="0" smtClean="0">
                <a:solidFill>
                  <a:schemeClr val="bg1"/>
                </a:solidFill>
              </a:rPr>
              <a:t>p</a:t>
            </a:r>
            <a:r>
              <a:rPr lang="en-US" dirty="0" smtClean="0">
                <a:solidFill>
                  <a:schemeClr val="bg1"/>
                </a:solidFill>
              </a:rPr>
              <a:t>rocess </a:t>
            </a:r>
            <a:r>
              <a:rPr lang="en-US" b="1" u="sng" dirty="0" smtClean="0">
                <a:solidFill>
                  <a:schemeClr val="bg1"/>
                </a:solidFill>
              </a:rPr>
              <a:t>m</a:t>
            </a:r>
            <a:r>
              <a:rPr lang="en-US" dirty="0" smtClean="0">
                <a:solidFill>
                  <a:schemeClr val="bg1"/>
                </a:solidFill>
              </a:rPr>
              <a:t>ap </a:t>
            </a:r>
            <a:r>
              <a:rPr lang="en-US" b="1" u="sng" dirty="0" smtClean="0">
                <a:solidFill>
                  <a:schemeClr val="bg1"/>
                </a:solidFill>
              </a:rPr>
              <a:t>e</a:t>
            </a:r>
            <a:r>
              <a:rPr lang="en-US" dirty="0" smtClean="0">
                <a:solidFill>
                  <a:schemeClr val="bg1"/>
                </a:solidFill>
              </a:rPr>
              <a:t>xample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AE2C-2E06-4700-B75C-CA9CEFB47E64}" type="slidenum">
              <a:rPr lang="en-US" smtClean="0"/>
              <a:t>10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7940" y="1002900"/>
            <a:ext cx="8770987" cy="585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39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53961" y="0"/>
            <a:ext cx="11105536" cy="1428714"/>
          </a:xfrm>
        </p:spPr>
        <p:txBody>
          <a:bodyPr/>
          <a:lstStyle/>
          <a:p>
            <a:r>
              <a:rPr lang="en-US" b="1" u="sng" dirty="0">
                <a:solidFill>
                  <a:schemeClr val="bg1"/>
                </a:solidFill>
              </a:rPr>
              <a:t>a</a:t>
            </a:r>
            <a:r>
              <a:rPr lang="en-US" dirty="0" smtClean="0">
                <a:solidFill>
                  <a:schemeClr val="bg1"/>
                </a:solidFill>
              </a:rPr>
              <a:t>dvanced </a:t>
            </a:r>
            <a:r>
              <a:rPr lang="en-US" b="1" u="sng" dirty="0" smtClean="0">
                <a:solidFill>
                  <a:schemeClr val="bg1"/>
                </a:solidFill>
              </a:rPr>
              <a:t>p</a:t>
            </a:r>
            <a:r>
              <a:rPr lang="en-US" dirty="0" smtClean="0">
                <a:solidFill>
                  <a:schemeClr val="bg1"/>
                </a:solidFill>
              </a:rPr>
              <a:t>rocess </a:t>
            </a:r>
            <a:r>
              <a:rPr lang="en-US" b="1" u="sng" dirty="0" smtClean="0">
                <a:solidFill>
                  <a:schemeClr val="bg1"/>
                </a:solidFill>
              </a:rPr>
              <a:t>m</a:t>
            </a:r>
            <a:r>
              <a:rPr lang="en-US" dirty="0" smtClean="0">
                <a:solidFill>
                  <a:schemeClr val="bg1"/>
                </a:solidFill>
              </a:rPr>
              <a:t>ap </a:t>
            </a:r>
            <a:r>
              <a:rPr lang="en-US" b="1" u="sng" dirty="0" smtClean="0">
                <a:solidFill>
                  <a:schemeClr val="bg1"/>
                </a:solidFill>
              </a:rPr>
              <a:t>e</a:t>
            </a:r>
            <a:r>
              <a:rPr lang="en-US" dirty="0" smtClean="0">
                <a:solidFill>
                  <a:schemeClr val="bg1"/>
                </a:solidFill>
              </a:rPr>
              <a:t>xample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AE2C-2E06-4700-B75C-CA9CEFB47E64}" type="slidenum">
              <a:rPr lang="en-US" smtClean="0"/>
              <a:t>11</a:t>
            </a:fld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2161" y="998234"/>
            <a:ext cx="8813439" cy="585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56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53961" y="346721"/>
            <a:ext cx="11105536" cy="1428714"/>
          </a:xfrm>
        </p:spPr>
        <p:txBody>
          <a:bodyPr/>
          <a:lstStyle/>
          <a:p>
            <a:r>
              <a:rPr lang="en-US" b="1" u="sng" dirty="0" smtClean="0">
                <a:solidFill>
                  <a:schemeClr val="bg1"/>
                </a:solidFill>
              </a:rPr>
              <a:t>p</a:t>
            </a:r>
            <a:r>
              <a:rPr lang="en-US" dirty="0" smtClean="0">
                <a:solidFill>
                  <a:schemeClr val="bg1"/>
                </a:solidFill>
              </a:rPr>
              <a:t>rocess </a:t>
            </a:r>
            <a:r>
              <a:rPr lang="en-US" b="1" u="sng" dirty="0" smtClean="0">
                <a:solidFill>
                  <a:schemeClr val="bg1"/>
                </a:solidFill>
              </a:rPr>
              <a:t>p</a:t>
            </a:r>
            <a:r>
              <a:rPr lang="en-US" dirty="0" smtClean="0">
                <a:solidFill>
                  <a:schemeClr val="bg1"/>
                </a:solidFill>
              </a:rPr>
              <a:t>roblems </a:t>
            </a:r>
            <a:r>
              <a:rPr lang="en-US" b="1" u="sng" dirty="0" smtClean="0">
                <a:solidFill>
                  <a:schemeClr val="bg1"/>
                </a:solidFill>
              </a:rPr>
              <a:t>t</a:t>
            </a:r>
            <a:r>
              <a:rPr lang="en-US" dirty="0" smtClean="0">
                <a:solidFill>
                  <a:schemeClr val="bg1"/>
                </a:solidFill>
              </a:rPr>
              <a:t>o </a:t>
            </a:r>
            <a:r>
              <a:rPr lang="en-US" b="1" u="sng" dirty="0">
                <a:solidFill>
                  <a:schemeClr val="bg1"/>
                </a:solidFill>
              </a:rPr>
              <a:t>u</a:t>
            </a:r>
            <a:r>
              <a:rPr lang="en-US" dirty="0" smtClean="0">
                <a:solidFill>
                  <a:schemeClr val="bg1"/>
                </a:solidFill>
              </a:rPr>
              <a:t>ncover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AE2C-2E06-4700-B75C-CA9CEFB47E64}" type="slidenum">
              <a:rPr lang="en-US" smtClean="0"/>
              <a:t>12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53961" y="2017442"/>
            <a:ext cx="1100229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u="sng" dirty="0"/>
              <a:t>Handoffs</a:t>
            </a:r>
            <a:r>
              <a:rPr lang="en-US" sz="2400" dirty="0"/>
              <a:t> – transferring of responsibility from one role </a:t>
            </a:r>
            <a:r>
              <a:rPr lang="en-US" sz="2400" dirty="0" smtClean="0"/>
              <a:t>to another</a:t>
            </a:r>
            <a:endParaRPr lang="en-US" sz="2400" dirty="0"/>
          </a:p>
          <a:p>
            <a:pPr lvl="2" algn="just">
              <a:spcAft>
                <a:spcPts val="600"/>
              </a:spcAft>
            </a:pPr>
            <a:r>
              <a:rPr lang="en-US" sz="2400" dirty="0"/>
              <a:t>– Provides the opportunity for mistakes, </a:t>
            </a:r>
            <a:r>
              <a:rPr lang="en-US" sz="2400" dirty="0" smtClean="0"/>
              <a:t>miscommunications, and delay.</a:t>
            </a:r>
            <a:endParaRPr lang="en-US" sz="2400" dirty="0"/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u="sng" dirty="0" smtClean="0"/>
              <a:t>Bottlenecks </a:t>
            </a:r>
            <a:r>
              <a:rPr lang="en-US" sz="2400" dirty="0"/>
              <a:t>– a number of process flows lead to a </a:t>
            </a:r>
            <a:r>
              <a:rPr lang="en-US" sz="2400" dirty="0" smtClean="0"/>
              <a:t>single activity.</a:t>
            </a:r>
            <a:endParaRPr lang="en-US" sz="2400" dirty="0"/>
          </a:p>
          <a:p>
            <a:pPr lvl="2" algn="just">
              <a:spcAft>
                <a:spcPts val="600"/>
              </a:spcAft>
            </a:pPr>
            <a:r>
              <a:rPr lang="en-US" sz="2400" dirty="0"/>
              <a:t>– Limit the performance or capacity of the entire </a:t>
            </a:r>
            <a:r>
              <a:rPr lang="en-US" sz="2400" dirty="0" smtClean="0"/>
              <a:t>system, delaying </a:t>
            </a:r>
            <a:r>
              <a:rPr lang="en-US" sz="2400" dirty="0"/>
              <a:t>or completely stopping the </a:t>
            </a:r>
            <a:r>
              <a:rPr lang="en-US" sz="2400" dirty="0" smtClean="0"/>
              <a:t>process.</a:t>
            </a:r>
            <a:endParaRPr lang="en-US" sz="2400" dirty="0"/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u="sng" dirty="0" smtClean="0"/>
              <a:t>Rework</a:t>
            </a:r>
            <a:r>
              <a:rPr lang="en-US" sz="2400" dirty="0" smtClean="0"/>
              <a:t> </a:t>
            </a:r>
            <a:r>
              <a:rPr lang="en-US" sz="2400" dirty="0"/>
              <a:t>– people spending time </a:t>
            </a:r>
            <a:r>
              <a:rPr lang="en-US" sz="2400" dirty="0" smtClean="0"/>
              <a:t>on fixing </a:t>
            </a:r>
            <a:r>
              <a:rPr lang="en-US" sz="2400" dirty="0"/>
              <a:t>errors </a:t>
            </a:r>
            <a:r>
              <a:rPr lang="en-US" sz="2400" dirty="0" smtClean="0"/>
              <a:t>or remediating problems.</a:t>
            </a:r>
            <a:endParaRPr lang="en-US" sz="2400" dirty="0"/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u="sng" dirty="0" smtClean="0"/>
              <a:t>Role </a:t>
            </a:r>
            <a:r>
              <a:rPr lang="en-US" sz="2400" b="1" u="sng" dirty="0"/>
              <a:t>ambiguity </a:t>
            </a:r>
            <a:r>
              <a:rPr lang="en-US" sz="2400" dirty="0"/>
              <a:t>– people not knowing what they </a:t>
            </a:r>
            <a:r>
              <a:rPr lang="en-US" sz="2400" dirty="0" smtClean="0"/>
              <a:t>are responsible </a:t>
            </a:r>
            <a:r>
              <a:rPr lang="en-US" sz="2400" dirty="0"/>
              <a:t>for and others do</a:t>
            </a:r>
          </a:p>
          <a:p>
            <a:pPr lvl="2" algn="just">
              <a:spcAft>
                <a:spcPts val="600"/>
              </a:spcAft>
            </a:pPr>
            <a:r>
              <a:rPr lang="en-US" sz="2400" dirty="0"/>
              <a:t>– Eliminating confusion among the participants in the </a:t>
            </a:r>
            <a:r>
              <a:rPr lang="en-US" sz="2400" dirty="0" smtClean="0"/>
              <a:t>process.</a:t>
            </a:r>
            <a:endParaRPr lang="en-US" sz="2400" dirty="0"/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u="sng" dirty="0" smtClean="0"/>
              <a:t>Data </a:t>
            </a:r>
            <a:r>
              <a:rPr lang="en-US" sz="2400" b="1" u="sng" dirty="0"/>
              <a:t>duplication </a:t>
            </a:r>
            <a:r>
              <a:rPr lang="en-US" sz="2400" dirty="0"/>
              <a:t>– flows that point to and </a:t>
            </a:r>
            <a:r>
              <a:rPr lang="en-US" sz="2400" dirty="0" smtClean="0"/>
              <a:t>from information </a:t>
            </a:r>
            <a:r>
              <a:rPr lang="en-US" sz="2400" dirty="0"/>
              <a:t>systems can be analyzed, to identify </a:t>
            </a:r>
            <a:r>
              <a:rPr lang="en-US" sz="2400" dirty="0" smtClean="0"/>
              <a:t>the extent </a:t>
            </a:r>
            <a:r>
              <a:rPr lang="en-US" sz="2400" dirty="0"/>
              <a:t>to which the necessary data and the activities </a:t>
            </a:r>
            <a:r>
              <a:rPr lang="en-US" sz="2400" dirty="0" smtClean="0"/>
              <a:t>that create </a:t>
            </a:r>
            <a:r>
              <a:rPr lang="en-US" sz="2400" dirty="0"/>
              <a:t>or use the data can be shared among </a:t>
            </a:r>
            <a:r>
              <a:rPr lang="en-US" sz="2400" dirty="0" smtClean="0"/>
              <a:t>the organization’s </a:t>
            </a:r>
            <a:r>
              <a:rPr lang="en-US" sz="2400" dirty="0"/>
              <a:t>many </a:t>
            </a:r>
            <a:r>
              <a:rPr lang="en-US" sz="2400" dirty="0" smtClean="0"/>
              <a:t>processes.</a:t>
            </a:r>
            <a:endParaRPr lang="en-US" sz="2350" dirty="0" smtClean="0"/>
          </a:p>
        </p:txBody>
      </p:sp>
    </p:spTree>
    <p:extLst>
      <p:ext uri="{BB962C8B-B14F-4D97-AF65-F5344CB8AC3E}">
        <p14:creationId xmlns:p14="http://schemas.microsoft.com/office/powerpoint/2010/main" val="245085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53961" y="346721"/>
            <a:ext cx="11105536" cy="1428714"/>
          </a:xfrm>
        </p:spPr>
        <p:txBody>
          <a:bodyPr/>
          <a:lstStyle/>
          <a:p>
            <a:r>
              <a:rPr lang="en-US" b="1" u="sng" dirty="0" smtClean="0">
                <a:solidFill>
                  <a:schemeClr val="bg1"/>
                </a:solidFill>
              </a:rPr>
              <a:t>p</a:t>
            </a:r>
            <a:r>
              <a:rPr lang="en-US" dirty="0" smtClean="0">
                <a:solidFill>
                  <a:schemeClr val="bg1"/>
                </a:solidFill>
              </a:rPr>
              <a:t>rocess </a:t>
            </a:r>
            <a:r>
              <a:rPr lang="en-US" b="1" u="sng" dirty="0" smtClean="0">
                <a:solidFill>
                  <a:schemeClr val="bg1"/>
                </a:solidFill>
              </a:rPr>
              <a:t>p</a:t>
            </a:r>
            <a:r>
              <a:rPr lang="en-US" dirty="0" smtClean="0">
                <a:solidFill>
                  <a:schemeClr val="bg1"/>
                </a:solidFill>
              </a:rPr>
              <a:t>roblems </a:t>
            </a:r>
            <a:r>
              <a:rPr lang="en-US" b="1" u="sng" dirty="0" smtClean="0">
                <a:solidFill>
                  <a:schemeClr val="bg1"/>
                </a:solidFill>
              </a:rPr>
              <a:t>t</a:t>
            </a:r>
            <a:r>
              <a:rPr lang="en-US" dirty="0" smtClean="0">
                <a:solidFill>
                  <a:schemeClr val="bg1"/>
                </a:solidFill>
              </a:rPr>
              <a:t>o </a:t>
            </a:r>
            <a:r>
              <a:rPr lang="en-US" b="1" u="sng" dirty="0">
                <a:solidFill>
                  <a:schemeClr val="bg1"/>
                </a:solidFill>
              </a:rPr>
              <a:t>u</a:t>
            </a:r>
            <a:r>
              <a:rPr lang="en-US" dirty="0" smtClean="0">
                <a:solidFill>
                  <a:schemeClr val="bg1"/>
                </a:solidFill>
              </a:rPr>
              <a:t>ncover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AE2C-2E06-4700-B75C-CA9CEFB47E64}" type="slidenum">
              <a:rPr lang="en-US" smtClean="0"/>
              <a:t>13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53961" y="2017442"/>
            <a:ext cx="1100229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u="sng" dirty="0"/>
              <a:t>Cycle time</a:t>
            </a:r>
            <a:r>
              <a:rPr lang="en-US" sz="2400" b="1" dirty="0"/>
              <a:t> </a:t>
            </a:r>
            <a:r>
              <a:rPr lang="en-US" sz="2400" dirty="0"/>
              <a:t>– the time consumed during </a:t>
            </a:r>
            <a:r>
              <a:rPr lang="en-US" sz="2400" dirty="0" smtClean="0"/>
              <a:t>process flow </a:t>
            </a:r>
            <a:r>
              <a:rPr lang="en-US" sz="2400" dirty="0"/>
              <a:t>from start to </a:t>
            </a:r>
            <a:r>
              <a:rPr lang="en-US" sz="2400" dirty="0" smtClean="0"/>
              <a:t>finish i.e. how </a:t>
            </a:r>
            <a:r>
              <a:rPr lang="en-US" sz="2400" dirty="0"/>
              <a:t>long is it and </a:t>
            </a:r>
            <a:r>
              <a:rPr lang="en-US" sz="2400" dirty="0" smtClean="0"/>
              <a:t>how long </a:t>
            </a:r>
            <a:r>
              <a:rPr lang="en-US" sz="2400" dirty="0"/>
              <a:t>should it be?</a:t>
            </a:r>
          </a:p>
          <a:p>
            <a:pPr lvl="2" algn="just">
              <a:spcAft>
                <a:spcPts val="1200"/>
              </a:spcAft>
            </a:pPr>
            <a:r>
              <a:rPr lang="en-US" sz="2400" dirty="0"/>
              <a:t>– Should be at the heart of </a:t>
            </a:r>
            <a:r>
              <a:rPr lang="en-US" sz="2400" dirty="0" smtClean="0"/>
              <a:t>performance measurement.</a:t>
            </a:r>
            <a:endParaRPr lang="en-US" sz="2400" dirty="0"/>
          </a:p>
          <a:p>
            <a:pPr marL="342900" indent="-3429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u="sng" dirty="0" smtClean="0"/>
              <a:t>Flow </a:t>
            </a:r>
            <a:r>
              <a:rPr lang="en-US" sz="2400" b="1" u="sng" dirty="0"/>
              <a:t>time</a:t>
            </a:r>
            <a:r>
              <a:rPr lang="en-US" sz="2400" b="1" dirty="0"/>
              <a:t> </a:t>
            </a:r>
            <a:r>
              <a:rPr lang="en-US" sz="2400" dirty="0"/>
              <a:t>– time between activities can </a:t>
            </a:r>
            <a:r>
              <a:rPr lang="en-US" sz="2400" dirty="0" smtClean="0"/>
              <a:t>be measured </a:t>
            </a:r>
            <a:r>
              <a:rPr lang="en-US" sz="2400" dirty="0"/>
              <a:t>to identify </a:t>
            </a:r>
            <a:r>
              <a:rPr lang="en-US" sz="2400" dirty="0" smtClean="0"/>
              <a:t>substantial contributors to delay </a:t>
            </a:r>
            <a:r>
              <a:rPr lang="en-US" sz="2400" dirty="0"/>
              <a:t>and </a:t>
            </a:r>
            <a:r>
              <a:rPr lang="en-US" sz="2400" dirty="0" smtClean="0"/>
              <a:t>under-utilization.</a:t>
            </a:r>
            <a:endParaRPr lang="en-US" sz="2400" dirty="0"/>
          </a:p>
          <a:p>
            <a:pPr marL="342900" indent="-3429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u="sng" dirty="0" smtClean="0"/>
              <a:t>Non </a:t>
            </a:r>
            <a:r>
              <a:rPr lang="en-US" sz="2400" b="1" u="sng" dirty="0"/>
              <a:t>value-added steps</a:t>
            </a:r>
            <a:r>
              <a:rPr lang="en-US" sz="2400" b="1" dirty="0"/>
              <a:t> </a:t>
            </a:r>
            <a:r>
              <a:rPr lang="en-US" sz="2400" dirty="0"/>
              <a:t>– looking at </a:t>
            </a:r>
            <a:r>
              <a:rPr lang="en-US" sz="2400" dirty="0" smtClean="0"/>
              <a:t>processes from </a:t>
            </a:r>
            <a:r>
              <a:rPr lang="en-US" sz="2400" dirty="0"/>
              <a:t>the customer’s point of view provides </a:t>
            </a:r>
            <a:r>
              <a:rPr lang="en-US" sz="2400" dirty="0" smtClean="0"/>
              <a:t>focus on </a:t>
            </a:r>
            <a:r>
              <a:rPr lang="en-US" sz="2400" dirty="0"/>
              <a:t>roles or activities that add little or no </a:t>
            </a:r>
            <a:r>
              <a:rPr lang="en-US" sz="2400" dirty="0" smtClean="0"/>
              <a:t>value.</a:t>
            </a:r>
          </a:p>
          <a:p>
            <a:pPr marL="342900" indent="-3429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u="sng" dirty="0" smtClean="0"/>
              <a:t>Unnecessary </a:t>
            </a:r>
            <a:r>
              <a:rPr lang="en-US" sz="2400" b="1" u="sng" dirty="0"/>
              <a:t>or repetitive steps</a:t>
            </a:r>
            <a:r>
              <a:rPr lang="en-US" sz="2400" b="1" dirty="0"/>
              <a:t> </a:t>
            </a:r>
            <a:r>
              <a:rPr lang="en-US" sz="2400" dirty="0"/>
              <a:t>– process </a:t>
            </a:r>
            <a:r>
              <a:rPr lang="en-US" sz="2400" dirty="0" smtClean="0"/>
              <a:t>flows that </a:t>
            </a:r>
            <a:r>
              <a:rPr lang="en-US" sz="2400" dirty="0"/>
              <a:t>dead end with </a:t>
            </a:r>
            <a:r>
              <a:rPr lang="en-US" sz="2400" dirty="0" smtClean="0"/>
              <a:t>sub-optimal </a:t>
            </a:r>
            <a:r>
              <a:rPr lang="en-US" sz="2400" dirty="0"/>
              <a:t>results or wind </a:t>
            </a:r>
            <a:r>
              <a:rPr lang="en-US" sz="2400" dirty="0" smtClean="0"/>
              <a:t>back around </a:t>
            </a:r>
            <a:r>
              <a:rPr lang="en-US" sz="2400" dirty="0"/>
              <a:t>to the same event or role a number </a:t>
            </a:r>
            <a:r>
              <a:rPr lang="en-US" sz="2400" dirty="0" smtClean="0"/>
              <a:t>of times.</a:t>
            </a:r>
            <a:endParaRPr lang="en-US" sz="2350" dirty="0" smtClean="0"/>
          </a:p>
        </p:txBody>
      </p:sp>
    </p:spTree>
    <p:extLst>
      <p:ext uri="{BB962C8B-B14F-4D97-AF65-F5344CB8AC3E}">
        <p14:creationId xmlns:p14="http://schemas.microsoft.com/office/powerpoint/2010/main" val="352023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53961" y="346721"/>
            <a:ext cx="11105536" cy="1428714"/>
          </a:xfrm>
        </p:spPr>
        <p:txBody>
          <a:bodyPr/>
          <a:lstStyle/>
          <a:p>
            <a:r>
              <a:rPr lang="en-US" b="1" u="sng" dirty="0" smtClean="0">
                <a:solidFill>
                  <a:schemeClr val="bg1"/>
                </a:solidFill>
              </a:rPr>
              <a:t>p</a:t>
            </a:r>
            <a:r>
              <a:rPr lang="en-US" dirty="0" smtClean="0">
                <a:solidFill>
                  <a:schemeClr val="bg1"/>
                </a:solidFill>
              </a:rPr>
              <a:t>roblem </a:t>
            </a:r>
            <a:r>
              <a:rPr lang="en-US" b="1" u="sng" dirty="0" smtClean="0">
                <a:solidFill>
                  <a:schemeClr val="bg1"/>
                </a:solidFill>
              </a:rPr>
              <a:t>d</a:t>
            </a:r>
            <a:r>
              <a:rPr lang="en-US" dirty="0" smtClean="0">
                <a:solidFill>
                  <a:schemeClr val="bg1"/>
                </a:solidFill>
              </a:rPr>
              <a:t>ecision </a:t>
            </a:r>
            <a:r>
              <a:rPr lang="en-US" b="1" u="sng" dirty="0" smtClean="0">
                <a:solidFill>
                  <a:schemeClr val="bg1"/>
                </a:solidFill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ssues </a:t>
            </a:r>
            <a:r>
              <a:rPr lang="en-US" b="1" u="sng" dirty="0">
                <a:solidFill>
                  <a:schemeClr val="bg1"/>
                </a:solidFill>
              </a:rPr>
              <a:t>t</a:t>
            </a:r>
            <a:r>
              <a:rPr lang="en-US" dirty="0" smtClean="0">
                <a:solidFill>
                  <a:schemeClr val="bg1"/>
                </a:solidFill>
              </a:rPr>
              <a:t>o </a:t>
            </a:r>
            <a:r>
              <a:rPr lang="en-US" b="1" u="sng" dirty="0" smtClean="0">
                <a:solidFill>
                  <a:schemeClr val="bg1"/>
                </a:solidFill>
              </a:rPr>
              <a:t>u</a:t>
            </a:r>
            <a:r>
              <a:rPr lang="en-US" dirty="0" smtClean="0">
                <a:solidFill>
                  <a:schemeClr val="bg1"/>
                </a:solidFill>
              </a:rPr>
              <a:t>ncover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AE2C-2E06-4700-B75C-CA9CEFB47E64}" type="slidenum">
              <a:rPr lang="en-US" smtClean="0"/>
              <a:t>14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53960" y="1948193"/>
            <a:ext cx="11395453" cy="4839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350" b="1" u="sng" dirty="0"/>
              <a:t>Authority ambiguity</a:t>
            </a:r>
            <a:r>
              <a:rPr lang="en-US" sz="2350" b="1" dirty="0"/>
              <a:t> </a:t>
            </a:r>
            <a:r>
              <a:rPr lang="en-US" sz="2350" dirty="0"/>
              <a:t>–clearly defines who </a:t>
            </a:r>
            <a:r>
              <a:rPr lang="en-US" sz="2350" dirty="0" smtClean="0"/>
              <a:t>owns the </a:t>
            </a:r>
            <a:r>
              <a:rPr lang="en-US" sz="2350" dirty="0"/>
              <a:t>decision</a:t>
            </a:r>
          </a:p>
          <a:p>
            <a:pPr lvl="3">
              <a:spcBef>
                <a:spcPts val="1200"/>
              </a:spcBef>
            </a:pPr>
            <a:r>
              <a:rPr lang="en-US" sz="2350" dirty="0"/>
              <a:t>– Eliminate a potential source of </a:t>
            </a:r>
            <a:r>
              <a:rPr lang="en-US" sz="2350" dirty="0" smtClean="0"/>
              <a:t>confusion.</a:t>
            </a:r>
            <a:endParaRPr lang="en-US" sz="2350" dirty="0"/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350" b="1" u="sng" dirty="0" smtClean="0"/>
              <a:t>Decision </a:t>
            </a:r>
            <a:r>
              <a:rPr lang="en-US" sz="2350" b="1" u="sng" dirty="0"/>
              <a:t>necessity</a:t>
            </a:r>
            <a:r>
              <a:rPr lang="en-US" sz="2350" b="1" dirty="0"/>
              <a:t> </a:t>
            </a:r>
            <a:r>
              <a:rPr lang="en-US" sz="2350" dirty="0"/>
              <a:t>– when decision point </a:t>
            </a:r>
            <a:r>
              <a:rPr lang="en-US" sz="2350" dirty="0" smtClean="0"/>
              <a:t>output flows </a:t>
            </a:r>
            <a:r>
              <a:rPr lang="en-US" sz="2350" dirty="0"/>
              <a:t>lead toward the same or similar events, </a:t>
            </a:r>
            <a:r>
              <a:rPr lang="en-US" sz="2350" dirty="0" smtClean="0"/>
              <a:t>the process </a:t>
            </a:r>
            <a:r>
              <a:rPr lang="en-US" sz="2350" dirty="0"/>
              <a:t>may include unnecessary decisions </a:t>
            </a:r>
            <a:r>
              <a:rPr lang="en-US" sz="2350" dirty="0" smtClean="0"/>
              <a:t>that may </a:t>
            </a:r>
            <a:r>
              <a:rPr lang="en-US" sz="2350" dirty="0"/>
              <a:t>generated unwarranted </a:t>
            </a:r>
            <a:r>
              <a:rPr lang="en-US" sz="2350" dirty="0" smtClean="0"/>
              <a:t>delays.</a:t>
            </a:r>
            <a:endParaRPr lang="en-US" sz="2350" dirty="0"/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350" b="1" u="sng" dirty="0" smtClean="0"/>
              <a:t>Decisions </a:t>
            </a:r>
            <a:r>
              <a:rPr lang="en-US" sz="2350" b="1" u="sng" dirty="0"/>
              <a:t>too early</a:t>
            </a:r>
            <a:r>
              <a:rPr lang="en-US" sz="2350" b="1" dirty="0"/>
              <a:t> </a:t>
            </a:r>
            <a:r>
              <a:rPr lang="en-US" sz="2350" dirty="0"/>
              <a:t>– when decision point </a:t>
            </a:r>
            <a:r>
              <a:rPr lang="en-US" sz="2350" dirty="0" smtClean="0"/>
              <a:t>output flows </a:t>
            </a:r>
            <a:r>
              <a:rPr lang="en-US" sz="2350" dirty="0"/>
              <a:t>continue for a long time </a:t>
            </a:r>
            <a:r>
              <a:rPr lang="en-US" sz="2350" dirty="0" smtClean="0"/>
              <a:t>before encountering </a:t>
            </a:r>
            <a:r>
              <a:rPr lang="en-US" sz="2350" dirty="0"/>
              <a:t>subsequent events, the </a:t>
            </a:r>
            <a:r>
              <a:rPr lang="en-US" sz="2350" dirty="0" smtClean="0"/>
              <a:t>decision point </a:t>
            </a:r>
            <a:r>
              <a:rPr lang="en-US" sz="2350" dirty="0"/>
              <a:t>may, in fact, be made too </a:t>
            </a:r>
            <a:r>
              <a:rPr lang="en-US" sz="2350" dirty="0" smtClean="0"/>
              <a:t>early.</a:t>
            </a:r>
            <a:endParaRPr lang="en-US" sz="2350" dirty="0"/>
          </a:p>
          <a:p>
            <a:pPr lvl="3">
              <a:spcBef>
                <a:spcPts val="1200"/>
              </a:spcBef>
            </a:pPr>
            <a:r>
              <a:rPr lang="en-US" sz="2350" dirty="0"/>
              <a:t>– Leads to unnecessary downstream complications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350" b="1" u="sng" dirty="0" smtClean="0"/>
              <a:t>Decisions </a:t>
            </a:r>
            <a:r>
              <a:rPr lang="en-US" sz="2350" b="1" u="sng" dirty="0"/>
              <a:t>too late</a:t>
            </a:r>
            <a:r>
              <a:rPr lang="en-US" sz="2350" dirty="0"/>
              <a:t> – when decision point </a:t>
            </a:r>
            <a:r>
              <a:rPr lang="en-US" sz="2350" dirty="0" smtClean="0"/>
              <a:t>output flows </a:t>
            </a:r>
            <a:r>
              <a:rPr lang="en-US" sz="2350" dirty="0"/>
              <a:t>lead to errors or rework, decision </a:t>
            </a:r>
            <a:r>
              <a:rPr lang="en-US" sz="2350" dirty="0" smtClean="0"/>
              <a:t>points might </a:t>
            </a:r>
            <a:r>
              <a:rPr lang="en-US" sz="2350" dirty="0"/>
              <a:t>need to be moved to earlier to </a:t>
            </a:r>
            <a:r>
              <a:rPr lang="en-US" sz="2350" dirty="0" smtClean="0"/>
              <a:t>provide quality </a:t>
            </a:r>
            <a:r>
              <a:rPr lang="en-US" sz="2350" dirty="0"/>
              <a:t>assurance or confirmation of </a:t>
            </a:r>
            <a:r>
              <a:rPr lang="en-US" sz="2350" dirty="0" smtClean="0"/>
              <a:t>customer.</a:t>
            </a:r>
          </a:p>
        </p:txBody>
      </p:sp>
    </p:spTree>
    <p:extLst>
      <p:ext uri="{BB962C8B-B14F-4D97-AF65-F5344CB8AC3E}">
        <p14:creationId xmlns:p14="http://schemas.microsoft.com/office/powerpoint/2010/main" val="237081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53961" y="346721"/>
            <a:ext cx="11105536" cy="1428714"/>
          </a:xfrm>
        </p:spPr>
        <p:txBody>
          <a:bodyPr/>
          <a:lstStyle/>
          <a:p>
            <a:r>
              <a:rPr lang="en-US" b="1" u="sng" dirty="0" smtClean="0">
                <a:solidFill>
                  <a:schemeClr val="bg1"/>
                </a:solidFill>
              </a:rPr>
              <a:t>d</a:t>
            </a:r>
            <a:r>
              <a:rPr lang="en-US" dirty="0" smtClean="0">
                <a:solidFill>
                  <a:schemeClr val="bg1"/>
                </a:solidFill>
              </a:rPr>
              <a:t>eveloping “</a:t>
            </a:r>
            <a:r>
              <a:rPr lang="en-US" b="1" u="sng" dirty="0" smtClean="0">
                <a:solidFill>
                  <a:schemeClr val="bg1"/>
                </a:solidFill>
              </a:rPr>
              <a:t>t</a:t>
            </a:r>
            <a:r>
              <a:rPr lang="en-US" dirty="0" smtClean="0">
                <a:solidFill>
                  <a:schemeClr val="bg1"/>
                </a:solidFill>
              </a:rPr>
              <a:t>o-be” </a:t>
            </a:r>
            <a:r>
              <a:rPr lang="en-US" b="1" u="sng" dirty="0" smtClean="0">
                <a:solidFill>
                  <a:schemeClr val="bg1"/>
                </a:solidFill>
              </a:rPr>
              <a:t>p</a:t>
            </a:r>
            <a:r>
              <a:rPr lang="en-US" dirty="0" smtClean="0">
                <a:solidFill>
                  <a:schemeClr val="bg1"/>
                </a:solidFill>
              </a:rPr>
              <a:t>rocess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AE2C-2E06-4700-B75C-CA9CEFB47E64}" type="slidenum">
              <a:rPr lang="en-US" smtClean="0"/>
              <a:t>15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53961" y="2083208"/>
            <a:ext cx="1125123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What activities are in scope that we can change and what activities are out of scope that we cannot change</a:t>
            </a:r>
            <a:r>
              <a:rPr lang="en-US" sz="2400" dirty="0" smtClean="0"/>
              <a:t>?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Who </a:t>
            </a:r>
            <a:r>
              <a:rPr lang="en-US" sz="2400" dirty="0"/>
              <a:t>is the customer? What is the customer </a:t>
            </a:r>
            <a:r>
              <a:rPr lang="en-US" sz="2400" dirty="0" smtClean="0"/>
              <a:t>willing to </a:t>
            </a:r>
            <a:r>
              <a:rPr lang="en-US" sz="2400" dirty="0"/>
              <a:t>pay for? What does the customer receive</a:t>
            </a:r>
            <a:r>
              <a:rPr lang="en-US" sz="2400" dirty="0" smtClean="0"/>
              <a:t>?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What are the most important value-added </a:t>
            </a:r>
            <a:r>
              <a:rPr lang="en-US" sz="2400"/>
              <a:t>steps</a:t>
            </a:r>
            <a:r>
              <a:rPr lang="en-US" sz="2400" smtClean="0"/>
              <a:t>?</a:t>
            </a:r>
            <a:endParaRPr lang="en-US" sz="2400" dirty="0"/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What </a:t>
            </a:r>
            <a:r>
              <a:rPr lang="en-US" sz="2400" dirty="0"/>
              <a:t>level of performance does the </a:t>
            </a:r>
            <a:r>
              <a:rPr lang="en-US" sz="2400" dirty="0" smtClean="0"/>
              <a:t>customer expect</a:t>
            </a:r>
            <a:r>
              <a:rPr lang="en-US" sz="2400" dirty="0"/>
              <a:t>? How well are we satisfying the </a:t>
            </a:r>
            <a:r>
              <a:rPr lang="en-US" sz="2400" dirty="0" smtClean="0"/>
              <a:t>customer? How </a:t>
            </a:r>
            <a:r>
              <a:rPr lang="en-US" sz="2400" dirty="0"/>
              <a:t>can we increase customer satisfaction?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What </a:t>
            </a:r>
            <a:r>
              <a:rPr lang="en-US" sz="2400" dirty="0"/>
              <a:t>is our first interaction with the customer </a:t>
            </a:r>
            <a:r>
              <a:rPr lang="en-US" sz="2400" dirty="0" smtClean="0"/>
              <a:t>that starts </a:t>
            </a:r>
            <a:r>
              <a:rPr lang="en-US" sz="2400" dirty="0"/>
              <a:t>the process? Where do our processes </a:t>
            </a:r>
            <a:r>
              <a:rPr lang="en-US" sz="2400" dirty="0" smtClean="0"/>
              <a:t>end and </a:t>
            </a:r>
            <a:r>
              <a:rPr lang="en-US" sz="2400" dirty="0"/>
              <a:t>which endings are optimal</a:t>
            </a:r>
            <a:r>
              <a:rPr lang="en-US" sz="2400" dirty="0" smtClean="0"/>
              <a:t>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1372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428714"/>
          </a:xfrm>
        </p:spPr>
        <p:txBody>
          <a:bodyPr/>
          <a:lstStyle/>
          <a:p>
            <a:r>
              <a:rPr lang="en-US" b="1" u="sng" dirty="0" smtClean="0">
                <a:solidFill>
                  <a:schemeClr val="bg1"/>
                </a:solidFill>
              </a:rPr>
              <a:t>P</a:t>
            </a:r>
            <a:r>
              <a:rPr lang="en-US" dirty="0" smtClean="0">
                <a:solidFill>
                  <a:schemeClr val="bg1"/>
                </a:solidFill>
              </a:rPr>
              <a:t>rocess </a:t>
            </a:r>
            <a:r>
              <a:rPr lang="en-US" b="1" u="sng" dirty="0" smtClean="0">
                <a:solidFill>
                  <a:schemeClr val="bg1"/>
                </a:solidFill>
              </a:rPr>
              <a:t>m</a:t>
            </a:r>
            <a:r>
              <a:rPr lang="en-US" dirty="0" smtClean="0">
                <a:solidFill>
                  <a:schemeClr val="bg1"/>
                </a:solidFill>
              </a:rPr>
              <a:t>ap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AE2C-2E06-4700-B75C-CA9CEFB47E64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49691" y="1955887"/>
            <a:ext cx="1129053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A </a:t>
            </a:r>
            <a:r>
              <a:rPr lang="en-US" sz="2200" b="1" dirty="0"/>
              <a:t>process map</a:t>
            </a:r>
            <a:r>
              <a:rPr lang="en-US" sz="2200" dirty="0"/>
              <a:t>, also known as a </a:t>
            </a:r>
            <a:r>
              <a:rPr lang="en-US" sz="2200" b="1" dirty="0" smtClean="0"/>
              <a:t>cross-functional flowchart </a:t>
            </a:r>
            <a:r>
              <a:rPr lang="en-US" sz="2400" dirty="0"/>
              <a:t>or </a:t>
            </a:r>
            <a:r>
              <a:rPr lang="en-US" sz="2400" b="1" dirty="0"/>
              <a:t>swim lane diagrams</a:t>
            </a:r>
            <a:r>
              <a:rPr lang="en-US" sz="2200" dirty="0" smtClean="0"/>
              <a:t>, </a:t>
            </a:r>
            <a:r>
              <a:rPr lang="en-US" sz="2200" dirty="0"/>
              <a:t>is used by many organizations seeking </a:t>
            </a:r>
            <a:r>
              <a:rPr lang="en-US" sz="2200" dirty="0" smtClean="0"/>
              <a:t>to document</a:t>
            </a:r>
            <a:r>
              <a:rPr lang="en-US" sz="2200" dirty="0"/>
              <a:t>, analyze, streamline, and redesign </a:t>
            </a:r>
            <a:r>
              <a:rPr lang="en-US" sz="2200" dirty="0" smtClean="0"/>
              <a:t>business activities.</a:t>
            </a: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r>
              <a:rPr lang="en-US" sz="2400" b="1" dirty="0" smtClean="0"/>
              <a:t>Benefits</a:t>
            </a:r>
            <a:r>
              <a:rPr lang="en-US" sz="2000" b="1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i="1" dirty="0"/>
              <a:t>Defining </a:t>
            </a:r>
            <a:r>
              <a:rPr lang="en-US" sz="2200" dirty="0"/>
              <a:t>the “</a:t>
            </a:r>
            <a:r>
              <a:rPr lang="en-US" sz="2200" b="1" dirty="0"/>
              <a:t>as is</a:t>
            </a:r>
            <a:r>
              <a:rPr lang="en-US" sz="2200" dirty="0"/>
              <a:t>” business process and clarifying </a:t>
            </a:r>
            <a:r>
              <a:rPr lang="en-US" sz="2200" dirty="0" smtClean="0"/>
              <a:t>the changes </a:t>
            </a:r>
            <a:r>
              <a:rPr lang="en-US" sz="2200" dirty="0"/>
              <a:t>necessary to transform the present process into </a:t>
            </a:r>
            <a:r>
              <a:rPr lang="en-US" sz="2200" dirty="0" smtClean="0"/>
              <a:t>the “</a:t>
            </a:r>
            <a:r>
              <a:rPr lang="en-US" sz="2200" b="1" dirty="0" smtClean="0"/>
              <a:t>to </a:t>
            </a:r>
            <a:r>
              <a:rPr lang="en-US" sz="2200" b="1" dirty="0"/>
              <a:t>be</a:t>
            </a:r>
            <a:r>
              <a:rPr lang="en-US" sz="2200" dirty="0"/>
              <a:t>” </a:t>
            </a:r>
            <a:r>
              <a:rPr lang="en-US" sz="2200" dirty="0" smtClean="0"/>
              <a:t>process.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i="1" dirty="0" smtClean="0"/>
              <a:t>Determining </a:t>
            </a:r>
            <a:r>
              <a:rPr lang="en-US" sz="2200" dirty="0"/>
              <a:t>whether “as is” measures are </a:t>
            </a:r>
            <a:r>
              <a:rPr lang="en-US" sz="2200" dirty="0" smtClean="0"/>
              <a:t>appropriate.</a:t>
            </a: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i="1" dirty="0" smtClean="0"/>
              <a:t>Promoting </a:t>
            </a:r>
            <a:r>
              <a:rPr lang="en-US" sz="2200" dirty="0"/>
              <a:t>awareness of employees’ </a:t>
            </a:r>
            <a:r>
              <a:rPr lang="en-US" sz="2200" dirty="0" smtClean="0"/>
              <a:t>responsibilities.</a:t>
            </a: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i="1" dirty="0" smtClean="0"/>
              <a:t>Showing </a:t>
            </a:r>
            <a:r>
              <a:rPr lang="en-US" sz="2200" dirty="0"/>
              <a:t>the impact a certain role’s performance has </a:t>
            </a:r>
            <a:r>
              <a:rPr lang="en-US" sz="2200" dirty="0" smtClean="0"/>
              <a:t>on upstream </a:t>
            </a:r>
            <a:r>
              <a:rPr lang="en-US" sz="2200" dirty="0"/>
              <a:t>and downstream activities in the </a:t>
            </a:r>
            <a:r>
              <a:rPr lang="en-US" sz="2200" dirty="0" smtClean="0"/>
              <a:t>process.</a:t>
            </a: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i="1" dirty="0" smtClean="0"/>
              <a:t>Highlighting </a:t>
            </a:r>
            <a:r>
              <a:rPr lang="en-US" sz="2200" dirty="0"/>
              <a:t>workflow </a:t>
            </a:r>
            <a:r>
              <a:rPr lang="en-US" sz="2200" dirty="0" smtClean="0"/>
              <a:t>inefficiencies.</a:t>
            </a: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i="1" dirty="0" smtClean="0"/>
              <a:t>Identifying </a:t>
            </a:r>
            <a:r>
              <a:rPr lang="en-US" sz="2200" dirty="0"/>
              <a:t>opportunities to streamline and improve </a:t>
            </a:r>
            <a:r>
              <a:rPr lang="en-US" sz="2200" dirty="0" smtClean="0"/>
              <a:t>processes.</a:t>
            </a: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i="1" dirty="0" smtClean="0"/>
              <a:t>Pinpointing </a:t>
            </a:r>
            <a:r>
              <a:rPr lang="en-US" sz="2200" dirty="0"/>
              <a:t>internal controls that need to be tested during </a:t>
            </a:r>
            <a:r>
              <a:rPr lang="en-US" sz="2200" dirty="0" smtClean="0"/>
              <a:t>an audit.</a:t>
            </a:r>
          </a:p>
        </p:txBody>
      </p:sp>
    </p:spTree>
    <p:extLst>
      <p:ext uri="{BB962C8B-B14F-4D97-AF65-F5344CB8AC3E}">
        <p14:creationId xmlns:p14="http://schemas.microsoft.com/office/powerpoint/2010/main" val="366961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1" t="2911" r="2889" b="3290"/>
          <a:stretch/>
        </p:blipFill>
        <p:spPr>
          <a:xfrm>
            <a:off x="7049729" y="1957998"/>
            <a:ext cx="4350774" cy="4647418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428714"/>
          </a:xfrm>
        </p:spPr>
        <p:txBody>
          <a:bodyPr/>
          <a:lstStyle/>
          <a:p>
            <a:r>
              <a:rPr lang="en-US" b="1" u="sng" dirty="0" smtClean="0">
                <a:solidFill>
                  <a:schemeClr val="bg1"/>
                </a:solidFill>
              </a:rPr>
              <a:t>P</a:t>
            </a:r>
            <a:r>
              <a:rPr lang="en-US" dirty="0" smtClean="0">
                <a:solidFill>
                  <a:schemeClr val="bg1"/>
                </a:solidFill>
              </a:rPr>
              <a:t>rocess </a:t>
            </a:r>
            <a:r>
              <a:rPr lang="en-US" b="1" u="sng" dirty="0" smtClean="0">
                <a:solidFill>
                  <a:schemeClr val="bg1"/>
                </a:solidFill>
              </a:rPr>
              <a:t>m</a:t>
            </a:r>
            <a:r>
              <a:rPr lang="en-US" dirty="0" smtClean="0">
                <a:solidFill>
                  <a:schemeClr val="bg1"/>
                </a:solidFill>
              </a:rPr>
              <a:t>ap </a:t>
            </a:r>
            <a:r>
              <a:rPr lang="en-US" b="1" u="sng" dirty="0">
                <a:solidFill>
                  <a:schemeClr val="bg1"/>
                </a:solidFill>
              </a:rPr>
              <a:t>s</a:t>
            </a:r>
            <a:r>
              <a:rPr lang="en-US" dirty="0" smtClean="0">
                <a:solidFill>
                  <a:schemeClr val="bg1"/>
                </a:solidFill>
              </a:rPr>
              <a:t>ymbols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AE2C-2E06-4700-B75C-CA9CEFB47E64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10479" y="2083204"/>
            <a:ext cx="673456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1" u="sng" dirty="0"/>
              <a:t>Activities (or events</a:t>
            </a:r>
            <a:r>
              <a:rPr lang="en-US" sz="2400" b="1" u="sng" dirty="0" smtClean="0"/>
              <a:t>):</a:t>
            </a:r>
            <a:r>
              <a:rPr lang="en-US" sz="2400" b="1" dirty="0" smtClean="0"/>
              <a:t> </a:t>
            </a:r>
            <a:r>
              <a:rPr lang="en-US" sz="2400" dirty="0" smtClean="0"/>
              <a:t>transform </a:t>
            </a:r>
            <a:r>
              <a:rPr lang="en-US" sz="2400" dirty="0"/>
              <a:t>inputs into outputs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1" u="sng" dirty="0" smtClean="0"/>
              <a:t>Decision </a:t>
            </a:r>
            <a:r>
              <a:rPr lang="en-US" sz="2400" b="1" u="sng" dirty="0"/>
              <a:t>points:</a:t>
            </a:r>
            <a:r>
              <a:rPr lang="en-US" sz="2400" b="1" dirty="0"/>
              <a:t> </a:t>
            </a:r>
            <a:r>
              <a:rPr lang="en-US" sz="2400" dirty="0" smtClean="0"/>
              <a:t>yes/no (positive/negative) outcome that </a:t>
            </a:r>
            <a:r>
              <a:rPr lang="en-US" sz="2400" dirty="0"/>
              <a:t>depicts the alternatives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1" u="sng" dirty="0"/>
              <a:t>Process flow lines:</a:t>
            </a:r>
            <a:r>
              <a:rPr lang="en-US" sz="2400" b="1" dirty="0"/>
              <a:t> </a:t>
            </a:r>
            <a:r>
              <a:rPr lang="en-US" sz="2400" dirty="0" smtClean="0"/>
              <a:t>connect symbols </a:t>
            </a:r>
            <a:r>
              <a:rPr lang="en-US" sz="2400" dirty="0"/>
              <a:t>and </a:t>
            </a:r>
            <a:r>
              <a:rPr lang="en-US" sz="2400" dirty="0" smtClean="0"/>
              <a:t>are labeled with the </a:t>
            </a:r>
            <a:r>
              <a:rPr lang="en-US" sz="2400" dirty="0"/>
              <a:t>type of information </a:t>
            </a:r>
            <a:r>
              <a:rPr lang="en-US" sz="2400" dirty="0" smtClean="0"/>
              <a:t>flowing into </a:t>
            </a:r>
            <a:r>
              <a:rPr lang="en-US" sz="2400" dirty="0"/>
              <a:t>or out of the activities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1" u="sng" dirty="0"/>
              <a:t>Data stores:</a:t>
            </a:r>
            <a:r>
              <a:rPr lang="en-US" sz="2400" b="1" dirty="0"/>
              <a:t> </a:t>
            </a:r>
            <a:r>
              <a:rPr lang="en-US" sz="2400" b="1" dirty="0" smtClean="0"/>
              <a:t> </a:t>
            </a:r>
            <a:r>
              <a:rPr lang="en-US" sz="2400" dirty="0" smtClean="0"/>
              <a:t>support the process</a:t>
            </a:r>
            <a:endParaRPr lang="en-US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1" u="sng" dirty="0"/>
              <a:t>Termination:</a:t>
            </a:r>
            <a:r>
              <a:rPr lang="en-US" sz="2400" b="1" dirty="0"/>
              <a:t> </a:t>
            </a:r>
            <a:r>
              <a:rPr lang="en-US" sz="2400" b="1" dirty="0" smtClean="0"/>
              <a:t> </a:t>
            </a:r>
            <a:r>
              <a:rPr lang="en-US" sz="2400" dirty="0" smtClean="0"/>
              <a:t>points </a:t>
            </a:r>
            <a:r>
              <a:rPr lang="en-US" sz="2400" dirty="0"/>
              <a:t>at </a:t>
            </a:r>
            <a:r>
              <a:rPr lang="en-US" sz="2400" dirty="0" smtClean="0"/>
              <a:t>which the </a:t>
            </a:r>
            <a:r>
              <a:rPr lang="en-US" sz="2400" dirty="0"/>
              <a:t>process ends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1" u="sng" dirty="0"/>
              <a:t>On-page connector:</a:t>
            </a:r>
            <a:r>
              <a:rPr lang="en-US" sz="2400" b="1" dirty="0"/>
              <a:t> </a:t>
            </a:r>
            <a:r>
              <a:rPr lang="en-US" sz="2400" b="1" dirty="0" smtClean="0"/>
              <a:t> </a:t>
            </a:r>
            <a:r>
              <a:rPr lang="en-US" sz="2400" dirty="0" smtClean="0"/>
              <a:t>reduce clutter </a:t>
            </a:r>
            <a:r>
              <a:rPr lang="en-US" sz="2400" dirty="0"/>
              <a:t>on a page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1" u="sng" dirty="0"/>
              <a:t>Off-page connector:</a:t>
            </a:r>
            <a:r>
              <a:rPr lang="en-US" sz="2400" b="1" dirty="0"/>
              <a:t> </a:t>
            </a:r>
            <a:r>
              <a:rPr lang="en-US" sz="2400" dirty="0" smtClean="0"/>
              <a:t>when processes </a:t>
            </a:r>
            <a:r>
              <a:rPr lang="en-US" sz="2400" dirty="0"/>
              <a:t>span multiple pages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97875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53961" y="346721"/>
            <a:ext cx="10633038" cy="1428714"/>
          </a:xfrm>
        </p:spPr>
        <p:txBody>
          <a:bodyPr/>
          <a:lstStyle/>
          <a:p>
            <a:r>
              <a:rPr lang="en-US" b="1" u="sng" dirty="0" smtClean="0">
                <a:solidFill>
                  <a:schemeClr val="bg1"/>
                </a:solidFill>
              </a:rPr>
              <a:t>g</a:t>
            </a:r>
            <a:r>
              <a:rPr lang="en-US" dirty="0" smtClean="0">
                <a:solidFill>
                  <a:schemeClr val="bg1"/>
                </a:solidFill>
              </a:rPr>
              <a:t>athering </a:t>
            </a:r>
            <a:r>
              <a:rPr lang="en-US" b="1" u="sng" dirty="0" smtClean="0">
                <a:solidFill>
                  <a:schemeClr val="bg1"/>
                </a:solidFill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nformation </a:t>
            </a:r>
            <a:r>
              <a:rPr lang="en-US" b="1" u="sng" dirty="0" smtClean="0">
                <a:solidFill>
                  <a:schemeClr val="bg1"/>
                </a:solidFill>
              </a:rPr>
              <a:t>f</a:t>
            </a:r>
            <a:r>
              <a:rPr lang="en-US" dirty="0" smtClean="0">
                <a:solidFill>
                  <a:schemeClr val="bg1"/>
                </a:solidFill>
              </a:rPr>
              <a:t>or </a:t>
            </a:r>
            <a:r>
              <a:rPr lang="en-US" b="1" u="sng" dirty="0" smtClean="0">
                <a:solidFill>
                  <a:schemeClr val="bg1"/>
                </a:solidFill>
              </a:rPr>
              <a:t>p</a:t>
            </a:r>
            <a:r>
              <a:rPr lang="en-US" dirty="0" smtClean="0">
                <a:solidFill>
                  <a:schemeClr val="bg1"/>
                </a:solidFill>
              </a:rPr>
              <a:t>rocess</a:t>
            </a:r>
            <a:r>
              <a:rPr lang="en-US" b="1" u="sng" dirty="0" smtClean="0">
                <a:solidFill>
                  <a:schemeClr val="bg1"/>
                </a:solidFill>
              </a:rPr>
              <a:t> m</a:t>
            </a:r>
            <a:r>
              <a:rPr lang="en-US" dirty="0" smtClean="0">
                <a:solidFill>
                  <a:schemeClr val="bg1"/>
                </a:solidFill>
              </a:rPr>
              <a:t>ap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AE2C-2E06-4700-B75C-CA9CEFB47E64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53961" y="2083204"/>
            <a:ext cx="1086956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u="sng" dirty="0"/>
              <a:t>Group interview method </a:t>
            </a:r>
            <a:r>
              <a:rPr lang="en-US" sz="2400" dirty="0"/>
              <a:t>– all </a:t>
            </a:r>
            <a:r>
              <a:rPr lang="en-US" sz="2400" dirty="0" smtClean="0"/>
              <a:t>people involved </a:t>
            </a:r>
            <a:r>
              <a:rPr lang="en-US" sz="2400" dirty="0"/>
              <a:t>in the process are interviewed as a</a:t>
            </a:r>
          </a:p>
          <a:p>
            <a:pPr algn="just"/>
            <a:r>
              <a:rPr lang="en-US" sz="2400" dirty="0"/>
              <a:t>group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Employs </a:t>
            </a:r>
            <a:r>
              <a:rPr lang="en-US" sz="2400" dirty="0"/>
              <a:t>a </a:t>
            </a:r>
            <a:r>
              <a:rPr lang="en-US" sz="2400" b="1" u="sng" dirty="0"/>
              <a:t>skilled facilitator</a:t>
            </a:r>
            <a:r>
              <a:rPr lang="en-US" sz="2400" b="1" dirty="0"/>
              <a:t> </a:t>
            </a:r>
            <a:r>
              <a:rPr lang="en-US" sz="2400" dirty="0"/>
              <a:t>to promote </a:t>
            </a:r>
            <a:r>
              <a:rPr lang="en-US" sz="2400" dirty="0" smtClean="0"/>
              <a:t>and focus </a:t>
            </a:r>
            <a:r>
              <a:rPr lang="en-US" sz="2400" dirty="0"/>
              <a:t>the discussions, questioning </a:t>
            </a:r>
            <a:r>
              <a:rPr lang="en-US" sz="2400" dirty="0" smtClean="0"/>
              <a:t>conventional wisdom </a:t>
            </a:r>
            <a:r>
              <a:rPr lang="en-US" sz="2400" dirty="0"/>
              <a:t>and providing an unbiased, </a:t>
            </a:r>
            <a:r>
              <a:rPr lang="en-US" sz="2400" dirty="0" smtClean="0"/>
              <a:t>objective point </a:t>
            </a:r>
            <a:r>
              <a:rPr lang="en-US" sz="2400" dirty="0"/>
              <a:t>of </a:t>
            </a:r>
            <a:r>
              <a:rPr lang="en-US" sz="2400" dirty="0" smtClean="0"/>
              <a:t>view.</a:t>
            </a:r>
          </a:p>
          <a:p>
            <a:endParaRPr lang="en-US" sz="2400" b="1" u="sng" dirty="0"/>
          </a:p>
          <a:p>
            <a:r>
              <a:rPr lang="en-US" sz="2400" b="1" u="sng" dirty="0"/>
              <a:t>One-on-one interview method </a:t>
            </a:r>
            <a:r>
              <a:rPr lang="en-US" sz="2400" dirty="0"/>
              <a:t>– </a:t>
            </a:r>
            <a:r>
              <a:rPr lang="en-US" sz="2400" dirty="0" smtClean="0"/>
              <a:t>each person </a:t>
            </a:r>
            <a:r>
              <a:rPr lang="en-US" sz="2400" dirty="0"/>
              <a:t>involved in the process </a:t>
            </a:r>
            <a:r>
              <a:rPr lang="en-US" sz="2400" dirty="0" smtClean="0"/>
              <a:t>is interviewed separately</a:t>
            </a:r>
            <a:endParaRPr lang="en-US" sz="2400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Less </a:t>
            </a:r>
            <a:r>
              <a:rPr lang="en-US" sz="2400" dirty="0"/>
              <a:t>effective than the group interview </a:t>
            </a:r>
            <a:r>
              <a:rPr lang="en-US" sz="2400" dirty="0" smtClean="0"/>
              <a:t>method.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n-US" sz="2400" dirty="0"/>
          </a:p>
          <a:p>
            <a:r>
              <a:rPr lang="en-US" sz="2400" b="1" u="sng" dirty="0" smtClean="0"/>
              <a:t>Walkthrough</a:t>
            </a:r>
            <a:r>
              <a:rPr lang="en-US" sz="2400" b="1" dirty="0" smtClean="0"/>
              <a:t> </a:t>
            </a:r>
            <a:r>
              <a:rPr lang="en-US" sz="2400" b="1" dirty="0"/>
              <a:t>– </a:t>
            </a:r>
            <a:r>
              <a:rPr lang="en-US" sz="2400" dirty="0"/>
              <a:t>physically reviewing a </a:t>
            </a:r>
            <a:r>
              <a:rPr lang="en-US" sz="2400" dirty="0" smtClean="0"/>
              <a:t>process in </a:t>
            </a:r>
            <a:r>
              <a:rPr lang="en-US" sz="2400" dirty="0"/>
              <a:t>scope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To </a:t>
            </a:r>
            <a:r>
              <a:rPr lang="en-US" sz="2400" dirty="0"/>
              <a:t>confirm if a documented process is </a:t>
            </a:r>
            <a:r>
              <a:rPr lang="en-US" sz="2400" dirty="0" smtClean="0"/>
              <a:t>accurately.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597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53961" y="346721"/>
            <a:ext cx="11105536" cy="1428714"/>
          </a:xfrm>
        </p:spPr>
        <p:txBody>
          <a:bodyPr/>
          <a:lstStyle/>
          <a:p>
            <a:r>
              <a:rPr lang="en-US" b="1" u="sng" dirty="0" smtClean="0">
                <a:solidFill>
                  <a:schemeClr val="bg1"/>
                </a:solidFill>
              </a:rPr>
              <a:t>g</a:t>
            </a:r>
            <a:r>
              <a:rPr lang="en-US" dirty="0" smtClean="0">
                <a:solidFill>
                  <a:schemeClr val="bg1"/>
                </a:solidFill>
              </a:rPr>
              <a:t>uidelines </a:t>
            </a:r>
            <a:r>
              <a:rPr lang="en-US" b="1" u="sng" dirty="0" smtClean="0">
                <a:solidFill>
                  <a:schemeClr val="bg1"/>
                </a:solidFill>
              </a:rPr>
              <a:t>f</a:t>
            </a:r>
            <a:r>
              <a:rPr lang="en-US" dirty="0" smtClean="0">
                <a:solidFill>
                  <a:schemeClr val="bg1"/>
                </a:solidFill>
              </a:rPr>
              <a:t>or </a:t>
            </a:r>
            <a:r>
              <a:rPr lang="en-US" b="1" u="sng" dirty="0" smtClean="0">
                <a:solidFill>
                  <a:schemeClr val="bg1"/>
                </a:solidFill>
              </a:rPr>
              <a:t>d</a:t>
            </a:r>
            <a:r>
              <a:rPr lang="en-US" dirty="0" smtClean="0">
                <a:solidFill>
                  <a:schemeClr val="bg1"/>
                </a:solidFill>
              </a:rPr>
              <a:t>eveloping </a:t>
            </a:r>
            <a:r>
              <a:rPr lang="en-US" b="1" u="sng" dirty="0" smtClean="0">
                <a:solidFill>
                  <a:schemeClr val="bg1"/>
                </a:solidFill>
              </a:rPr>
              <a:t>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b="1" u="sng" dirty="0" smtClean="0">
                <a:solidFill>
                  <a:schemeClr val="bg1"/>
                </a:solidFill>
              </a:rPr>
              <a:t>p</a:t>
            </a:r>
            <a:r>
              <a:rPr lang="en-US" dirty="0" smtClean="0">
                <a:solidFill>
                  <a:schemeClr val="bg1"/>
                </a:solidFill>
              </a:rPr>
              <a:t>rocess </a:t>
            </a:r>
            <a:r>
              <a:rPr lang="en-US" b="1" u="sng" dirty="0" smtClean="0">
                <a:solidFill>
                  <a:schemeClr val="bg1"/>
                </a:solidFill>
              </a:rPr>
              <a:t>m</a:t>
            </a:r>
            <a:r>
              <a:rPr lang="en-US" dirty="0" smtClean="0">
                <a:solidFill>
                  <a:schemeClr val="bg1"/>
                </a:solidFill>
              </a:rPr>
              <a:t>ap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AE2C-2E06-4700-B75C-CA9CEFB47E64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53960" y="1952416"/>
            <a:ext cx="11002297" cy="44396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350" dirty="0" smtClean="0"/>
              <a:t>Have </a:t>
            </a:r>
            <a:r>
              <a:rPr lang="en-US" sz="2350" dirty="0"/>
              <a:t>a defined purpose for mapping a process </a:t>
            </a:r>
            <a:r>
              <a:rPr lang="en-US" sz="2350" dirty="0" smtClean="0"/>
              <a:t>and explain </a:t>
            </a:r>
            <a:r>
              <a:rPr lang="en-US" sz="2350" dirty="0"/>
              <a:t>it to those </a:t>
            </a:r>
            <a:r>
              <a:rPr lang="en-US" sz="2350" dirty="0" smtClean="0"/>
              <a:t>participating.</a:t>
            </a:r>
            <a:r>
              <a:rPr lang="en-US" sz="2350" dirty="0"/>
              <a:t> </a:t>
            </a:r>
            <a:r>
              <a:rPr lang="en-US" sz="2350" dirty="0" smtClean="0"/>
              <a:t>Identify </a:t>
            </a:r>
            <a:r>
              <a:rPr lang="en-US" sz="2350" dirty="0"/>
              <a:t>the scope of the </a:t>
            </a:r>
            <a:r>
              <a:rPr lang="en-US" sz="2350" dirty="0" smtClean="0"/>
              <a:t>process. </a:t>
            </a:r>
          </a:p>
          <a:p>
            <a:pPr algn="just">
              <a:spcAft>
                <a:spcPts val="1200"/>
              </a:spcAft>
            </a:pPr>
            <a:r>
              <a:rPr lang="en-US" sz="2350" dirty="0"/>
              <a:t>	</a:t>
            </a:r>
            <a:r>
              <a:rPr lang="en-US" sz="2350" dirty="0" smtClean="0"/>
              <a:t>	(</a:t>
            </a:r>
            <a:r>
              <a:rPr lang="en-US" sz="2400" dirty="0"/>
              <a:t>Avoid the mistake of making the scope too broad</a:t>
            </a:r>
            <a:r>
              <a:rPr lang="en-US" sz="2400" dirty="0" smtClean="0"/>
              <a:t>.)</a:t>
            </a:r>
            <a:endParaRPr lang="en-US" sz="2400" dirty="0"/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Agree </a:t>
            </a:r>
            <a:r>
              <a:rPr lang="en-US" sz="2400" dirty="0"/>
              <a:t>on the level of detail to be </a:t>
            </a:r>
            <a:r>
              <a:rPr lang="en-US" sz="2400" dirty="0" smtClean="0"/>
              <a:t>displayed.</a:t>
            </a:r>
            <a:endParaRPr lang="en-US" sz="2350" dirty="0"/>
          </a:p>
          <a:p>
            <a:pPr marL="342900" indent="-3429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350" dirty="0" smtClean="0"/>
              <a:t>Determine </a:t>
            </a:r>
            <a:r>
              <a:rPr lang="en-US" sz="2350" dirty="0"/>
              <a:t>the roles participating in the </a:t>
            </a:r>
            <a:r>
              <a:rPr lang="en-US" sz="2350" dirty="0" smtClean="0"/>
              <a:t>process,</a:t>
            </a:r>
            <a:endParaRPr lang="en-US" sz="2350" dirty="0"/>
          </a:p>
          <a:p>
            <a:pPr lvl="2" algn="just">
              <a:spcAft>
                <a:spcPts val="1200"/>
              </a:spcAft>
            </a:pPr>
            <a:r>
              <a:rPr lang="en-US" sz="2350" dirty="0"/>
              <a:t>– Roles become horizontal bands called </a:t>
            </a:r>
            <a:r>
              <a:rPr lang="en-US" sz="2350" b="1" u="sng" dirty="0"/>
              <a:t>swim </a:t>
            </a:r>
            <a:r>
              <a:rPr lang="en-US" sz="2350" b="1" u="sng" dirty="0" smtClean="0"/>
              <a:t>lanes.</a:t>
            </a:r>
            <a:endParaRPr lang="en-US" sz="2350" b="1" u="sng" dirty="0"/>
          </a:p>
          <a:p>
            <a:pPr marL="342900" indent="-3429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350" dirty="0" smtClean="0"/>
              <a:t>Determine </a:t>
            </a:r>
            <a:r>
              <a:rPr lang="en-US" sz="2350" dirty="0"/>
              <a:t>the </a:t>
            </a:r>
            <a:r>
              <a:rPr lang="en-US" sz="2350" b="1" u="sng" dirty="0"/>
              <a:t>trigger</a:t>
            </a:r>
            <a:r>
              <a:rPr lang="en-US" sz="2350" dirty="0"/>
              <a:t>, the event that must occur to </a:t>
            </a:r>
            <a:r>
              <a:rPr lang="en-US" sz="2350" dirty="0" smtClean="0"/>
              <a:t>get the </a:t>
            </a:r>
            <a:r>
              <a:rPr lang="en-US" sz="2350" dirty="0"/>
              <a:t>process </a:t>
            </a:r>
            <a:r>
              <a:rPr lang="en-US" sz="2350" dirty="0" smtClean="0"/>
              <a:t>started,</a:t>
            </a:r>
            <a:endParaRPr lang="en-US" sz="2350" dirty="0"/>
          </a:p>
          <a:p>
            <a:pPr lvl="2" algn="just">
              <a:spcAft>
                <a:spcPts val="1200"/>
              </a:spcAft>
            </a:pPr>
            <a:r>
              <a:rPr lang="en-US" sz="2350" dirty="0"/>
              <a:t>– The trigger should be in the first swim </a:t>
            </a:r>
            <a:r>
              <a:rPr lang="en-US" sz="2350" dirty="0" smtClean="0"/>
              <a:t>lane.</a:t>
            </a:r>
            <a:endParaRPr lang="en-US" sz="2350" dirty="0"/>
          </a:p>
          <a:p>
            <a:pPr marL="342900" indent="-3429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350" dirty="0" smtClean="0"/>
              <a:t>Events </a:t>
            </a:r>
            <a:r>
              <a:rPr lang="en-US" sz="2350" dirty="0"/>
              <a:t>should move left to right/top to bottom to </a:t>
            </a:r>
            <a:r>
              <a:rPr lang="en-US" sz="2350" dirty="0" smtClean="0"/>
              <a:t>indicate the </a:t>
            </a:r>
            <a:r>
              <a:rPr lang="en-US" sz="2350" dirty="0"/>
              <a:t>passage of </a:t>
            </a:r>
            <a:r>
              <a:rPr lang="en-US" sz="2350" dirty="0" smtClean="0"/>
              <a:t>time.</a:t>
            </a:r>
            <a:endParaRPr lang="en-US" sz="2350" dirty="0"/>
          </a:p>
        </p:txBody>
      </p:sp>
    </p:spTree>
    <p:extLst>
      <p:ext uri="{BB962C8B-B14F-4D97-AF65-F5344CB8AC3E}">
        <p14:creationId xmlns:p14="http://schemas.microsoft.com/office/powerpoint/2010/main" val="411082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53961" y="346721"/>
            <a:ext cx="11105536" cy="1428714"/>
          </a:xfrm>
        </p:spPr>
        <p:txBody>
          <a:bodyPr/>
          <a:lstStyle/>
          <a:p>
            <a:r>
              <a:rPr lang="en-US" b="1" u="sng" dirty="0" smtClean="0">
                <a:solidFill>
                  <a:schemeClr val="bg1"/>
                </a:solidFill>
              </a:rPr>
              <a:t>g</a:t>
            </a:r>
            <a:r>
              <a:rPr lang="en-US" dirty="0" smtClean="0">
                <a:solidFill>
                  <a:schemeClr val="bg1"/>
                </a:solidFill>
              </a:rPr>
              <a:t>uidelines </a:t>
            </a:r>
            <a:r>
              <a:rPr lang="en-US" b="1" u="sng" dirty="0" smtClean="0">
                <a:solidFill>
                  <a:schemeClr val="bg1"/>
                </a:solidFill>
              </a:rPr>
              <a:t>f</a:t>
            </a:r>
            <a:r>
              <a:rPr lang="en-US" dirty="0" smtClean="0">
                <a:solidFill>
                  <a:schemeClr val="bg1"/>
                </a:solidFill>
              </a:rPr>
              <a:t>or </a:t>
            </a:r>
            <a:r>
              <a:rPr lang="en-US" b="1" u="sng" dirty="0" smtClean="0">
                <a:solidFill>
                  <a:schemeClr val="bg1"/>
                </a:solidFill>
              </a:rPr>
              <a:t>d</a:t>
            </a:r>
            <a:r>
              <a:rPr lang="en-US" dirty="0" smtClean="0">
                <a:solidFill>
                  <a:schemeClr val="bg1"/>
                </a:solidFill>
              </a:rPr>
              <a:t>eveloping </a:t>
            </a:r>
            <a:r>
              <a:rPr lang="en-US" b="1" u="sng" dirty="0" smtClean="0">
                <a:solidFill>
                  <a:schemeClr val="bg1"/>
                </a:solidFill>
              </a:rPr>
              <a:t>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b="1" u="sng" dirty="0" smtClean="0">
                <a:solidFill>
                  <a:schemeClr val="bg1"/>
                </a:solidFill>
              </a:rPr>
              <a:t>p</a:t>
            </a:r>
            <a:r>
              <a:rPr lang="en-US" dirty="0" smtClean="0">
                <a:solidFill>
                  <a:schemeClr val="bg1"/>
                </a:solidFill>
              </a:rPr>
              <a:t>rocess </a:t>
            </a:r>
            <a:r>
              <a:rPr lang="en-US" b="1" u="sng" dirty="0" smtClean="0">
                <a:solidFill>
                  <a:schemeClr val="bg1"/>
                </a:solidFill>
              </a:rPr>
              <a:t>m</a:t>
            </a:r>
            <a:r>
              <a:rPr lang="en-US" dirty="0" smtClean="0">
                <a:solidFill>
                  <a:schemeClr val="bg1"/>
                </a:solidFill>
              </a:rPr>
              <a:t>ap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AE2C-2E06-4700-B75C-CA9CEFB47E64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53960" y="1952416"/>
            <a:ext cx="11002297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Write a description of the data, information, or physical flow on the process flow line. </a:t>
            </a:r>
            <a:r>
              <a:rPr lang="en-US" sz="2350" dirty="0"/>
              <a:t>The information being exchanged is entered on the process flow lines.</a:t>
            </a:r>
            <a:endParaRPr lang="en-US" sz="2400" dirty="0"/>
          </a:p>
          <a:p>
            <a:pPr marL="342900" indent="-3429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Decision descriptors should end with a question mark, and the process flow lines coming out of the decision are labeled with outcomes</a:t>
            </a:r>
            <a:r>
              <a:rPr lang="en-US" sz="2400" dirty="0" smtClean="0"/>
              <a:t>.</a:t>
            </a:r>
          </a:p>
          <a:p>
            <a:pPr marL="342900" indent="-3429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The last swim lane is reserved for the information systems that support the process</a:t>
            </a:r>
            <a:r>
              <a:rPr lang="en-US" sz="2800" dirty="0" smtClean="0"/>
              <a:t>.</a:t>
            </a:r>
            <a:endParaRPr lang="en-US" sz="2400" dirty="0" smtClean="0"/>
          </a:p>
          <a:p>
            <a:pPr marL="342900" indent="-342900" algn="just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Use </a:t>
            </a:r>
            <a:r>
              <a:rPr lang="en-US" sz="2400" dirty="0"/>
              <a:t>active verbs for activity descriptions such as “enter,” “inspect,” or “input</a:t>
            </a:r>
            <a:r>
              <a:rPr lang="en-US" sz="2400" dirty="0" smtClean="0"/>
              <a:t>.” Activities </a:t>
            </a:r>
            <a:r>
              <a:rPr lang="en-US" sz="2400" dirty="0"/>
              <a:t>such as “send” and “receive” can generally be excluded because </a:t>
            </a:r>
            <a:r>
              <a:rPr lang="en-US" sz="2400" dirty="0" smtClean="0"/>
              <a:t>these activities </a:t>
            </a:r>
            <a:r>
              <a:rPr lang="en-US" sz="2400" dirty="0"/>
              <a:t>are represented by the process flow lines (that is, the flow of data into </a:t>
            </a:r>
            <a:r>
              <a:rPr lang="en-US" sz="2400" dirty="0" smtClean="0"/>
              <a:t>a rectangle </a:t>
            </a:r>
            <a:r>
              <a:rPr lang="en-US" sz="2400" dirty="0"/>
              <a:t>means that the data/ information/goods has been sent by a sender </a:t>
            </a:r>
            <a:r>
              <a:rPr lang="en-US" sz="2400" dirty="0" smtClean="0"/>
              <a:t>and received </a:t>
            </a:r>
            <a:r>
              <a:rPr lang="en-US" sz="2400" dirty="0"/>
              <a:t>by the recipient</a:t>
            </a:r>
            <a:r>
              <a:rPr lang="en-US" sz="2400" dirty="0" smtClean="0"/>
              <a:t>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0046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53961" y="346721"/>
            <a:ext cx="11105536" cy="1428714"/>
          </a:xfrm>
        </p:spPr>
        <p:txBody>
          <a:bodyPr/>
          <a:lstStyle/>
          <a:p>
            <a:r>
              <a:rPr lang="en-US" b="1" u="sng" dirty="0" smtClean="0">
                <a:solidFill>
                  <a:schemeClr val="bg1"/>
                </a:solidFill>
              </a:rPr>
              <a:t>g</a:t>
            </a:r>
            <a:r>
              <a:rPr lang="en-US" dirty="0" smtClean="0">
                <a:solidFill>
                  <a:schemeClr val="bg1"/>
                </a:solidFill>
              </a:rPr>
              <a:t>uidelines </a:t>
            </a:r>
            <a:r>
              <a:rPr lang="en-US" b="1" u="sng" dirty="0" smtClean="0">
                <a:solidFill>
                  <a:schemeClr val="bg1"/>
                </a:solidFill>
              </a:rPr>
              <a:t>f</a:t>
            </a:r>
            <a:r>
              <a:rPr lang="en-US" dirty="0" smtClean="0">
                <a:solidFill>
                  <a:schemeClr val="bg1"/>
                </a:solidFill>
              </a:rPr>
              <a:t>or </a:t>
            </a:r>
            <a:r>
              <a:rPr lang="en-US" b="1" u="sng" dirty="0" smtClean="0">
                <a:solidFill>
                  <a:schemeClr val="bg1"/>
                </a:solidFill>
              </a:rPr>
              <a:t>d</a:t>
            </a:r>
            <a:r>
              <a:rPr lang="en-US" dirty="0" smtClean="0">
                <a:solidFill>
                  <a:schemeClr val="bg1"/>
                </a:solidFill>
              </a:rPr>
              <a:t>eveloping </a:t>
            </a:r>
            <a:r>
              <a:rPr lang="en-US" b="1" u="sng" dirty="0" smtClean="0">
                <a:solidFill>
                  <a:schemeClr val="bg1"/>
                </a:solidFill>
              </a:rPr>
              <a:t>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b="1" u="sng" dirty="0" smtClean="0">
                <a:solidFill>
                  <a:schemeClr val="bg1"/>
                </a:solidFill>
              </a:rPr>
              <a:t>p</a:t>
            </a:r>
            <a:r>
              <a:rPr lang="en-US" dirty="0" smtClean="0">
                <a:solidFill>
                  <a:schemeClr val="bg1"/>
                </a:solidFill>
              </a:rPr>
              <a:t>rocess </a:t>
            </a:r>
            <a:r>
              <a:rPr lang="en-US" b="1" u="sng" dirty="0" smtClean="0">
                <a:solidFill>
                  <a:schemeClr val="bg1"/>
                </a:solidFill>
              </a:rPr>
              <a:t>m</a:t>
            </a:r>
            <a:r>
              <a:rPr lang="en-US" dirty="0" smtClean="0">
                <a:solidFill>
                  <a:schemeClr val="bg1"/>
                </a:solidFill>
              </a:rPr>
              <a:t>ap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AE2C-2E06-4700-B75C-CA9CEFB47E64}" type="slidenum">
              <a:rPr lang="en-US" smtClean="0"/>
              <a:t>7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53960" y="1952416"/>
            <a:ext cx="1100229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Do </a:t>
            </a:r>
            <a:r>
              <a:rPr lang="en-US" sz="2400" dirty="0"/>
              <a:t>not combine completely separate/unrelated steps in an activity</a:t>
            </a:r>
            <a:r>
              <a:rPr lang="en-US" sz="2400" dirty="0" smtClean="0"/>
              <a:t>.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Ask </a:t>
            </a:r>
            <a:r>
              <a:rPr lang="en-US" sz="2400" dirty="0"/>
              <a:t>questions within the decision symbols. Label the decision outcomes with “</a:t>
            </a:r>
            <a:r>
              <a:rPr lang="en-US" sz="2400" dirty="0" smtClean="0"/>
              <a:t>yes” or </a:t>
            </a:r>
            <a:r>
              <a:rPr lang="en-US" sz="2400" dirty="0"/>
              <a:t>“no” or similar. Put decisions in the swim lane of the role making the decision.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Capture </a:t>
            </a:r>
            <a:r>
              <a:rPr lang="en-US" sz="2400" dirty="0"/>
              <a:t>information about which systems or ERP modules support the </a:t>
            </a:r>
            <a:r>
              <a:rPr lang="en-US" sz="2400" dirty="0" smtClean="0"/>
              <a:t>process and </a:t>
            </a:r>
            <a:r>
              <a:rPr lang="en-US" sz="2400" dirty="0"/>
              <a:t>note their names within activity or decision symbols.</a:t>
            </a:r>
            <a:endParaRPr lang="en-US" sz="2350" dirty="0" smtClean="0"/>
          </a:p>
        </p:txBody>
      </p:sp>
    </p:spTree>
    <p:extLst>
      <p:ext uri="{BB962C8B-B14F-4D97-AF65-F5344CB8AC3E}">
        <p14:creationId xmlns:p14="http://schemas.microsoft.com/office/powerpoint/2010/main" val="422444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53961" y="0"/>
            <a:ext cx="11105536" cy="1428714"/>
          </a:xfrm>
        </p:spPr>
        <p:txBody>
          <a:bodyPr/>
          <a:lstStyle/>
          <a:p>
            <a:r>
              <a:rPr lang="en-US" b="1" u="sng" dirty="0" smtClean="0">
                <a:solidFill>
                  <a:schemeClr val="bg1"/>
                </a:solidFill>
              </a:rPr>
              <a:t>p</a:t>
            </a:r>
            <a:r>
              <a:rPr lang="en-US" dirty="0" smtClean="0">
                <a:solidFill>
                  <a:schemeClr val="bg1"/>
                </a:solidFill>
              </a:rPr>
              <a:t>rocess </a:t>
            </a:r>
            <a:r>
              <a:rPr lang="en-US" b="1" u="sng" dirty="0" smtClean="0">
                <a:solidFill>
                  <a:schemeClr val="bg1"/>
                </a:solidFill>
              </a:rPr>
              <a:t>m</a:t>
            </a:r>
            <a:r>
              <a:rPr lang="en-US" dirty="0" smtClean="0">
                <a:solidFill>
                  <a:schemeClr val="bg1"/>
                </a:solidFill>
              </a:rPr>
              <a:t>ap </a:t>
            </a:r>
            <a:r>
              <a:rPr lang="en-US" b="1" u="sng" dirty="0" smtClean="0">
                <a:solidFill>
                  <a:schemeClr val="bg1"/>
                </a:solidFill>
              </a:rPr>
              <a:t>e</a:t>
            </a:r>
            <a:r>
              <a:rPr lang="en-US" dirty="0" smtClean="0">
                <a:solidFill>
                  <a:schemeClr val="bg1"/>
                </a:solidFill>
              </a:rPr>
              <a:t>xample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AE2C-2E06-4700-B75C-CA9CEFB47E64}" type="slidenum">
              <a:rPr lang="en-US" smtClean="0"/>
              <a:t>8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635" y="1002900"/>
            <a:ext cx="8775292" cy="585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41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53961" y="346721"/>
            <a:ext cx="11105536" cy="1428714"/>
          </a:xfrm>
        </p:spPr>
        <p:txBody>
          <a:bodyPr/>
          <a:lstStyle/>
          <a:p>
            <a:r>
              <a:rPr lang="en-US" b="1" u="sng" dirty="0" smtClean="0">
                <a:solidFill>
                  <a:schemeClr val="bg1"/>
                </a:solidFill>
              </a:rPr>
              <a:t>h</a:t>
            </a:r>
            <a:r>
              <a:rPr lang="en-US" dirty="0" smtClean="0">
                <a:solidFill>
                  <a:schemeClr val="bg1"/>
                </a:solidFill>
              </a:rPr>
              <a:t>ints </a:t>
            </a:r>
            <a:r>
              <a:rPr lang="en-US" b="1" u="sng" dirty="0" smtClean="0">
                <a:solidFill>
                  <a:schemeClr val="bg1"/>
                </a:solidFill>
              </a:rPr>
              <a:t>f</a:t>
            </a:r>
            <a:r>
              <a:rPr lang="en-US" dirty="0" smtClean="0">
                <a:solidFill>
                  <a:schemeClr val="bg1"/>
                </a:solidFill>
              </a:rPr>
              <a:t>or </a:t>
            </a:r>
            <a:r>
              <a:rPr lang="en-US" b="1" u="sng" dirty="0" smtClean="0">
                <a:solidFill>
                  <a:schemeClr val="bg1"/>
                </a:solidFill>
              </a:rPr>
              <a:t>c</a:t>
            </a:r>
            <a:r>
              <a:rPr lang="en-US" dirty="0" smtClean="0">
                <a:solidFill>
                  <a:schemeClr val="bg1"/>
                </a:solidFill>
              </a:rPr>
              <a:t>onstructing </a:t>
            </a:r>
            <a:r>
              <a:rPr lang="en-US" b="1" u="sng" dirty="0" smtClean="0">
                <a:solidFill>
                  <a:schemeClr val="bg1"/>
                </a:solidFill>
              </a:rPr>
              <a:t>p</a:t>
            </a:r>
            <a:r>
              <a:rPr lang="en-US" dirty="0" smtClean="0">
                <a:solidFill>
                  <a:schemeClr val="bg1"/>
                </a:solidFill>
              </a:rPr>
              <a:t>rocess </a:t>
            </a:r>
            <a:r>
              <a:rPr lang="en-US" b="1" u="sng" dirty="0" smtClean="0">
                <a:solidFill>
                  <a:schemeClr val="bg1"/>
                </a:solidFill>
              </a:rPr>
              <a:t>m</a:t>
            </a:r>
            <a:r>
              <a:rPr lang="en-US" dirty="0" smtClean="0">
                <a:solidFill>
                  <a:schemeClr val="bg1"/>
                </a:solidFill>
              </a:rPr>
              <a:t>ap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AE2C-2E06-4700-B75C-CA9CEFB47E64}" type="slidenum">
              <a:rPr lang="en-US" smtClean="0"/>
              <a:t>9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53960" y="2198624"/>
            <a:ext cx="11002297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Make sure every area of the map </a:t>
            </a:r>
            <a:r>
              <a:rPr lang="en-US" sz="2400" dirty="0" smtClean="0"/>
              <a:t>contains approximately </a:t>
            </a:r>
            <a:r>
              <a:rPr lang="en-US" sz="2400" dirty="0"/>
              <a:t>the same amount of </a:t>
            </a:r>
            <a:r>
              <a:rPr lang="en-US" sz="2400" dirty="0" smtClean="0"/>
              <a:t>effort.</a:t>
            </a:r>
            <a:endParaRPr lang="en-US" sz="2400" dirty="0"/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Start </a:t>
            </a:r>
            <a:r>
              <a:rPr lang="en-US" sz="2400" dirty="0"/>
              <a:t>with a high level process map, then use </a:t>
            </a:r>
            <a:r>
              <a:rPr lang="en-US" sz="2400" dirty="0" smtClean="0"/>
              <a:t>a detailed </a:t>
            </a:r>
            <a:r>
              <a:rPr lang="en-US" sz="2400" dirty="0"/>
              <a:t>documentation worksheet to back </a:t>
            </a:r>
            <a:r>
              <a:rPr lang="en-US" sz="2400" dirty="0" smtClean="0"/>
              <a:t>up activities.</a:t>
            </a:r>
            <a:endParaRPr lang="en-US" sz="2400" dirty="0"/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Take </a:t>
            </a:r>
            <a:r>
              <a:rPr lang="en-US" sz="2400" dirty="0"/>
              <a:t>notes while mapping and create a </a:t>
            </a:r>
            <a:r>
              <a:rPr lang="en-US" sz="2400" dirty="0" smtClean="0"/>
              <a:t>glossary of acronyms.</a:t>
            </a:r>
            <a:endParaRPr lang="en-US" sz="2400" dirty="0"/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Use </a:t>
            </a:r>
            <a:r>
              <a:rPr lang="en-US" sz="2400" dirty="0"/>
              <a:t>humps when flow lines intersect on </a:t>
            </a:r>
            <a:r>
              <a:rPr lang="en-US" sz="2400" dirty="0" smtClean="0"/>
              <a:t>the process map.</a:t>
            </a:r>
            <a:endParaRPr lang="en-US" sz="2400" dirty="0"/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Allow </a:t>
            </a:r>
            <a:r>
              <a:rPr lang="en-US" sz="2400" dirty="0"/>
              <a:t>swim lanes to retain the same </a:t>
            </a:r>
            <a:r>
              <a:rPr lang="en-US" sz="2400" dirty="0" smtClean="0"/>
              <a:t>role throughout </a:t>
            </a:r>
            <a:r>
              <a:rPr lang="en-US" sz="2400" dirty="0"/>
              <a:t>the map even if the map </a:t>
            </a:r>
            <a:r>
              <a:rPr lang="en-US" sz="2400" dirty="0" smtClean="0"/>
              <a:t>spans multiple pages.</a:t>
            </a:r>
            <a:endParaRPr lang="en-US" sz="2400" dirty="0"/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Terminate </a:t>
            </a:r>
            <a:r>
              <a:rPr lang="en-US" sz="2400" dirty="0"/>
              <a:t>the process in the swim lane where </a:t>
            </a:r>
            <a:r>
              <a:rPr lang="en-US" sz="2400" dirty="0" smtClean="0"/>
              <a:t>the process ends.</a:t>
            </a:r>
            <a:endParaRPr lang="en-US" sz="2350" dirty="0" smtClean="0"/>
          </a:p>
        </p:txBody>
      </p:sp>
    </p:spTree>
    <p:extLst>
      <p:ext uri="{BB962C8B-B14F-4D97-AF65-F5344CB8AC3E}">
        <p14:creationId xmlns:p14="http://schemas.microsoft.com/office/powerpoint/2010/main" val="238473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TC103090430[[fn=Banded]]</Template>
  <TotalTime>11354</TotalTime>
  <Words>1134</Words>
  <Application>Microsoft Office PowerPoint</Application>
  <PresentationFormat>Widescreen</PresentationFormat>
  <Paragraphs>117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Corbel</vt:lpstr>
      <vt:lpstr>Wingdings</vt:lpstr>
      <vt:lpstr>Banded</vt:lpstr>
      <vt:lpstr>Enterprise Resource Planning Systems</vt:lpstr>
      <vt:lpstr>Process map</vt:lpstr>
      <vt:lpstr>Process map symbols </vt:lpstr>
      <vt:lpstr>gathering information for process map </vt:lpstr>
      <vt:lpstr>guidelines for developing a process map </vt:lpstr>
      <vt:lpstr>guidelines for developing a process map </vt:lpstr>
      <vt:lpstr>guidelines for developing a process map </vt:lpstr>
      <vt:lpstr>process map example</vt:lpstr>
      <vt:lpstr>hints for constructing process map </vt:lpstr>
      <vt:lpstr>advanced process map example</vt:lpstr>
      <vt:lpstr>advanced process map example</vt:lpstr>
      <vt:lpstr>process problems to uncover</vt:lpstr>
      <vt:lpstr>process problems to uncover</vt:lpstr>
      <vt:lpstr>problem decision issues to uncover</vt:lpstr>
      <vt:lpstr>developing “to-be” process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</dc:title>
  <dc:creator>Waqas Amjad</dc:creator>
  <cp:lastModifiedBy>Maham Chattha</cp:lastModifiedBy>
  <cp:revision>568</cp:revision>
  <dcterms:created xsi:type="dcterms:W3CDTF">2014-09-02T17:26:50Z</dcterms:created>
  <dcterms:modified xsi:type="dcterms:W3CDTF">2020-04-19T19:22:34Z</dcterms:modified>
</cp:coreProperties>
</file>