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047"/>
                </a:moveTo>
                <a:lnTo>
                  <a:pt x="3733800" y="3047"/>
                </a:lnTo>
                <a:lnTo>
                  <a:pt x="37338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410200" y="3896867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23"/>
                </a:moveTo>
                <a:lnTo>
                  <a:pt x="3733800" y="192023"/>
                </a:lnTo>
                <a:lnTo>
                  <a:pt x="3733800" y="0"/>
                </a:lnTo>
                <a:lnTo>
                  <a:pt x="0" y="0"/>
                </a:lnTo>
                <a:lnTo>
                  <a:pt x="0" y="19202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410200" y="4119371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9143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410200" y="4174235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8287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410200" y="4204715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9143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410200" y="397611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376159" y="4079747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3816096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723"/>
                </a:moveTo>
                <a:lnTo>
                  <a:pt x="9144000" y="77723"/>
                </a:lnTo>
                <a:lnTo>
                  <a:pt x="9144000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3701796"/>
            <a:ext cx="6414770" cy="114300"/>
          </a:xfrm>
          <a:custGeom>
            <a:avLst/>
            <a:gdLst/>
            <a:ahLst/>
            <a:cxnLst/>
            <a:rect l="l" t="t" r="r" b="b"/>
            <a:pathLst>
              <a:path w="6414770" h="114300">
                <a:moveTo>
                  <a:pt x="0" y="114299"/>
                </a:moveTo>
                <a:lnTo>
                  <a:pt x="6414516" y="114299"/>
                </a:lnTo>
                <a:lnTo>
                  <a:pt x="6414516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414515" y="3701796"/>
            <a:ext cx="2729865" cy="189230"/>
          </a:xfrm>
          <a:custGeom>
            <a:avLst/>
            <a:gdLst/>
            <a:ahLst/>
            <a:cxnLst/>
            <a:rect l="l" t="t" r="r" b="b"/>
            <a:pathLst>
              <a:path w="2729865" h="189229">
                <a:moveTo>
                  <a:pt x="0" y="188975"/>
                </a:moveTo>
                <a:lnTo>
                  <a:pt x="2729484" y="188975"/>
                </a:lnTo>
                <a:lnTo>
                  <a:pt x="2729484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0" y="3701796"/>
                </a:moveTo>
                <a:lnTo>
                  <a:pt x="9144000" y="3701796"/>
                </a:lnTo>
                <a:lnTo>
                  <a:pt x="9144000" y="0"/>
                </a:lnTo>
                <a:lnTo>
                  <a:pt x="0" y="0"/>
                </a:lnTo>
                <a:lnTo>
                  <a:pt x="0" y="37017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chemeClr val="bg1"/>
                </a:solidFill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chemeClr val="bg1"/>
                </a:solidFill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chemeClr val="bg1"/>
                </a:solidFill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195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1815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72371" y="0"/>
            <a:ext cx="12700" cy="311150"/>
          </a:xfrm>
          <a:custGeom>
            <a:avLst/>
            <a:gdLst/>
            <a:ahLst/>
            <a:cxnLst/>
            <a:rect l="l" t="t" r="r" b="b"/>
            <a:pathLst>
              <a:path w="12700" h="311150">
                <a:moveTo>
                  <a:pt x="0" y="310896"/>
                </a:moveTo>
                <a:lnTo>
                  <a:pt x="12192" y="310896"/>
                </a:lnTo>
                <a:lnTo>
                  <a:pt x="12192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896"/>
                </a:moveTo>
                <a:lnTo>
                  <a:pt x="9044940" y="310896"/>
                </a:lnTo>
                <a:lnTo>
                  <a:pt x="9044940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8711" y="674920"/>
            <a:ext cx="7926577" cy="1593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chemeClr val="bg1"/>
                </a:solidFill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85800"/>
            <a:ext cx="5926455" cy="15938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15"/>
              </a:spcBef>
            </a:pPr>
            <a:r>
              <a:rPr spc="-5" dirty="0"/>
              <a:t>COMPOUND</a:t>
            </a:r>
            <a:r>
              <a:rPr spc="-95" dirty="0"/>
              <a:t> </a:t>
            </a:r>
            <a:r>
              <a:rPr spc="-5" dirty="0"/>
              <a:t>BARS</a:t>
            </a:r>
          </a:p>
          <a:p>
            <a:pPr marL="955675" algn="ctr">
              <a:lnSpc>
                <a:spcPct val="100000"/>
              </a:lnSpc>
              <a:spcBef>
                <a:spcPts val="310"/>
              </a:spcBef>
              <a:tabLst>
                <a:tab pos="1741170" algn="l"/>
                <a:tab pos="3110230" algn="l"/>
                <a:tab pos="4966970" algn="l"/>
              </a:tabLst>
            </a:pPr>
            <a:r>
              <a:rPr sz="3600" dirty="0"/>
              <a:t>(for	finding	individual	loads)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52958"/>
            <a:ext cx="8303895" cy="2726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6285" indent="-74422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4000" spc="-5" dirty="0">
                <a:solidFill>
                  <a:srgbClr val="424455"/>
                </a:solidFill>
                <a:latin typeface="Trebuchet MS"/>
                <a:cs typeface="Trebuchet MS"/>
              </a:rPr>
              <a:t>Compound</a:t>
            </a:r>
            <a:r>
              <a:rPr sz="400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spc="-5" dirty="0">
                <a:solidFill>
                  <a:srgbClr val="424455"/>
                </a:solidFill>
                <a:latin typeface="Trebuchet MS"/>
                <a:cs typeface="Trebuchet MS"/>
              </a:rPr>
              <a:t>bars</a:t>
            </a:r>
            <a:endParaRPr sz="4000">
              <a:latin typeface="Trebuchet MS"/>
              <a:cs typeface="Trebuchet MS"/>
            </a:endParaRPr>
          </a:p>
          <a:p>
            <a:pPr marL="378460" marR="5080" lvl="1" indent="-256540">
              <a:lnSpc>
                <a:spcPct val="100000"/>
              </a:lnSpc>
              <a:spcBef>
                <a:spcPts val="3025"/>
              </a:spcBef>
              <a:buClr>
                <a:srgbClr val="9F4DA2"/>
              </a:buClr>
              <a:buSzPct val="71428"/>
              <a:buFont typeface="Wingdings"/>
              <a:buChar char=""/>
              <a:tabLst>
                <a:tab pos="377825" algn="l"/>
                <a:tab pos="378460" algn="l"/>
              </a:tabLst>
            </a:pPr>
            <a:r>
              <a:rPr sz="2800" spc="-5" dirty="0">
                <a:latin typeface="Georgia"/>
                <a:cs typeface="Georgia"/>
              </a:rPr>
              <a:t>When an </a:t>
            </a:r>
            <a:r>
              <a:rPr sz="2800" spc="-10" dirty="0">
                <a:latin typeface="Georgia"/>
                <a:cs typeface="Georgia"/>
              </a:rPr>
              <a:t>external </a:t>
            </a:r>
            <a:r>
              <a:rPr sz="2800" spc="-5" dirty="0">
                <a:latin typeface="Georgia"/>
                <a:cs typeface="Georgia"/>
              </a:rPr>
              <a:t>load W is applied to </a:t>
            </a:r>
            <a:r>
              <a:rPr sz="2800" spc="-10" dirty="0">
                <a:latin typeface="Georgia"/>
                <a:cs typeface="Georgia"/>
              </a:rPr>
              <a:t>such </a:t>
            </a:r>
            <a:r>
              <a:rPr sz="2800" spc="-5" dirty="0">
                <a:latin typeface="Georgia"/>
                <a:cs typeface="Georgia"/>
              </a:rPr>
              <a:t>a  </a:t>
            </a:r>
            <a:r>
              <a:rPr sz="2800" spc="-10" dirty="0">
                <a:latin typeface="Georgia"/>
                <a:cs typeface="Georgia"/>
              </a:rPr>
              <a:t>compound bar </a:t>
            </a:r>
            <a:r>
              <a:rPr sz="2800" spc="-5" dirty="0">
                <a:latin typeface="Georgia"/>
                <a:cs typeface="Georgia"/>
              </a:rPr>
              <a:t>it is </a:t>
            </a:r>
            <a:r>
              <a:rPr sz="2800" spc="-10" dirty="0">
                <a:latin typeface="Georgia"/>
                <a:cs typeface="Georgia"/>
              </a:rPr>
              <a:t>shared </a:t>
            </a:r>
            <a:r>
              <a:rPr sz="2800" spc="-5" dirty="0">
                <a:latin typeface="Georgia"/>
                <a:cs typeface="Georgia"/>
              </a:rPr>
              <a:t>between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individual  component </a:t>
            </a:r>
            <a:r>
              <a:rPr sz="2800" spc="-10" dirty="0">
                <a:latin typeface="Georgia"/>
                <a:cs typeface="Georgia"/>
              </a:rPr>
              <a:t>materials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proportions </a:t>
            </a:r>
            <a:r>
              <a:rPr sz="2800" spc="-5" dirty="0">
                <a:latin typeface="Georgia"/>
                <a:cs typeface="Georgia"/>
              </a:rPr>
              <a:t>depending </a:t>
            </a:r>
            <a:r>
              <a:rPr sz="2800" dirty="0">
                <a:latin typeface="Georgia"/>
                <a:cs typeface="Georgia"/>
              </a:rPr>
              <a:t>on  </a:t>
            </a:r>
            <a:r>
              <a:rPr sz="2800" spc="-10" dirty="0">
                <a:latin typeface="Georgia"/>
                <a:cs typeface="Georgia"/>
              </a:rPr>
              <a:t>their </a:t>
            </a:r>
            <a:r>
              <a:rPr sz="2800" spc="-5" dirty="0">
                <a:latin typeface="Georgia"/>
                <a:cs typeface="Georgia"/>
              </a:rPr>
              <a:t>lengths, </a:t>
            </a:r>
            <a:r>
              <a:rPr sz="2800" spc="-10" dirty="0">
                <a:latin typeface="Georgia"/>
                <a:cs typeface="Georgia"/>
              </a:rPr>
              <a:t>areas, </a:t>
            </a:r>
            <a:r>
              <a:rPr sz="2800" spc="-5" dirty="0">
                <a:latin typeface="Georgia"/>
                <a:cs typeface="Georgia"/>
              </a:rPr>
              <a:t>and Young’s</a:t>
            </a:r>
            <a:r>
              <a:rPr sz="2800" spc="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module.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28800" y="4155947"/>
            <a:ext cx="4343400" cy="2395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068" y="860805"/>
            <a:ext cx="8888095" cy="3515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4005" marR="30607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94640" algn="l"/>
              </a:tabLst>
            </a:pPr>
            <a:r>
              <a:rPr sz="2800" spc="-5" dirty="0">
                <a:latin typeface="Georgia"/>
                <a:cs typeface="Georgia"/>
              </a:rPr>
              <a:t>Let </a:t>
            </a:r>
            <a:r>
              <a:rPr sz="2800" spc="5" dirty="0">
                <a:latin typeface="Georgia"/>
                <a:cs typeface="Georgia"/>
              </a:rPr>
              <a:t>F</a:t>
            </a:r>
            <a:r>
              <a:rPr sz="2775" spc="7" baseline="-21021" dirty="0">
                <a:latin typeface="Georgia"/>
                <a:cs typeface="Georgia"/>
              </a:rPr>
              <a:t>n </a:t>
            </a:r>
            <a:r>
              <a:rPr sz="2800" spc="-5" dirty="0">
                <a:latin typeface="Georgia"/>
                <a:cs typeface="Georgia"/>
              </a:rPr>
              <a:t>is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force in </a:t>
            </a:r>
            <a:r>
              <a:rPr sz="2800" spc="-10" dirty="0">
                <a:latin typeface="Georgia"/>
                <a:cs typeface="Georgia"/>
              </a:rPr>
              <a:t>the nth bar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10" dirty="0">
                <a:latin typeface="Georgia"/>
                <a:cs typeface="Georgia"/>
              </a:rPr>
              <a:t>A</a:t>
            </a:r>
            <a:r>
              <a:rPr sz="2775" spc="15" baseline="-21021" dirty="0">
                <a:latin typeface="Georgia"/>
                <a:cs typeface="Georgia"/>
              </a:rPr>
              <a:t>n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5" dirty="0">
                <a:latin typeface="Georgia"/>
                <a:cs typeface="Georgia"/>
              </a:rPr>
              <a:t>L</a:t>
            </a:r>
            <a:r>
              <a:rPr sz="2775" spc="7" baseline="-21021" dirty="0">
                <a:latin typeface="Georgia"/>
                <a:cs typeface="Georgia"/>
              </a:rPr>
              <a:t>n </a:t>
            </a:r>
            <a:r>
              <a:rPr sz="2800" spc="-1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its  </a:t>
            </a:r>
            <a:r>
              <a:rPr sz="2800" spc="-10" dirty="0">
                <a:latin typeface="Georgia"/>
                <a:cs typeface="Georgia"/>
              </a:rPr>
              <a:t>cross </a:t>
            </a:r>
            <a:r>
              <a:rPr sz="2800" spc="-5" dirty="0">
                <a:latin typeface="Georgia"/>
                <a:cs typeface="Georgia"/>
              </a:rPr>
              <a:t>- </a:t>
            </a:r>
            <a:r>
              <a:rPr sz="2800" spc="-10" dirty="0">
                <a:latin typeface="Georgia"/>
                <a:cs typeface="Georgia"/>
              </a:rPr>
              <a:t>sectional area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8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length.</a:t>
            </a:r>
            <a:endParaRPr sz="2800">
              <a:latin typeface="Georgia"/>
              <a:cs typeface="Georgia"/>
            </a:endParaRPr>
          </a:p>
          <a:p>
            <a:pPr marL="294005" marR="246379" indent="-256540" algn="just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94640" algn="l"/>
              </a:tabLst>
            </a:pPr>
            <a:r>
              <a:rPr sz="2800" spc="-5" dirty="0">
                <a:latin typeface="Georgia"/>
                <a:cs typeface="Georgia"/>
              </a:rPr>
              <a:t>Consider , a </a:t>
            </a:r>
            <a:r>
              <a:rPr sz="2800" spc="-10" dirty="0">
                <a:latin typeface="Georgia"/>
                <a:cs typeface="Georgia"/>
              </a:rPr>
              <a:t>compound bar </a:t>
            </a:r>
            <a:r>
              <a:rPr sz="2800" spc="-5" dirty="0">
                <a:latin typeface="Georgia"/>
                <a:cs typeface="Georgia"/>
              </a:rPr>
              <a:t>consisting of n bars, </a:t>
            </a:r>
            <a:r>
              <a:rPr sz="2800" dirty="0">
                <a:latin typeface="Georgia"/>
                <a:cs typeface="Georgia"/>
              </a:rPr>
              <a:t>each  </a:t>
            </a:r>
            <a:r>
              <a:rPr sz="2800" spc="-10" dirty="0">
                <a:latin typeface="Georgia"/>
                <a:cs typeface="Georgia"/>
              </a:rPr>
              <a:t>having </a:t>
            </a:r>
            <a:r>
              <a:rPr sz="2800" spc="-5" dirty="0">
                <a:latin typeface="Georgia"/>
                <a:cs typeface="Georgia"/>
              </a:rPr>
              <a:t>a different length and </a:t>
            </a:r>
            <a:r>
              <a:rPr sz="2800" spc="-10" dirty="0">
                <a:latin typeface="Georgia"/>
                <a:cs typeface="Georgia"/>
              </a:rPr>
              <a:t>cross sectional area </a:t>
            </a:r>
            <a:r>
              <a:rPr sz="2800" spc="-5" dirty="0">
                <a:latin typeface="Georgia"/>
                <a:cs typeface="Georgia"/>
              </a:rPr>
              <a:t>and  </a:t>
            </a:r>
            <a:r>
              <a:rPr sz="2800" spc="-10" dirty="0">
                <a:latin typeface="Georgia"/>
                <a:cs typeface="Georgia"/>
              </a:rPr>
              <a:t>each being </a:t>
            </a:r>
            <a:r>
              <a:rPr sz="2800" spc="-5" dirty="0">
                <a:latin typeface="Georgia"/>
                <a:cs typeface="Georgia"/>
              </a:rPr>
              <a:t>of a different</a:t>
            </a:r>
            <a:r>
              <a:rPr sz="2800" spc="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material.</a:t>
            </a:r>
            <a:endParaRPr sz="2800">
              <a:latin typeface="Georgia"/>
              <a:cs typeface="Georgia"/>
            </a:endParaRPr>
          </a:p>
          <a:p>
            <a:pPr marL="294005" marR="30480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94640" algn="l"/>
              </a:tabLst>
            </a:pPr>
            <a:r>
              <a:rPr sz="2800" spc="-5" dirty="0">
                <a:latin typeface="Georgia"/>
                <a:cs typeface="Georgia"/>
              </a:rPr>
              <a:t>Let </a:t>
            </a:r>
            <a:r>
              <a:rPr sz="2800" spc="-10" dirty="0">
                <a:latin typeface="Georgia"/>
                <a:cs typeface="Georgia"/>
              </a:rPr>
              <a:t>all bars have </a:t>
            </a:r>
            <a:r>
              <a:rPr sz="2800" spc="-5" dirty="0">
                <a:latin typeface="Georgia"/>
                <a:cs typeface="Georgia"/>
              </a:rPr>
              <a:t>a </a:t>
            </a:r>
            <a:r>
              <a:rPr sz="2800" spc="-10" dirty="0">
                <a:latin typeface="Georgia"/>
                <a:cs typeface="Georgia"/>
              </a:rPr>
              <a:t>common </a:t>
            </a:r>
            <a:r>
              <a:rPr sz="2800" spc="-5" dirty="0">
                <a:latin typeface="Georgia"/>
                <a:cs typeface="Georgia"/>
              </a:rPr>
              <a:t>extension ‘x' i.e. </a:t>
            </a:r>
            <a:r>
              <a:rPr sz="2800" spc="-10" dirty="0">
                <a:latin typeface="Georgia"/>
                <a:cs typeface="Georgia"/>
              </a:rPr>
              <a:t>the load </a:t>
            </a:r>
            <a:r>
              <a:rPr sz="2800" spc="-5" dirty="0">
                <a:latin typeface="Georgia"/>
                <a:cs typeface="Georgia"/>
              </a:rPr>
              <a:t>is  positioned to </a:t>
            </a:r>
            <a:r>
              <a:rPr sz="2800" spc="-10" dirty="0">
                <a:latin typeface="Georgia"/>
                <a:cs typeface="Georgia"/>
              </a:rPr>
              <a:t>produce the same </a:t>
            </a:r>
            <a:r>
              <a:rPr sz="2800" spc="-5" dirty="0">
                <a:latin typeface="Georgia"/>
                <a:cs typeface="Georgia"/>
              </a:rPr>
              <a:t>extension in </a:t>
            </a:r>
            <a:r>
              <a:rPr sz="2800" spc="-10" dirty="0">
                <a:latin typeface="Georgia"/>
                <a:cs typeface="Georgia"/>
              </a:rPr>
              <a:t>each  </a:t>
            </a:r>
            <a:r>
              <a:rPr sz="2800" spc="-5" dirty="0">
                <a:latin typeface="Georgia"/>
                <a:cs typeface="Georgia"/>
              </a:rPr>
              <a:t>member.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8633" y="1637629"/>
            <a:ext cx="5786159" cy="3703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168" y="1197609"/>
            <a:ext cx="8373109" cy="151003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255904" indent="-256540">
              <a:lnSpc>
                <a:spcPct val="102200"/>
              </a:lnSpc>
              <a:spcBef>
                <a:spcPts val="20"/>
              </a:spcBef>
              <a:buClr>
                <a:srgbClr val="9F4DA2"/>
              </a:buClr>
              <a:buFont typeface="Georgia"/>
              <a:buChar char="•"/>
              <a:tabLst>
                <a:tab pos="256540" algn="l"/>
              </a:tabLst>
            </a:pPr>
            <a:r>
              <a:rPr sz="3200" i="1" spc="-5" dirty="0">
                <a:latin typeface="Monotype Corsiva"/>
                <a:cs typeface="Monotype Corsiva"/>
              </a:rPr>
              <a:t>Let </a:t>
            </a:r>
            <a:r>
              <a:rPr sz="3200" i="1" dirty="0">
                <a:latin typeface="Monotype Corsiva"/>
                <a:cs typeface="Monotype Corsiva"/>
              </a:rPr>
              <a:t>W be the </a:t>
            </a:r>
            <a:r>
              <a:rPr sz="3200" i="1" spc="-5" dirty="0">
                <a:latin typeface="Monotype Corsiva"/>
                <a:cs typeface="Monotype Corsiva"/>
              </a:rPr>
              <a:t>total </a:t>
            </a:r>
            <a:r>
              <a:rPr sz="3200" i="1" dirty="0">
                <a:latin typeface="Monotype Corsiva"/>
                <a:cs typeface="Monotype Corsiva"/>
              </a:rPr>
              <a:t>load, </a:t>
            </a:r>
            <a:r>
              <a:rPr sz="3200" i="1" spc="-5" dirty="0">
                <a:latin typeface="Monotype Corsiva"/>
                <a:cs typeface="Monotype Corsiva"/>
              </a:rPr>
              <a:t>the </a:t>
            </a:r>
            <a:r>
              <a:rPr sz="3200" i="1" dirty="0">
                <a:latin typeface="Monotype Corsiva"/>
                <a:cs typeface="Monotype Corsiva"/>
              </a:rPr>
              <a:t>total load carried </a:t>
            </a:r>
            <a:r>
              <a:rPr sz="3200" i="1" spc="-5" dirty="0">
                <a:latin typeface="Monotype Corsiva"/>
                <a:cs typeface="Monotype Corsiva"/>
              </a:rPr>
              <a:t>will </a:t>
            </a:r>
            <a:r>
              <a:rPr sz="3200" i="1" dirty="0">
                <a:latin typeface="Monotype Corsiva"/>
                <a:cs typeface="Monotype Corsiva"/>
              </a:rPr>
              <a:t>be </a:t>
            </a:r>
            <a:r>
              <a:rPr sz="3200" i="1" spc="-5" dirty="0">
                <a:latin typeface="Monotype Corsiva"/>
                <a:cs typeface="Monotype Corsiva"/>
              </a:rPr>
              <a:t>the  </a:t>
            </a:r>
            <a:r>
              <a:rPr sz="3200" i="1" dirty="0">
                <a:latin typeface="Monotype Corsiva"/>
                <a:cs typeface="Monotype Corsiva"/>
              </a:rPr>
              <a:t>sum of all loads for all </a:t>
            </a:r>
            <a:r>
              <a:rPr sz="3200" i="1" spc="-5" dirty="0">
                <a:latin typeface="Monotype Corsiva"/>
                <a:cs typeface="Monotype Corsiva"/>
              </a:rPr>
              <a:t>the</a:t>
            </a:r>
            <a:r>
              <a:rPr sz="3200" i="1" spc="-80" dirty="0">
                <a:latin typeface="Monotype Corsiva"/>
                <a:cs typeface="Monotype Corsiva"/>
              </a:rPr>
              <a:t> </a:t>
            </a:r>
            <a:r>
              <a:rPr sz="3200" i="1" spc="-5" dirty="0">
                <a:latin typeface="Monotype Corsiva"/>
                <a:cs typeface="Monotype Corsiva"/>
              </a:rPr>
              <a:t>bars</a:t>
            </a:r>
            <a:r>
              <a:rPr sz="3200" spc="-5" dirty="0">
                <a:latin typeface="Georgia"/>
                <a:cs typeface="Georgia"/>
              </a:rPr>
              <a:t>.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r>
              <a:rPr sz="2800" spc="-5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7800" y="2226562"/>
            <a:ext cx="4482084" cy="4631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6529" y="4107560"/>
            <a:ext cx="839406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795" marR="5080" indent="-137795">
              <a:lnSpc>
                <a:spcPct val="100000"/>
              </a:lnSpc>
              <a:spcBef>
                <a:spcPts val="95"/>
              </a:spcBef>
              <a:buSzPct val="96428"/>
              <a:buFont typeface="Arial"/>
              <a:buChar char="•"/>
              <a:tabLst>
                <a:tab pos="137795" algn="l"/>
              </a:tabLst>
            </a:pPr>
            <a:r>
              <a:rPr sz="2800" spc="-5" dirty="0">
                <a:latin typeface="Georgia"/>
                <a:cs typeface="Georgia"/>
              </a:rPr>
              <a:t>if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length of </a:t>
            </a:r>
            <a:r>
              <a:rPr sz="2800" spc="-10" dirty="0">
                <a:latin typeface="Georgia"/>
                <a:cs typeface="Georgia"/>
              </a:rPr>
              <a:t>each </a:t>
            </a:r>
            <a:r>
              <a:rPr sz="2800" spc="-5" dirty="0">
                <a:latin typeface="Georgia"/>
                <a:cs typeface="Georgia"/>
              </a:rPr>
              <a:t>individual </a:t>
            </a:r>
            <a:r>
              <a:rPr sz="2800" spc="-10" dirty="0">
                <a:latin typeface="Georgia"/>
                <a:cs typeface="Georgia"/>
              </a:rPr>
              <a:t>bars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same </a:t>
            </a:r>
            <a:r>
              <a:rPr sz="2800" spc="-5" dirty="0">
                <a:latin typeface="Georgia"/>
                <a:cs typeface="Georgia"/>
              </a:rPr>
              <a:t>then, </a:t>
            </a:r>
            <a:r>
              <a:rPr sz="2800" spc="-10" dirty="0">
                <a:latin typeface="Georgia"/>
                <a:cs typeface="Georgia"/>
              </a:rPr>
              <a:t>we  may write</a:t>
            </a:r>
            <a:r>
              <a:rPr sz="2800" spc="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468" y="479805"/>
            <a:ext cx="6285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The above expression </a:t>
            </a:r>
            <a:r>
              <a:rPr sz="2800" spc="-10" dirty="0">
                <a:latin typeface="Georgia"/>
                <a:cs typeface="Georgia"/>
              </a:rPr>
              <a:t>will </a:t>
            </a:r>
            <a:r>
              <a:rPr sz="2800" spc="-5" dirty="0">
                <a:latin typeface="Georgia"/>
                <a:cs typeface="Georgia"/>
              </a:rPr>
              <a:t>be </a:t>
            </a:r>
            <a:r>
              <a:rPr sz="2800" spc="-10" dirty="0">
                <a:latin typeface="Georgia"/>
                <a:cs typeface="Georgia"/>
              </a:rPr>
              <a:t>writen</a:t>
            </a:r>
            <a:r>
              <a:rPr sz="2800" spc="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8512" y="1596189"/>
            <a:ext cx="2363346" cy="16844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51870" y="5197962"/>
            <a:ext cx="1906858" cy="11661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COMPOUND BARS (for finding individual loads)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BARS (for finding individual loads)</dc:title>
  <cp:lastModifiedBy>Nasir</cp:lastModifiedBy>
  <cp:revision>2</cp:revision>
  <dcterms:created xsi:type="dcterms:W3CDTF">2021-01-24T07:52:58Z</dcterms:created>
  <dcterms:modified xsi:type="dcterms:W3CDTF">2021-01-24T07:54:23Z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2021-01-24T00:00:00Z</vt:filetime>
  </property>
</Properties>
</file>