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410200" y="3893820"/>
            <a:ext cx="3733800" cy="3175"/>
          </a:xfrm>
          <a:custGeom>
            <a:avLst/>
            <a:gdLst/>
            <a:ahLst/>
            <a:cxnLst/>
            <a:rect l="l" t="t" r="r" b="b"/>
            <a:pathLst>
              <a:path w="3733800" h="3175">
                <a:moveTo>
                  <a:pt x="0" y="3047"/>
                </a:moveTo>
                <a:lnTo>
                  <a:pt x="3733800" y="3047"/>
                </a:lnTo>
                <a:lnTo>
                  <a:pt x="3733800" y="0"/>
                </a:lnTo>
                <a:lnTo>
                  <a:pt x="0" y="0"/>
                </a:lnTo>
                <a:lnTo>
                  <a:pt x="0" y="3047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410200" y="3896867"/>
            <a:ext cx="3733800" cy="192405"/>
          </a:xfrm>
          <a:custGeom>
            <a:avLst/>
            <a:gdLst/>
            <a:ahLst/>
            <a:cxnLst/>
            <a:rect l="l" t="t" r="r" b="b"/>
            <a:pathLst>
              <a:path w="3733800" h="192404">
                <a:moveTo>
                  <a:pt x="0" y="192023"/>
                </a:moveTo>
                <a:lnTo>
                  <a:pt x="3733800" y="192023"/>
                </a:lnTo>
                <a:lnTo>
                  <a:pt x="3733800" y="0"/>
                </a:lnTo>
                <a:lnTo>
                  <a:pt x="0" y="0"/>
                </a:lnTo>
                <a:lnTo>
                  <a:pt x="0" y="192023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5410200" y="4119371"/>
            <a:ext cx="3733800" cy="0"/>
          </a:xfrm>
          <a:custGeom>
            <a:avLst/>
            <a:gdLst/>
            <a:ahLst/>
            <a:cxnLst/>
            <a:rect l="l" t="t" r="r" b="b"/>
            <a:pathLst>
              <a:path w="3733800">
                <a:moveTo>
                  <a:pt x="0" y="0"/>
                </a:moveTo>
                <a:lnTo>
                  <a:pt x="3733800" y="0"/>
                </a:lnTo>
              </a:path>
            </a:pathLst>
          </a:custGeom>
          <a:ln w="9143">
            <a:solidFill>
              <a:srgbClr val="4380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5410200" y="4174235"/>
            <a:ext cx="1965960" cy="0"/>
          </a:xfrm>
          <a:custGeom>
            <a:avLst/>
            <a:gdLst/>
            <a:ahLst/>
            <a:cxnLst/>
            <a:rect l="l" t="t" r="r" b="b"/>
            <a:pathLst>
              <a:path w="1965959">
                <a:moveTo>
                  <a:pt x="0" y="0"/>
                </a:moveTo>
                <a:lnTo>
                  <a:pt x="1965959" y="0"/>
                </a:lnTo>
              </a:path>
            </a:pathLst>
          </a:custGeom>
          <a:ln w="18287">
            <a:solidFill>
              <a:srgbClr val="4380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5410200" y="4204715"/>
            <a:ext cx="1965960" cy="0"/>
          </a:xfrm>
          <a:custGeom>
            <a:avLst/>
            <a:gdLst/>
            <a:ahLst/>
            <a:cxnLst/>
            <a:rect l="l" t="t" r="r" b="b"/>
            <a:pathLst>
              <a:path w="1965959">
                <a:moveTo>
                  <a:pt x="0" y="0"/>
                </a:moveTo>
                <a:lnTo>
                  <a:pt x="1965959" y="0"/>
                </a:lnTo>
              </a:path>
            </a:pathLst>
          </a:custGeom>
          <a:ln w="9143">
            <a:solidFill>
              <a:srgbClr val="4380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5410200" y="3976115"/>
            <a:ext cx="3063240" cy="0"/>
          </a:xfrm>
          <a:custGeom>
            <a:avLst/>
            <a:gdLst/>
            <a:ahLst/>
            <a:cxnLst/>
            <a:rect l="l" t="t" r="r" b="b"/>
            <a:pathLst>
              <a:path w="3063240">
                <a:moveTo>
                  <a:pt x="0" y="0"/>
                </a:moveTo>
                <a:lnTo>
                  <a:pt x="3063240" y="0"/>
                </a:lnTo>
              </a:path>
            </a:pathLst>
          </a:custGeom>
          <a:ln w="2743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7376159" y="4079747"/>
            <a:ext cx="1600200" cy="0"/>
          </a:xfrm>
          <a:custGeom>
            <a:avLst/>
            <a:gdLst/>
            <a:ahLst/>
            <a:cxnLst/>
            <a:rect l="l" t="t" r="r" b="b"/>
            <a:pathLst>
              <a:path w="1600200">
                <a:moveTo>
                  <a:pt x="0" y="0"/>
                </a:moveTo>
                <a:lnTo>
                  <a:pt x="1600200" y="0"/>
                </a:lnTo>
              </a:path>
            </a:pathLst>
          </a:custGeom>
          <a:ln w="36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0" y="3816096"/>
            <a:ext cx="9144000" cy="78105"/>
          </a:xfrm>
          <a:custGeom>
            <a:avLst/>
            <a:gdLst/>
            <a:ahLst/>
            <a:cxnLst/>
            <a:rect l="l" t="t" r="r" b="b"/>
            <a:pathLst>
              <a:path w="9144000" h="78104">
                <a:moveTo>
                  <a:pt x="0" y="77723"/>
                </a:moveTo>
                <a:lnTo>
                  <a:pt x="9144000" y="77723"/>
                </a:lnTo>
                <a:lnTo>
                  <a:pt x="9144000" y="0"/>
                </a:lnTo>
                <a:lnTo>
                  <a:pt x="0" y="0"/>
                </a:lnTo>
                <a:lnTo>
                  <a:pt x="0" y="77723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0" y="3701796"/>
            <a:ext cx="6414770" cy="114300"/>
          </a:xfrm>
          <a:custGeom>
            <a:avLst/>
            <a:gdLst/>
            <a:ahLst/>
            <a:cxnLst/>
            <a:rect l="l" t="t" r="r" b="b"/>
            <a:pathLst>
              <a:path w="6414770" h="114300">
                <a:moveTo>
                  <a:pt x="0" y="114299"/>
                </a:moveTo>
                <a:lnTo>
                  <a:pt x="6414516" y="114299"/>
                </a:lnTo>
                <a:lnTo>
                  <a:pt x="6414516" y="0"/>
                </a:lnTo>
                <a:lnTo>
                  <a:pt x="0" y="0"/>
                </a:lnTo>
                <a:lnTo>
                  <a:pt x="0" y="114299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6414515" y="3701796"/>
            <a:ext cx="2729865" cy="189230"/>
          </a:xfrm>
          <a:custGeom>
            <a:avLst/>
            <a:gdLst/>
            <a:ahLst/>
            <a:cxnLst/>
            <a:rect l="l" t="t" r="r" b="b"/>
            <a:pathLst>
              <a:path w="2729865" h="189229">
                <a:moveTo>
                  <a:pt x="0" y="188975"/>
                </a:moveTo>
                <a:lnTo>
                  <a:pt x="2729484" y="188975"/>
                </a:lnTo>
                <a:lnTo>
                  <a:pt x="2729484" y="0"/>
                </a:lnTo>
                <a:lnTo>
                  <a:pt x="0" y="0"/>
                </a:lnTo>
                <a:lnTo>
                  <a:pt x="0" y="188975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0" y="0"/>
            <a:ext cx="9144000" cy="3702050"/>
          </a:xfrm>
          <a:custGeom>
            <a:avLst/>
            <a:gdLst/>
            <a:ahLst/>
            <a:cxnLst/>
            <a:rect l="l" t="t" r="r" b="b"/>
            <a:pathLst>
              <a:path w="9144000" h="3702050">
                <a:moveTo>
                  <a:pt x="0" y="3701796"/>
                </a:moveTo>
                <a:lnTo>
                  <a:pt x="9144000" y="3701796"/>
                </a:lnTo>
                <a:lnTo>
                  <a:pt x="9144000" y="0"/>
                </a:lnTo>
                <a:lnTo>
                  <a:pt x="0" y="0"/>
                </a:lnTo>
                <a:lnTo>
                  <a:pt x="0" y="3701796"/>
                </a:lnTo>
                <a:close/>
              </a:path>
            </a:pathLst>
          </a:custGeom>
          <a:solidFill>
            <a:srgbClr val="4244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1">
                <a:solidFill>
                  <a:schemeClr val="bg1"/>
                </a:solidFill>
                <a:latin typeface="Monotype Corsiva"/>
                <a:cs typeface="Monotype Corsiv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1">
                <a:solidFill>
                  <a:schemeClr val="bg1"/>
                </a:solidFill>
                <a:latin typeface="Monotype Corsiva"/>
                <a:cs typeface="Monotype Corsiv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1/24/2021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1">
                <a:solidFill>
                  <a:schemeClr val="bg1"/>
                </a:solidFill>
                <a:latin typeface="Monotype Corsiva"/>
                <a:cs typeface="Monotype Corsiv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1/24/2021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1/24/2021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425195"/>
            <a:ext cx="5410200" cy="0"/>
          </a:xfrm>
          <a:custGeom>
            <a:avLst/>
            <a:gdLst/>
            <a:ahLst/>
            <a:cxnLst/>
            <a:rect l="l" t="t" r="r" b="b"/>
            <a:pathLst>
              <a:path w="5410200">
                <a:moveTo>
                  <a:pt x="0" y="0"/>
                </a:moveTo>
                <a:lnTo>
                  <a:pt x="5410200" y="0"/>
                </a:lnTo>
              </a:path>
            </a:pathLst>
          </a:custGeom>
          <a:ln w="51815">
            <a:solidFill>
              <a:srgbClr val="4380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9142476" y="0"/>
            <a:ext cx="1905" cy="311150"/>
          </a:xfrm>
          <a:custGeom>
            <a:avLst/>
            <a:gdLst/>
            <a:ahLst/>
            <a:cxnLst/>
            <a:rect l="l" t="t" r="r" b="b"/>
            <a:pathLst>
              <a:path w="1904" h="311150">
                <a:moveTo>
                  <a:pt x="0" y="310896"/>
                </a:moveTo>
                <a:lnTo>
                  <a:pt x="1524" y="310896"/>
                </a:lnTo>
                <a:lnTo>
                  <a:pt x="1524" y="0"/>
                </a:lnTo>
                <a:lnTo>
                  <a:pt x="0" y="0"/>
                </a:lnTo>
                <a:lnTo>
                  <a:pt x="0" y="310896"/>
                </a:lnTo>
                <a:close/>
              </a:path>
            </a:pathLst>
          </a:custGeom>
          <a:solidFill>
            <a:srgbClr val="4244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9072371" y="0"/>
            <a:ext cx="12700" cy="311150"/>
          </a:xfrm>
          <a:custGeom>
            <a:avLst/>
            <a:gdLst/>
            <a:ahLst/>
            <a:cxnLst/>
            <a:rect l="l" t="t" r="r" b="b"/>
            <a:pathLst>
              <a:path w="12700" h="311150">
                <a:moveTo>
                  <a:pt x="0" y="310896"/>
                </a:moveTo>
                <a:lnTo>
                  <a:pt x="12192" y="310896"/>
                </a:lnTo>
                <a:lnTo>
                  <a:pt x="12192" y="0"/>
                </a:lnTo>
                <a:lnTo>
                  <a:pt x="0" y="0"/>
                </a:lnTo>
                <a:lnTo>
                  <a:pt x="0" y="310896"/>
                </a:lnTo>
                <a:close/>
              </a:path>
            </a:pathLst>
          </a:custGeom>
          <a:solidFill>
            <a:srgbClr val="4244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0"/>
            <a:ext cx="9044940" cy="311150"/>
          </a:xfrm>
          <a:custGeom>
            <a:avLst/>
            <a:gdLst/>
            <a:ahLst/>
            <a:cxnLst/>
            <a:rect l="l" t="t" r="r" b="b"/>
            <a:pathLst>
              <a:path w="9044940" h="311150">
                <a:moveTo>
                  <a:pt x="0" y="310896"/>
                </a:moveTo>
                <a:lnTo>
                  <a:pt x="9044940" y="310896"/>
                </a:lnTo>
                <a:lnTo>
                  <a:pt x="9044940" y="0"/>
                </a:lnTo>
                <a:lnTo>
                  <a:pt x="0" y="0"/>
                </a:lnTo>
                <a:lnTo>
                  <a:pt x="0" y="310896"/>
                </a:lnTo>
                <a:close/>
              </a:path>
            </a:pathLst>
          </a:custGeom>
          <a:solidFill>
            <a:srgbClr val="4244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9142476" y="307847"/>
            <a:ext cx="1905" cy="91440"/>
          </a:xfrm>
          <a:custGeom>
            <a:avLst/>
            <a:gdLst/>
            <a:ahLst/>
            <a:cxnLst/>
            <a:rect l="l" t="t" r="r" b="b"/>
            <a:pathLst>
              <a:path w="1904" h="91439">
                <a:moveTo>
                  <a:pt x="0" y="91439"/>
                </a:moveTo>
                <a:lnTo>
                  <a:pt x="1524" y="91439"/>
                </a:lnTo>
                <a:lnTo>
                  <a:pt x="1524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9072371" y="307847"/>
            <a:ext cx="12700" cy="91440"/>
          </a:xfrm>
          <a:custGeom>
            <a:avLst/>
            <a:gdLst/>
            <a:ahLst/>
            <a:cxnLst/>
            <a:rect l="l" t="t" r="r" b="b"/>
            <a:pathLst>
              <a:path w="12700" h="91439">
                <a:moveTo>
                  <a:pt x="0" y="91439"/>
                </a:moveTo>
                <a:lnTo>
                  <a:pt x="12192" y="91439"/>
                </a:lnTo>
                <a:lnTo>
                  <a:pt x="12192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0" y="307847"/>
            <a:ext cx="9044940" cy="91440"/>
          </a:xfrm>
          <a:custGeom>
            <a:avLst/>
            <a:gdLst/>
            <a:ahLst/>
            <a:cxnLst/>
            <a:rect l="l" t="t" r="r" b="b"/>
            <a:pathLst>
              <a:path w="9044940" h="91439">
                <a:moveTo>
                  <a:pt x="0" y="91439"/>
                </a:moveTo>
                <a:lnTo>
                  <a:pt x="9044940" y="91439"/>
                </a:lnTo>
                <a:lnTo>
                  <a:pt x="9044940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9142476" y="359663"/>
            <a:ext cx="1905" cy="81280"/>
          </a:xfrm>
          <a:custGeom>
            <a:avLst/>
            <a:gdLst/>
            <a:ahLst/>
            <a:cxnLst/>
            <a:rect l="l" t="t" r="r" b="b"/>
            <a:pathLst>
              <a:path w="1904" h="81279">
                <a:moveTo>
                  <a:pt x="0" y="80771"/>
                </a:moveTo>
                <a:lnTo>
                  <a:pt x="1524" y="80771"/>
                </a:lnTo>
                <a:lnTo>
                  <a:pt x="1524" y="0"/>
                </a:lnTo>
                <a:lnTo>
                  <a:pt x="0" y="0"/>
                </a:lnTo>
                <a:lnTo>
                  <a:pt x="0" y="80771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9072371" y="359663"/>
            <a:ext cx="12700" cy="81280"/>
          </a:xfrm>
          <a:custGeom>
            <a:avLst/>
            <a:gdLst/>
            <a:ahLst/>
            <a:cxnLst/>
            <a:rect l="l" t="t" r="r" b="b"/>
            <a:pathLst>
              <a:path w="12700" h="81279">
                <a:moveTo>
                  <a:pt x="0" y="80771"/>
                </a:moveTo>
                <a:lnTo>
                  <a:pt x="12192" y="80771"/>
                </a:lnTo>
                <a:lnTo>
                  <a:pt x="12192" y="0"/>
                </a:lnTo>
                <a:lnTo>
                  <a:pt x="0" y="0"/>
                </a:lnTo>
                <a:lnTo>
                  <a:pt x="0" y="80771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5410200" y="359663"/>
            <a:ext cx="3634740" cy="81280"/>
          </a:xfrm>
          <a:custGeom>
            <a:avLst/>
            <a:gdLst/>
            <a:ahLst/>
            <a:cxnLst/>
            <a:rect l="l" t="t" r="r" b="b"/>
            <a:pathLst>
              <a:path w="3634740" h="81279">
                <a:moveTo>
                  <a:pt x="0" y="80771"/>
                </a:moveTo>
                <a:lnTo>
                  <a:pt x="3634740" y="80771"/>
                </a:lnTo>
                <a:lnTo>
                  <a:pt x="3634740" y="0"/>
                </a:lnTo>
                <a:lnTo>
                  <a:pt x="0" y="0"/>
                </a:lnTo>
                <a:lnTo>
                  <a:pt x="0" y="80771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9142476" y="440436"/>
            <a:ext cx="1905" cy="180340"/>
          </a:xfrm>
          <a:custGeom>
            <a:avLst/>
            <a:gdLst/>
            <a:ahLst/>
            <a:cxnLst/>
            <a:rect l="l" t="t" r="r" b="b"/>
            <a:pathLst>
              <a:path w="1904" h="180340">
                <a:moveTo>
                  <a:pt x="0" y="179832"/>
                </a:moveTo>
                <a:lnTo>
                  <a:pt x="1524" y="179832"/>
                </a:lnTo>
                <a:lnTo>
                  <a:pt x="1524" y="0"/>
                </a:lnTo>
                <a:lnTo>
                  <a:pt x="0" y="0"/>
                </a:lnTo>
                <a:lnTo>
                  <a:pt x="0" y="179832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9072371" y="440436"/>
            <a:ext cx="12700" cy="180340"/>
          </a:xfrm>
          <a:custGeom>
            <a:avLst/>
            <a:gdLst/>
            <a:ahLst/>
            <a:cxnLst/>
            <a:rect l="l" t="t" r="r" b="b"/>
            <a:pathLst>
              <a:path w="12700" h="180340">
                <a:moveTo>
                  <a:pt x="0" y="179832"/>
                </a:moveTo>
                <a:lnTo>
                  <a:pt x="12192" y="179832"/>
                </a:lnTo>
                <a:lnTo>
                  <a:pt x="12192" y="0"/>
                </a:lnTo>
                <a:lnTo>
                  <a:pt x="0" y="0"/>
                </a:lnTo>
                <a:lnTo>
                  <a:pt x="0" y="179832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5410200" y="440436"/>
            <a:ext cx="3634740" cy="180340"/>
          </a:xfrm>
          <a:custGeom>
            <a:avLst/>
            <a:gdLst/>
            <a:ahLst/>
            <a:cxnLst/>
            <a:rect l="l" t="t" r="r" b="b"/>
            <a:pathLst>
              <a:path w="3634740" h="180340">
                <a:moveTo>
                  <a:pt x="0" y="179832"/>
                </a:moveTo>
                <a:lnTo>
                  <a:pt x="3634740" y="179832"/>
                </a:lnTo>
                <a:lnTo>
                  <a:pt x="3634740" y="0"/>
                </a:lnTo>
                <a:lnTo>
                  <a:pt x="0" y="0"/>
                </a:lnTo>
                <a:lnTo>
                  <a:pt x="0" y="179832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5407152" y="510540"/>
            <a:ext cx="3063240" cy="0"/>
          </a:xfrm>
          <a:custGeom>
            <a:avLst/>
            <a:gdLst/>
            <a:ahLst/>
            <a:cxnLst/>
            <a:rect l="l" t="t" r="r" b="b"/>
            <a:pathLst>
              <a:path w="3063240">
                <a:moveTo>
                  <a:pt x="0" y="0"/>
                </a:moveTo>
                <a:lnTo>
                  <a:pt x="3063240" y="0"/>
                </a:lnTo>
              </a:path>
            </a:pathLst>
          </a:custGeom>
          <a:ln w="2743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7373111" y="606551"/>
            <a:ext cx="1600200" cy="0"/>
          </a:xfrm>
          <a:custGeom>
            <a:avLst/>
            <a:gdLst/>
            <a:ahLst/>
            <a:cxnLst/>
            <a:rect l="l" t="t" r="r" b="b"/>
            <a:pathLst>
              <a:path w="1600200">
                <a:moveTo>
                  <a:pt x="0" y="0"/>
                </a:moveTo>
                <a:lnTo>
                  <a:pt x="1600200" y="0"/>
                </a:lnTo>
              </a:path>
            </a:pathLst>
          </a:custGeom>
          <a:ln w="36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9029700" y="0"/>
            <a:ext cx="0" cy="622300"/>
          </a:xfrm>
          <a:custGeom>
            <a:avLst/>
            <a:gdLst/>
            <a:ahLst/>
            <a:cxnLst/>
            <a:rect l="l" t="t" r="r" b="b"/>
            <a:pathLst>
              <a:path h="622300">
                <a:moveTo>
                  <a:pt x="0" y="0"/>
                </a:moveTo>
                <a:lnTo>
                  <a:pt x="0" y="621791"/>
                </a:lnTo>
              </a:path>
            </a:pathLst>
          </a:custGeom>
          <a:ln w="914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8988552" y="0"/>
            <a:ext cx="0" cy="622300"/>
          </a:xfrm>
          <a:custGeom>
            <a:avLst/>
            <a:gdLst/>
            <a:ahLst/>
            <a:cxnLst/>
            <a:rect l="l" t="t" r="r" b="b"/>
            <a:pathLst>
              <a:path h="622300">
                <a:moveTo>
                  <a:pt x="0" y="0"/>
                </a:moveTo>
                <a:lnTo>
                  <a:pt x="0" y="621791"/>
                </a:lnTo>
              </a:path>
            </a:pathLst>
          </a:custGeom>
          <a:ln w="2743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8942831" y="0"/>
            <a:ext cx="0" cy="585470"/>
          </a:xfrm>
          <a:custGeom>
            <a:avLst/>
            <a:gdLst/>
            <a:ahLst/>
            <a:cxnLst/>
            <a:rect l="l" t="t" r="r" b="b"/>
            <a:pathLst>
              <a:path h="585470">
                <a:moveTo>
                  <a:pt x="0" y="0"/>
                </a:moveTo>
                <a:lnTo>
                  <a:pt x="0" y="585215"/>
                </a:lnTo>
              </a:path>
            </a:pathLst>
          </a:custGeom>
          <a:ln w="5486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8877300" y="0"/>
            <a:ext cx="0" cy="585470"/>
          </a:xfrm>
          <a:custGeom>
            <a:avLst/>
            <a:gdLst/>
            <a:ahLst/>
            <a:cxnLst/>
            <a:rect l="l" t="t" r="r" b="b"/>
            <a:pathLst>
              <a:path h="585470">
                <a:moveTo>
                  <a:pt x="0" y="0"/>
                </a:moveTo>
                <a:lnTo>
                  <a:pt x="0" y="585215"/>
                </a:lnTo>
              </a:path>
            </a:pathLst>
          </a:custGeom>
          <a:ln w="914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8711" y="674920"/>
            <a:ext cx="7926577" cy="15938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0" i="1">
                <a:solidFill>
                  <a:schemeClr val="bg1"/>
                </a:solidFill>
                <a:latin typeface="Monotype Corsiva"/>
                <a:cs typeface="Monotype Corsiv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7800" y="685800"/>
            <a:ext cx="5926455" cy="1593850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615"/>
              </a:spcBef>
            </a:pPr>
            <a:r>
              <a:rPr spc="-5" dirty="0"/>
              <a:t>COMPOUND</a:t>
            </a:r>
            <a:r>
              <a:rPr spc="-95" dirty="0"/>
              <a:t> </a:t>
            </a:r>
            <a:r>
              <a:rPr spc="-5" dirty="0"/>
              <a:t>BARS</a:t>
            </a:r>
          </a:p>
          <a:p>
            <a:pPr marL="955675" algn="ctr">
              <a:lnSpc>
                <a:spcPct val="100000"/>
              </a:lnSpc>
              <a:spcBef>
                <a:spcPts val="310"/>
              </a:spcBef>
              <a:tabLst>
                <a:tab pos="1741170" algn="l"/>
                <a:tab pos="3110230" algn="l"/>
                <a:tab pos="4966970" algn="l"/>
              </a:tabLst>
            </a:pPr>
            <a:r>
              <a:rPr sz="3600" dirty="0"/>
              <a:t>(for	finding	individual	loads)</a:t>
            </a:r>
            <a:endParaRPr sz="3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552958"/>
            <a:ext cx="8303895" cy="27260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56285" indent="-744220">
              <a:lnSpc>
                <a:spcPct val="100000"/>
              </a:lnSpc>
              <a:spcBef>
                <a:spcPts val="95"/>
              </a:spcBef>
              <a:buFont typeface="Wingdings"/>
              <a:buChar char=""/>
              <a:tabLst>
                <a:tab pos="756285" algn="l"/>
                <a:tab pos="756920" algn="l"/>
              </a:tabLst>
            </a:pPr>
            <a:r>
              <a:rPr sz="4000" spc="-5" dirty="0">
                <a:solidFill>
                  <a:srgbClr val="424455"/>
                </a:solidFill>
                <a:latin typeface="Trebuchet MS"/>
                <a:cs typeface="Trebuchet MS"/>
              </a:rPr>
              <a:t>Compound</a:t>
            </a:r>
            <a:r>
              <a:rPr sz="4000" dirty="0">
                <a:solidFill>
                  <a:srgbClr val="424455"/>
                </a:solidFill>
                <a:latin typeface="Trebuchet MS"/>
                <a:cs typeface="Trebuchet MS"/>
              </a:rPr>
              <a:t> </a:t>
            </a:r>
            <a:r>
              <a:rPr sz="4000" spc="-5" dirty="0">
                <a:solidFill>
                  <a:srgbClr val="424455"/>
                </a:solidFill>
                <a:latin typeface="Trebuchet MS"/>
                <a:cs typeface="Trebuchet MS"/>
              </a:rPr>
              <a:t>bars</a:t>
            </a:r>
            <a:endParaRPr sz="4000">
              <a:latin typeface="Trebuchet MS"/>
              <a:cs typeface="Trebuchet MS"/>
            </a:endParaRPr>
          </a:p>
          <a:p>
            <a:pPr marL="378460" marR="5080" lvl="1" indent="-256540">
              <a:lnSpc>
                <a:spcPct val="100000"/>
              </a:lnSpc>
              <a:spcBef>
                <a:spcPts val="3025"/>
              </a:spcBef>
              <a:buClr>
                <a:srgbClr val="9F4DA2"/>
              </a:buClr>
              <a:buSzPct val="71428"/>
              <a:buFont typeface="Wingdings"/>
              <a:buChar char=""/>
              <a:tabLst>
                <a:tab pos="377825" algn="l"/>
                <a:tab pos="378460" algn="l"/>
              </a:tabLst>
            </a:pPr>
            <a:r>
              <a:rPr sz="2800" spc="-5" dirty="0">
                <a:latin typeface="Georgia"/>
                <a:cs typeface="Georgia"/>
              </a:rPr>
              <a:t>When an </a:t>
            </a:r>
            <a:r>
              <a:rPr sz="2800" spc="-10" dirty="0">
                <a:latin typeface="Georgia"/>
                <a:cs typeface="Georgia"/>
              </a:rPr>
              <a:t>external </a:t>
            </a:r>
            <a:r>
              <a:rPr sz="2800" spc="-5" dirty="0">
                <a:latin typeface="Georgia"/>
                <a:cs typeface="Georgia"/>
              </a:rPr>
              <a:t>load W is applied to </a:t>
            </a:r>
            <a:r>
              <a:rPr sz="2800" spc="-10" dirty="0">
                <a:latin typeface="Georgia"/>
                <a:cs typeface="Georgia"/>
              </a:rPr>
              <a:t>such </a:t>
            </a:r>
            <a:r>
              <a:rPr sz="2800" spc="-5" dirty="0">
                <a:latin typeface="Georgia"/>
                <a:cs typeface="Georgia"/>
              </a:rPr>
              <a:t>a  </a:t>
            </a:r>
            <a:r>
              <a:rPr sz="2800" spc="-10" dirty="0">
                <a:latin typeface="Georgia"/>
                <a:cs typeface="Georgia"/>
              </a:rPr>
              <a:t>compound bar </a:t>
            </a:r>
            <a:r>
              <a:rPr sz="2800" spc="-5" dirty="0">
                <a:latin typeface="Georgia"/>
                <a:cs typeface="Georgia"/>
              </a:rPr>
              <a:t>it is </a:t>
            </a:r>
            <a:r>
              <a:rPr sz="2800" spc="-10" dirty="0">
                <a:latin typeface="Georgia"/>
                <a:cs typeface="Georgia"/>
              </a:rPr>
              <a:t>shared </a:t>
            </a:r>
            <a:r>
              <a:rPr sz="2800" spc="-5" dirty="0">
                <a:latin typeface="Georgia"/>
                <a:cs typeface="Georgia"/>
              </a:rPr>
              <a:t>between </a:t>
            </a:r>
            <a:r>
              <a:rPr sz="2800" spc="-10" dirty="0">
                <a:latin typeface="Georgia"/>
                <a:cs typeface="Georgia"/>
              </a:rPr>
              <a:t>the </a:t>
            </a:r>
            <a:r>
              <a:rPr sz="2800" spc="-5" dirty="0">
                <a:latin typeface="Georgia"/>
                <a:cs typeface="Georgia"/>
              </a:rPr>
              <a:t>individual  component </a:t>
            </a:r>
            <a:r>
              <a:rPr sz="2800" spc="-10" dirty="0">
                <a:latin typeface="Georgia"/>
                <a:cs typeface="Georgia"/>
              </a:rPr>
              <a:t>materials </a:t>
            </a:r>
            <a:r>
              <a:rPr sz="2800" spc="-5" dirty="0">
                <a:latin typeface="Georgia"/>
                <a:cs typeface="Georgia"/>
              </a:rPr>
              <a:t>in </a:t>
            </a:r>
            <a:r>
              <a:rPr sz="2800" spc="-10" dirty="0">
                <a:latin typeface="Georgia"/>
                <a:cs typeface="Georgia"/>
              </a:rPr>
              <a:t>proportions </a:t>
            </a:r>
            <a:r>
              <a:rPr sz="2800" spc="-5" dirty="0">
                <a:latin typeface="Georgia"/>
                <a:cs typeface="Georgia"/>
              </a:rPr>
              <a:t>depending </a:t>
            </a:r>
            <a:r>
              <a:rPr sz="2800" dirty="0">
                <a:latin typeface="Georgia"/>
                <a:cs typeface="Georgia"/>
              </a:rPr>
              <a:t>on  </a:t>
            </a:r>
            <a:r>
              <a:rPr sz="2800" spc="-10" dirty="0">
                <a:latin typeface="Georgia"/>
                <a:cs typeface="Georgia"/>
              </a:rPr>
              <a:t>their </a:t>
            </a:r>
            <a:r>
              <a:rPr sz="2800" spc="-5" dirty="0">
                <a:latin typeface="Georgia"/>
                <a:cs typeface="Georgia"/>
              </a:rPr>
              <a:t>lengths, </a:t>
            </a:r>
            <a:r>
              <a:rPr sz="2800" spc="-10" dirty="0">
                <a:latin typeface="Georgia"/>
                <a:cs typeface="Georgia"/>
              </a:rPr>
              <a:t>areas, </a:t>
            </a:r>
            <a:r>
              <a:rPr sz="2800" spc="-5" dirty="0">
                <a:latin typeface="Georgia"/>
                <a:cs typeface="Georgia"/>
              </a:rPr>
              <a:t>and Young’s</a:t>
            </a:r>
            <a:r>
              <a:rPr sz="2800" spc="2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module.</a:t>
            </a:r>
            <a:endParaRPr sz="28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828800" y="4155947"/>
            <a:ext cx="4343400" cy="2395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3068" y="860805"/>
            <a:ext cx="8888095" cy="35159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4005" marR="306070" indent="-256540" algn="just">
              <a:lnSpc>
                <a:spcPct val="100000"/>
              </a:lnSpc>
              <a:spcBef>
                <a:spcPts val="95"/>
              </a:spcBef>
              <a:buClr>
                <a:srgbClr val="9F4DA2"/>
              </a:buClr>
              <a:buChar char="•"/>
              <a:tabLst>
                <a:tab pos="294640" algn="l"/>
              </a:tabLst>
            </a:pPr>
            <a:r>
              <a:rPr sz="2800" spc="-5" dirty="0">
                <a:latin typeface="Georgia"/>
                <a:cs typeface="Georgia"/>
              </a:rPr>
              <a:t>Let </a:t>
            </a:r>
            <a:r>
              <a:rPr sz="2800" spc="5" dirty="0">
                <a:latin typeface="Georgia"/>
                <a:cs typeface="Georgia"/>
              </a:rPr>
              <a:t>F</a:t>
            </a:r>
            <a:r>
              <a:rPr sz="2775" spc="7" baseline="-21021" dirty="0">
                <a:latin typeface="Georgia"/>
                <a:cs typeface="Georgia"/>
              </a:rPr>
              <a:t>n </a:t>
            </a:r>
            <a:r>
              <a:rPr sz="2800" spc="-5" dirty="0">
                <a:latin typeface="Georgia"/>
                <a:cs typeface="Georgia"/>
              </a:rPr>
              <a:t>is </a:t>
            </a:r>
            <a:r>
              <a:rPr sz="2800" spc="-10" dirty="0">
                <a:latin typeface="Georgia"/>
                <a:cs typeface="Georgia"/>
              </a:rPr>
              <a:t>the </a:t>
            </a:r>
            <a:r>
              <a:rPr sz="2800" spc="-5" dirty="0">
                <a:latin typeface="Georgia"/>
                <a:cs typeface="Georgia"/>
              </a:rPr>
              <a:t>force in </a:t>
            </a:r>
            <a:r>
              <a:rPr sz="2800" spc="-10" dirty="0">
                <a:latin typeface="Georgia"/>
                <a:cs typeface="Georgia"/>
              </a:rPr>
              <a:t>the nth bar </a:t>
            </a:r>
            <a:r>
              <a:rPr sz="2800" spc="-5" dirty="0">
                <a:latin typeface="Georgia"/>
                <a:cs typeface="Georgia"/>
              </a:rPr>
              <a:t>and </a:t>
            </a:r>
            <a:r>
              <a:rPr sz="2800" spc="10" dirty="0">
                <a:latin typeface="Georgia"/>
                <a:cs typeface="Georgia"/>
              </a:rPr>
              <a:t>A</a:t>
            </a:r>
            <a:r>
              <a:rPr sz="2775" spc="15" baseline="-21021" dirty="0">
                <a:latin typeface="Georgia"/>
                <a:cs typeface="Georgia"/>
              </a:rPr>
              <a:t>n </a:t>
            </a:r>
            <a:r>
              <a:rPr sz="2800" spc="-5" dirty="0">
                <a:latin typeface="Georgia"/>
                <a:cs typeface="Georgia"/>
              </a:rPr>
              <a:t>and </a:t>
            </a:r>
            <a:r>
              <a:rPr sz="2800" spc="5" dirty="0">
                <a:latin typeface="Georgia"/>
                <a:cs typeface="Georgia"/>
              </a:rPr>
              <a:t>L</a:t>
            </a:r>
            <a:r>
              <a:rPr sz="2775" spc="7" baseline="-21021" dirty="0">
                <a:latin typeface="Georgia"/>
                <a:cs typeface="Georgia"/>
              </a:rPr>
              <a:t>n </a:t>
            </a:r>
            <a:r>
              <a:rPr sz="2800" spc="-10" dirty="0">
                <a:latin typeface="Georgia"/>
                <a:cs typeface="Georgia"/>
              </a:rPr>
              <a:t>are </a:t>
            </a:r>
            <a:r>
              <a:rPr sz="2800" spc="-5" dirty="0">
                <a:latin typeface="Georgia"/>
                <a:cs typeface="Georgia"/>
              </a:rPr>
              <a:t>its  </a:t>
            </a:r>
            <a:r>
              <a:rPr sz="2800" spc="-10" dirty="0">
                <a:latin typeface="Georgia"/>
                <a:cs typeface="Georgia"/>
              </a:rPr>
              <a:t>cross </a:t>
            </a:r>
            <a:r>
              <a:rPr sz="2800" spc="-5" dirty="0">
                <a:latin typeface="Georgia"/>
                <a:cs typeface="Georgia"/>
              </a:rPr>
              <a:t>- </a:t>
            </a:r>
            <a:r>
              <a:rPr sz="2800" spc="-10" dirty="0">
                <a:latin typeface="Georgia"/>
                <a:cs typeface="Georgia"/>
              </a:rPr>
              <a:t>sectional area </a:t>
            </a:r>
            <a:r>
              <a:rPr sz="2800" spc="-5" dirty="0">
                <a:latin typeface="Georgia"/>
                <a:cs typeface="Georgia"/>
              </a:rPr>
              <a:t>and</a:t>
            </a:r>
            <a:r>
              <a:rPr sz="2800" spc="8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length.</a:t>
            </a:r>
            <a:endParaRPr sz="2800">
              <a:latin typeface="Georgia"/>
              <a:cs typeface="Georgia"/>
            </a:endParaRPr>
          </a:p>
          <a:p>
            <a:pPr marL="294005" marR="246379" indent="-256540" algn="just">
              <a:lnSpc>
                <a:spcPct val="100000"/>
              </a:lnSpc>
              <a:spcBef>
                <a:spcPts val="300"/>
              </a:spcBef>
              <a:buClr>
                <a:srgbClr val="9F4DA2"/>
              </a:buClr>
              <a:buChar char="•"/>
              <a:tabLst>
                <a:tab pos="294640" algn="l"/>
              </a:tabLst>
            </a:pPr>
            <a:r>
              <a:rPr sz="2800" spc="-5" dirty="0">
                <a:latin typeface="Georgia"/>
                <a:cs typeface="Georgia"/>
              </a:rPr>
              <a:t>Consider , a </a:t>
            </a:r>
            <a:r>
              <a:rPr sz="2800" spc="-10" dirty="0">
                <a:latin typeface="Georgia"/>
                <a:cs typeface="Georgia"/>
              </a:rPr>
              <a:t>compound bar </a:t>
            </a:r>
            <a:r>
              <a:rPr sz="2800" spc="-5" dirty="0">
                <a:latin typeface="Georgia"/>
                <a:cs typeface="Georgia"/>
              </a:rPr>
              <a:t>consisting of n bars, </a:t>
            </a:r>
            <a:r>
              <a:rPr sz="2800" dirty="0">
                <a:latin typeface="Georgia"/>
                <a:cs typeface="Georgia"/>
              </a:rPr>
              <a:t>each  </a:t>
            </a:r>
            <a:r>
              <a:rPr sz="2800" spc="-10" dirty="0">
                <a:latin typeface="Georgia"/>
                <a:cs typeface="Georgia"/>
              </a:rPr>
              <a:t>having </a:t>
            </a:r>
            <a:r>
              <a:rPr sz="2800" spc="-5" dirty="0">
                <a:latin typeface="Georgia"/>
                <a:cs typeface="Georgia"/>
              </a:rPr>
              <a:t>a different length and </a:t>
            </a:r>
            <a:r>
              <a:rPr sz="2800" spc="-10" dirty="0">
                <a:latin typeface="Georgia"/>
                <a:cs typeface="Georgia"/>
              </a:rPr>
              <a:t>cross sectional area </a:t>
            </a:r>
            <a:r>
              <a:rPr sz="2800" spc="-5" dirty="0">
                <a:latin typeface="Georgia"/>
                <a:cs typeface="Georgia"/>
              </a:rPr>
              <a:t>and  </a:t>
            </a:r>
            <a:r>
              <a:rPr sz="2800" spc="-10" dirty="0">
                <a:latin typeface="Georgia"/>
                <a:cs typeface="Georgia"/>
              </a:rPr>
              <a:t>each being </a:t>
            </a:r>
            <a:r>
              <a:rPr sz="2800" spc="-5" dirty="0">
                <a:latin typeface="Georgia"/>
                <a:cs typeface="Georgia"/>
              </a:rPr>
              <a:t>of a different</a:t>
            </a:r>
            <a:r>
              <a:rPr sz="2800" spc="2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material.</a:t>
            </a:r>
            <a:endParaRPr sz="2800">
              <a:latin typeface="Georgia"/>
              <a:cs typeface="Georgia"/>
            </a:endParaRPr>
          </a:p>
          <a:p>
            <a:pPr marL="294005" marR="30480" indent="-256540">
              <a:lnSpc>
                <a:spcPct val="100000"/>
              </a:lnSpc>
              <a:spcBef>
                <a:spcPts val="300"/>
              </a:spcBef>
              <a:buClr>
                <a:srgbClr val="9F4DA2"/>
              </a:buClr>
              <a:buChar char="•"/>
              <a:tabLst>
                <a:tab pos="294640" algn="l"/>
              </a:tabLst>
            </a:pPr>
            <a:r>
              <a:rPr sz="2800" spc="-5" dirty="0">
                <a:latin typeface="Georgia"/>
                <a:cs typeface="Georgia"/>
              </a:rPr>
              <a:t>Let </a:t>
            </a:r>
            <a:r>
              <a:rPr sz="2800" spc="-10" dirty="0">
                <a:latin typeface="Georgia"/>
                <a:cs typeface="Georgia"/>
              </a:rPr>
              <a:t>all bars have </a:t>
            </a:r>
            <a:r>
              <a:rPr sz="2800" spc="-5" dirty="0">
                <a:latin typeface="Georgia"/>
                <a:cs typeface="Georgia"/>
              </a:rPr>
              <a:t>a </a:t>
            </a:r>
            <a:r>
              <a:rPr sz="2800" spc="-10" dirty="0">
                <a:latin typeface="Georgia"/>
                <a:cs typeface="Georgia"/>
              </a:rPr>
              <a:t>common </a:t>
            </a:r>
            <a:r>
              <a:rPr sz="2800" spc="-5" dirty="0">
                <a:latin typeface="Georgia"/>
                <a:cs typeface="Georgia"/>
              </a:rPr>
              <a:t>extension ‘x' i.e. </a:t>
            </a:r>
            <a:r>
              <a:rPr sz="2800" spc="-10" dirty="0">
                <a:latin typeface="Georgia"/>
                <a:cs typeface="Georgia"/>
              </a:rPr>
              <a:t>the load </a:t>
            </a:r>
            <a:r>
              <a:rPr sz="2800" spc="-5" dirty="0">
                <a:latin typeface="Georgia"/>
                <a:cs typeface="Georgia"/>
              </a:rPr>
              <a:t>is  positioned to </a:t>
            </a:r>
            <a:r>
              <a:rPr sz="2800" spc="-10" dirty="0">
                <a:latin typeface="Georgia"/>
                <a:cs typeface="Georgia"/>
              </a:rPr>
              <a:t>produce the same </a:t>
            </a:r>
            <a:r>
              <a:rPr sz="2800" spc="-5" dirty="0">
                <a:latin typeface="Georgia"/>
                <a:cs typeface="Georgia"/>
              </a:rPr>
              <a:t>extension in </a:t>
            </a:r>
            <a:r>
              <a:rPr sz="2800" spc="-10" dirty="0">
                <a:latin typeface="Georgia"/>
                <a:cs typeface="Georgia"/>
              </a:rPr>
              <a:t>each  </a:t>
            </a:r>
            <a:r>
              <a:rPr sz="2800" spc="-5" dirty="0">
                <a:latin typeface="Georgia"/>
                <a:cs typeface="Georgia"/>
              </a:rPr>
              <a:t>member.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88633" y="1637629"/>
            <a:ext cx="5786159" cy="37031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1168" y="1197609"/>
            <a:ext cx="8373109" cy="151003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255904" indent="-256540">
              <a:lnSpc>
                <a:spcPct val="102200"/>
              </a:lnSpc>
              <a:spcBef>
                <a:spcPts val="20"/>
              </a:spcBef>
              <a:buClr>
                <a:srgbClr val="9F4DA2"/>
              </a:buClr>
              <a:buFont typeface="Georgia"/>
              <a:buChar char="•"/>
              <a:tabLst>
                <a:tab pos="256540" algn="l"/>
              </a:tabLst>
            </a:pPr>
            <a:r>
              <a:rPr sz="3200" i="1" spc="-5" dirty="0">
                <a:latin typeface="Monotype Corsiva"/>
                <a:cs typeface="Monotype Corsiva"/>
              </a:rPr>
              <a:t>Let </a:t>
            </a:r>
            <a:r>
              <a:rPr sz="3200" i="1" dirty="0">
                <a:latin typeface="Monotype Corsiva"/>
                <a:cs typeface="Monotype Corsiva"/>
              </a:rPr>
              <a:t>W be the </a:t>
            </a:r>
            <a:r>
              <a:rPr sz="3200" i="1" spc="-5" dirty="0">
                <a:latin typeface="Monotype Corsiva"/>
                <a:cs typeface="Monotype Corsiva"/>
              </a:rPr>
              <a:t>total </a:t>
            </a:r>
            <a:r>
              <a:rPr sz="3200" i="1" dirty="0">
                <a:latin typeface="Monotype Corsiva"/>
                <a:cs typeface="Monotype Corsiva"/>
              </a:rPr>
              <a:t>load, </a:t>
            </a:r>
            <a:r>
              <a:rPr sz="3200" i="1" spc="-5" dirty="0">
                <a:latin typeface="Monotype Corsiva"/>
                <a:cs typeface="Monotype Corsiva"/>
              </a:rPr>
              <a:t>the </a:t>
            </a:r>
            <a:r>
              <a:rPr sz="3200" i="1" dirty="0">
                <a:latin typeface="Monotype Corsiva"/>
                <a:cs typeface="Monotype Corsiva"/>
              </a:rPr>
              <a:t>total load carried </a:t>
            </a:r>
            <a:r>
              <a:rPr sz="3200" i="1" spc="-5" dirty="0">
                <a:latin typeface="Monotype Corsiva"/>
                <a:cs typeface="Monotype Corsiva"/>
              </a:rPr>
              <a:t>will </a:t>
            </a:r>
            <a:r>
              <a:rPr sz="3200" i="1" dirty="0">
                <a:latin typeface="Monotype Corsiva"/>
                <a:cs typeface="Monotype Corsiva"/>
              </a:rPr>
              <a:t>be </a:t>
            </a:r>
            <a:r>
              <a:rPr sz="3200" i="1" spc="-5" dirty="0">
                <a:latin typeface="Monotype Corsiva"/>
                <a:cs typeface="Monotype Corsiva"/>
              </a:rPr>
              <a:t>the  </a:t>
            </a:r>
            <a:r>
              <a:rPr sz="3200" i="1" dirty="0">
                <a:latin typeface="Monotype Corsiva"/>
                <a:cs typeface="Monotype Corsiva"/>
              </a:rPr>
              <a:t>sum of all loads for all </a:t>
            </a:r>
            <a:r>
              <a:rPr sz="3200" i="1" spc="-5" dirty="0">
                <a:latin typeface="Monotype Corsiva"/>
                <a:cs typeface="Monotype Corsiva"/>
              </a:rPr>
              <a:t>the</a:t>
            </a:r>
            <a:r>
              <a:rPr sz="3200" i="1" spc="-80" dirty="0">
                <a:latin typeface="Monotype Corsiva"/>
                <a:cs typeface="Monotype Corsiva"/>
              </a:rPr>
              <a:t> </a:t>
            </a:r>
            <a:r>
              <a:rPr sz="3200" i="1" spc="-5" dirty="0">
                <a:latin typeface="Monotype Corsiva"/>
                <a:cs typeface="Monotype Corsiva"/>
              </a:rPr>
              <a:t>bars</a:t>
            </a:r>
            <a:r>
              <a:rPr sz="3200" spc="-5" dirty="0">
                <a:latin typeface="Georgia"/>
                <a:cs typeface="Georgia"/>
              </a:rPr>
              <a:t>.</a:t>
            </a:r>
            <a:endParaRPr sz="32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55"/>
              </a:spcBef>
            </a:pPr>
            <a:r>
              <a:rPr sz="2800" spc="-5" dirty="0">
                <a:solidFill>
                  <a:srgbClr val="9F4DA2"/>
                </a:solidFill>
                <a:latin typeface="Georgia"/>
                <a:cs typeface="Georgia"/>
              </a:rPr>
              <a:t>•</a:t>
            </a:r>
            <a:endParaRPr sz="28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447800" y="2226562"/>
            <a:ext cx="4482084" cy="46314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6529" y="4107560"/>
            <a:ext cx="839406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7795" marR="5080" indent="-137795">
              <a:lnSpc>
                <a:spcPct val="100000"/>
              </a:lnSpc>
              <a:spcBef>
                <a:spcPts val="95"/>
              </a:spcBef>
              <a:buSzPct val="96428"/>
              <a:buFont typeface="Arial"/>
              <a:buChar char="•"/>
              <a:tabLst>
                <a:tab pos="137795" algn="l"/>
              </a:tabLst>
            </a:pPr>
            <a:r>
              <a:rPr sz="2800" spc="-5" dirty="0">
                <a:latin typeface="Georgia"/>
                <a:cs typeface="Georgia"/>
              </a:rPr>
              <a:t>if </a:t>
            </a:r>
            <a:r>
              <a:rPr sz="2800" spc="-10" dirty="0">
                <a:latin typeface="Georgia"/>
                <a:cs typeface="Georgia"/>
              </a:rPr>
              <a:t>the </a:t>
            </a:r>
            <a:r>
              <a:rPr sz="2800" spc="-5" dirty="0">
                <a:latin typeface="Georgia"/>
                <a:cs typeface="Georgia"/>
              </a:rPr>
              <a:t>length of </a:t>
            </a:r>
            <a:r>
              <a:rPr sz="2800" spc="-10" dirty="0">
                <a:latin typeface="Georgia"/>
                <a:cs typeface="Georgia"/>
              </a:rPr>
              <a:t>each </a:t>
            </a:r>
            <a:r>
              <a:rPr sz="2800" spc="-5" dirty="0">
                <a:latin typeface="Georgia"/>
                <a:cs typeface="Georgia"/>
              </a:rPr>
              <a:t>individual </a:t>
            </a:r>
            <a:r>
              <a:rPr sz="2800" spc="-10" dirty="0">
                <a:latin typeface="Georgia"/>
                <a:cs typeface="Georgia"/>
              </a:rPr>
              <a:t>bars </a:t>
            </a:r>
            <a:r>
              <a:rPr sz="2800" spc="-5" dirty="0">
                <a:latin typeface="Georgia"/>
                <a:cs typeface="Georgia"/>
              </a:rPr>
              <a:t>in </a:t>
            </a:r>
            <a:r>
              <a:rPr sz="2800" spc="-10" dirty="0">
                <a:latin typeface="Georgia"/>
                <a:cs typeface="Georgia"/>
              </a:rPr>
              <a:t>same </a:t>
            </a:r>
            <a:r>
              <a:rPr sz="2800" spc="-5" dirty="0">
                <a:latin typeface="Georgia"/>
                <a:cs typeface="Georgia"/>
              </a:rPr>
              <a:t>then, </a:t>
            </a:r>
            <a:r>
              <a:rPr sz="2800" spc="-10" dirty="0">
                <a:latin typeface="Georgia"/>
                <a:cs typeface="Georgia"/>
              </a:rPr>
              <a:t>we  may write</a:t>
            </a:r>
            <a:r>
              <a:rPr sz="2800" spc="2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as</a:t>
            </a:r>
            <a:endParaRPr sz="28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8468" y="479805"/>
            <a:ext cx="628586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8605" indent="-256540">
              <a:lnSpc>
                <a:spcPct val="100000"/>
              </a:lnSpc>
              <a:spcBef>
                <a:spcPts val="95"/>
              </a:spcBef>
              <a:buClr>
                <a:srgbClr val="9F4DA2"/>
              </a:buClr>
              <a:buChar char="•"/>
              <a:tabLst>
                <a:tab pos="269240" algn="l"/>
              </a:tabLst>
            </a:pPr>
            <a:r>
              <a:rPr sz="2800" spc="-5" dirty="0">
                <a:latin typeface="Georgia"/>
                <a:cs typeface="Georgia"/>
              </a:rPr>
              <a:t>The above expression </a:t>
            </a:r>
            <a:r>
              <a:rPr sz="2800" spc="-10" dirty="0">
                <a:latin typeface="Georgia"/>
                <a:cs typeface="Georgia"/>
              </a:rPr>
              <a:t>will </a:t>
            </a:r>
            <a:r>
              <a:rPr sz="2800" spc="-5" dirty="0">
                <a:latin typeface="Georgia"/>
                <a:cs typeface="Georgia"/>
              </a:rPr>
              <a:t>be </a:t>
            </a:r>
            <a:r>
              <a:rPr sz="2800" spc="-10" dirty="0">
                <a:latin typeface="Georgia"/>
                <a:cs typeface="Georgia"/>
              </a:rPr>
              <a:t>writen</a:t>
            </a:r>
            <a:r>
              <a:rPr sz="2800" spc="50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as</a:t>
            </a:r>
            <a:endParaRPr sz="2800">
              <a:latin typeface="Georgia"/>
              <a:cs typeface="Georg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68512" y="1596189"/>
            <a:ext cx="2363346" cy="168442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351870" y="5197962"/>
            <a:ext cx="1906858" cy="11661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159</Words>
  <Application>Microsoft Office PowerPoint</Application>
  <PresentationFormat>On-screen Show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COMPOUND BARS (for finding individual loads)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COMPOUND BARS (for finding individual loads)</dc:title>
  <cp:lastModifiedBy>Nasir</cp:lastModifiedBy>
  <cp:revision>2</cp:revision>
  <dcterms:created xsi:type="dcterms:W3CDTF">2021-01-24T07:52:58Z</dcterms:created>
  <dcterms:modified xsi:type="dcterms:W3CDTF">2021-01-24T07:54:23Z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2018-11-03T00:00:00Z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2021-01-24T00:00:00Z</vt:filetime>
  </property>
</Properties>
</file>