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264" r:id="rId3"/>
    <p:sldId id="261" r:id="rId4"/>
    <p:sldId id="260" r:id="rId5"/>
    <p:sldId id="263" r:id="rId6"/>
    <p:sldId id="262" r:id="rId7"/>
    <p:sldId id="267" r:id="rId8"/>
    <p:sldId id="265" r:id="rId9"/>
    <p:sldId id="266" r:id="rId10"/>
    <p:sldId id="268" r:id="rId11"/>
    <p:sldId id="269" r:id="rId12"/>
    <p:sldId id="270" r:id="rId13"/>
    <p:sldId id="271" r:id="rId14"/>
    <p:sldId id="273" r:id="rId15"/>
    <p:sldId id="274" r:id="rId16"/>
    <p:sldId id="276" r:id="rId17"/>
    <p:sldId id="257" r:id="rId18"/>
    <p:sldId id="258" r:id="rId19"/>
    <p:sldId id="277" r:id="rId20"/>
    <p:sldId id="278" r:id="rId21"/>
    <p:sldId id="279" r:id="rId22"/>
    <p:sldId id="280" r:id="rId23"/>
    <p:sldId id="281" r:id="rId24"/>
    <p:sldId id="282" r:id="rId25"/>
    <p:sldId id="289" r:id="rId26"/>
    <p:sldId id="283" r:id="rId27"/>
    <p:sldId id="284" r:id="rId28"/>
    <p:sldId id="286" r:id="rId29"/>
    <p:sldId id="287" r:id="rId30"/>
    <p:sldId id="288" r:id="rId31"/>
    <p:sldId id="285"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4" autoAdjust="0"/>
  </p:normalViewPr>
  <p:slideViewPr>
    <p:cSldViewPr>
      <p:cViewPr>
        <p:scale>
          <a:sx n="56" d="100"/>
          <a:sy n="56" d="100"/>
        </p:scale>
        <p:origin x="-1680"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D4CE5-07C4-4AD1-8B6B-327889FB6D24}" type="datetimeFigureOut">
              <a:rPr lang="en-US" smtClean="0"/>
              <a:t>12/19/2015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E3083-9197-49B2-B516-280AA04C6BC5}" type="slidenum">
              <a:rPr lang="en-US" smtClean="0"/>
              <a:t>‹#›</a:t>
            </a:fld>
            <a:endParaRPr lang="en-US"/>
          </a:p>
        </p:txBody>
      </p:sp>
    </p:spTree>
    <p:extLst>
      <p:ext uri="{BB962C8B-B14F-4D97-AF65-F5344CB8AC3E}">
        <p14:creationId xmlns:p14="http://schemas.microsoft.com/office/powerpoint/2010/main" val="368473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E3083-9197-49B2-B516-280AA04C6BC5}" type="slidenum">
              <a:rPr lang="en-US" smtClean="0"/>
              <a:t>1</a:t>
            </a:fld>
            <a:endParaRPr lang="en-US"/>
          </a:p>
        </p:txBody>
      </p:sp>
    </p:spTree>
    <p:extLst>
      <p:ext uri="{BB962C8B-B14F-4D97-AF65-F5344CB8AC3E}">
        <p14:creationId xmlns:p14="http://schemas.microsoft.com/office/powerpoint/2010/main" val="219000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air is trapped in the pharynx through a simultaneous closure of the glottis and a total obstruction elsewhere in the vocal tract (usually somewhere </a:t>
            </a:r>
          </a:p>
          <a:p>
            <a:r>
              <a:rPr lang="en-US" dirty="0" smtClean="0"/>
              <a:t>in the mouth). When the larynx then moves upwards, the air in the pharynx is compressed, and then expelled by ‘releasing’ the obstruction.</a:t>
            </a:r>
            <a:endParaRPr lang="en-US" dirty="0"/>
          </a:p>
        </p:txBody>
      </p:sp>
      <p:sp>
        <p:nvSpPr>
          <p:cNvPr id="4" name="Slide Number Placeholder 3"/>
          <p:cNvSpPr>
            <a:spLocks noGrp="1"/>
          </p:cNvSpPr>
          <p:nvPr>
            <p:ph type="sldNum" sz="quarter" idx="10"/>
          </p:nvPr>
        </p:nvSpPr>
        <p:spPr/>
        <p:txBody>
          <a:bodyPr/>
          <a:lstStyle/>
          <a:p>
            <a:fld id="{CD0E3083-9197-49B2-B516-280AA04C6BC5}" type="slidenum">
              <a:rPr lang="en-US" smtClean="0"/>
              <a:t>6</a:t>
            </a:fld>
            <a:endParaRPr lang="en-US"/>
          </a:p>
        </p:txBody>
      </p:sp>
    </p:spTree>
    <p:extLst>
      <p:ext uri="{BB962C8B-B14F-4D97-AF65-F5344CB8AC3E}">
        <p14:creationId xmlns:p14="http://schemas.microsoft.com/office/powerpoint/2010/main" val="82465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E3083-9197-49B2-B516-280AA04C6BC5}" type="slidenum">
              <a:rPr lang="en-US" smtClean="0"/>
              <a:t>10</a:t>
            </a:fld>
            <a:endParaRPr lang="en-US"/>
          </a:p>
        </p:txBody>
      </p:sp>
    </p:spTree>
    <p:extLst>
      <p:ext uri="{BB962C8B-B14F-4D97-AF65-F5344CB8AC3E}">
        <p14:creationId xmlns:p14="http://schemas.microsoft.com/office/powerpoint/2010/main" val="304976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452CB76-5F0C-4128-92A0-65C4B76FEA24}"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2CB76-5F0C-4128-92A0-65C4B76FEA24}"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52CB76-5F0C-4128-92A0-65C4B76FEA24}"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2CB76-5F0C-4128-92A0-65C4B76FEA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C03A4EF-BECA-4558-AF16-C272DA0E8352}" type="datetimeFigureOut">
              <a:rPr lang="en-US" smtClean="0"/>
              <a:t>12/19/2015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2CB76-5F0C-4128-92A0-65C4B76FEA24}"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C03A4EF-BECA-4558-AF16-C272DA0E8352}" type="datetimeFigureOut">
              <a:rPr lang="en-US" smtClean="0"/>
              <a:t>12/19/2015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452CB76-5F0C-4128-92A0-65C4B76FEA24}"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Uvul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Phonetics &amp; Phonology</a:t>
            </a:r>
            <a:endParaRPr lang="en-US" sz="5400" dirty="0"/>
          </a:p>
        </p:txBody>
      </p:sp>
      <p:sp>
        <p:nvSpPr>
          <p:cNvPr id="3" name="Subtitle 2"/>
          <p:cNvSpPr>
            <a:spLocks noGrp="1"/>
          </p:cNvSpPr>
          <p:nvPr>
            <p:ph type="subTitle" idx="1"/>
          </p:nvPr>
        </p:nvSpPr>
        <p:spPr>
          <a:xfrm>
            <a:off x="1447800" y="2286000"/>
            <a:ext cx="7406640" cy="1752600"/>
          </a:xfrm>
        </p:spPr>
        <p:txBody>
          <a:bodyPr>
            <a:normAutofit/>
          </a:bodyPr>
          <a:lstStyle/>
          <a:p>
            <a:r>
              <a:rPr lang="en-US" sz="4000" dirty="0"/>
              <a:t>Articulatory Phonetics</a:t>
            </a:r>
          </a:p>
        </p:txBody>
      </p:sp>
    </p:spTree>
    <p:extLst>
      <p:ext uri="{BB962C8B-B14F-4D97-AF65-F5344CB8AC3E}">
        <p14:creationId xmlns:p14="http://schemas.microsoft.com/office/powerpoint/2010/main" val="417294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Voiceless</a:t>
            </a:r>
            <a:endParaRPr lang="en-US" dirty="0"/>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443" t="49165" r="24123" b="2551"/>
          <a:stretch/>
        </p:blipFill>
        <p:spPr>
          <a:xfrm>
            <a:off x="1435100" y="2106126"/>
            <a:ext cx="7499350" cy="3483948"/>
          </a:xfrm>
        </p:spPr>
      </p:pic>
    </p:spTree>
    <p:extLst>
      <p:ext uri="{BB962C8B-B14F-4D97-AF65-F5344CB8AC3E}">
        <p14:creationId xmlns:p14="http://schemas.microsoft.com/office/powerpoint/2010/main" val="59850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Breathy</a:t>
            </a:r>
            <a:endParaRPr lang="en-US"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825" t="27068" r="15150" b="36923"/>
          <a:stretch/>
        </p:blipFill>
        <p:spPr bwMode="auto">
          <a:xfrm>
            <a:off x="3352800" y="1981200"/>
            <a:ext cx="3352800" cy="39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96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Voiced</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013" t="23794" r="13540" b="30785"/>
          <a:stretch/>
        </p:blipFill>
        <p:spPr bwMode="auto">
          <a:xfrm>
            <a:off x="2590800" y="1904999"/>
            <a:ext cx="3733800" cy="323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5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Whisper</a:t>
            </a:r>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684" t="25302" r="14860" b="22731"/>
          <a:stretch/>
        </p:blipFill>
        <p:spPr bwMode="auto">
          <a:xfrm>
            <a:off x="3276600" y="1752600"/>
            <a:ext cx="3429000" cy="378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2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Creaky</a:t>
            </a:r>
            <a:endParaRPr lang="en-US" dirty="0"/>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133" t="57758" r="20441" b="4187"/>
          <a:stretch/>
        </p:blipFill>
        <p:spPr>
          <a:xfrm>
            <a:off x="1435100" y="2542039"/>
            <a:ext cx="7499350" cy="2612122"/>
          </a:xfrm>
        </p:spPr>
      </p:pic>
    </p:spTree>
    <p:extLst>
      <p:ext uri="{BB962C8B-B14F-4D97-AF65-F5344CB8AC3E}">
        <p14:creationId xmlns:p14="http://schemas.microsoft.com/office/powerpoint/2010/main" val="279887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Voiced, unvoiced and aspirated</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822"/>
          <a:stretch/>
        </p:blipFill>
        <p:spPr>
          <a:xfrm>
            <a:off x="2057400" y="2819400"/>
            <a:ext cx="6026734" cy="2319709"/>
          </a:xfrm>
        </p:spPr>
      </p:pic>
    </p:spTree>
    <p:extLst>
      <p:ext uri="{BB962C8B-B14F-4D97-AF65-F5344CB8AC3E}">
        <p14:creationId xmlns:p14="http://schemas.microsoft.com/office/powerpoint/2010/main" val="274158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a:t>
            </a:r>
            <a:endParaRPr lang="en-US" dirty="0"/>
          </a:p>
        </p:txBody>
      </p:sp>
      <p:sp>
        <p:nvSpPr>
          <p:cNvPr id="3" name="Content Placeholder 2"/>
          <p:cNvSpPr>
            <a:spLocks noGrp="1"/>
          </p:cNvSpPr>
          <p:nvPr>
            <p:ph idx="1"/>
          </p:nvPr>
        </p:nvSpPr>
        <p:spPr/>
        <p:txBody>
          <a:bodyPr/>
          <a:lstStyle/>
          <a:p>
            <a:r>
              <a:rPr lang="en-US" dirty="0" smtClean="0"/>
              <a:t>Place of articulation</a:t>
            </a:r>
          </a:p>
          <a:p>
            <a:r>
              <a:rPr lang="en-US" dirty="0" smtClean="0"/>
              <a:t>Manner</a:t>
            </a:r>
            <a:endParaRPr lang="en-US" dirty="0"/>
          </a:p>
        </p:txBody>
      </p:sp>
    </p:spTree>
    <p:extLst>
      <p:ext uri="{BB962C8B-B14F-4D97-AF65-F5344CB8AC3E}">
        <p14:creationId xmlns:p14="http://schemas.microsoft.com/office/powerpoint/2010/main" val="332329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Vocal Tract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62200" y="1371600"/>
            <a:ext cx="4953000" cy="52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22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Tongue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55987" y="3186112"/>
            <a:ext cx="3457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79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Place of Articulation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Bilabials </a:t>
            </a:r>
          </a:p>
          <a:p>
            <a:pPr lvl="1"/>
            <a:r>
              <a:rPr lang="en-US" dirty="0" smtClean="0"/>
              <a:t>the articulation involves both lips</a:t>
            </a:r>
          </a:p>
          <a:p>
            <a:r>
              <a:rPr lang="en-US" dirty="0" smtClean="0"/>
              <a:t>Labiodentals</a:t>
            </a:r>
          </a:p>
          <a:p>
            <a:pPr lvl="1"/>
            <a:r>
              <a:rPr lang="en-US" dirty="0" smtClean="0"/>
              <a:t>the articulation involves the lower lip and upper teeth </a:t>
            </a:r>
          </a:p>
          <a:p>
            <a:r>
              <a:rPr lang="en-US" dirty="0" smtClean="0"/>
              <a:t>Dental</a:t>
            </a:r>
          </a:p>
          <a:p>
            <a:pPr lvl="1"/>
            <a:r>
              <a:rPr lang="en-US" dirty="0" smtClean="0"/>
              <a:t>the tongue is placed against or near the teeth</a:t>
            </a:r>
          </a:p>
          <a:p>
            <a:r>
              <a:rPr lang="en-US" dirty="0" smtClean="0"/>
              <a:t>Interdental</a:t>
            </a:r>
          </a:p>
          <a:p>
            <a:pPr lvl="1"/>
            <a:r>
              <a:rPr lang="en-US" dirty="0" smtClean="0"/>
              <a:t>the tongue is placed between the teeth</a:t>
            </a:r>
          </a:p>
          <a:p>
            <a:r>
              <a:rPr lang="en-US" dirty="0" smtClean="0"/>
              <a:t>Alveolar</a:t>
            </a:r>
          </a:p>
          <a:p>
            <a:pPr lvl="1"/>
            <a:r>
              <a:rPr lang="en-US" dirty="0" smtClean="0"/>
              <a:t>the tongue is placed near the alveolar ridge or touches it</a:t>
            </a:r>
            <a:endParaRPr lang="en-US" dirty="0"/>
          </a:p>
        </p:txBody>
      </p:sp>
    </p:spTree>
    <p:extLst>
      <p:ext uri="{BB962C8B-B14F-4D97-AF65-F5344CB8AC3E}">
        <p14:creationId xmlns:p14="http://schemas.microsoft.com/office/powerpoint/2010/main" val="329307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Articulatory Phonetics</a:t>
            </a:r>
            <a:endParaRPr lang="en-US" dirty="0"/>
          </a:p>
        </p:txBody>
      </p:sp>
      <p:sp>
        <p:nvSpPr>
          <p:cNvPr id="3" name="Content Placeholder 2"/>
          <p:cNvSpPr>
            <a:spLocks noGrp="1"/>
          </p:cNvSpPr>
          <p:nvPr>
            <p:ph idx="1"/>
          </p:nvPr>
        </p:nvSpPr>
        <p:spPr/>
        <p:txBody>
          <a:bodyPr/>
          <a:lstStyle/>
          <a:p>
            <a:r>
              <a:rPr lang="en-US" dirty="0" smtClean="0"/>
              <a:t>Airstream mechanism</a:t>
            </a:r>
          </a:p>
          <a:p>
            <a:r>
              <a:rPr lang="en-US" dirty="0" smtClean="0"/>
              <a:t>Phonation</a:t>
            </a:r>
          </a:p>
          <a:p>
            <a:r>
              <a:rPr lang="en-US" dirty="0" smtClean="0"/>
              <a:t>Articulation</a:t>
            </a:r>
          </a:p>
          <a:p>
            <a:pPr lvl="1"/>
            <a:r>
              <a:rPr lang="en-US" dirty="0" smtClean="0"/>
              <a:t>Place</a:t>
            </a:r>
          </a:p>
          <a:p>
            <a:pPr lvl="1"/>
            <a:r>
              <a:rPr lang="en-US" dirty="0" smtClean="0"/>
              <a:t>Manner</a:t>
            </a:r>
            <a:endParaRPr lang="en-US" dirty="0"/>
          </a:p>
        </p:txBody>
      </p:sp>
    </p:spTree>
    <p:extLst>
      <p:ext uri="{BB962C8B-B14F-4D97-AF65-F5344CB8AC3E}">
        <p14:creationId xmlns:p14="http://schemas.microsoft.com/office/powerpoint/2010/main" val="51744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Place of Articulation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Palatal</a:t>
            </a:r>
          </a:p>
          <a:p>
            <a:pPr lvl="1"/>
            <a:r>
              <a:rPr lang="en-US" dirty="0" smtClean="0"/>
              <a:t>the tongue is on or near the palate</a:t>
            </a:r>
          </a:p>
          <a:p>
            <a:r>
              <a:rPr lang="en-US" dirty="0" smtClean="0"/>
              <a:t>Velar</a:t>
            </a:r>
          </a:p>
          <a:p>
            <a:pPr lvl="1"/>
            <a:r>
              <a:rPr lang="en-US" dirty="0" smtClean="0"/>
              <a:t>the tongue is on or near the velum</a:t>
            </a:r>
          </a:p>
          <a:p>
            <a:r>
              <a:rPr lang="en-US" dirty="0" smtClean="0"/>
              <a:t>Uvular</a:t>
            </a:r>
          </a:p>
          <a:p>
            <a:pPr lvl="1"/>
            <a:r>
              <a:rPr lang="en-US" dirty="0" smtClean="0"/>
              <a:t>the tongue is on or near the uvula</a:t>
            </a:r>
          </a:p>
          <a:p>
            <a:r>
              <a:rPr lang="en-US" dirty="0" smtClean="0"/>
              <a:t>Pharyngeal</a:t>
            </a:r>
          </a:p>
          <a:p>
            <a:pPr lvl="1"/>
            <a:r>
              <a:rPr lang="en-US" dirty="0" smtClean="0"/>
              <a:t>the airflow is modified by tongue retraction in this area, or by constricting the pharynx</a:t>
            </a:r>
          </a:p>
          <a:p>
            <a:r>
              <a:rPr lang="en-US" dirty="0" smtClean="0"/>
              <a:t>Glottal</a:t>
            </a:r>
          </a:p>
          <a:p>
            <a:pPr lvl="1"/>
            <a:r>
              <a:rPr lang="en-US" dirty="0" smtClean="0"/>
              <a:t>articulation of vocal folds</a:t>
            </a:r>
          </a:p>
          <a:p>
            <a:pPr lvl="1"/>
            <a:endParaRPr lang="en-US" dirty="0"/>
          </a:p>
        </p:txBody>
      </p:sp>
    </p:spTree>
    <p:extLst>
      <p:ext uri="{BB962C8B-B14F-4D97-AF65-F5344CB8AC3E}">
        <p14:creationId xmlns:p14="http://schemas.microsoft.com/office/powerpoint/2010/main" val="135880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Manner</a:t>
            </a:r>
            <a:endParaRPr lang="en-US" dirty="0"/>
          </a:p>
        </p:txBody>
      </p:sp>
      <p:sp>
        <p:nvSpPr>
          <p:cNvPr id="3" name="Content Placeholder 2"/>
          <p:cNvSpPr>
            <a:spLocks noGrp="1"/>
          </p:cNvSpPr>
          <p:nvPr>
            <p:ph idx="1"/>
          </p:nvPr>
        </p:nvSpPr>
        <p:spPr/>
        <p:txBody>
          <a:bodyPr>
            <a:normAutofit/>
          </a:bodyPr>
          <a:lstStyle/>
          <a:p>
            <a:r>
              <a:rPr lang="en-US" dirty="0" smtClean="0"/>
              <a:t>Stops</a:t>
            </a:r>
          </a:p>
          <a:p>
            <a:r>
              <a:rPr lang="en-US" dirty="0" smtClean="0"/>
              <a:t>Fricatives</a:t>
            </a:r>
          </a:p>
          <a:p>
            <a:r>
              <a:rPr lang="en-US" dirty="0" smtClean="0"/>
              <a:t>Affricates</a:t>
            </a:r>
          </a:p>
          <a:p>
            <a:r>
              <a:rPr lang="en-US" dirty="0" smtClean="0"/>
              <a:t>Nasals</a:t>
            </a:r>
          </a:p>
          <a:p>
            <a:r>
              <a:rPr lang="en-US" dirty="0" smtClean="0"/>
              <a:t>Tap/flap</a:t>
            </a:r>
          </a:p>
          <a:p>
            <a:r>
              <a:rPr lang="en-US" dirty="0" smtClean="0"/>
              <a:t>Trill</a:t>
            </a:r>
          </a:p>
          <a:p>
            <a:r>
              <a:rPr lang="en-US" dirty="0" smtClean="0"/>
              <a:t>Approximant</a:t>
            </a:r>
          </a:p>
          <a:p>
            <a:endParaRPr lang="en-US" dirty="0" smtClean="0"/>
          </a:p>
          <a:p>
            <a:endParaRPr lang="en-US" dirty="0" smtClean="0"/>
          </a:p>
          <a:p>
            <a:endParaRPr lang="en-US" dirty="0"/>
          </a:p>
        </p:txBody>
      </p:sp>
    </p:spTree>
    <p:extLst>
      <p:ext uri="{BB962C8B-B14F-4D97-AF65-F5344CB8AC3E}">
        <p14:creationId xmlns:p14="http://schemas.microsoft.com/office/powerpoint/2010/main" val="758957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Stops / Plosives</a:t>
            </a:r>
            <a:endParaRPr lang="en-US" dirty="0"/>
          </a:p>
        </p:txBody>
      </p:sp>
      <p:sp>
        <p:nvSpPr>
          <p:cNvPr id="3" name="Content Placeholder 2"/>
          <p:cNvSpPr>
            <a:spLocks noGrp="1"/>
          </p:cNvSpPr>
          <p:nvPr>
            <p:ph idx="1"/>
          </p:nvPr>
        </p:nvSpPr>
        <p:spPr/>
        <p:txBody>
          <a:bodyPr>
            <a:normAutofit fontScale="62500" lnSpcReduction="20000"/>
          </a:bodyPr>
          <a:lstStyle/>
          <a:p>
            <a:pPr marL="342900" lvl="1" indent="-342900">
              <a:buFont typeface="Arial" pitchFamily="34" charset="0"/>
              <a:buChar char="•"/>
            </a:pPr>
            <a:r>
              <a:rPr lang="en-US" sz="3200" dirty="0"/>
              <a:t>consonants made with a complete closure either in the oral cavity or in the glottis.</a:t>
            </a:r>
          </a:p>
          <a:p>
            <a:pPr marL="342900" lvl="1" indent="-342900">
              <a:buFont typeface="Arial" pitchFamily="34" charset="0"/>
              <a:buChar char="•"/>
            </a:pPr>
            <a:r>
              <a:rPr lang="en-US" sz="3200" dirty="0"/>
              <a:t>This blockage is followed by an explosive sound as the air is released. The period of blockage is called the closure and the explosion is called the release. </a:t>
            </a:r>
          </a:p>
          <a:p>
            <a:r>
              <a:rPr lang="en-US" dirty="0" smtClean="0"/>
              <a:t>Oral stops: complete closure in the oral cavity and the velum is raised.</a:t>
            </a:r>
          </a:p>
          <a:p>
            <a:pPr lvl="1"/>
            <a:r>
              <a:rPr lang="en-US" dirty="0" smtClean="0"/>
              <a:t>Oral stops: [p, t, k, b, d, g]</a:t>
            </a:r>
          </a:p>
          <a:p>
            <a:pPr lvl="1"/>
            <a:r>
              <a:rPr lang="en-US" dirty="0" smtClean="0"/>
              <a:t>Glottal stop: [ʔ] complete closure in the glottis.</a:t>
            </a:r>
          </a:p>
          <a:p>
            <a:pPr lvl="2"/>
            <a:r>
              <a:rPr lang="en-US" dirty="0" smtClean="0"/>
              <a:t>Always voiceless </a:t>
            </a:r>
          </a:p>
          <a:p>
            <a:r>
              <a:rPr lang="en-US" dirty="0" smtClean="0"/>
              <a:t>Nasal stops: complete closure in the oral cavity, but the velum is raised. Air escapes through the nasal passage.</a:t>
            </a:r>
          </a:p>
          <a:p>
            <a:pPr lvl="1"/>
            <a:r>
              <a:rPr lang="en-US" dirty="0" smtClean="0"/>
              <a:t>Nasal stops: [m, n, ŋ]</a:t>
            </a:r>
          </a:p>
          <a:p>
            <a:pPr lvl="1"/>
            <a:r>
              <a:rPr lang="en-US" dirty="0" smtClean="0"/>
              <a:t>More sonorous than other stops (louder, more intense): airflow is not as restricted. </a:t>
            </a:r>
          </a:p>
          <a:p>
            <a:pPr lvl="1"/>
            <a:r>
              <a:rPr lang="en-US" dirty="0" smtClean="0"/>
              <a:t>Always voiced</a:t>
            </a:r>
            <a:endParaRPr lang="en-US" dirty="0"/>
          </a:p>
        </p:txBody>
      </p:sp>
    </p:spTree>
    <p:extLst>
      <p:ext uri="{BB962C8B-B14F-4D97-AF65-F5344CB8AC3E}">
        <p14:creationId xmlns:p14="http://schemas.microsoft.com/office/powerpoint/2010/main" val="424042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Fricatives</a:t>
            </a:r>
            <a:endParaRPr lang="en-US" dirty="0"/>
          </a:p>
        </p:txBody>
      </p:sp>
      <p:sp>
        <p:nvSpPr>
          <p:cNvPr id="3" name="Content Placeholder 2"/>
          <p:cNvSpPr>
            <a:spLocks noGrp="1"/>
          </p:cNvSpPr>
          <p:nvPr>
            <p:ph idx="1"/>
          </p:nvPr>
        </p:nvSpPr>
        <p:spPr/>
        <p:txBody>
          <a:bodyPr>
            <a:normAutofit/>
          </a:bodyPr>
          <a:lstStyle/>
          <a:p>
            <a:pPr>
              <a:defRPr/>
            </a:pPr>
            <a:r>
              <a:rPr lang="en-US" dirty="0"/>
              <a:t>Fricatives, airflow is constricted but not cut off completely. The turbulent airflow that results from the constriction produces a characteristic “hissing” sound. </a:t>
            </a:r>
          </a:p>
          <a:p>
            <a:r>
              <a:rPr lang="en-US" dirty="0" smtClean="0"/>
              <a:t>Can be held for a long period of time</a:t>
            </a:r>
          </a:p>
          <a:p>
            <a:r>
              <a:rPr lang="en-US" dirty="0" smtClean="0"/>
              <a:t>Can be voiced or voiceless</a:t>
            </a:r>
          </a:p>
          <a:p>
            <a:r>
              <a:rPr lang="en-US" dirty="0" smtClean="0"/>
              <a:t>Fricatives: [f, v, θ, ð, s, z, ʃ, ʒ, h]</a:t>
            </a:r>
          </a:p>
          <a:p>
            <a:pPr lvl="1"/>
            <a:r>
              <a:rPr lang="en-US" dirty="0" smtClean="0"/>
              <a:t>[s, z, ʃ, ʒ] are known as sibilants</a:t>
            </a:r>
            <a:endParaRPr lang="en-US" dirty="0"/>
          </a:p>
        </p:txBody>
      </p:sp>
    </p:spTree>
    <p:extLst>
      <p:ext uri="{BB962C8B-B14F-4D97-AF65-F5344CB8AC3E}">
        <p14:creationId xmlns:p14="http://schemas.microsoft.com/office/powerpoint/2010/main" val="288836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Affricates</a:t>
            </a:r>
            <a:endParaRPr lang="en-US" dirty="0"/>
          </a:p>
        </p:txBody>
      </p:sp>
      <p:sp>
        <p:nvSpPr>
          <p:cNvPr id="3" name="Content Placeholder 2"/>
          <p:cNvSpPr>
            <a:spLocks noGrp="1"/>
          </p:cNvSpPr>
          <p:nvPr>
            <p:ph idx="1"/>
          </p:nvPr>
        </p:nvSpPr>
        <p:spPr/>
        <p:txBody>
          <a:bodyPr/>
          <a:lstStyle/>
          <a:p>
            <a:r>
              <a:rPr lang="en-US" b="1" dirty="0" smtClean="0">
                <a:ea typeface="+mn-ea"/>
                <a:cs typeface="+mn-cs"/>
              </a:rPr>
              <a:t>Stops </a:t>
            </a:r>
            <a:r>
              <a:rPr lang="en-US" dirty="0" smtClean="0">
                <a:ea typeface="+mn-ea"/>
                <a:cs typeface="+mn-cs"/>
              </a:rPr>
              <a:t>that are followed immediately by fricatives are called </a:t>
            </a:r>
            <a:r>
              <a:rPr lang="en-US" b="1" dirty="0" smtClean="0">
                <a:ea typeface="+mn-ea"/>
                <a:cs typeface="+mn-cs"/>
              </a:rPr>
              <a:t>affricates</a:t>
            </a:r>
          </a:p>
          <a:p>
            <a:r>
              <a:rPr lang="en-US" dirty="0" smtClean="0"/>
              <a:t>[</a:t>
            </a:r>
            <a:r>
              <a:rPr lang="en-US" dirty="0" err="1" smtClean="0"/>
              <a:t>tʃ</a:t>
            </a:r>
            <a:r>
              <a:rPr lang="en-US" dirty="0" smtClean="0"/>
              <a:t>, </a:t>
            </a:r>
            <a:r>
              <a:rPr lang="en-US" dirty="0" err="1" smtClean="0"/>
              <a:t>dʒ</a:t>
            </a:r>
            <a:r>
              <a:rPr lang="en-US" dirty="0" smtClean="0"/>
              <a:t>]</a:t>
            </a:r>
            <a:endParaRPr lang="en-US" dirty="0"/>
          </a:p>
        </p:txBody>
      </p:sp>
    </p:spTree>
    <p:extLst>
      <p:ext uri="{BB962C8B-B14F-4D97-AF65-F5344CB8AC3E}">
        <p14:creationId xmlns:p14="http://schemas.microsoft.com/office/powerpoint/2010/main" val="1321838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Trill</a:t>
            </a:r>
            <a:endParaRPr lang="en-US" dirty="0"/>
          </a:p>
        </p:txBody>
      </p:sp>
      <p:sp>
        <p:nvSpPr>
          <p:cNvPr id="3" name="Content Placeholder 2"/>
          <p:cNvSpPr>
            <a:spLocks noGrp="1"/>
          </p:cNvSpPr>
          <p:nvPr>
            <p:ph idx="1"/>
          </p:nvPr>
        </p:nvSpPr>
        <p:spPr/>
        <p:txBody>
          <a:bodyPr/>
          <a:lstStyle/>
          <a:p>
            <a:r>
              <a:rPr lang="en-US" dirty="0"/>
              <a:t>The airstream is interrupted several times as one of the organs of speech (usually the tip of the tongue or the </a:t>
            </a:r>
            <a:r>
              <a:rPr lang="en-US" dirty="0">
                <a:hlinkClick r:id="rId2" tooltip="Uvula"/>
              </a:rPr>
              <a:t>uvula</a:t>
            </a:r>
            <a:r>
              <a:rPr lang="en-US" dirty="0"/>
              <a:t>) vibrates, closing and opening the air </a:t>
            </a:r>
            <a:r>
              <a:rPr lang="en-US" dirty="0" smtClean="0"/>
              <a:t>passage.</a:t>
            </a:r>
          </a:p>
          <a:p>
            <a:r>
              <a:rPr lang="en-US" dirty="0" smtClean="0"/>
              <a:t>[r]</a:t>
            </a:r>
            <a:endParaRPr lang="en-US" dirty="0"/>
          </a:p>
        </p:txBody>
      </p:sp>
    </p:spTree>
    <p:extLst>
      <p:ext uri="{BB962C8B-B14F-4D97-AF65-F5344CB8AC3E}">
        <p14:creationId xmlns:p14="http://schemas.microsoft.com/office/powerpoint/2010/main" val="277478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Tap/flap</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t>A tap or flap is a quick motion of the tongue against the alveolar ridge. </a:t>
            </a:r>
          </a:p>
          <a:p>
            <a:r>
              <a:rPr lang="en-US" dirty="0"/>
              <a:t>Similar to a trill, but involving just one brief interruption of </a:t>
            </a:r>
            <a:r>
              <a:rPr lang="en-US" dirty="0" smtClean="0"/>
              <a:t>airflow</a:t>
            </a:r>
          </a:p>
          <a:p>
            <a:r>
              <a:rPr lang="en-US" dirty="0" smtClean="0"/>
              <a:t>[</a:t>
            </a:r>
            <a:r>
              <a:rPr lang="en-US" dirty="0"/>
              <a:t>ɽ</a:t>
            </a:r>
            <a:r>
              <a:rPr lang="en-US" dirty="0" smtClean="0"/>
              <a:t>]</a:t>
            </a:r>
            <a:endParaRPr lang="en-US" dirty="0"/>
          </a:p>
        </p:txBody>
      </p:sp>
    </p:spTree>
    <p:extLst>
      <p:ext uri="{BB962C8B-B14F-4D97-AF65-F5344CB8AC3E}">
        <p14:creationId xmlns:p14="http://schemas.microsoft.com/office/powerpoint/2010/main" val="286256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b="1" dirty="0" smtClean="0"/>
              <a:t>approximants, the two articulators are close together but not close enough to </a:t>
            </a:r>
            <a:r>
              <a:rPr lang="en-US" dirty="0" smtClean="0"/>
              <a:t>cause turbulent airflow. In English [y] (</a:t>
            </a:r>
            <a:r>
              <a:rPr lang="en-US" i="1" dirty="0" smtClean="0"/>
              <a:t>yellow), the tongue moves close to the roof </a:t>
            </a:r>
            <a:r>
              <a:rPr lang="en-US" dirty="0" smtClean="0"/>
              <a:t>of the mouth but not close enough to cause the turbulence that would characterize a fricative. </a:t>
            </a:r>
          </a:p>
          <a:p>
            <a:r>
              <a:rPr lang="en-US" dirty="0" smtClean="0"/>
              <a:t>[l] is formed with the tip of the tongue up against the alveolar ridge or the teeth, with one or both sides of the tongue lowered to allow air to flow over it. [l] is called a </a:t>
            </a:r>
            <a:r>
              <a:rPr lang="en-US" b="1" dirty="0" smtClean="0"/>
              <a:t>lateral </a:t>
            </a:r>
            <a:r>
              <a:rPr lang="en-US" dirty="0" smtClean="0"/>
              <a:t>sound because of the drop in the sides of the tongue.</a:t>
            </a:r>
          </a:p>
          <a:p>
            <a:endParaRPr lang="en-US" dirty="0" smtClean="0"/>
          </a:p>
          <a:p>
            <a:endParaRPr lang="en-US" dirty="0"/>
          </a:p>
        </p:txBody>
      </p:sp>
    </p:spTree>
    <p:extLst>
      <p:ext uri="{BB962C8B-B14F-4D97-AF65-F5344CB8AC3E}">
        <p14:creationId xmlns:p14="http://schemas.microsoft.com/office/powerpoint/2010/main" val="375010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Phonemic Inventory of Urdu</a:t>
            </a:r>
            <a:endParaRPr lang="en-US" dirty="0"/>
          </a:p>
        </p:txBody>
      </p:sp>
      <p:pic>
        <p:nvPicPr>
          <p:cNvPr id="133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5100" y="1679211"/>
            <a:ext cx="7499350" cy="433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20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Vowels</a:t>
            </a:r>
            <a:endParaRPr lang="en-US" dirty="0"/>
          </a:p>
        </p:txBody>
      </p:sp>
      <p:sp>
        <p:nvSpPr>
          <p:cNvPr id="3" name="Content Placeholder 2"/>
          <p:cNvSpPr>
            <a:spLocks noGrp="1"/>
          </p:cNvSpPr>
          <p:nvPr>
            <p:ph idx="1"/>
          </p:nvPr>
        </p:nvSpPr>
        <p:spPr/>
        <p:txBody>
          <a:bodyPr/>
          <a:lstStyle/>
          <a:p>
            <a:r>
              <a:rPr lang="en-US" dirty="0" smtClean="0"/>
              <a:t>Length / duration</a:t>
            </a:r>
          </a:p>
          <a:p>
            <a:r>
              <a:rPr lang="en-US" dirty="0" smtClean="0"/>
              <a:t>Open vs. close</a:t>
            </a:r>
          </a:p>
          <a:p>
            <a:r>
              <a:rPr lang="en-US" dirty="0" smtClean="0"/>
              <a:t>Low vs. high</a:t>
            </a:r>
          </a:p>
          <a:p>
            <a:r>
              <a:rPr lang="en-US" dirty="0" smtClean="0"/>
              <a:t>Rounded vs. unrounded</a:t>
            </a:r>
          </a:p>
          <a:p>
            <a:r>
              <a:rPr lang="en-US" dirty="0" smtClean="0"/>
              <a:t>Nasality</a:t>
            </a:r>
          </a:p>
          <a:p>
            <a:endParaRPr lang="en-US" dirty="0" smtClean="0"/>
          </a:p>
          <a:p>
            <a:endParaRPr lang="en-US" dirty="0"/>
          </a:p>
        </p:txBody>
      </p:sp>
    </p:spTree>
    <p:extLst>
      <p:ext uri="{BB962C8B-B14F-4D97-AF65-F5344CB8AC3E}">
        <p14:creationId xmlns:p14="http://schemas.microsoft.com/office/powerpoint/2010/main" val="295718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of Speech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Lungs</a:t>
            </a:r>
          </a:p>
          <a:p>
            <a:r>
              <a:rPr lang="en-US" dirty="0" smtClean="0"/>
              <a:t>Trachea (wind pipe)</a:t>
            </a:r>
          </a:p>
          <a:p>
            <a:r>
              <a:rPr lang="en-US" dirty="0" smtClean="0"/>
              <a:t>Larynx (voice box)</a:t>
            </a:r>
          </a:p>
          <a:p>
            <a:pPr lvl="1"/>
            <a:r>
              <a:rPr lang="en-US" dirty="0" smtClean="0"/>
              <a:t>Vocal folds or vocal cords</a:t>
            </a:r>
          </a:p>
          <a:p>
            <a:pPr lvl="1"/>
            <a:r>
              <a:rPr lang="en-US" dirty="0" smtClean="0"/>
              <a:t>Glottis</a:t>
            </a:r>
          </a:p>
          <a:p>
            <a:r>
              <a:rPr lang="en-US" dirty="0" err="1" smtClean="0"/>
              <a:t>Supraglottal</a:t>
            </a:r>
            <a:r>
              <a:rPr lang="en-US" dirty="0" smtClean="0"/>
              <a:t> organs</a:t>
            </a:r>
          </a:p>
          <a:p>
            <a:pPr lvl="1"/>
            <a:r>
              <a:rPr lang="en-US" dirty="0" smtClean="0"/>
              <a:t>Lips</a:t>
            </a:r>
          </a:p>
          <a:p>
            <a:pPr lvl="1"/>
            <a:r>
              <a:rPr lang="en-US" dirty="0" smtClean="0"/>
              <a:t>Teeth</a:t>
            </a:r>
          </a:p>
          <a:p>
            <a:pPr lvl="1"/>
            <a:r>
              <a:rPr lang="en-US" dirty="0" smtClean="0"/>
              <a:t>Tongue</a:t>
            </a:r>
          </a:p>
          <a:p>
            <a:pPr lvl="1"/>
            <a:r>
              <a:rPr lang="en-US" dirty="0" smtClean="0"/>
              <a:t>Palate</a:t>
            </a:r>
          </a:p>
          <a:p>
            <a:pPr lvl="1"/>
            <a:r>
              <a:rPr lang="en-US" dirty="0" smtClean="0"/>
              <a:t>Pharynx</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817829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Vowels</a:t>
            </a:r>
            <a:endParaRPr lang="en-US"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214938" cy="39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66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Urdu Vowels</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5105400" cy="374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411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http://www.uiowa.edu/~acadtech/phonetics/english/frameset.html</a:t>
            </a:r>
          </a:p>
          <a:p>
            <a:endParaRPr lang="en-US" dirty="0"/>
          </a:p>
        </p:txBody>
      </p:sp>
    </p:spTree>
    <p:extLst>
      <p:ext uri="{BB962C8B-B14F-4D97-AF65-F5344CB8AC3E}">
        <p14:creationId xmlns:p14="http://schemas.microsoft.com/office/powerpoint/2010/main" val="373606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of Speech</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65269" y="1447800"/>
            <a:ext cx="663901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17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Airstream Mechanism</a:t>
            </a:r>
            <a:endParaRPr lang="en-US" dirty="0"/>
          </a:p>
        </p:txBody>
      </p:sp>
      <p:sp>
        <p:nvSpPr>
          <p:cNvPr id="3" name="Content Placeholder 2"/>
          <p:cNvSpPr>
            <a:spLocks noGrp="1"/>
          </p:cNvSpPr>
          <p:nvPr>
            <p:ph idx="1"/>
          </p:nvPr>
        </p:nvSpPr>
        <p:spPr/>
        <p:txBody>
          <a:bodyPr/>
          <a:lstStyle/>
          <a:p>
            <a:r>
              <a:rPr lang="en-US" dirty="0" smtClean="0"/>
              <a:t>All sounds are made with some movements of air</a:t>
            </a:r>
          </a:p>
          <a:p>
            <a:r>
              <a:rPr lang="en-US" dirty="0" smtClean="0"/>
              <a:t>Three ways to move air in vocal tract</a:t>
            </a:r>
          </a:p>
          <a:p>
            <a:pPr lvl="1"/>
            <a:r>
              <a:rPr lang="en-US" dirty="0" smtClean="0"/>
              <a:t>With the lungs (pulmonic airstream mechanism)</a:t>
            </a:r>
          </a:p>
          <a:p>
            <a:pPr lvl="1"/>
            <a:r>
              <a:rPr lang="en-US" dirty="0" smtClean="0"/>
              <a:t>With the glottis (</a:t>
            </a:r>
            <a:r>
              <a:rPr lang="en-US" dirty="0" err="1" smtClean="0"/>
              <a:t>glottalic</a:t>
            </a:r>
            <a:r>
              <a:rPr lang="en-US" dirty="0" smtClean="0"/>
              <a:t> airstream mechanism)</a:t>
            </a:r>
          </a:p>
          <a:p>
            <a:pPr lvl="1"/>
            <a:r>
              <a:rPr lang="en-US" dirty="0" smtClean="0"/>
              <a:t>With the tongue (</a:t>
            </a:r>
            <a:r>
              <a:rPr lang="en-US" dirty="0" err="1" smtClean="0"/>
              <a:t>velaric</a:t>
            </a:r>
            <a:r>
              <a:rPr lang="en-US" dirty="0" smtClean="0"/>
              <a:t>  airstream mechanism)</a:t>
            </a:r>
          </a:p>
          <a:p>
            <a:pPr>
              <a:buFont typeface="Wingdings" pitchFamily="2" charset="2"/>
              <a:buNone/>
            </a:pPr>
            <a:endParaRPr lang="en-US" sz="1600" dirty="0" smtClean="0"/>
          </a:p>
        </p:txBody>
      </p:sp>
    </p:spTree>
    <p:extLst>
      <p:ext uri="{BB962C8B-B14F-4D97-AF65-F5344CB8AC3E}">
        <p14:creationId xmlns:p14="http://schemas.microsoft.com/office/powerpoint/2010/main" val="540506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Stream Mechanism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Pulmonic </a:t>
            </a:r>
            <a:r>
              <a:rPr lang="en-US" dirty="0" err="1" smtClean="0"/>
              <a:t>egressive</a:t>
            </a:r>
            <a:r>
              <a:rPr lang="en-US" dirty="0" smtClean="0"/>
              <a:t>- all human languages</a:t>
            </a:r>
          </a:p>
          <a:p>
            <a:r>
              <a:rPr lang="en-US" dirty="0" smtClean="0"/>
              <a:t>Pulmonic ingressive- not found</a:t>
            </a:r>
          </a:p>
          <a:p>
            <a:r>
              <a:rPr lang="en-US" dirty="0" err="1" smtClean="0"/>
              <a:t>Glottalic</a:t>
            </a:r>
            <a:r>
              <a:rPr lang="en-US" dirty="0" smtClean="0"/>
              <a:t> </a:t>
            </a:r>
            <a:r>
              <a:rPr lang="en-US" dirty="0" err="1" smtClean="0"/>
              <a:t>egressive</a:t>
            </a:r>
            <a:r>
              <a:rPr lang="en-US" dirty="0" smtClean="0"/>
              <a:t>- e.g. Navajo</a:t>
            </a:r>
          </a:p>
          <a:p>
            <a:pPr lvl="1"/>
            <a:r>
              <a:rPr lang="en-US" dirty="0" smtClean="0"/>
              <a:t>Ejectives are represented by means of a small superscript comma after the symbol: e.g. [p’].</a:t>
            </a:r>
          </a:p>
          <a:p>
            <a:r>
              <a:rPr lang="en-US" dirty="0" err="1" smtClean="0"/>
              <a:t>Glottalic</a:t>
            </a:r>
            <a:r>
              <a:rPr lang="en-US" dirty="0" smtClean="0"/>
              <a:t> ingressive- e.g. Sindhi</a:t>
            </a:r>
          </a:p>
          <a:p>
            <a:pPr lvl="1"/>
            <a:r>
              <a:rPr lang="en-US" dirty="0" smtClean="0"/>
              <a:t>implosives  In the IPA, implosives are marked by a hook at the top of the symbol: e.g. [</a:t>
            </a:r>
            <a:r>
              <a:rPr lang="en-US" dirty="0"/>
              <a:t>ɓ</a:t>
            </a:r>
            <a:r>
              <a:rPr lang="en-US" dirty="0" smtClean="0"/>
              <a:t>] </a:t>
            </a:r>
          </a:p>
          <a:p>
            <a:r>
              <a:rPr lang="en-US" dirty="0" err="1" smtClean="0"/>
              <a:t>Velaric</a:t>
            </a:r>
            <a:r>
              <a:rPr lang="en-US" dirty="0" smtClean="0"/>
              <a:t> </a:t>
            </a:r>
            <a:r>
              <a:rPr lang="en-US" dirty="0" err="1" smtClean="0"/>
              <a:t>egressive</a:t>
            </a:r>
            <a:r>
              <a:rPr lang="en-US" dirty="0" smtClean="0"/>
              <a:t>- not found</a:t>
            </a:r>
          </a:p>
          <a:p>
            <a:r>
              <a:rPr lang="en-US" dirty="0" err="1" smtClean="0"/>
              <a:t>Velaric</a:t>
            </a:r>
            <a:r>
              <a:rPr lang="en-US" dirty="0" smtClean="0"/>
              <a:t> ingressive- e.g. Zulu</a:t>
            </a:r>
          </a:p>
          <a:p>
            <a:pPr lvl="1"/>
            <a:r>
              <a:rPr lang="en-US" dirty="0" smtClean="0"/>
              <a:t>Clicks e.g. tsk! tsk!</a:t>
            </a:r>
          </a:p>
          <a:p>
            <a:pPr marL="0" indent="0">
              <a:buNone/>
            </a:pPr>
            <a:endParaRPr lang="en-US" dirty="0" smtClean="0"/>
          </a:p>
          <a:p>
            <a:endParaRPr lang="en-US" dirty="0"/>
          </a:p>
        </p:txBody>
      </p:sp>
    </p:spTree>
    <p:extLst>
      <p:ext uri="{BB962C8B-B14F-4D97-AF65-F5344CB8AC3E}">
        <p14:creationId xmlns:p14="http://schemas.microsoft.com/office/powerpoint/2010/main" val="317744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Phonation</a:t>
            </a:r>
            <a:endParaRPr lang="en-US" dirty="0"/>
          </a:p>
        </p:txBody>
      </p:sp>
      <p:sp>
        <p:nvSpPr>
          <p:cNvPr id="3" name="Content Placeholder 2"/>
          <p:cNvSpPr>
            <a:spLocks noGrp="1"/>
          </p:cNvSpPr>
          <p:nvPr>
            <p:ph idx="1"/>
          </p:nvPr>
        </p:nvSpPr>
        <p:spPr/>
        <p:txBody>
          <a:bodyPr/>
          <a:lstStyle/>
          <a:p>
            <a:r>
              <a:rPr lang="en-US" dirty="0" smtClean="0"/>
              <a:t>Voiceless</a:t>
            </a:r>
          </a:p>
          <a:p>
            <a:r>
              <a:rPr lang="en-US" dirty="0" smtClean="0"/>
              <a:t>Breathy or murmur</a:t>
            </a:r>
          </a:p>
          <a:p>
            <a:r>
              <a:rPr lang="en-US" dirty="0" smtClean="0"/>
              <a:t>Whisper</a:t>
            </a:r>
          </a:p>
          <a:p>
            <a:r>
              <a:rPr lang="en-US" dirty="0" smtClean="0"/>
              <a:t>Voiced</a:t>
            </a:r>
          </a:p>
          <a:p>
            <a:r>
              <a:rPr lang="en-US" dirty="0" smtClean="0"/>
              <a:t>Creaky</a:t>
            </a:r>
            <a:endParaRPr lang="en-US" dirty="0"/>
          </a:p>
        </p:txBody>
      </p:sp>
    </p:spTree>
    <p:extLst>
      <p:ext uri="{BB962C8B-B14F-4D97-AF65-F5344CB8AC3E}">
        <p14:creationId xmlns:p14="http://schemas.microsoft.com/office/powerpoint/2010/main" val="367827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Vocal cords</a:t>
            </a:r>
            <a:endParaRPr lang="en-US" dirty="0"/>
          </a:p>
        </p:txBody>
      </p:sp>
      <p:sp>
        <p:nvSpPr>
          <p:cNvPr id="3" name="Content Placeholder 2"/>
          <p:cNvSpPr>
            <a:spLocks noGrp="1"/>
          </p:cNvSpPr>
          <p:nvPr>
            <p:ph idx="1"/>
          </p:nvPr>
        </p:nvSpPr>
        <p:spPr/>
        <p:txBody>
          <a:bodyPr/>
          <a:lstStyle/>
          <a:p>
            <a:r>
              <a:rPr lang="en-US" dirty="0" smtClean="0"/>
              <a:t>Their outer edges are attached to muscle in the larynx while their inner edges are free.</a:t>
            </a:r>
          </a:p>
          <a:p>
            <a:r>
              <a:rPr lang="en-US" dirty="0" smtClean="0"/>
              <a:t>If the back end of the vocal folds are held apart, a triangular space opens up between them.</a:t>
            </a:r>
          </a:p>
          <a:p>
            <a:r>
              <a:rPr lang="en-US" dirty="0" smtClean="0"/>
              <a:t>The space is called </a:t>
            </a:r>
            <a:r>
              <a:rPr lang="en-US" i="1" dirty="0" smtClean="0">
                <a:solidFill>
                  <a:schemeClr val="tx2"/>
                </a:solidFill>
              </a:rPr>
              <a:t>glottis</a:t>
            </a:r>
            <a:r>
              <a:rPr lang="en-US" dirty="0" smtClean="0">
                <a:solidFill>
                  <a:schemeClr val="tx2"/>
                </a:solidFill>
              </a:rPr>
              <a:t>.</a:t>
            </a:r>
          </a:p>
          <a:p>
            <a:endParaRPr lang="en-US" dirty="0"/>
          </a:p>
        </p:txBody>
      </p:sp>
    </p:spTree>
    <p:extLst>
      <p:ext uri="{BB962C8B-B14F-4D97-AF65-F5344CB8AC3E}">
        <p14:creationId xmlns:p14="http://schemas.microsoft.com/office/powerpoint/2010/main" val="194077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43200" y="1976442"/>
            <a:ext cx="4379928" cy="335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301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1349</TotalTime>
  <Words>837</Words>
  <Application>Microsoft Office PowerPoint</Application>
  <PresentationFormat>On-screen Show (4:3)</PresentationFormat>
  <Paragraphs>137</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Phonetics &amp; Phonology</vt:lpstr>
      <vt:lpstr>Articulatory Phonetics</vt:lpstr>
      <vt:lpstr>Organs of Speech</vt:lpstr>
      <vt:lpstr>Organs of Speech</vt:lpstr>
      <vt:lpstr>Airstream Mechanism</vt:lpstr>
      <vt:lpstr>Air Stream Mechanism</vt:lpstr>
      <vt:lpstr>Modes of Phonation</vt:lpstr>
      <vt:lpstr>Vocal cords</vt:lpstr>
      <vt:lpstr>PowerPoint Presentation</vt:lpstr>
      <vt:lpstr>Voiceless</vt:lpstr>
      <vt:lpstr>Breathy</vt:lpstr>
      <vt:lpstr>Voiced</vt:lpstr>
      <vt:lpstr>Whisper</vt:lpstr>
      <vt:lpstr>Creaky</vt:lpstr>
      <vt:lpstr>Voiced, unvoiced and aspirated</vt:lpstr>
      <vt:lpstr>Articulation</vt:lpstr>
      <vt:lpstr>Vocal Tract</vt:lpstr>
      <vt:lpstr>Tongue</vt:lpstr>
      <vt:lpstr>Place of Articulation</vt:lpstr>
      <vt:lpstr>Place of Articulation</vt:lpstr>
      <vt:lpstr>Manner</vt:lpstr>
      <vt:lpstr>Stops / Plosives</vt:lpstr>
      <vt:lpstr>Fricatives</vt:lpstr>
      <vt:lpstr>Affricates</vt:lpstr>
      <vt:lpstr>Trill</vt:lpstr>
      <vt:lpstr>Tap/flap</vt:lpstr>
      <vt:lpstr>Approximants</vt:lpstr>
      <vt:lpstr>Phonemic Inventory of Urdu</vt:lpstr>
      <vt:lpstr>Vowels</vt:lpstr>
      <vt:lpstr>Vowels</vt:lpstr>
      <vt:lpstr>Urdu Vowels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TALLAL</dc:creator>
  <cp:lastModifiedBy>shazpc</cp:lastModifiedBy>
  <cp:revision>27</cp:revision>
  <dcterms:created xsi:type="dcterms:W3CDTF">2014-09-21T10:04:55Z</dcterms:created>
  <dcterms:modified xsi:type="dcterms:W3CDTF">2015-12-19T07:05:46Z</dcterms:modified>
</cp:coreProperties>
</file>