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96" r:id="rId2"/>
    <p:sldId id="289" r:id="rId3"/>
    <p:sldId id="283" r:id="rId4"/>
    <p:sldId id="275" r:id="rId5"/>
    <p:sldId id="276" r:id="rId6"/>
    <p:sldId id="290" r:id="rId7"/>
    <p:sldId id="291" r:id="rId8"/>
    <p:sldId id="292" r:id="rId9"/>
    <p:sldId id="29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E091B-C231-4CFC-B574-F0918D2E0D02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2ED94-BC3B-4851-8ADA-56B4C32041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2ED94-BC3B-4851-8ADA-56B4C32041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32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Protagonist:</a:t>
            </a:r>
            <a:r>
              <a:rPr lang="en-US" baseline="0" smtClean="0"/>
              <a:t> central character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2ED94-BC3B-4851-8ADA-56B4C320414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67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2ED94-BC3B-4851-8ADA-56B4C320414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6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1F1107-926F-46FA-AE07-A50FE51E1405}" type="datetimeFigureOut">
              <a:rPr lang="en-US" smtClean="0"/>
              <a:pPr/>
              <a:t>22-Apr-20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BFF8A9-B009-4B6C-AE39-8DD01BA689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208912" cy="155334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n-lt"/>
              </a:rPr>
              <a:t>LIS-636 &amp; 411 Knowledge Management</a:t>
            </a:r>
            <a:endParaRPr lang="en-US" sz="4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27032" cy="344082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Taught by:	Dr. Haroon Idrees</a:t>
            </a:r>
          </a:p>
          <a:p>
            <a:pPr algn="ctr"/>
            <a:r>
              <a:rPr lang="en-US" dirty="0" smtClean="0"/>
              <a:t>To:</a:t>
            </a:r>
            <a:r>
              <a:rPr lang="en-US" dirty="0"/>
              <a:t> </a:t>
            </a:r>
            <a:r>
              <a:rPr lang="en-US" dirty="0" err="1" smtClean="0"/>
              <a:t>MLIS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de-DE" dirty="0" smtClean="0"/>
              <a:t>&amp; BS LIS 8</a:t>
            </a:r>
            <a:r>
              <a:rPr lang="en-US" baseline="30000" dirty="0" err="1" smtClean="0"/>
              <a:t>th</a:t>
            </a:r>
            <a:r>
              <a:rPr lang="de-DE" dirty="0" smtClean="0"/>
              <a:t>  </a:t>
            </a:r>
            <a:r>
              <a:rPr lang="en-US" dirty="0" smtClean="0"/>
              <a:t>Semester</a:t>
            </a:r>
          </a:p>
          <a:p>
            <a:pPr algn="ctr"/>
            <a:r>
              <a:rPr lang="en-US" dirty="0" err="1" smtClean="0"/>
              <a:t>DLIS</a:t>
            </a:r>
            <a:r>
              <a:rPr lang="en-US" dirty="0" smtClean="0"/>
              <a:t>, </a:t>
            </a:r>
            <a:r>
              <a:rPr lang="en-US" dirty="0" err="1" smtClean="0"/>
              <a:t>UOS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r>
              <a:rPr lang="en-US" u="sng" smtClean="0">
                <a:solidFill>
                  <a:srgbClr val="7030A0"/>
                </a:solidFill>
              </a:rPr>
              <a:t>Presentation 4</a:t>
            </a:r>
            <a:endParaRPr lang="en-US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5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Post Implementation Review </a:t>
            </a:r>
            <a:r>
              <a:rPr lang="en-US" sz="2800" b="1" dirty="0" smtClean="0"/>
              <a:t>….</a:t>
            </a:r>
            <a:r>
              <a:rPr lang="en-US" sz="2800" dirty="0"/>
              <a:t> Security </a:t>
            </a:r>
            <a:r>
              <a:rPr lang="en-US" sz="2800" dirty="0" smtClean="0"/>
              <a:t>Issues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new KM system should provide password/protocol </a:t>
            </a:r>
            <a:r>
              <a:rPr lang="en-US" dirty="0" smtClean="0"/>
              <a:t>protection</a:t>
            </a:r>
          </a:p>
          <a:p>
            <a:r>
              <a:rPr lang="en-US" dirty="0" smtClean="0"/>
              <a:t>Security </a:t>
            </a:r>
            <a:r>
              <a:rPr lang="en-US" dirty="0"/>
              <a:t>procedures should be consistently </a:t>
            </a:r>
            <a:r>
              <a:rPr lang="en-US" dirty="0" smtClean="0"/>
              <a:t>observed</a:t>
            </a:r>
          </a:p>
          <a:p>
            <a:r>
              <a:rPr lang="en-US" dirty="0" smtClean="0"/>
              <a:t>Access </a:t>
            </a:r>
            <a:r>
              <a:rPr lang="en-US" dirty="0"/>
              <a:t>should be restricted regarding the update of the knowledge-base.</a:t>
            </a:r>
          </a:p>
        </p:txBody>
      </p:sp>
    </p:spTree>
    <p:extLst>
      <p:ext uri="{BB962C8B-B14F-4D97-AF65-F5344CB8AC3E}">
        <p14:creationId xmlns:p14="http://schemas.microsoft.com/office/powerpoint/2010/main" val="353770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80920" cy="216024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KM</a:t>
            </a:r>
            <a:r>
              <a:rPr lang="en-US" sz="40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System Testing/Deployment </a:t>
            </a:r>
          </a:p>
        </p:txBody>
      </p:sp>
    </p:spTree>
    <p:extLst>
      <p:ext uri="{BB962C8B-B14F-4D97-AF65-F5344CB8AC3E}">
        <p14:creationId xmlns:p14="http://schemas.microsoft.com/office/powerpoint/2010/main" val="9807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94352"/>
          </a:xfrm>
        </p:spPr>
        <p:txBody>
          <a:bodyPr>
            <a:noAutofit/>
          </a:bodyPr>
          <a:lstStyle/>
          <a:p>
            <a:r>
              <a:rPr lang="en-US" sz="3200" b="1" dirty="0"/>
              <a:t>Quality Assurance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2545"/>
            <a:ext cx="8075240" cy="443075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/>
              <a:t>KM system should meet user expectations.</a:t>
            </a:r>
          </a:p>
          <a:p>
            <a:r>
              <a:rPr lang="en-US" dirty="0" smtClean="0"/>
              <a:t>Performance </a:t>
            </a:r>
            <a:r>
              <a:rPr lang="en-US" dirty="0"/>
              <a:t>usually depend on the quality of </a:t>
            </a:r>
            <a:r>
              <a:rPr lang="en-US" dirty="0" smtClean="0"/>
              <a:t>explicit/tacit </a:t>
            </a:r>
            <a:r>
              <a:rPr lang="en-US" dirty="0"/>
              <a:t>knowledge stored in the knowledge base.</a:t>
            </a:r>
          </a:p>
          <a:p>
            <a:r>
              <a:rPr lang="en-US" dirty="0" smtClean="0"/>
              <a:t>For </a:t>
            </a:r>
            <a:r>
              <a:rPr lang="en-US" dirty="0"/>
              <a:t>the expert, quality relates to a reasoning process which </a:t>
            </a:r>
            <a:r>
              <a:rPr lang="en-US" dirty="0" smtClean="0"/>
              <a:t>produces </a:t>
            </a:r>
            <a:r>
              <a:rPr lang="en-US" dirty="0"/>
              <a:t>reliable and accurate solutions within the KM system framework.</a:t>
            </a:r>
          </a:p>
          <a:p>
            <a:r>
              <a:rPr lang="en-US" dirty="0" smtClean="0"/>
              <a:t>For </a:t>
            </a:r>
            <a:r>
              <a:rPr lang="en-US" dirty="0"/>
              <a:t>the user, quality relates to the </a:t>
            </a:r>
            <a:r>
              <a:rPr lang="en-US" dirty="0" smtClean="0"/>
              <a:t>system’s </a:t>
            </a:r>
            <a:r>
              <a:rPr lang="en-US" dirty="0"/>
              <a:t>ability to work eﬃciently.</a:t>
            </a:r>
          </a:p>
          <a:p>
            <a:r>
              <a:rPr lang="en-US" dirty="0" smtClean="0"/>
              <a:t>For </a:t>
            </a:r>
            <a:r>
              <a:rPr lang="en-US" dirty="0"/>
              <a:t>the knowledge developer, quality relates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how well the </a:t>
            </a:r>
            <a:r>
              <a:rPr lang="en-US" u="sng" dirty="0"/>
              <a:t>knowledge source </a:t>
            </a:r>
            <a:r>
              <a:rPr lang="en-US" dirty="0" smtClean="0"/>
              <a:t>and </a:t>
            </a:r>
            <a:r>
              <a:rPr lang="en-US" dirty="0"/>
              <a:t>how well the </a:t>
            </a:r>
            <a:r>
              <a:rPr lang="en-US" u="sng" dirty="0"/>
              <a:t>user’s expectations </a:t>
            </a:r>
            <a:r>
              <a:rPr lang="en-US" dirty="0"/>
              <a:t>are codiﬁed into the knowledge base.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30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/>
              <a:t>Knowledge </a:t>
            </a:r>
            <a:r>
              <a:rPr lang="en-US" sz="4400" dirty="0" smtClean="0"/>
              <a:t>Management System Testing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704176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is required to control performance, eﬃciency, and quality of the knowledge </a:t>
            </a:r>
            <a:r>
              <a:rPr lang="en-US" dirty="0" smtClean="0"/>
              <a:t>base</a:t>
            </a:r>
          </a:p>
          <a:p>
            <a:pPr marL="0" indent="0">
              <a:buNone/>
            </a:pPr>
            <a:r>
              <a:rPr lang="en-US" u="sng" dirty="0"/>
              <a:t>Types of </a:t>
            </a:r>
            <a:r>
              <a:rPr lang="en-US" u="sng" dirty="0" smtClean="0"/>
              <a:t>testing:</a:t>
            </a:r>
          </a:p>
          <a:p>
            <a:r>
              <a:rPr lang="en-US" b="1" dirty="0" smtClean="0"/>
              <a:t>Logical </a:t>
            </a:r>
            <a:r>
              <a:rPr lang="en-US" b="1" dirty="0"/>
              <a:t>Testing</a:t>
            </a:r>
            <a:r>
              <a:rPr lang="en-US" dirty="0"/>
              <a:t>: </a:t>
            </a:r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/>
              <a:t>To </a:t>
            </a:r>
            <a:r>
              <a:rPr lang="en-US" sz="2000" dirty="0"/>
              <a:t>make sure that the system produces correct </a:t>
            </a:r>
            <a:r>
              <a:rPr lang="en-US" sz="2000" dirty="0" smtClean="0"/>
              <a:t>results.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/>
              <a:t>Intrinsic: Paper &amp; Pencil based </a:t>
            </a:r>
          </a:p>
          <a:p>
            <a:pPr marL="822960" lvl="1" indent="-457200">
              <a:buFont typeface="+mj-lt"/>
              <a:buAutoNum type="arabicPeriod"/>
            </a:pPr>
            <a:r>
              <a:rPr lang="de-DE" sz="2000" dirty="0" smtClean="0"/>
              <a:t>Objective: </a:t>
            </a:r>
            <a:r>
              <a:rPr lang="en-US" sz="1600" dirty="0"/>
              <a:t>“ </a:t>
            </a:r>
            <a:r>
              <a:rPr lang="de-DE" sz="1600" dirty="0" smtClean="0"/>
              <a:t>What is.....</a:t>
            </a:r>
            <a:r>
              <a:rPr lang="en-US" sz="1600" dirty="0"/>
              <a:t> </a:t>
            </a:r>
            <a:r>
              <a:rPr lang="en-US" sz="1600" dirty="0" smtClean="0"/>
              <a:t>?”,  “How many</a:t>
            </a:r>
            <a:r>
              <a:rPr lang="de-DE" sz="1600" dirty="0" smtClean="0"/>
              <a:t>.....</a:t>
            </a:r>
            <a:r>
              <a:rPr lang="en-US" sz="1600" dirty="0" smtClean="0"/>
              <a:t> ?”</a:t>
            </a:r>
            <a:endParaRPr lang="en-US" sz="1600" dirty="0"/>
          </a:p>
          <a:p>
            <a:r>
              <a:rPr lang="en-US" b="1" dirty="0" smtClean="0"/>
              <a:t>User </a:t>
            </a:r>
            <a:r>
              <a:rPr lang="en-US" b="1" dirty="0"/>
              <a:t>Acceptance Testing</a:t>
            </a:r>
            <a:r>
              <a:rPr lang="en-US" dirty="0"/>
              <a:t>: </a:t>
            </a:r>
            <a:endParaRPr lang="en-US" dirty="0" smtClean="0"/>
          </a:p>
          <a:p>
            <a:pPr marL="822960" lvl="1" indent="-457200">
              <a:buFont typeface="+mj-lt"/>
              <a:buAutoNum type="arabicPeriod"/>
            </a:pPr>
            <a:r>
              <a:rPr lang="en-US" sz="2000" dirty="0"/>
              <a:t>It follows logical testing and check the system’s </a:t>
            </a:r>
            <a:r>
              <a:rPr lang="en-US" sz="2000" dirty="0" err="1"/>
              <a:t>behaviour</a:t>
            </a:r>
            <a:r>
              <a:rPr lang="en-US" sz="2000" dirty="0"/>
              <a:t> in a realistic environment</a:t>
            </a:r>
            <a:r>
              <a:rPr lang="en-US" sz="2000" dirty="0" smtClean="0"/>
              <a:t>.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sz="2000" dirty="0" smtClean="0"/>
              <a:t>Extrinsic</a:t>
            </a:r>
            <a:r>
              <a:rPr lang="en-US" sz="2000" dirty="0"/>
              <a:t>: </a:t>
            </a:r>
            <a:r>
              <a:rPr lang="en-US" sz="2000" dirty="0" smtClean="0"/>
              <a:t>Adequacy of user</a:t>
            </a:r>
          </a:p>
          <a:p>
            <a:pPr marL="822960" lvl="1" indent="-457200">
              <a:buFont typeface="+mj-lt"/>
              <a:buAutoNum type="arabicPeriod"/>
            </a:pPr>
            <a:r>
              <a:rPr lang="de-DE" sz="2100" dirty="0" smtClean="0"/>
              <a:t>Subjective</a:t>
            </a:r>
            <a:r>
              <a:rPr lang="de-DE" sz="2100" dirty="0"/>
              <a:t>: </a:t>
            </a:r>
            <a:r>
              <a:rPr lang="en-US" sz="2100" dirty="0"/>
              <a:t>“ </a:t>
            </a:r>
            <a:r>
              <a:rPr lang="de-DE" sz="2100" dirty="0"/>
              <a:t>What </a:t>
            </a:r>
            <a:r>
              <a:rPr lang="de-DE" sz="2100" dirty="0" smtClean="0"/>
              <a:t>do you think of.....?</a:t>
            </a:r>
            <a:r>
              <a:rPr lang="en-US" sz="2100" dirty="0" smtClean="0"/>
              <a:t> ”,  </a:t>
            </a:r>
            <a:r>
              <a:rPr lang="en-US" sz="2100" dirty="0"/>
              <a:t>“How </a:t>
            </a:r>
            <a:r>
              <a:rPr lang="en-US" sz="2100" dirty="0" smtClean="0"/>
              <a:t>well do you like</a:t>
            </a:r>
            <a:r>
              <a:rPr lang="de-DE" sz="2100" dirty="0" smtClean="0"/>
              <a:t>.....?</a:t>
            </a:r>
            <a:r>
              <a:rPr lang="en-US" sz="2100" dirty="0" smtClean="0"/>
              <a:t> </a:t>
            </a:r>
            <a:r>
              <a:rPr lang="en-US" sz="2100" dirty="0"/>
              <a:t>”</a:t>
            </a:r>
          </a:p>
          <a:p>
            <a:pPr marL="822960" lvl="1" indent="-457200">
              <a:buFont typeface="+mj-lt"/>
              <a:buAutoNum type="arabicPeriod"/>
            </a:pPr>
            <a:endParaRPr lang="en-US" sz="2000" dirty="0" smtClean="0"/>
          </a:p>
          <a:p>
            <a:pPr marL="822960" lvl="1" indent="-457200">
              <a:buFont typeface="+mj-lt"/>
              <a:buAutoNum type="arabicPeriod"/>
            </a:pPr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392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Autofit/>
          </a:bodyPr>
          <a:lstStyle/>
          <a:p>
            <a:r>
              <a:rPr lang="en-US" sz="3600" b="1" dirty="0"/>
              <a:t>Logical Testing Approaches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u="sng" dirty="0"/>
              <a:t>Verify the knowledge base formation </a:t>
            </a:r>
            <a:endParaRPr lang="en-US" sz="2800" u="sng" dirty="0" smtClean="0"/>
          </a:p>
          <a:p>
            <a:r>
              <a:rPr lang="en-US" sz="2800" u="sng" dirty="0"/>
              <a:t>Verify the knowledge base functionality</a:t>
            </a:r>
            <a:endParaRPr lang="en-US" sz="2800" u="sng" dirty="0" smtClean="0"/>
          </a:p>
          <a:p>
            <a:pPr marL="0" indent="0">
              <a:buNone/>
            </a:pPr>
            <a:r>
              <a:rPr lang="de-DE" u="sng" dirty="0" smtClean="0"/>
              <a:t>Attributes</a:t>
            </a:r>
          </a:p>
          <a:p>
            <a:pPr lvl="1"/>
            <a:r>
              <a:rPr lang="en-US" dirty="0" smtClean="0"/>
              <a:t>– </a:t>
            </a:r>
            <a:r>
              <a:rPr lang="en-US" dirty="0"/>
              <a:t>Completeness </a:t>
            </a:r>
            <a:r>
              <a:rPr lang="en-US" dirty="0" smtClean="0"/>
              <a:t>:	Should be?</a:t>
            </a:r>
          </a:p>
          <a:p>
            <a:pPr lvl="1"/>
            <a:r>
              <a:rPr lang="en-US" dirty="0" smtClean="0"/>
              <a:t>– </a:t>
            </a:r>
            <a:r>
              <a:rPr lang="en-US" dirty="0"/>
              <a:t>Conﬁdence :	</a:t>
            </a:r>
            <a:r>
              <a:rPr lang="en-US" dirty="0" smtClean="0"/>
              <a:t>	Should be?</a:t>
            </a:r>
          </a:p>
          <a:p>
            <a:pPr lvl="1"/>
            <a:r>
              <a:rPr lang="en-US" dirty="0" smtClean="0"/>
              <a:t>– </a:t>
            </a:r>
            <a:r>
              <a:rPr lang="en-US" dirty="0"/>
              <a:t>Correctness :	</a:t>
            </a:r>
            <a:r>
              <a:rPr lang="en-US" dirty="0" smtClean="0"/>
              <a:t>	Should be?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– Consistency :	</a:t>
            </a:r>
            <a:r>
              <a:rPr lang="en-US" dirty="0" smtClean="0"/>
              <a:t>	Should be?</a:t>
            </a:r>
          </a:p>
          <a:p>
            <a:pPr lvl="1"/>
            <a:r>
              <a:rPr lang="en-US" dirty="0" smtClean="0"/>
              <a:t>– </a:t>
            </a:r>
            <a:r>
              <a:rPr lang="en-US" dirty="0"/>
              <a:t>Inconsistency :	Should </a:t>
            </a:r>
            <a:r>
              <a:rPr lang="en-US" dirty="0" smtClean="0"/>
              <a:t>be?</a:t>
            </a:r>
          </a:p>
          <a:p>
            <a:pPr lvl="1"/>
            <a:r>
              <a:rPr lang="en-US" dirty="0" smtClean="0"/>
              <a:t>– </a:t>
            </a:r>
            <a:r>
              <a:rPr lang="en-US" dirty="0"/>
              <a:t>Redundancy Errors :	Should </a:t>
            </a:r>
            <a:r>
              <a:rPr lang="en-US" dirty="0" smtClean="0"/>
              <a:t>be?</a:t>
            </a:r>
          </a:p>
          <a:p>
            <a:pPr lvl="1"/>
            <a:r>
              <a:rPr lang="en-US" dirty="0" smtClean="0"/>
              <a:t>– </a:t>
            </a:r>
            <a:r>
              <a:rPr lang="en-US" dirty="0" smtClean="0"/>
              <a:t>Reliability:</a:t>
            </a:r>
            <a:r>
              <a:rPr lang="en-US" dirty="0"/>
              <a:t>	</a:t>
            </a:r>
            <a:r>
              <a:rPr lang="en-US" dirty="0" smtClean="0"/>
              <a:t>	Should be?</a:t>
            </a:r>
          </a:p>
        </p:txBody>
      </p:sp>
    </p:spTree>
    <p:extLst>
      <p:ext uri="{BB962C8B-B14F-4D97-AF65-F5344CB8AC3E}">
        <p14:creationId xmlns:p14="http://schemas.microsoft.com/office/powerpoint/2010/main" val="29203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User Acceptance Testing Approaches</a:t>
            </a:r>
            <a:endParaRPr lang="en-US" sz="3600" b="1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u="sng" dirty="0"/>
              <a:t>Steps:</a:t>
            </a:r>
          </a:p>
          <a:p>
            <a:r>
              <a:rPr lang="en-US" dirty="0" smtClean="0"/>
              <a:t>Selecting a person/team for testing.</a:t>
            </a:r>
          </a:p>
          <a:p>
            <a:r>
              <a:rPr lang="en-US" dirty="0" smtClean="0"/>
              <a:t>Deciding </a:t>
            </a:r>
            <a:r>
              <a:rPr lang="en-US" dirty="0"/>
              <a:t>on user acceptance test criteria.</a:t>
            </a:r>
          </a:p>
          <a:p>
            <a:r>
              <a:rPr lang="en-US" dirty="0" smtClean="0"/>
              <a:t>Developing </a:t>
            </a:r>
            <a:r>
              <a:rPr lang="en-US" dirty="0"/>
              <a:t>a set of test cases.</a:t>
            </a:r>
          </a:p>
          <a:p>
            <a:r>
              <a:rPr lang="en-US" dirty="0" smtClean="0"/>
              <a:t>Maintaining </a:t>
            </a:r>
            <a:r>
              <a:rPr lang="en-US" dirty="0"/>
              <a:t>a log </a:t>
            </a:r>
            <a:r>
              <a:rPr lang="en-US" dirty="0" smtClean="0"/>
              <a:t>of </a:t>
            </a:r>
            <a:r>
              <a:rPr lang="en-US" dirty="0"/>
              <a:t>diﬀerent versions of the tests and test results.</a:t>
            </a:r>
          </a:p>
          <a:p>
            <a:r>
              <a:rPr lang="en-US" dirty="0" smtClean="0"/>
              <a:t>Field-testing </a:t>
            </a:r>
            <a:r>
              <a:rPr lang="en-US" dirty="0"/>
              <a:t>the system. </a:t>
            </a:r>
            <a:endParaRPr lang="en-US" dirty="0" smtClean="0"/>
          </a:p>
          <a:p>
            <a:r>
              <a:rPr lang="de-DE" u="sng" dirty="0" smtClean="0"/>
              <a:t>Test Criteria</a:t>
            </a:r>
            <a:endParaRPr lang="de-DE" dirty="0" smtClean="0"/>
          </a:p>
          <a:p>
            <a:pPr lvl="1"/>
            <a:r>
              <a:rPr lang="en-US" dirty="0"/>
              <a:t>– Accuracy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Adaptability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Adequacy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Appeal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Availability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Ease of use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Performance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Face validity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Robustness </a:t>
            </a:r>
            <a:r>
              <a:rPr lang="en-US" dirty="0" smtClean="0"/>
              <a:t>(Forcefulness)</a:t>
            </a:r>
          </a:p>
          <a:p>
            <a:pPr lvl="1"/>
            <a:r>
              <a:rPr lang="en-US" dirty="0" smtClean="0"/>
              <a:t>– </a:t>
            </a:r>
            <a:r>
              <a:rPr lang="en-US" dirty="0"/>
              <a:t>Reliability </a:t>
            </a:r>
            <a:endParaRPr lang="en-US" dirty="0" smtClean="0"/>
          </a:p>
          <a:p>
            <a:pPr lvl="1"/>
            <a:r>
              <a:rPr lang="en-US" dirty="0" smtClean="0"/>
              <a:t>– </a:t>
            </a:r>
            <a:r>
              <a:rPr lang="en-US" dirty="0"/>
              <a:t>Operational/Technical Test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844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776096"/>
            <a:ext cx="8229600" cy="708688"/>
          </a:xfrm>
        </p:spPr>
        <p:txBody>
          <a:bodyPr>
            <a:noAutofit/>
          </a:bodyPr>
          <a:lstStyle/>
          <a:p>
            <a:r>
              <a:rPr lang="en-US" sz="3600" b="1" dirty="0"/>
              <a:t>System Deployment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System Deployment </a:t>
            </a:r>
            <a:r>
              <a:rPr lang="en-US" sz="2400" dirty="0" smtClean="0"/>
              <a:t>is aﬀected </a:t>
            </a:r>
            <a:r>
              <a:rPr lang="en-US" sz="2400" dirty="0"/>
              <a:t>by the following </a:t>
            </a:r>
            <a:r>
              <a:rPr lang="en-US" sz="2400" dirty="0" smtClean="0"/>
              <a:t>factors:</a:t>
            </a:r>
          </a:p>
          <a:p>
            <a:r>
              <a:rPr lang="en-US" dirty="0" smtClean="0"/>
              <a:t>Technical</a:t>
            </a:r>
            <a:endParaRPr lang="en-US" dirty="0"/>
          </a:p>
          <a:p>
            <a:r>
              <a:rPr lang="en-US" dirty="0" smtClean="0"/>
              <a:t>Organizational</a:t>
            </a:r>
            <a:endParaRPr lang="en-US" dirty="0"/>
          </a:p>
          <a:p>
            <a:r>
              <a:rPr lang="en-US" dirty="0" smtClean="0"/>
              <a:t>Procedural</a:t>
            </a:r>
            <a:endParaRPr lang="en-US" dirty="0"/>
          </a:p>
          <a:p>
            <a:r>
              <a:rPr lang="en-US" dirty="0" smtClean="0"/>
              <a:t>Behavioral</a:t>
            </a:r>
          </a:p>
        </p:txBody>
      </p:sp>
    </p:spTree>
    <p:extLst>
      <p:ext uri="{BB962C8B-B14F-4D97-AF65-F5344CB8AC3E}">
        <p14:creationId xmlns:p14="http://schemas.microsoft.com/office/powerpoint/2010/main" val="136844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Autofit/>
          </a:bodyPr>
          <a:lstStyle/>
          <a:p>
            <a:r>
              <a:rPr lang="en-US" sz="3200" dirty="0" smtClean="0"/>
              <a:t>Success factors in KM system deployment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7544" y="1632168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Positive User Attitude &amp; Motivation</a:t>
            </a:r>
          </a:p>
          <a:p>
            <a:r>
              <a:rPr lang="en-US" sz="2800" dirty="0" smtClean="0"/>
              <a:t>Top Management Support</a:t>
            </a:r>
          </a:p>
          <a:p>
            <a:r>
              <a:rPr lang="en-US" sz="2800" dirty="0" smtClean="0"/>
              <a:t>Quality &amp; Ease of Training</a:t>
            </a:r>
          </a:p>
          <a:p>
            <a:r>
              <a:rPr lang="en-US" sz="2800" dirty="0" smtClean="0"/>
              <a:t>Strong Champion</a:t>
            </a:r>
          </a:p>
          <a:p>
            <a:r>
              <a:rPr lang="en-US" sz="2800" dirty="0" smtClean="0"/>
              <a:t>Ease of Maintenance &amp; Upgrade</a:t>
            </a:r>
          </a:p>
          <a:p>
            <a:r>
              <a:rPr lang="en-US" sz="2800" dirty="0" smtClean="0"/>
              <a:t>Trainer Skills</a:t>
            </a:r>
          </a:p>
          <a:p>
            <a:r>
              <a:rPr lang="de-DE" sz="2800" dirty="0" smtClean="0"/>
              <a:t>Strong System Commitment by IT Staff</a:t>
            </a:r>
          </a:p>
          <a:p>
            <a:r>
              <a:rPr lang="de-DE" sz="2800" dirty="0" smtClean="0"/>
              <a:t>Healthy &amp; Condusive Organizational Climate</a:t>
            </a:r>
          </a:p>
          <a:p>
            <a:r>
              <a:rPr lang="de-DE" sz="2800" dirty="0" smtClean="0"/>
              <a:t>Minimal </a:t>
            </a:r>
            <a:r>
              <a:rPr lang="de-DE" sz="2800" dirty="0"/>
              <a:t>Organizational </a:t>
            </a:r>
            <a:r>
              <a:rPr lang="de-DE" sz="2800" dirty="0" smtClean="0"/>
              <a:t>Politics</a:t>
            </a:r>
          </a:p>
          <a:p>
            <a:r>
              <a:rPr lang="de-DE" sz="2800" dirty="0" smtClean="0"/>
              <a:t>Adequate Explanatory Facilities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78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Post Implementation Review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questions to consider:</a:t>
            </a:r>
          </a:p>
          <a:p>
            <a:r>
              <a:rPr lang="en-US" dirty="0" smtClean="0"/>
              <a:t>How </a:t>
            </a:r>
            <a:r>
              <a:rPr lang="en-US" dirty="0"/>
              <a:t>the KM system has changed the accuracy/timeliness of decision making?</a:t>
            </a:r>
          </a:p>
          <a:p>
            <a:r>
              <a:rPr lang="en-US" dirty="0" smtClean="0"/>
              <a:t>How </a:t>
            </a:r>
            <a:r>
              <a:rPr lang="en-US" dirty="0"/>
              <a:t>the KM system has aﬀected the attitude of the end users?</a:t>
            </a:r>
          </a:p>
          <a:p>
            <a:r>
              <a:rPr lang="en-US" dirty="0" smtClean="0"/>
              <a:t>Whether </a:t>
            </a:r>
            <a:r>
              <a:rPr lang="en-US" dirty="0"/>
              <a:t>the system has caused organizational changes. If so, then how constructive the changes have been?</a:t>
            </a:r>
          </a:p>
          <a:p>
            <a:r>
              <a:rPr lang="en-US" dirty="0" smtClean="0"/>
              <a:t>Whether </a:t>
            </a:r>
            <a:r>
              <a:rPr lang="en-US" dirty="0"/>
              <a:t>the system has changed the cost of operating the business. If so, in what way?</a:t>
            </a:r>
          </a:p>
          <a:p>
            <a:r>
              <a:rPr lang="en-US" dirty="0" smtClean="0"/>
              <a:t>How </a:t>
            </a:r>
            <a:r>
              <a:rPr lang="en-US" dirty="0"/>
              <a:t>the KM system has aﬀected the relationships among the end users?</a:t>
            </a:r>
          </a:p>
          <a:p>
            <a:r>
              <a:rPr lang="en-US" dirty="0" smtClean="0"/>
              <a:t>Whether </a:t>
            </a:r>
            <a:r>
              <a:rPr lang="en-US" dirty="0"/>
              <a:t>the system has aﬀected the organizational decision making process. What tangible results can be demonstrated in this regard?</a:t>
            </a:r>
          </a:p>
        </p:txBody>
      </p:sp>
    </p:spTree>
    <p:extLst>
      <p:ext uri="{BB962C8B-B14F-4D97-AF65-F5344CB8AC3E}">
        <p14:creationId xmlns:p14="http://schemas.microsoft.com/office/powerpoint/2010/main" val="376053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5098</TotalTime>
  <Words>489</Words>
  <Application>Microsoft Office PowerPoint</Application>
  <PresentationFormat>On-screen Show (4:3)</PresentationFormat>
  <Paragraphs>90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LIS-636 &amp; 411 Knowledge Management</vt:lpstr>
      <vt:lpstr>KM System Testing/Deployment </vt:lpstr>
      <vt:lpstr>Quality Assurance</vt:lpstr>
      <vt:lpstr>Knowledge Management System Testing</vt:lpstr>
      <vt:lpstr>Logical Testing Approaches</vt:lpstr>
      <vt:lpstr>User Acceptance Testing Approaches</vt:lpstr>
      <vt:lpstr>System Deployment</vt:lpstr>
      <vt:lpstr>Success factors in KM system deployment</vt:lpstr>
      <vt:lpstr>Post Implementation Review </vt:lpstr>
      <vt:lpstr>Post Implementation Review …. Security Issues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LIS-636 Knowledge Management</dc:title>
  <dc:creator>Haroon</dc:creator>
  <cp:lastModifiedBy>Haroon</cp:lastModifiedBy>
  <cp:revision>196</cp:revision>
  <dcterms:created xsi:type="dcterms:W3CDTF">2014-03-11T05:38:10Z</dcterms:created>
  <dcterms:modified xsi:type="dcterms:W3CDTF">2020-04-22T04:38:01Z</dcterms:modified>
</cp:coreProperties>
</file>