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76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E78C9-24FC-43AD-95A4-E804D0255100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0175B-AA3B-4463-943C-D3B3BD54F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0175B-AA3B-4463-943C-D3B3BD54FFD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0175B-AA3B-4463-943C-D3B3BD54FFD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24000" y="759726"/>
            <a:ext cx="9144000" cy="579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220"/>
              </a:lnSpc>
            </a:pP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4AFE9-58D5-4031-84DF-9D13DDB2E0A4}" type="datetime1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1">
                <a:solidFill>
                  <a:srgbClr val="8DCD47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220"/>
              </a:lnSpc>
            </a:pP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BEF87-71E6-48E8-900C-A5991A275A6D}" type="datetime1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1">
                <a:solidFill>
                  <a:srgbClr val="8DCD47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220"/>
              </a:lnSpc>
            </a:pP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23A4B-91C6-4EE4-A007-8609D5CB88C3}" type="datetime1">
              <a:rPr lang="en-US" smtClean="0"/>
              <a:pPr/>
              <a:t>3/18/2020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1">
                <a:solidFill>
                  <a:srgbClr val="8DCD47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220"/>
              </a:lnSpc>
            </a:pPr>
            <a:endParaRPr spc="-2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660F-7F10-44AC-8A46-2C2749467FE0}" type="datetime1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220"/>
              </a:lnSpc>
            </a:pPr>
            <a:endParaRPr spc="-2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87047-46ED-4527-9A49-69BF5E0913DF}" type="datetime1">
              <a:rPr lang="en-US" smtClean="0"/>
              <a:pPr/>
              <a:t>3/18/2020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59864" y="1111491"/>
            <a:ext cx="2124075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1">
                <a:solidFill>
                  <a:srgbClr val="8DCD47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30361" y="2549956"/>
            <a:ext cx="8305165" cy="2943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73473" y="6517896"/>
            <a:ext cx="4074159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220"/>
              </a:lnSpc>
            </a:pP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B8B21-DFED-44A5-823A-51172324F85F}" type="datetime1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1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3.wav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4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524000" y="759726"/>
            <a:ext cx="9144000" cy="808555"/>
          </a:xfrm>
          <a:prstGeom prst="rect">
            <a:avLst/>
          </a:prstGeom>
          <a:solidFill>
            <a:srgbClr val="F4B183"/>
          </a:solidFill>
          <a:ln w="12700">
            <a:solidFill>
              <a:srgbClr val="000000"/>
            </a:solidFill>
          </a:ln>
        </p:spPr>
        <p:txBody>
          <a:bodyPr vert="horz" wrap="square" lIns="0" tIns="1301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25"/>
              </a:spcBef>
            </a:pPr>
            <a:r>
              <a:rPr lang="en-US" sz="4400" b="1" i="0" spc="16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Fundamentals of </a:t>
            </a:r>
            <a:r>
              <a:rPr sz="4400" b="1" i="0" spc="-35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400" b="1" i="0" spc="16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Geography</a:t>
            </a:r>
            <a:endParaRPr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354217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l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Topic:</a:t>
            </a:r>
          </a:p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Population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~PP642.WAV">
            <a:hlinkClick r:id="" action="ppaction://media"/>
          </p:cNvPr>
          <p:cNvPicPr>
            <a:picLocks noRot="1" noChangeAspect="1"/>
          </p:cNvPicPr>
          <p:nvPr>
            <a:wavAudioFile r:embed="rId1" name="~PP642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033520" cy="1069975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239395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1885"/>
              </a:spcBef>
            </a:pP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Population</a:t>
            </a:r>
            <a:r>
              <a:rPr sz="3200" i="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75" dirty="0">
                <a:solidFill>
                  <a:srgbClr val="000000"/>
                </a:solidFill>
                <a:latin typeface="Times New Roman"/>
                <a:cs typeface="Times New Roman"/>
              </a:rPr>
              <a:t>Density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93112"/>
            <a:ext cx="10299700" cy="1729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114" dirty="0">
                <a:latin typeface="Times New Roman"/>
                <a:cs typeface="Times New Roman"/>
              </a:rPr>
              <a:t>Physiological </a:t>
            </a:r>
            <a:r>
              <a:rPr sz="2800" b="1" dirty="0">
                <a:latin typeface="Times New Roman"/>
                <a:cs typeface="Times New Roman"/>
              </a:rPr>
              <a:t>or </a:t>
            </a:r>
            <a:r>
              <a:rPr sz="2800" b="1" spc="95" dirty="0">
                <a:latin typeface="Times New Roman"/>
                <a:cs typeface="Times New Roman"/>
              </a:rPr>
              <a:t>Nutritional</a:t>
            </a:r>
            <a:r>
              <a:rPr sz="2800" b="1" spc="-65" dirty="0">
                <a:latin typeface="Times New Roman"/>
                <a:cs typeface="Times New Roman"/>
              </a:rPr>
              <a:t> </a:t>
            </a:r>
            <a:r>
              <a:rPr sz="2800" b="1" spc="150" dirty="0">
                <a:latin typeface="Times New Roman"/>
                <a:cs typeface="Times New Roman"/>
              </a:rPr>
              <a:t>Density</a:t>
            </a:r>
            <a:endParaRPr sz="2800">
              <a:latin typeface="Times New Roman"/>
              <a:cs typeface="Times New Roman"/>
            </a:endParaRPr>
          </a:p>
          <a:p>
            <a:pPr marL="698500" lvl="1" indent="-228600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698500" algn="l"/>
              </a:tabLst>
            </a:pPr>
            <a:r>
              <a:rPr sz="2800" spc="-10" dirty="0">
                <a:latin typeface="Palladio Uralic"/>
                <a:cs typeface="Palladio Uralic"/>
              </a:rPr>
              <a:t>More </a:t>
            </a:r>
            <a:r>
              <a:rPr sz="2800" dirty="0">
                <a:latin typeface="Palladio Uralic"/>
                <a:cs typeface="Palladio Uralic"/>
              </a:rPr>
              <a:t>refined </a:t>
            </a:r>
            <a:r>
              <a:rPr sz="2800" spc="-5" dirty="0">
                <a:latin typeface="Palladio Uralic"/>
                <a:cs typeface="Palladio Uralic"/>
              </a:rPr>
              <a:t>method of calculating Man-Land</a:t>
            </a:r>
            <a:r>
              <a:rPr sz="2800" spc="-60" dirty="0">
                <a:latin typeface="Palladio Uralic"/>
                <a:cs typeface="Palladio Uralic"/>
              </a:rPr>
              <a:t> </a:t>
            </a:r>
            <a:r>
              <a:rPr sz="2800" spc="-5" dirty="0">
                <a:latin typeface="Palladio Uralic"/>
                <a:cs typeface="Palladio Uralic"/>
              </a:rPr>
              <a:t>ratio</a:t>
            </a:r>
            <a:endParaRPr sz="2800">
              <a:latin typeface="Palladio Uralic"/>
              <a:cs typeface="Palladio Uralic"/>
            </a:endParaRPr>
          </a:p>
          <a:p>
            <a:pPr marL="697865" marR="5080" lvl="1" indent="-228600">
              <a:lnSpc>
                <a:spcPts val="3030"/>
              </a:lnSpc>
              <a:spcBef>
                <a:spcPts val="530"/>
              </a:spcBef>
              <a:buFont typeface="Arial"/>
              <a:buChar char="•"/>
              <a:tabLst>
                <a:tab pos="698500" algn="l"/>
              </a:tabLst>
            </a:pPr>
            <a:r>
              <a:rPr sz="2800" spc="-5" dirty="0">
                <a:latin typeface="Palladio Uralic"/>
                <a:cs typeface="Palladio Uralic"/>
              </a:rPr>
              <a:t>Ratio between Total Population </a:t>
            </a:r>
            <a:r>
              <a:rPr sz="2800" dirty="0">
                <a:latin typeface="Palladio Uralic"/>
                <a:cs typeface="Palladio Uralic"/>
              </a:rPr>
              <a:t>and </a:t>
            </a:r>
            <a:r>
              <a:rPr sz="2800" spc="-5" dirty="0">
                <a:latin typeface="Palladio Uralic"/>
                <a:cs typeface="Palladio Uralic"/>
              </a:rPr>
              <a:t>Total Cultivated Area or  Cropland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~PP3984.WAV">
            <a:hlinkClick r:id="" action="ppaction://media"/>
          </p:cNvPr>
          <p:cNvPicPr>
            <a:picLocks noRot="1" noChangeAspect="1"/>
          </p:cNvPicPr>
          <p:nvPr>
            <a:wavAudioFile r:embed="rId1" name="~PP3984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6434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140042"/>
            <a:ext cx="7139305" cy="790575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996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85"/>
              </a:spcBef>
            </a:pPr>
            <a:r>
              <a:rPr sz="3200" i="0" dirty="0">
                <a:solidFill>
                  <a:srgbClr val="000000"/>
                </a:solidFill>
                <a:latin typeface="Times New Roman"/>
                <a:cs typeface="Times New Roman"/>
              </a:rPr>
              <a:t>Factors </a:t>
            </a: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affecting Population</a:t>
            </a:r>
            <a:r>
              <a:rPr sz="3200" i="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75" dirty="0">
                <a:solidFill>
                  <a:srgbClr val="000000"/>
                </a:solidFill>
                <a:latin typeface="Times New Roman"/>
                <a:cs typeface="Times New Roman"/>
              </a:rPr>
              <a:t>Density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872" y="889558"/>
            <a:ext cx="10107930" cy="1282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b="1" spc="150" dirty="0">
                <a:latin typeface="Times New Roman"/>
                <a:cs typeface="Times New Roman"/>
              </a:rPr>
              <a:t>Development </a:t>
            </a:r>
            <a:r>
              <a:rPr sz="2800" b="1" spc="155" dirty="0">
                <a:latin typeface="Times New Roman"/>
                <a:cs typeface="Times New Roman"/>
              </a:rPr>
              <a:t>of</a:t>
            </a:r>
            <a:r>
              <a:rPr sz="2800" b="1" spc="-135" dirty="0">
                <a:latin typeface="Times New Roman"/>
                <a:cs typeface="Times New Roman"/>
              </a:rPr>
              <a:t> </a:t>
            </a:r>
            <a:r>
              <a:rPr sz="2800" b="1" spc="120" dirty="0">
                <a:latin typeface="Times New Roman"/>
                <a:cs typeface="Times New Roman"/>
              </a:rPr>
              <a:t>Technology</a:t>
            </a:r>
            <a:endParaRPr sz="2800">
              <a:latin typeface="Times New Roman"/>
              <a:cs typeface="Times New Roman"/>
            </a:endParaRPr>
          </a:p>
          <a:p>
            <a:pPr marL="869950" marR="5080" lvl="1" indent="-457200">
              <a:lnSpc>
                <a:spcPts val="3030"/>
              </a:lnSpc>
              <a:spcBef>
                <a:spcPts val="530"/>
              </a:spcBef>
              <a:buFont typeface="Arial"/>
              <a:buChar char="•"/>
              <a:tabLst>
                <a:tab pos="870585" algn="l"/>
                <a:tab pos="871219" algn="l"/>
              </a:tabLst>
            </a:pPr>
            <a:r>
              <a:rPr sz="2800" spc="-5" dirty="0">
                <a:latin typeface="Palladio Uralic"/>
                <a:cs typeface="Palladio Uralic"/>
              </a:rPr>
              <a:t>Scientific </a:t>
            </a:r>
            <a:r>
              <a:rPr sz="2800" dirty="0">
                <a:latin typeface="Palladio Uralic"/>
                <a:cs typeface="Palladio Uralic"/>
              </a:rPr>
              <a:t>and </a:t>
            </a:r>
            <a:r>
              <a:rPr sz="2800" spc="-5" dirty="0">
                <a:latin typeface="Palladio Uralic"/>
                <a:cs typeface="Palladio Uralic"/>
              </a:rPr>
              <a:t>technological advancements </a:t>
            </a:r>
            <a:r>
              <a:rPr sz="2800" dirty="0">
                <a:latin typeface="Palladio Uralic"/>
                <a:cs typeface="Palladio Uralic"/>
              </a:rPr>
              <a:t>enhance </a:t>
            </a:r>
            <a:r>
              <a:rPr sz="2800" spc="-5" dirty="0">
                <a:latin typeface="Palladio Uralic"/>
                <a:cs typeface="Palladio Uralic"/>
              </a:rPr>
              <a:t>quality  of life in economically developed</a:t>
            </a:r>
            <a:r>
              <a:rPr sz="2800" spc="-45" dirty="0">
                <a:latin typeface="Palladio Uralic"/>
                <a:cs typeface="Palladio Uralic"/>
              </a:rPr>
              <a:t> </a:t>
            </a:r>
            <a:r>
              <a:rPr sz="2800" spc="-5" dirty="0">
                <a:latin typeface="Palladio Uralic"/>
                <a:cs typeface="Palladio Uralic"/>
              </a:rPr>
              <a:t>countries.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83460" y="2169655"/>
            <a:ext cx="9240164" cy="4076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~PP3386.WAV">
            <a:hlinkClick r:id="" action="ppaction://media"/>
          </p:cNvPr>
          <p:cNvPicPr>
            <a:picLocks noRot="1" noChangeAspect="1"/>
          </p:cNvPicPr>
          <p:nvPr>
            <a:wavAudioFile r:embed="rId1" name="~PP3386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2211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290182"/>
            <a:ext cx="7249795" cy="892810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150495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1185"/>
              </a:spcBef>
            </a:pPr>
            <a:r>
              <a:rPr sz="3200" i="0" dirty="0">
                <a:solidFill>
                  <a:srgbClr val="000000"/>
                </a:solidFill>
                <a:latin typeface="Times New Roman"/>
                <a:cs typeface="Times New Roman"/>
              </a:rPr>
              <a:t>Factors </a:t>
            </a: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affecting Population</a:t>
            </a:r>
            <a:r>
              <a:rPr sz="3200" i="0" spc="-2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75" dirty="0">
                <a:solidFill>
                  <a:srgbClr val="000000"/>
                </a:solidFill>
                <a:latin typeface="Times New Roman"/>
                <a:cs typeface="Times New Roman"/>
              </a:rPr>
              <a:t>Density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384389"/>
            <a:ext cx="10357485" cy="44589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200">
              <a:lnSpc>
                <a:spcPts val="3329"/>
              </a:lnSpc>
              <a:spcBef>
                <a:spcPts val="95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800" b="1" spc="95" dirty="0">
                <a:latin typeface="Times New Roman"/>
                <a:cs typeface="Times New Roman"/>
              </a:rPr>
              <a:t>Improvement </a:t>
            </a:r>
            <a:r>
              <a:rPr sz="2800" b="1" spc="150" dirty="0">
                <a:latin typeface="Times New Roman"/>
                <a:cs typeface="Times New Roman"/>
              </a:rPr>
              <a:t>in </a:t>
            </a:r>
            <a:r>
              <a:rPr sz="2800" b="1" spc="105" dirty="0">
                <a:latin typeface="Times New Roman"/>
                <a:cs typeface="Times New Roman"/>
              </a:rPr>
              <a:t>Medical</a:t>
            </a:r>
            <a:r>
              <a:rPr sz="2800" b="1" spc="-225" dirty="0">
                <a:latin typeface="Times New Roman"/>
                <a:cs typeface="Times New Roman"/>
              </a:rPr>
              <a:t> </a:t>
            </a:r>
            <a:r>
              <a:rPr sz="2800" b="1" spc="75" dirty="0">
                <a:latin typeface="Times New Roman"/>
                <a:cs typeface="Times New Roman"/>
              </a:rPr>
              <a:t>Facilities</a:t>
            </a:r>
            <a:endParaRPr sz="2800">
              <a:latin typeface="Times New Roman"/>
              <a:cs typeface="Times New Roman"/>
            </a:endParaRPr>
          </a:p>
          <a:p>
            <a:pPr marL="870585" marR="5080" lvl="1" indent="-457200" algn="just">
              <a:lnSpc>
                <a:spcPts val="2300"/>
              </a:lnSpc>
              <a:spcBef>
                <a:spcPts val="530"/>
              </a:spcBef>
              <a:buFont typeface="Arial"/>
              <a:buChar char="•"/>
              <a:tabLst>
                <a:tab pos="871219" algn="l"/>
              </a:tabLst>
            </a:pPr>
            <a:r>
              <a:rPr sz="2400" spc="-5" dirty="0">
                <a:latin typeface="Palladio Uralic"/>
                <a:cs typeface="Palladio Uralic"/>
              </a:rPr>
              <a:t>Inoculation against epidemics </a:t>
            </a:r>
            <a:r>
              <a:rPr sz="2400" spc="-10" dirty="0">
                <a:latin typeface="Palladio Uralic"/>
                <a:cs typeface="Palladio Uralic"/>
              </a:rPr>
              <a:t>and </a:t>
            </a:r>
            <a:r>
              <a:rPr sz="2400" spc="-5" dirty="0">
                <a:latin typeface="Palladio Uralic"/>
                <a:cs typeface="Palladio Uralic"/>
              </a:rPr>
              <a:t>other diseases, improvement </a:t>
            </a:r>
            <a:r>
              <a:rPr sz="2400" spc="5" dirty="0">
                <a:latin typeface="Palladio Uralic"/>
                <a:cs typeface="Palladio Uralic"/>
              </a:rPr>
              <a:t>in  </a:t>
            </a:r>
            <a:r>
              <a:rPr sz="2400" spc="-5" dirty="0">
                <a:latin typeface="Palladio Uralic"/>
                <a:cs typeface="Palladio Uralic"/>
              </a:rPr>
              <a:t>sanitation contributed to the </a:t>
            </a:r>
            <a:r>
              <a:rPr sz="2400" dirty="0">
                <a:latin typeface="Palladio Uralic"/>
                <a:cs typeface="Palladio Uralic"/>
              </a:rPr>
              <a:t>rapid </a:t>
            </a:r>
            <a:r>
              <a:rPr sz="2400" spc="-5" dirty="0">
                <a:latin typeface="Palladio Uralic"/>
                <a:cs typeface="Palladio Uralic"/>
              </a:rPr>
              <a:t>decline </a:t>
            </a:r>
            <a:r>
              <a:rPr sz="2400" dirty="0">
                <a:latin typeface="Palladio Uralic"/>
                <a:cs typeface="Palladio Uralic"/>
              </a:rPr>
              <a:t>in death rates </a:t>
            </a:r>
            <a:r>
              <a:rPr sz="2400" spc="-5" dirty="0">
                <a:latin typeface="Palladio Uralic"/>
                <a:cs typeface="Palladio Uralic"/>
              </a:rPr>
              <a:t>in all </a:t>
            </a:r>
            <a:r>
              <a:rPr sz="2400" dirty="0">
                <a:latin typeface="Palladio Uralic"/>
                <a:cs typeface="Palladio Uralic"/>
              </a:rPr>
              <a:t>parts </a:t>
            </a:r>
            <a:r>
              <a:rPr sz="2400" spc="-20" dirty="0">
                <a:latin typeface="Palladio Uralic"/>
                <a:cs typeface="Palladio Uralic"/>
              </a:rPr>
              <a:t>of  </a:t>
            </a:r>
            <a:r>
              <a:rPr sz="2400" spc="-5" dirty="0">
                <a:latin typeface="Palladio Uralic"/>
                <a:cs typeface="Palladio Uralic"/>
              </a:rPr>
              <a:t>the world</a:t>
            </a:r>
            <a:endParaRPr sz="2400">
              <a:latin typeface="Palladio Uralic"/>
              <a:cs typeface="Palladio Uralic"/>
            </a:endParaRPr>
          </a:p>
          <a:p>
            <a:pPr marL="469900" indent="-457200">
              <a:lnSpc>
                <a:spcPts val="3329"/>
              </a:lnSpc>
              <a:spcBef>
                <a:spcPts val="34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800" b="1" spc="90" dirty="0">
                <a:latin typeface="Times New Roman"/>
                <a:cs typeface="Times New Roman"/>
              </a:rPr>
              <a:t>Physical</a:t>
            </a:r>
            <a:r>
              <a:rPr sz="2800" b="1" spc="1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Factors</a:t>
            </a:r>
            <a:endParaRPr sz="2800">
              <a:latin typeface="Times New Roman"/>
              <a:cs typeface="Times New Roman"/>
            </a:endParaRPr>
          </a:p>
          <a:p>
            <a:pPr marL="870585" marR="6985" lvl="1" indent="-457200" algn="just">
              <a:lnSpc>
                <a:spcPts val="2300"/>
              </a:lnSpc>
              <a:spcBef>
                <a:spcPts val="530"/>
              </a:spcBef>
              <a:buFont typeface="Arial"/>
              <a:buChar char="•"/>
              <a:tabLst>
                <a:tab pos="871219" algn="l"/>
              </a:tabLst>
            </a:pPr>
            <a:r>
              <a:rPr sz="2400" b="1" spc="70" dirty="0">
                <a:latin typeface="Times New Roman"/>
                <a:cs typeface="Times New Roman"/>
              </a:rPr>
              <a:t>Climate </a:t>
            </a:r>
            <a:r>
              <a:rPr sz="2400" b="1" dirty="0">
                <a:latin typeface="Times New Roman"/>
                <a:cs typeface="Times New Roman"/>
              </a:rPr>
              <a:t>– </a:t>
            </a:r>
            <a:r>
              <a:rPr sz="2400" dirty="0">
                <a:latin typeface="Palladio Uralic"/>
                <a:cs typeface="Palladio Uralic"/>
              </a:rPr>
              <a:t>Severe </a:t>
            </a:r>
            <a:r>
              <a:rPr sz="2400" spc="-5" dirty="0">
                <a:latin typeface="Palladio Uralic"/>
                <a:cs typeface="Palladio Uralic"/>
              </a:rPr>
              <a:t>climate repels the population while suitable </a:t>
            </a:r>
            <a:r>
              <a:rPr sz="2400" spc="-10" dirty="0">
                <a:latin typeface="Palladio Uralic"/>
                <a:cs typeface="Palladio Uralic"/>
              </a:rPr>
              <a:t>or  </a:t>
            </a:r>
            <a:r>
              <a:rPr sz="2400" spc="-5" dirty="0">
                <a:latin typeface="Palladio Uralic"/>
                <a:cs typeface="Palladio Uralic"/>
              </a:rPr>
              <a:t>moderate climate attracts</a:t>
            </a:r>
            <a:r>
              <a:rPr sz="2400" spc="20" dirty="0">
                <a:latin typeface="Palladio Uralic"/>
                <a:cs typeface="Palladio Uralic"/>
              </a:rPr>
              <a:t> </a:t>
            </a:r>
            <a:r>
              <a:rPr sz="2400" spc="-5" dirty="0">
                <a:latin typeface="Palladio Uralic"/>
                <a:cs typeface="Palladio Uralic"/>
              </a:rPr>
              <a:t>population</a:t>
            </a:r>
            <a:r>
              <a:rPr sz="2400" spc="-5" dirty="0">
                <a:solidFill>
                  <a:srgbClr val="FF0000"/>
                </a:solidFill>
                <a:latin typeface="Palladio Uralic"/>
                <a:cs typeface="Palladio Uralic"/>
              </a:rPr>
              <a:t>.</a:t>
            </a:r>
            <a:endParaRPr sz="2400">
              <a:latin typeface="Palladio Uralic"/>
              <a:cs typeface="Palladio Uralic"/>
            </a:endParaRPr>
          </a:p>
          <a:p>
            <a:pPr marL="870585" marR="5080" lvl="1" indent="-457200" algn="just">
              <a:lnSpc>
                <a:spcPts val="2300"/>
              </a:lnSpc>
              <a:spcBef>
                <a:spcPts val="500"/>
              </a:spcBef>
              <a:buFont typeface="Arial"/>
              <a:buChar char="•"/>
              <a:tabLst>
                <a:tab pos="871219" algn="l"/>
              </a:tabLst>
            </a:pPr>
            <a:r>
              <a:rPr sz="2400" b="1" spc="75" dirty="0">
                <a:latin typeface="Times New Roman"/>
                <a:cs typeface="Times New Roman"/>
              </a:rPr>
              <a:t>Topography </a:t>
            </a:r>
            <a:r>
              <a:rPr sz="2400" b="1" spc="130" dirty="0">
                <a:latin typeface="Times New Roman"/>
                <a:cs typeface="Times New Roman"/>
              </a:rPr>
              <a:t>of </a:t>
            </a:r>
            <a:r>
              <a:rPr sz="2400" b="1" spc="65" dirty="0">
                <a:latin typeface="Times New Roman"/>
                <a:cs typeface="Times New Roman"/>
              </a:rPr>
              <a:t>an </a:t>
            </a:r>
            <a:r>
              <a:rPr sz="2400" b="1" dirty="0">
                <a:latin typeface="Times New Roman"/>
                <a:cs typeface="Times New Roman"/>
              </a:rPr>
              <a:t>area – </a:t>
            </a:r>
            <a:r>
              <a:rPr sz="2400" spc="-5" dirty="0">
                <a:latin typeface="Palladio Uralic"/>
                <a:cs typeface="Palladio Uralic"/>
              </a:rPr>
              <a:t>The suitable major landforms support more  population </a:t>
            </a:r>
            <a:r>
              <a:rPr sz="2400" dirty="0">
                <a:latin typeface="Palladio Uralic"/>
                <a:cs typeface="Palladio Uralic"/>
              </a:rPr>
              <a:t>than rugged </a:t>
            </a:r>
            <a:r>
              <a:rPr sz="2400" spc="-5" dirty="0">
                <a:latin typeface="Palladio Uralic"/>
                <a:cs typeface="Palladio Uralic"/>
              </a:rPr>
              <a:t>and difficult terrain. </a:t>
            </a:r>
            <a:r>
              <a:rPr sz="2400" dirty="0">
                <a:latin typeface="Palladio Uralic"/>
                <a:cs typeface="Palladio Uralic"/>
              </a:rPr>
              <a:t>For </a:t>
            </a:r>
            <a:r>
              <a:rPr sz="2400" spc="-5" dirty="0">
                <a:latin typeface="Palladio Uralic"/>
                <a:cs typeface="Palladio Uralic"/>
              </a:rPr>
              <a:t>example coastal  </a:t>
            </a:r>
            <a:r>
              <a:rPr sz="2400" dirty="0">
                <a:latin typeface="Palladio Uralic"/>
                <a:cs typeface="Palladio Uralic"/>
              </a:rPr>
              <a:t>areas, </a:t>
            </a:r>
            <a:r>
              <a:rPr sz="2400" spc="-5" dirty="0">
                <a:latin typeface="Palladio Uralic"/>
                <a:cs typeface="Palladio Uralic"/>
              </a:rPr>
              <a:t>basins and deltas </a:t>
            </a:r>
            <a:r>
              <a:rPr sz="2400" dirty="0">
                <a:latin typeface="Palladio Uralic"/>
                <a:cs typeface="Palladio Uralic"/>
              </a:rPr>
              <a:t>are </a:t>
            </a:r>
            <a:r>
              <a:rPr sz="2400" spc="-5" dirty="0">
                <a:latin typeface="Palladio Uralic"/>
                <a:cs typeface="Palladio Uralic"/>
              </a:rPr>
              <a:t>most densely populated in the</a:t>
            </a:r>
            <a:r>
              <a:rPr sz="2400" spc="15" dirty="0">
                <a:latin typeface="Palladio Uralic"/>
                <a:cs typeface="Palladio Uralic"/>
              </a:rPr>
              <a:t> </a:t>
            </a:r>
            <a:r>
              <a:rPr sz="2400" spc="-5" dirty="0">
                <a:latin typeface="Palladio Uralic"/>
                <a:cs typeface="Palladio Uralic"/>
              </a:rPr>
              <a:t>world.</a:t>
            </a:r>
            <a:endParaRPr sz="2400">
              <a:latin typeface="Palladio Uralic"/>
              <a:cs typeface="Palladio Uralic"/>
            </a:endParaRPr>
          </a:p>
          <a:p>
            <a:pPr marL="870585" lvl="1" indent="-457834" algn="just">
              <a:lnSpc>
                <a:spcPts val="2800"/>
              </a:lnSpc>
              <a:buFont typeface="Arial"/>
              <a:buChar char="•"/>
              <a:tabLst>
                <a:tab pos="871219" algn="l"/>
              </a:tabLst>
            </a:pPr>
            <a:r>
              <a:rPr sz="2400" b="1" spc="90" dirty="0">
                <a:latin typeface="Times New Roman"/>
                <a:cs typeface="Times New Roman"/>
              </a:rPr>
              <a:t>Vegetation </a:t>
            </a:r>
            <a:r>
              <a:rPr sz="2400" dirty="0">
                <a:latin typeface="Palladio Uralic"/>
                <a:cs typeface="Palladio Uralic"/>
              </a:rPr>
              <a:t>– </a:t>
            </a:r>
            <a:r>
              <a:rPr sz="2400" spc="-5" dirty="0">
                <a:latin typeface="Palladio Uralic"/>
                <a:cs typeface="Palladio Uralic"/>
              </a:rPr>
              <a:t>Sign of arable and cultivable</a:t>
            </a:r>
            <a:r>
              <a:rPr sz="2400" spc="-105" dirty="0">
                <a:latin typeface="Palladio Uralic"/>
                <a:cs typeface="Palladio Uralic"/>
              </a:rPr>
              <a:t> </a:t>
            </a:r>
            <a:r>
              <a:rPr sz="2400" spc="-5" dirty="0">
                <a:latin typeface="Palladio Uralic"/>
                <a:cs typeface="Palladio Uralic"/>
              </a:rPr>
              <a:t>land.</a:t>
            </a:r>
            <a:endParaRPr sz="2400">
              <a:latin typeface="Palladio Uralic"/>
              <a:cs typeface="Palladio Uralic"/>
            </a:endParaRPr>
          </a:p>
          <a:p>
            <a:pPr marL="870585" marR="6985" lvl="1" indent="-457200" algn="just">
              <a:lnSpc>
                <a:spcPts val="2300"/>
              </a:lnSpc>
              <a:spcBef>
                <a:spcPts val="525"/>
              </a:spcBef>
              <a:buFont typeface="Arial"/>
              <a:buChar char="•"/>
              <a:tabLst>
                <a:tab pos="871219" algn="l"/>
              </a:tabLst>
            </a:pPr>
            <a:r>
              <a:rPr sz="2400" b="1" spc="130" dirty="0">
                <a:latin typeface="Times New Roman"/>
                <a:cs typeface="Times New Roman"/>
              </a:rPr>
              <a:t>Soil </a:t>
            </a:r>
            <a:r>
              <a:rPr sz="2400" b="1" dirty="0">
                <a:latin typeface="Times New Roman"/>
                <a:cs typeface="Times New Roman"/>
              </a:rPr>
              <a:t>– </a:t>
            </a:r>
            <a:r>
              <a:rPr sz="2400" spc="-5" dirty="0">
                <a:latin typeface="Palladio Uralic"/>
                <a:cs typeface="Palladio Uralic"/>
              </a:rPr>
              <a:t>Well-developed </a:t>
            </a:r>
            <a:r>
              <a:rPr sz="2400" dirty="0">
                <a:latin typeface="Palladio Uralic"/>
                <a:cs typeface="Palladio Uralic"/>
              </a:rPr>
              <a:t>mature </a:t>
            </a:r>
            <a:r>
              <a:rPr sz="2400" spc="-5" dirty="0">
                <a:latin typeface="Palladio Uralic"/>
                <a:cs typeface="Palladio Uralic"/>
              </a:rPr>
              <a:t>soil of tropics is suitable </a:t>
            </a:r>
            <a:r>
              <a:rPr sz="2400" spc="-10" dirty="0">
                <a:latin typeface="Palladio Uralic"/>
                <a:cs typeface="Palladio Uralic"/>
              </a:rPr>
              <a:t>for </a:t>
            </a:r>
            <a:r>
              <a:rPr sz="2400" spc="-5" dirty="0">
                <a:latin typeface="Palladio Uralic"/>
                <a:cs typeface="Palladio Uralic"/>
              </a:rPr>
              <a:t>vegetation,  hence attracts more</a:t>
            </a:r>
            <a:r>
              <a:rPr sz="2400" spc="10" dirty="0">
                <a:latin typeface="Palladio Uralic"/>
                <a:cs typeface="Palladio Uralic"/>
              </a:rPr>
              <a:t> </a:t>
            </a:r>
            <a:r>
              <a:rPr sz="2400" spc="-5" dirty="0">
                <a:latin typeface="Palladio Uralic"/>
                <a:cs typeface="Palladio Uralic"/>
              </a:rPr>
              <a:t>population.</a:t>
            </a:r>
            <a:endParaRPr sz="24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~PP586.WAV">
            <a:hlinkClick r:id="" action="ppaction://media"/>
          </p:cNvPr>
          <p:cNvPicPr>
            <a:picLocks noRot="1" noChangeAspect="1"/>
          </p:cNvPicPr>
          <p:nvPr>
            <a:wavAudioFile r:embed="rId1" name="~PP586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0186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5131" y="315302"/>
            <a:ext cx="7344409" cy="867410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138430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1090"/>
              </a:spcBef>
            </a:pPr>
            <a:r>
              <a:rPr sz="3200" i="0" dirty="0">
                <a:solidFill>
                  <a:srgbClr val="000000"/>
                </a:solidFill>
                <a:latin typeface="Times New Roman"/>
                <a:cs typeface="Times New Roman"/>
              </a:rPr>
              <a:t>Factors </a:t>
            </a: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affecting Population</a:t>
            </a:r>
            <a:r>
              <a:rPr sz="3200" i="0" spc="-2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75" dirty="0">
                <a:solidFill>
                  <a:srgbClr val="000000"/>
                </a:solidFill>
                <a:latin typeface="Times New Roman"/>
                <a:cs typeface="Times New Roman"/>
              </a:rPr>
              <a:t>Density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504759"/>
            <a:ext cx="10358755" cy="410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200">
              <a:lnSpc>
                <a:spcPts val="3329"/>
              </a:lnSpc>
              <a:spcBef>
                <a:spcPts val="95"/>
              </a:spcBef>
              <a:buAutoNum type="arabicPeriod" startAt="4"/>
              <a:tabLst>
                <a:tab pos="469265" algn="l"/>
                <a:tab pos="469900" algn="l"/>
              </a:tabLst>
            </a:pPr>
            <a:r>
              <a:rPr sz="2800" b="1" spc="50" dirty="0">
                <a:latin typeface="Times New Roman"/>
                <a:cs typeface="Times New Roman"/>
              </a:rPr>
              <a:t>Cultural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Factors</a:t>
            </a:r>
            <a:endParaRPr sz="2800">
              <a:latin typeface="Times New Roman"/>
              <a:cs typeface="Times New Roman"/>
            </a:endParaRPr>
          </a:p>
          <a:p>
            <a:pPr marL="870585" marR="6350" lvl="1" indent="-457200" algn="just">
              <a:lnSpc>
                <a:spcPts val="2300"/>
              </a:lnSpc>
              <a:spcBef>
                <a:spcPts val="530"/>
              </a:spcBef>
              <a:buFont typeface="Arial"/>
              <a:buChar char="•"/>
              <a:tabLst>
                <a:tab pos="871219" algn="l"/>
              </a:tabLst>
            </a:pPr>
            <a:r>
              <a:rPr sz="2400" spc="-5" dirty="0">
                <a:latin typeface="Palladio Uralic"/>
                <a:cs typeface="Palladio Uralic"/>
              </a:rPr>
              <a:t>Tradition </a:t>
            </a:r>
            <a:r>
              <a:rPr sz="2400" dirty="0">
                <a:latin typeface="Palladio Uralic"/>
                <a:cs typeface="Palladio Uralic"/>
              </a:rPr>
              <a:t>and </a:t>
            </a:r>
            <a:r>
              <a:rPr sz="2400" spc="-5" dirty="0">
                <a:latin typeface="Palladio Uralic"/>
                <a:cs typeface="Palladio Uralic"/>
              </a:rPr>
              <a:t>behaviors associated with </a:t>
            </a:r>
            <a:r>
              <a:rPr sz="2400" dirty="0">
                <a:latin typeface="Palladio Uralic"/>
                <a:cs typeface="Palladio Uralic"/>
              </a:rPr>
              <a:t>common </a:t>
            </a:r>
            <a:r>
              <a:rPr sz="2400" spc="-5" dirty="0">
                <a:latin typeface="Palladio Uralic"/>
                <a:cs typeface="Palladio Uralic"/>
              </a:rPr>
              <a:t>ancestry. Religion  and </a:t>
            </a:r>
            <a:r>
              <a:rPr sz="2400" dirty="0">
                <a:latin typeface="Palladio Uralic"/>
                <a:cs typeface="Palladio Uralic"/>
              </a:rPr>
              <a:t>language tend </a:t>
            </a:r>
            <a:r>
              <a:rPr sz="2400" spc="-5" dirty="0">
                <a:latin typeface="Palladio Uralic"/>
                <a:cs typeface="Palladio Uralic"/>
              </a:rPr>
              <a:t>to influence population concentration and  dispersal.</a:t>
            </a:r>
            <a:endParaRPr sz="2400">
              <a:latin typeface="Palladio Uralic"/>
              <a:cs typeface="Palladio Uralic"/>
            </a:endParaRPr>
          </a:p>
          <a:p>
            <a:pPr marL="469900" indent="-457200">
              <a:lnSpc>
                <a:spcPts val="3329"/>
              </a:lnSpc>
              <a:spcBef>
                <a:spcPts val="340"/>
              </a:spcBef>
              <a:buAutoNum type="arabicPeriod" startAt="4"/>
              <a:tabLst>
                <a:tab pos="469265" algn="l"/>
                <a:tab pos="469900" algn="l"/>
              </a:tabLst>
            </a:pPr>
            <a:r>
              <a:rPr sz="2800" b="1" spc="70" dirty="0">
                <a:latin typeface="Times New Roman"/>
                <a:cs typeface="Times New Roman"/>
              </a:rPr>
              <a:t>Economic</a:t>
            </a:r>
            <a:r>
              <a:rPr sz="2800" b="1" spc="1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Factors</a:t>
            </a:r>
            <a:endParaRPr sz="2800">
              <a:latin typeface="Times New Roman"/>
              <a:cs typeface="Times New Roman"/>
            </a:endParaRPr>
          </a:p>
          <a:p>
            <a:pPr marL="870585" marR="5715" lvl="1" indent="-457200" algn="just">
              <a:lnSpc>
                <a:spcPct val="80000"/>
              </a:lnSpc>
              <a:spcBef>
                <a:spcPts val="545"/>
              </a:spcBef>
              <a:buFont typeface="Arial"/>
              <a:buChar char="•"/>
              <a:tabLst>
                <a:tab pos="871219" algn="l"/>
              </a:tabLst>
            </a:pPr>
            <a:r>
              <a:rPr sz="2400" b="1" spc="70" dirty="0">
                <a:latin typeface="Times New Roman"/>
                <a:cs typeface="Times New Roman"/>
              </a:rPr>
              <a:t>Socio-Economic </a:t>
            </a:r>
            <a:r>
              <a:rPr sz="2400" b="1" spc="-5" dirty="0">
                <a:latin typeface="Times New Roman"/>
                <a:cs typeface="Times New Roman"/>
              </a:rPr>
              <a:t>Factors </a:t>
            </a:r>
            <a:r>
              <a:rPr sz="2400" dirty="0">
                <a:latin typeface="Palladio Uralic"/>
                <a:cs typeface="Palladio Uralic"/>
              </a:rPr>
              <a:t>– </a:t>
            </a:r>
            <a:r>
              <a:rPr sz="2400" spc="-5" dirty="0">
                <a:latin typeface="Palladio Uralic"/>
                <a:cs typeface="Palladio Uralic"/>
              </a:rPr>
              <a:t>Availability of jobs and high wages can  contribute to high population density through</a:t>
            </a:r>
            <a:r>
              <a:rPr sz="2400" spc="95" dirty="0">
                <a:latin typeface="Palladio Uralic"/>
                <a:cs typeface="Palladio Uralic"/>
              </a:rPr>
              <a:t> </a:t>
            </a:r>
            <a:r>
              <a:rPr sz="2400" spc="-5" dirty="0">
                <a:latin typeface="Palladio Uralic"/>
                <a:cs typeface="Palladio Uralic"/>
              </a:rPr>
              <a:t>migration.</a:t>
            </a:r>
            <a:endParaRPr sz="2400">
              <a:latin typeface="Palladio Uralic"/>
              <a:cs typeface="Palladio Uralic"/>
            </a:endParaRPr>
          </a:p>
          <a:p>
            <a:pPr marL="870585" marR="5080" lvl="1" indent="-457200" algn="just">
              <a:lnSpc>
                <a:spcPct val="80000"/>
              </a:lnSpc>
              <a:spcBef>
                <a:spcPts val="495"/>
              </a:spcBef>
              <a:buFont typeface="Arial"/>
              <a:buChar char="•"/>
              <a:tabLst>
                <a:tab pos="871219" algn="l"/>
              </a:tabLst>
            </a:pPr>
            <a:r>
              <a:rPr sz="2400" b="1" spc="80" dirty="0">
                <a:latin typeface="Times New Roman"/>
                <a:cs typeface="Times New Roman"/>
              </a:rPr>
              <a:t>Minerals </a:t>
            </a:r>
            <a:r>
              <a:rPr sz="2400" b="1" dirty="0">
                <a:latin typeface="Times New Roman"/>
                <a:cs typeface="Times New Roman"/>
              </a:rPr>
              <a:t>– </a:t>
            </a:r>
            <a:r>
              <a:rPr sz="2400" dirty="0">
                <a:latin typeface="Palladio Uralic"/>
                <a:cs typeface="Palladio Uralic"/>
              </a:rPr>
              <a:t>Areas </a:t>
            </a:r>
            <a:r>
              <a:rPr sz="2400" spc="-5" dirty="0">
                <a:latin typeface="Palladio Uralic"/>
                <a:cs typeface="Palladio Uralic"/>
              </a:rPr>
              <a:t>with </a:t>
            </a:r>
            <a:r>
              <a:rPr sz="2400" dirty="0">
                <a:latin typeface="Palladio Uralic"/>
                <a:cs typeface="Palladio Uralic"/>
              </a:rPr>
              <a:t>mineral </a:t>
            </a:r>
            <a:r>
              <a:rPr sz="2400" spc="-5" dirty="0">
                <a:latin typeface="Palladio Uralic"/>
                <a:cs typeface="Palladio Uralic"/>
              </a:rPr>
              <a:t>deposits </a:t>
            </a:r>
            <a:r>
              <a:rPr sz="2400" dirty="0">
                <a:latin typeface="Palladio Uralic"/>
                <a:cs typeface="Palladio Uralic"/>
              </a:rPr>
              <a:t>attract </a:t>
            </a:r>
            <a:r>
              <a:rPr sz="2400" spc="-5" dirty="0">
                <a:latin typeface="Palladio Uralic"/>
                <a:cs typeface="Palladio Uralic"/>
              </a:rPr>
              <a:t>industries hence </a:t>
            </a:r>
            <a:r>
              <a:rPr sz="2400" dirty="0">
                <a:latin typeface="Palladio Uralic"/>
                <a:cs typeface="Palladio Uralic"/>
              </a:rPr>
              <a:t>result  </a:t>
            </a:r>
            <a:r>
              <a:rPr sz="2400" spc="-5" dirty="0">
                <a:latin typeface="Palladio Uralic"/>
                <a:cs typeface="Palladio Uralic"/>
              </a:rPr>
              <a:t>in dense</a:t>
            </a:r>
            <a:r>
              <a:rPr sz="2400" spc="-15" dirty="0">
                <a:latin typeface="Palladio Uralic"/>
                <a:cs typeface="Palladio Uralic"/>
              </a:rPr>
              <a:t> </a:t>
            </a:r>
            <a:r>
              <a:rPr sz="2400" spc="-5" dirty="0">
                <a:latin typeface="Palladio Uralic"/>
                <a:cs typeface="Palladio Uralic"/>
              </a:rPr>
              <a:t>population.</a:t>
            </a:r>
            <a:endParaRPr sz="2400">
              <a:latin typeface="Palladio Uralic"/>
              <a:cs typeface="Palladio Uralic"/>
            </a:endParaRPr>
          </a:p>
          <a:p>
            <a:pPr marL="870585" marR="6350" lvl="1" indent="-457200" algn="just">
              <a:lnSpc>
                <a:spcPts val="2300"/>
              </a:lnSpc>
              <a:spcBef>
                <a:spcPts val="484"/>
              </a:spcBef>
              <a:buFont typeface="Arial"/>
              <a:buChar char="•"/>
              <a:tabLst>
                <a:tab pos="871219" algn="l"/>
              </a:tabLst>
            </a:pPr>
            <a:r>
              <a:rPr sz="2400" b="1" spc="75" dirty="0">
                <a:latin typeface="Times New Roman"/>
                <a:cs typeface="Times New Roman"/>
              </a:rPr>
              <a:t>Urbanization </a:t>
            </a:r>
            <a:r>
              <a:rPr sz="2400" b="1" dirty="0">
                <a:latin typeface="Times New Roman"/>
                <a:cs typeface="Times New Roman"/>
              </a:rPr>
              <a:t>– </a:t>
            </a:r>
            <a:r>
              <a:rPr sz="2400" spc="-5" dirty="0">
                <a:latin typeface="Palladio Uralic"/>
                <a:cs typeface="Palladio Uralic"/>
              </a:rPr>
              <a:t>Cities offer better employment opportunities,  educational and </a:t>
            </a:r>
            <a:r>
              <a:rPr sz="2400" dirty="0">
                <a:latin typeface="Palladio Uralic"/>
                <a:cs typeface="Palladio Uralic"/>
              </a:rPr>
              <a:t>medical </a:t>
            </a:r>
            <a:r>
              <a:rPr sz="2400" spc="-5" dirty="0">
                <a:latin typeface="Palladio Uralic"/>
                <a:cs typeface="Palladio Uralic"/>
              </a:rPr>
              <a:t>facilities, better means of transport and  communication.</a:t>
            </a:r>
            <a:endParaRPr sz="24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~PP3382.WAV">
            <a:hlinkClick r:id="" action="ppaction://media"/>
          </p:cNvPr>
          <p:cNvPicPr>
            <a:picLocks noRot="1" noChangeAspect="1"/>
          </p:cNvPicPr>
          <p:nvPr>
            <a:wavAudioFile r:embed="rId1" name="~PP3382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0336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123430" cy="1006475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20764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635"/>
              </a:spcBef>
            </a:pPr>
            <a:r>
              <a:rPr sz="3200" i="0" dirty="0">
                <a:solidFill>
                  <a:srgbClr val="000000"/>
                </a:solidFill>
                <a:latin typeface="Times New Roman"/>
                <a:cs typeface="Times New Roman"/>
              </a:rPr>
              <a:t>Factors </a:t>
            </a: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affecting Population</a:t>
            </a:r>
            <a:r>
              <a:rPr sz="3200" i="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75" dirty="0">
                <a:solidFill>
                  <a:srgbClr val="000000"/>
                </a:solidFill>
                <a:latin typeface="Times New Roman"/>
                <a:cs typeface="Times New Roman"/>
              </a:rPr>
              <a:t>Density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578785"/>
            <a:ext cx="10354310" cy="160274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365"/>
              </a:spcBef>
              <a:buAutoNum type="arabicPeriod" startAt="6"/>
              <a:tabLst>
                <a:tab pos="469265" algn="l"/>
                <a:tab pos="469900" algn="l"/>
              </a:tabLst>
            </a:pPr>
            <a:r>
              <a:rPr sz="2800" b="1" spc="85" dirty="0">
                <a:latin typeface="Times New Roman"/>
                <a:cs typeface="Times New Roman"/>
              </a:rPr>
              <a:t>Political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Factors</a:t>
            </a:r>
            <a:endParaRPr sz="2800">
              <a:latin typeface="Times New Roman"/>
              <a:cs typeface="Times New Roman"/>
            </a:endParaRPr>
          </a:p>
          <a:p>
            <a:pPr marL="870585" lvl="1" indent="-457834">
              <a:lnSpc>
                <a:spcPct val="100000"/>
              </a:lnSpc>
              <a:spcBef>
                <a:spcPts val="234"/>
              </a:spcBef>
              <a:buFont typeface="Arial"/>
              <a:buChar char="•"/>
              <a:tabLst>
                <a:tab pos="870585" algn="l"/>
                <a:tab pos="871219" algn="l"/>
              </a:tabLst>
            </a:pPr>
            <a:r>
              <a:rPr sz="2400" spc="-5" dirty="0">
                <a:latin typeface="Palladio Uralic"/>
                <a:cs typeface="Palladio Uralic"/>
              </a:rPr>
              <a:t>Political unrest and wars trigger population</a:t>
            </a:r>
            <a:r>
              <a:rPr sz="2400" spc="55" dirty="0">
                <a:latin typeface="Palladio Uralic"/>
                <a:cs typeface="Palladio Uralic"/>
              </a:rPr>
              <a:t> </a:t>
            </a:r>
            <a:r>
              <a:rPr sz="2400" spc="-5" dirty="0">
                <a:latin typeface="Palladio Uralic"/>
                <a:cs typeface="Palladio Uralic"/>
              </a:rPr>
              <a:t>movements.</a:t>
            </a:r>
            <a:endParaRPr sz="2400">
              <a:latin typeface="Palladio Uralic"/>
              <a:cs typeface="Palladio Uralic"/>
            </a:endParaRPr>
          </a:p>
          <a:p>
            <a:pPr marL="870585" marR="5080" lvl="1" indent="-457200">
              <a:lnSpc>
                <a:spcPts val="2590"/>
              </a:lnSpc>
              <a:spcBef>
                <a:spcPts val="530"/>
              </a:spcBef>
              <a:buFont typeface="Arial"/>
              <a:buChar char="•"/>
              <a:tabLst>
                <a:tab pos="870585" algn="l"/>
                <a:tab pos="871219" algn="l"/>
              </a:tabLst>
            </a:pPr>
            <a:r>
              <a:rPr sz="2400" spc="-5" dirty="0">
                <a:latin typeface="Palladio Uralic"/>
                <a:cs typeface="Palladio Uralic"/>
              </a:rPr>
              <a:t>Pakistan </a:t>
            </a:r>
            <a:r>
              <a:rPr sz="2400" dirty="0">
                <a:latin typeface="Palladio Uralic"/>
                <a:cs typeface="Palladio Uralic"/>
              </a:rPr>
              <a:t>– </a:t>
            </a:r>
            <a:r>
              <a:rPr sz="2400" spc="-5" dirty="0">
                <a:latin typeface="Palladio Uralic"/>
                <a:cs typeface="Palladio Uralic"/>
              </a:rPr>
              <a:t>over </a:t>
            </a:r>
            <a:r>
              <a:rPr sz="2400" dirty="0">
                <a:latin typeface="Palladio Uralic"/>
                <a:cs typeface="Palladio Uralic"/>
              </a:rPr>
              <a:t>2.3 </a:t>
            </a:r>
            <a:r>
              <a:rPr sz="2400" spc="-5" dirty="0">
                <a:latin typeface="Palladio Uralic"/>
                <a:cs typeface="Palladio Uralic"/>
              </a:rPr>
              <a:t>million people fled from their </a:t>
            </a:r>
            <a:r>
              <a:rPr sz="2400" dirty="0">
                <a:latin typeface="Palladio Uralic"/>
                <a:cs typeface="Palladio Uralic"/>
              </a:rPr>
              <a:t>homes </a:t>
            </a:r>
            <a:r>
              <a:rPr sz="2400" spc="-10" dirty="0">
                <a:latin typeface="Palladio Uralic"/>
                <a:cs typeface="Palladio Uralic"/>
              </a:rPr>
              <a:t>as </a:t>
            </a:r>
            <a:r>
              <a:rPr sz="2400" dirty="0">
                <a:latin typeface="Palladio Uralic"/>
                <a:cs typeface="Palladio Uralic"/>
              </a:rPr>
              <a:t>a </a:t>
            </a:r>
            <a:r>
              <a:rPr sz="2400" spc="-5" dirty="0">
                <a:latin typeface="Palladio Uralic"/>
                <a:cs typeface="Palladio Uralic"/>
              </a:rPr>
              <a:t>result </a:t>
            </a:r>
            <a:r>
              <a:rPr sz="2400" spc="-10" dirty="0">
                <a:latin typeface="Palladio Uralic"/>
                <a:cs typeface="Palladio Uralic"/>
              </a:rPr>
              <a:t>of  </a:t>
            </a:r>
            <a:r>
              <a:rPr sz="2400" spc="-5" dirty="0">
                <a:latin typeface="Palladio Uralic"/>
                <a:cs typeface="Palladio Uralic"/>
              </a:rPr>
              <a:t>fighting in Malakand, </a:t>
            </a:r>
            <a:r>
              <a:rPr sz="2400" dirty="0">
                <a:latin typeface="Palladio Uralic"/>
                <a:cs typeface="Palladio Uralic"/>
              </a:rPr>
              <a:t>Swat </a:t>
            </a:r>
            <a:r>
              <a:rPr sz="2400" spc="-5" dirty="0">
                <a:latin typeface="Palladio Uralic"/>
                <a:cs typeface="Palladio Uralic"/>
              </a:rPr>
              <a:t>and surrounding</a:t>
            </a:r>
            <a:r>
              <a:rPr sz="2400" spc="70" dirty="0">
                <a:latin typeface="Palladio Uralic"/>
                <a:cs typeface="Palladio Uralic"/>
              </a:rPr>
              <a:t> </a:t>
            </a:r>
            <a:r>
              <a:rPr sz="2400" spc="-5" dirty="0">
                <a:latin typeface="Palladio Uralic"/>
                <a:cs typeface="Palladio Uralic"/>
              </a:rPr>
              <a:t>areas.</a:t>
            </a:r>
            <a:endParaRPr sz="24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~PP1756.WAV">
            <a:hlinkClick r:id="" action="ppaction://media"/>
          </p:cNvPr>
          <p:cNvPicPr>
            <a:picLocks noRot="1" noChangeAspect="1"/>
          </p:cNvPicPr>
          <p:nvPr>
            <a:wavAudioFile r:embed="rId1" name="~PP1756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690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3844290" cy="864869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137160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1080"/>
              </a:spcBef>
            </a:pPr>
            <a:r>
              <a:rPr sz="3200" i="0" spc="65" dirty="0">
                <a:solidFill>
                  <a:srgbClr val="000000"/>
                </a:solidFill>
                <a:latin typeface="Times New Roman"/>
                <a:cs typeface="Times New Roman"/>
              </a:rPr>
              <a:t>World</a:t>
            </a:r>
            <a:r>
              <a:rPr sz="3200" i="0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Population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341894"/>
            <a:ext cx="9912350" cy="134620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5080" indent="-2286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Palladio Uralic"/>
                <a:cs typeface="Palladio Uralic"/>
              </a:rPr>
              <a:t>World population </a:t>
            </a:r>
            <a:r>
              <a:rPr sz="2800" dirty="0">
                <a:latin typeface="Palladio Uralic"/>
                <a:cs typeface="Palladio Uralic"/>
              </a:rPr>
              <a:t>has </a:t>
            </a:r>
            <a:r>
              <a:rPr sz="2800" spc="-5" dirty="0">
                <a:latin typeface="Palladio Uralic"/>
                <a:cs typeface="Palladio Uralic"/>
              </a:rPr>
              <a:t>reached over 7.21 billion (United </a:t>
            </a:r>
            <a:r>
              <a:rPr sz="2800" dirty="0">
                <a:latin typeface="Palladio Uralic"/>
                <a:cs typeface="Palladio Uralic"/>
              </a:rPr>
              <a:t>states  </a:t>
            </a:r>
            <a:r>
              <a:rPr sz="2800" spc="-5" dirty="0">
                <a:latin typeface="Palladio Uralic"/>
                <a:cs typeface="Palladio Uralic"/>
              </a:rPr>
              <a:t>Census</a:t>
            </a:r>
            <a:r>
              <a:rPr sz="2800" spc="-35" dirty="0">
                <a:latin typeface="Palladio Uralic"/>
                <a:cs typeface="Palladio Uralic"/>
              </a:rPr>
              <a:t> </a:t>
            </a:r>
            <a:r>
              <a:rPr sz="2800" dirty="0">
                <a:latin typeface="Palladio Uralic"/>
                <a:cs typeface="Palladio Uralic"/>
              </a:rPr>
              <a:t>Bureau).</a:t>
            </a:r>
            <a:endParaRPr sz="2800">
              <a:latin typeface="Palladio Uralic"/>
              <a:cs typeface="Palladio Uralic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Palladio Uralic"/>
                <a:cs typeface="Palladio Uralic"/>
              </a:rPr>
              <a:t>Above 9.4 billion till</a:t>
            </a:r>
            <a:r>
              <a:rPr sz="2800" spc="-35" dirty="0">
                <a:latin typeface="Palladio Uralic"/>
                <a:cs typeface="Palladio Uralic"/>
              </a:rPr>
              <a:t> </a:t>
            </a:r>
            <a:r>
              <a:rPr sz="2800" dirty="0">
                <a:latin typeface="Palladio Uralic"/>
                <a:cs typeface="Palladio Uralic"/>
              </a:rPr>
              <a:t>2050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65539" y="2815850"/>
            <a:ext cx="8297405" cy="32033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~PP2221.WAV">
            <a:hlinkClick r:id="" action="ppaction://media"/>
          </p:cNvPr>
          <p:cNvPicPr>
            <a:picLocks noRot="1" noChangeAspect="1"/>
          </p:cNvPicPr>
          <p:nvPr>
            <a:wavAudioFile r:embed="rId1" name="~PP2221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717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~PP3848.WAV">
            <a:hlinkClick r:id="" action="ppaction://media"/>
          </p:cNvPr>
          <p:cNvPicPr>
            <a:picLocks noRot="1" noChangeAspect="1"/>
          </p:cNvPicPr>
          <p:nvPr>
            <a:wavAudioFile r:embed="rId1" name="~PP3848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7635" y="6461754"/>
            <a:ext cx="536829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b="1" i="1" spc="-5" dirty="0">
                <a:latin typeface="Carlito"/>
                <a:cs typeface="Carlito"/>
              </a:rPr>
              <a:t>“Human </a:t>
            </a:r>
            <a:r>
              <a:rPr sz="1200" b="1" i="1" dirty="0">
                <a:latin typeface="Carlito"/>
                <a:cs typeface="Carlito"/>
              </a:rPr>
              <a:t>, </a:t>
            </a:r>
            <a:r>
              <a:rPr sz="1200" b="1" i="1" spc="-5" dirty="0">
                <a:latin typeface="Carlito"/>
                <a:cs typeface="Carlito"/>
              </a:rPr>
              <a:t>Economic </a:t>
            </a:r>
            <a:r>
              <a:rPr sz="1200" b="1" i="1" dirty="0">
                <a:latin typeface="Carlito"/>
                <a:cs typeface="Carlito"/>
              </a:rPr>
              <a:t>and </a:t>
            </a:r>
            <a:r>
              <a:rPr sz="1200" b="1" i="1" spc="-5" dirty="0">
                <a:latin typeface="Carlito"/>
                <a:cs typeface="Carlito"/>
              </a:rPr>
              <a:t>Regional Geography </a:t>
            </a:r>
            <a:r>
              <a:rPr sz="1200" b="1" i="1" dirty="0">
                <a:latin typeface="Carlito"/>
                <a:cs typeface="Carlito"/>
              </a:rPr>
              <a:t>: </a:t>
            </a:r>
            <a:r>
              <a:rPr sz="1200" b="1" i="1" spc="-5" dirty="0">
                <a:latin typeface="Carlito"/>
                <a:cs typeface="Carlito"/>
              </a:rPr>
              <a:t>Paper </a:t>
            </a:r>
            <a:r>
              <a:rPr sz="1200" b="1" i="1" dirty="0">
                <a:latin typeface="Carlito"/>
                <a:cs typeface="Carlito"/>
              </a:rPr>
              <a:t>II “ </a:t>
            </a:r>
            <a:r>
              <a:rPr sz="1200" b="1" i="1" spc="-5" dirty="0">
                <a:latin typeface="Carlito"/>
                <a:cs typeface="Carlito"/>
              </a:rPr>
              <a:t>…… Author: Imran</a:t>
            </a:r>
            <a:r>
              <a:rPr sz="1200" b="1" i="1" spc="165" dirty="0">
                <a:latin typeface="Carlito"/>
                <a:cs typeface="Carlito"/>
              </a:rPr>
              <a:t> </a:t>
            </a:r>
            <a:r>
              <a:rPr sz="1200" b="1" i="1" spc="-5" dirty="0">
                <a:latin typeface="Carlito"/>
                <a:cs typeface="Carlito"/>
              </a:rPr>
              <a:t>Bashir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878195" cy="1022350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215900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1700"/>
              </a:spcBef>
            </a:pPr>
            <a:r>
              <a:rPr sz="3200" i="0" spc="100" dirty="0">
                <a:solidFill>
                  <a:srgbClr val="000000"/>
                </a:solidFill>
                <a:latin typeface="Times New Roman"/>
                <a:cs typeface="Times New Roman"/>
              </a:rPr>
              <a:t>History </a:t>
            </a:r>
            <a:r>
              <a:rPr sz="3200" i="0" spc="175" dirty="0">
                <a:solidFill>
                  <a:srgbClr val="000000"/>
                </a:solidFill>
                <a:latin typeface="Times New Roman"/>
                <a:cs typeface="Times New Roman"/>
              </a:rPr>
              <a:t>of </a:t>
            </a:r>
            <a:r>
              <a:rPr sz="3200" i="0" spc="70" dirty="0">
                <a:solidFill>
                  <a:srgbClr val="000000"/>
                </a:solidFill>
                <a:latin typeface="Times New Roman"/>
                <a:cs typeface="Times New Roman"/>
              </a:rPr>
              <a:t>World</a:t>
            </a:r>
            <a:r>
              <a:rPr sz="3200" i="0" spc="-3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Population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8" y="1440078"/>
            <a:ext cx="10434955" cy="389382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5" dirty="0">
                <a:latin typeface="Palladio Uralic"/>
                <a:cs typeface="Palladio Uralic"/>
              </a:rPr>
              <a:t>Until </a:t>
            </a:r>
            <a:r>
              <a:rPr sz="2600" spc="5" dirty="0">
                <a:latin typeface="Palladio Uralic"/>
                <a:cs typeface="Palladio Uralic"/>
              </a:rPr>
              <a:t>1800s </a:t>
            </a:r>
            <a:r>
              <a:rPr sz="2600" dirty="0">
                <a:latin typeface="Palladio Uralic"/>
                <a:cs typeface="Palladio Uralic"/>
              </a:rPr>
              <a:t>the world </a:t>
            </a:r>
            <a:r>
              <a:rPr sz="2600" spc="-5" dirty="0">
                <a:latin typeface="Palladio Uralic"/>
                <a:cs typeface="Palladio Uralic"/>
              </a:rPr>
              <a:t>population </a:t>
            </a:r>
            <a:r>
              <a:rPr sz="2600" dirty="0">
                <a:latin typeface="Palladio Uralic"/>
                <a:cs typeface="Palladio Uralic"/>
              </a:rPr>
              <a:t>grew </a:t>
            </a:r>
            <a:r>
              <a:rPr sz="2600" spc="-5" dirty="0">
                <a:latin typeface="Palladio Uralic"/>
                <a:cs typeface="Palladio Uralic"/>
              </a:rPr>
              <a:t>slowly for </a:t>
            </a:r>
            <a:r>
              <a:rPr sz="2600" dirty="0">
                <a:latin typeface="Palladio Uralic"/>
                <a:cs typeface="Palladio Uralic"/>
              </a:rPr>
              <a:t>thousands </a:t>
            </a:r>
            <a:r>
              <a:rPr sz="2600" spc="-5" dirty="0">
                <a:latin typeface="Palladio Uralic"/>
                <a:cs typeface="Palladio Uralic"/>
              </a:rPr>
              <a:t>of</a:t>
            </a:r>
            <a:r>
              <a:rPr sz="2600" spc="-65" dirty="0">
                <a:latin typeface="Palladio Uralic"/>
                <a:cs typeface="Palladio Uralic"/>
              </a:rPr>
              <a:t> </a:t>
            </a:r>
            <a:r>
              <a:rPr sz="2600" dirty="0">
                <a:latin typeface="Palladio Uralic"/>
                <a:cs typeface="Palladio Uralic"/>
              </a:rPr>
              <a:t>years.</a:t>
            </a:r>
            <a:endParaRPr sz="2600">
              <a:latin typeface="Palladio Uralic"/>
              <a:cs typeface="Palladio Uralic"/>
            </a:endParaRPr>
          </a:p>
          <a:p>
            <a:pPr marL="241300" indent="-228600">
              <a:lnSpc>
                <a:spcPct val="100000"/>
              </a:lnSpc>
              <a:spcBef>
                <a:spcPts val="68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5" dirty="0">
                <a:latin typeface="Palladio Uralic"/>
                <a:cs typeface="Palladio Uralic"/>
              </a:rPr>
              <a:t>In </a:t>
            </a:r>
            <a:r>
              <a:rPr sz="2600" spc="5" dirty="0">
                <a:latin typeface="Palladio Uralic"/>
                <a:cs typeface="Palladio Uralic"/>
              </a:rPr>
              <a:t>1820, </a:t>
            </a:r>
            <a:r>
              <a:rPr sz="2600" dirty="0">
                <a:latin typeface="Palladio Uralic"/>
                <a:cs typeface="Palladio Uralic"/>
              </a:rPr>
              <a:t>world </a:t>
            </a:r>
            <a:r>
              <a:rPr sz="2600" spc="-5" dirty="0">
                <a:latin typeface="Palladio Uralic"/>
                <a:cs typeface="Palladio Uralic"/>
              </a:rPr>
              <a:t>population </a:t>
            </a:r>
            <a:r>
              <a:rPr sz="2600" dirty="0">
                <a:latin typeface="Palladio Uralic"/>
                <a:cs typeface="Palladio Uralic"/>
              </a:rPr>
              <a:t>reached 1</a:t>
            </a:r>
            <a:r>
              <a:rPr sz="2600" spc="-80" dirty="0">
                <a:latin typeface="Palladio Uralic"/>
                <a:cs typeface="Palladio Uralic"/>
              </a:rPr>
              <a:t> </a:t>
            </a:r>
            <a:r>
              <a:rPr sz="2600" spc="-5" dirty="0">
                <a:latin typeface="Palladio Uralic"/>
                <a:cs typeface="Palladio Uralic"/>
              </a:rPr>
              <a:t>billion.</a:t>
            </a:r>
            <a:endParaRPr sz="2600">
              <a:latin typeface="Palladio Uralic"/>
              <a:cs typeface="Palladio Uralic"/>
            </a:endParaRPr>
          </a:p>
          <a:p>
            <a:pPr marL="241300" indent="-228600">
              <a:lnSpc>
                <a:spcPct val="100000"/>
              </a:lnSpc>
              <a:spcBef>
                <a:spcPts val="68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5" dirty="0">
                <a:latin typeface="Palladio Uralic"/>
                <a:cs typeface="Palladio Uralic"/>
              </a:rPr>
              <a:t>In </a:t>
            </a:r>
            <a:r>
              <a:rPr sz="2600" dirty="0">
                <a:latin typeface="Palladio Uralic"/>
                <a:cs typeface="Palladio Uralic"/>
              </a:rPr>
              <a:t>early </a:t>
            </a:r>
            <a:r>
              <a:rPr sz="2600" spc="5" dirty="0">
                <a:latin typeface="Palladio Uralic"/>
                <a:cs typeface="Palladio Uralic"/>
              </a:rPr>
              <a:t>1970s, </a:t>
            </a:r>
            <a:r>
              <a:rPr sz="2600" spc="-5" dirty="0">
                <a:latin typeface="Palladio Uralic"/>
                <a:cs typeface="Palladio Uralic"/>
              </a:rPr>
              <a:t>it </a:t>
            </a:r>
            <a:r>
              <a:rPr sz="2600" dirty="0">
                <a:latin typeface="Palladio Uralic"/>
                <a:cs typeface="Palladio Uralic"/>
              </a:rPr>
              <a:t>reached 3</a:t>
            </a:r>
            <a:r>
              <a:rPr sz="2600" spc="-105" dirty="0">
                <a:latin typeface="Palladio Uralic"/>
                <a:cs typeface="Palladio Uralic"/>
              </a:rPr>
              <a:t> </a:t>
            </a:r>
            <a:r>
              <a:rPr sz="2600" spc="-5" dirty="0">
                <a:latin typeface="Palladio Uralic"/>
                <a:cs typeface="Palladio Uralic"/>
              </a:rPr>
              <a:t>billion.</a:t>
            </a:r>
            <a:endParaRPr sz="2600">
              <a:latin typeface="Palladio Uralic"/>
              <a:cs typeface="Palladio Uralic"/>
            </a:endParaRPr>
          </a:p>
          <a:p>
            <a:pPr marL="241300" indent="-2286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5" dirty="0">
                <a:latin typeface="Palladio Uralic"/>
                <a:cs typeface="Palladio Uralic"/>
              </a:rPr>
              <a:t>In </a:t>
            </a:r>
            <a:r>
              <a:rPr sz="2600" spc="5" dirty="0">
                <a:latin typeface="Palladio Uralic"/>
                <a:cs typeface="Palladio Uralic"/>
              </a:rPr>
              <a:t>1987, </a:t>
            </a:r>
            <a:r>
              <a:rPr sz="2600" dirty="0">
                <a:latin typeface="Palladio Uralic"/>
                <a:cs typeface="Palladio Uralic"/>
              </a:rPr>
              <a:t>5</a:t>
            </a:r>
            <a:r>
              <a:rPr sz="2600" spc="-145" dirty="0">
                <a:latin typeface="Palladio Uralic"/>
                <a:cs typeface="Palladio Uralic"/>
              </a:rPr>
              <a:t> </a:t>
            </a:r>
            <a:r>
              <a:rPr sz="2600" spc="-5" dirty="0">
                <a:latin typeface="Palladio Uralic"/>
                <a:cs typeface="Palladio Uralic"/>
              </a:rPr>
              <a:t>billion</a:t>
            </a:r>
            <a:endParaRPr sz="2600">
              <a:latin typeface="Palladio Uralic"/>
              <a:cs typeface="Palladio Uralic"/>
            </a:endParaRPr>
          </a:p>
          <a:p>
            <a:pPr marL="241300" indent="-228600">
              <a:lnSpc>
                <a:spcPct val="100000"/>
              </a:lnSpc>
              <a:spcBef>
                <a:spcPts val="68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5" dirty="0">
                <a:latin typeface="Palladio Uralic"/>
                <a:cs typeface="Palladio Uralic"/>
              </a:rPr>
              <a:t>In </a:t>
            </a:r>
            <a:r>
              <a:rPr sz="2600" spc="5" dirty="0">
                <a:latin typeface="Palladio Uralic"/>
                <a:cs typeface="Palladio Uralic"/>
              </a:rPr>
              <a:t>1999, </a:t>
            </a:r>
            <a:r>
              <a:rPr sz="2600" dirty="0">
                <a:latin typeface="Palladio Uralic"/>
                <a:cs typeface="Palladio Uralic"/>
              </a:rPr>
              <a:t>6</a:t>
            </a:r>
            <a:r>
              <a:rPr sz="2600" spc="-145" dirty="0">
                <a:latin typeface="Palladio Uralic"/>
                <a:cs typeface="Palladio Uralic"/>
              </a:rPr>
              <a:t> </a:t>
            </a:r>
            <a:r>
              <a:rPr sz="2600" spc="-5" dirty="0">
                <a:latin typeface="Palladio Uralic"/>
                <a:cs typeface="Palladio Uralic"/>
              </a:rPr>
              <a:t>billion</a:t>
            </a:r>
            <a:endParaRPr sz="2600">
              <a:latin typeface="Palladio Uralic"/>
              <a:cs typeface="Palladio Uralic"/>
            </a:endParaRPr>
          </a:p>
          <a:p>
            <a:pPr marL="241300" indent="-228600">
              <a:lnSpc>
                <a:spcPct val="100000"/>
              </a:lnSpc>
              <a:spcBef>
                <a:spcPts val="685"/>
              </a:spcBef>
              <a:buFont typeface="Arial"/>
              <a:buChar char="•"/>
              <a:tabLst>
                <a:tab pos="241300" algn="l"/>
              </a:tabLst>
            </a:pPr>
            <a:r>
              <a:rPr sz="2600" dirty="0">
                <a:latin typeface="Palladio Uralic"/>
                <a:cs typeface="Palladio Uralic"/>
              </a:rPr>
              <a:t>Growth rate </a:t>
            </a:r>
            <a:r>
              <a:rPr sz="2600" spc="-5" dirty="0">
                <a:latin typeface="Palladio Uralic"/>
                <a:cs typeface="Palladio Uralic"/>
              </a:rPr>
              <a:t>is now </a:t>
            </a:r>
            <a:r>
              <a:rPr sz="2600" dirty="0">
                <a:latin typeface="Palladio Uralic"/>
                <a:cs typeface="Palladio Uralic"/>
              </a:rPr>
              <a:t>1 </a:t>
            </a:r>
            <a:r>
              <a:rPr sz="2600" spc="-5" dirty="0">
                <a:latin typeface="Palladio Uralic"/>
                <a:cs typeface="Palladio Uralic"/>
              </a:rPr>
              <a:t>billion </a:t>
            </a:r>
            <a:r>
              <a:rPr sz="2600" dirty="0">
                <a:latin typeface="Palladio Uralic"/>
                <a:cs typeface="Palladio Uralic"/>
              </a:rPr>
              <a:t>every 15</a:t>
            </a:r>
            <a:r>
              <a:rPr sz="2600" spc="-55" dirty="0">
                <a:latin typeface="Palladio Uralic"/>
                <a:cs typeface="Palladio Uralic"/>
              </a:rPr>
              <a:t> </a:t>
            </a:r>
            <a:r>
              <a:rPr sz="2600" dirty="0">
                <a:latin typeface="Palladio Uralic"/>
                <a:cs typeface="Palladio Uralic"/>
              </a:rPr>
              <a:t>years.</a:t>
            </a:r>
            <a:endParaRPr sz="2600">
              <a:latin typeface="Palladio Uralic"/>
              <a:cs typeface="Palladio Uralic"/>
            </a:endParaRPr>
          </a:p>
          <a:p>
            <a:pPr marL="241300" indent="-2286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5" dirty="0">
                <a:latin typeface="Palladio Uralic"/>
                <a:cs typeface="Palladio Uralic"/>
              </a:rPr>
              <a:t>Developed countries </a:t>
            </a:r>
            <a:r>
              <a:rPr sz="2600" dirty="0">
                <a:latin typeface="Palladio Uralic"/>
                <a:cs typeface="Palladio Uralic"/>
              </a:rPr>
              <a:t>are taking more time to double </a:t>
            </a:r>
            <a:r>
              <a:rPr sz="2600" spc="-5" dirty="0">
                <a:latin typeface="Palladio Uralic"/>
                <a:cs typeface="Palladio Uralic"/>
              </a:rPr>
              <a:t>their</a:t>
            </a:r>
            <a:r>
              <a:rPr sz="2600" spc="25" dirty="0">
                <a:latin typeface="Palladio Uralic"/>
                <a:cs typeface="Palladio Uralic"/>
              </a:rPr>
              <a:t> </a:t>
            </a:r>
            <a:r>
              <a:rPr sz="2600" spc="-5" dirty="0">
                <a:latin typeface="Palladio Uralic"/>
                <a:cs typeface="Palladio Uralic"/>
              </a:rPr>
              <a:t>population.</a:t>
            </a:r>
            <a:endParaRPr sz="2600">
              <a:latin typeface="Palladio Uralic"/>
              <a:cs typeface="Palladio Uralic"/>
            </a:endParaRPr>
          </a:p>
          <a:p>
            <a:pPr marL="241300" indent="-228600">
              <a:lnSpc>
                <a:spcPct val="100000"/>
              </a:lnSpc>
              <a:spcBef>
                <a:spcPts val="68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5" dirty="0">
                <a:latin typeface="Palladio Uralic"/>
                <a:cs typeface="Palladio Uralic"/>
              </a:rPr>
              <a:t>Most of </a:t>
            </a:r>
            <a:r>
              <a:rPr sz="2600" dirty="0">
                <a:latin typeface="Palladio Uralic"/>
                <a:cs typeface="Palladio Uralic"/>
              </a:rPr>
              <a:t>the growth </a:t>
            </a:r>
            <a:r>
              <a:rPr sz="2600" spc="-5" dirty="0">
                <a:latin typeface="Palladio Uralic"/>
                <a:cs typeface="Palladio Uralic"/>
              </a:rPr>
              <a:t>is </a:t>
            </a:r>
            <a:r>
              <a:rPr sz="2600" dirty="0">
                <a:latin typeface="Palladio Uralic"/>
                <a:cs typeface="Palladio Uralic"/>
              </a:rPr>
              <a:t>taking </a:t>
            </a:r>
            <a:r>
              <a:rPr sz="2600" spc="-5" dirty="0">
                <a:latin typeface="Palladio Uralic"/>
                <a:cs typeface="Palladio Uralic"/>
              </a:rPr>
              <a:t>place in developing</a:t>
            </a:r>
            <a:r>
              <a:rPr sz="2600" spc="15" dirty="0">
                <a:latin typeface="Palladio Uralic"/>
                <a:cs typeface="Palladio Uralic"/>
              </a:rPr>
              <a:t> </a:t>
            </a:r>
            <a:r>
              <a:rPr sz="2600" spc="-5" dirty="0">
                <a:latin typeface="Palladio Uralic"/>
                <a:cs typeface="Palladio Uralic"/>
              </a:rPr>
              <a:t>countries.</a:t>
            </a:r>
            <a:endParaRPr sz="2600">
              <a:latin typeface="Palladio Uralic"/>
              <a:cs typeface="Palladio Ur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~PP570.WAV">
            <a:hlinkClick r:id="" action="ppaction://media"/>
          </p:cNvPr>
          <p:cNvPicPr>
            <a:picLocks noRot="1" noChangeAspect="1"/>
          </p:cNvPicPr>
          <p:nvPr>
            <a:wavAudioFile r:embed="rId1" name="~PP570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308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~PP4030.WAV">
            <a:hlinkClick r:id="" action="ppaction://media"/>
          </p:cNvPr>
          <p:cNvPicPr>
            <a:picLocks noRot="1" noChangeAspect="1"/>
          </p:cNvPicPr>
          <p:nvPr>
            <a:wavAudioFile r:embed="rId1" name="~PP4030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7635" y="6461754"/>
            <a:ext cx="536829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b="1" i="1" spc="-5" dirty="0">
                <a:latin typeface="Carlito"/>
                <a:cs typeface="Carlito"/>
              </a:rPr>
              <a:t>“Human </a:t>
            </a:r>
            <a:r>
              <a:rPr sz="1200" b="1" i="1" dirty="0">
                <a:latin typeface="Carlito"/>
                <a:cs typeface="Carlito"/>
              </a:rPr>
              <a:t>, </a:t>
            </a:r>
            <a:r>
              <a:rPr sz="1200" b="1" i="1" spc="-5" dirty="0">
                <a:latin typeface="Carlito"/>
                <a:cs typeface="Carlito"/>
              </a:rPr>
              <a:t>Economic </a:t>
            </a:r>
            <a:r>
              <a:rPr sz="1200" b="1" i="1" dirty="0">
                <a:latin typeface="Carlito"/>
                <a:cs typeface="Carlito"/>
              </a:rPr>
              <a:t>and </a:t>
            </a:r>
            <a:r>
              <a:rPr sz="1200" b="1" i="1" spc="-5" dirty="0">
                <a:latin typeface="Carlito"/>
                <a:cs typeface="Carlito"/>
              </a:rPr>
              <a:t>Regional Geography </a:t>
            </a:r>
            <a:r>
              <a:rPr sz="1200" b="1" i="1" dirty="0">
                <a:latin typeface="Carlito"/>
                <a:cs typeface="Carlito"/>
              </a:rPr>
              <a:t>: </a:t>
            </a:r>
            <a:r>
              <a:rPr sz="1200" b="1" i="1" spc="-5" dirty="0">
                <a:latin typeface="Carlito"/>
                <a:cs typeface="Carlito"/>
              </a:rPr>
              <a:t>Paper </a:t>
            </a:r>
            <a:r>
              <a:rPr sz="1200" b="1" i="1" dirty="0">
                <a:latin typeface="Carlito"/>
                <a:cs typeface="Carlito"/>
              </a:rPr>
              <a:t>II “ </a:t>
            </a:r>
            <a:r>
              <a:rPr sz="1200" b="1" i="1" spc="-5" dirty="0">
                <a:latin typeface="Carlito"/>
                <a:cs typeface="Carlito"/>
              </a:rPr>
              <a:t>…… Author: Imran</a:t>
            </a:r>
            <a:r>
              <a:rPr sz="1200" b="1" i="1" spc="165" dirty="0">
                <a:latin typeface="Carlito"/>
                <a:cs typeface="Carlito"/>
              </a:rPr>
              <a:t> </a:t>
            </a:r>
            <a:r>
              <a:rPr sz="1200" b="1" i="1" spc="-5" dirty="0">
                <a:latin typeface="Carlito"/>
                <a:cs typeface="Carlito"/>
              </a:rPr>
              <a:t>Bashir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41699" y="1225994"/>
            <a:ext cx="10409471" cy="5122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35347" y="382727"/>
          <a:ext cx="10410187" cy="59659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2530"/>
                <a:gridCol w="1324609"/>
                <a:gridCol w="1324610"/>
                <a:gridCol w="1324610"/>
                <a:gridCol w="1324610"/>
                <a:gridCol w="1324609"/>
                <a:gridCol w="1324609"/>
              </a:tblGrid>
              <a:tr h="843267">
                <a:tc gridSpan="7"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3200" b="1" spc="120" dirty="0">
                          <a:latin typeface="Times New Roman"/>
                          <a:cs typeface="Times New Roman"/>
                        </a:rPr>
                        <a:t>Population</a:t>
                      </a:r>
                      <a:r>
                        <a:rPr sz="32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b="1" spc="75" dirty="0">
                          <a:latin typeface="Times New Roman"/>
                          <a:cs typeface="Times New Roman"/>
                        </a:rPr>
                        <a:t>Figures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72020"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2400" b="1" spc="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World </a:t>
                      </a:r>
                      <a:r>
                        <a:rPr sz="2400" b="1" spc="6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Historical </a:t>
                      </a:r>
                      <a:r>
                        <a:rPr sz="2400" b="1" spc="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2400" b="1" spc="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Projected </a:t>
                      </a:r>
                      <a:r>
                        <a:rPr sz="2400" b="1" spc="9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Population </a:t>
                      </a:r>
                      <a:r>
                        <a:rPr sz="2400" b="1" spc="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(in</a:t>
                      </a:r>
                      <a:r>
                        <a:rPr sz="2400" b="1" spc="-409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114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millions)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86360" marB="0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720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Region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1900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1950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1999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2008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2050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2150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200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World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1,650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2,521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5,978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6,707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8,909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9,746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200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Africa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133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221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767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973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1,766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2,308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832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Asia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947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1,402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3,634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4,054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5,268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5,561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200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Europe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408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547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729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732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628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517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200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Latin</a:t>
                      </a:r>
                      <a:r>
                        <a:rPr sz="1800" spc="-35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America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74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167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511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577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809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912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2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Northern</a:t>
                      </a:r>
                      <a:r>
                        <a:rPr sz="1800" spc="-15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America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82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172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307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337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392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398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460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Oceania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6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13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30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34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46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~PP3124.WAV">
            <a:hlinkClick r:id="" action="ppaction://media"/>
          </p:cNvPr>
          <p:cNvPicPr>
            <a:picLocks noRot="1" noChangeAspect="1"/>
          </p:cNvPicPr>
          <p:nvPr>
            <a:wavAudioFile r:embed="rId1" name="~PP3124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628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763" y="331076"/>
            <a:ext cx="10153015" cy="1229995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154940" rIns="0" bIns="0" rtlCol="0">
            <a:spAutoFit/>
          </a:bodyPr>
          <a:lstStyle/>
          <a:p>
            <a:pPr marL="2537460" marR="1095375" indent="-1435735">
              <a:lnSpc>
                <a:spcPts val="3460"/>
              </a:lnSpc>
              <a:spcBef>
                <a:spcPts val="1220"/>
              </a:spcBef>
            </a:pPr>
            <a:r>
              <a:rPr sz="3200" i="0" spc="70" dirty="0">
                <a:solidFill>
                  <a:srgbClr val="000000"/>
                </a:solidFill>
                <a:latin typeface="Times New Roman"/>
                <a:cs typeface="Times New Roman"/>
              </a:rPr>
              <a:t>WORLD</a:t>
            </a:r>
            <a:r>
              <a:rPr sz="3200" i="0" spc="-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85" dirty="0">
                <a:solidFill>
                  <a:srgbClr val="000000"/>
                </a:solidFill>
                <a:latin typeface="Times New Roman"/>
                <a:cs typeface="Times New Roman"/>
              </a:rPr>
              <a:t>POPULATION-DISTRIBUTION,  </a:t>
            </a:r>
            <a:r>
              <a:rPr sz="3200" i="0" spc="40" dirty="0">
                <a:solidFill>
                  <a:srgbClr val="000000"/>
                </a:solidFill>
                <a:latin typeface="Times New Roman"/>
                <a:cs typeface="Times New Roman"/>
              </a:rPr>
              <a:t>STRUCTURE </a:t>
            </a:r>
            <a:r>
              <a:rPr sz="3200" i="0" dirty="0">
                <a:solidFill>
                  <a:srgbClr val="000000"/>
                </a:solidFill>
                <a:latin typeface="Times New Roman"/>
                <a:cs typeface="Times New Roman"/>
              </a:rPr>
              <a:t>&amp;</a:t>
            </a:r>
            <a:r>
              <a:rPr sz="3200" i="0" spc="-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85" dirty="0">
                <a:solidFill>
                  <a:srgbClr val="000000"/>
                </a:solidFill>
                <a:latin typeface="Times New Roman"/>
                <a:cs typeface="Times New Roman"/>
              </a:rPr>
              <a:t>GROWTH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3504" y="1747216"/>
            <a:ext cx="10520155" cy="4592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~PP3753.WAV">
            <a:hlinkClick r:id="" action="ppaction://media"/>
          </p:cNvPr>
          <p:cNvPicPr>
            <a:picLocks noRot="1" noChangeAspect="1"/>
          </p:cNvPicPr>
          <p:nvPr>
            <a:wavAudioFile r:embed="rId1" name="~PP3753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7635" y="6461754"/>
            <a:ext cx="536829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b="1" i="1" spc="-5" dirty="0">
                <a:latin typeface="Carlito"/>
                <a:cs typeface="Carlito"/>
              </a:rPr>
              <a:t>“Human </a:t>
            </a:r>
            <a:r>
              <a:rPr sz="1200" b="1" i="1" dirty="0">
                <a:latin typeface="Carlito"/>
                <a:cs typeface="Carlito"/>
              </a:rPr>
              <a:t>, </a:t>
            </a:r>
            <a:r>
              <a:rPr sz="1200" b="1" i="1" spc="-5" dirty="0">
                <a:latin typeface="Carlito"/>
                <a:cs typeface="Carlito"/>
              </a:rPr>
              <a:t>Economic </a:t>
            </a:r>
            <a:r>
              <a:rPr sz="1200" b="1" i="1" dirty="0">
                <a:latin typeface="Carlito"/>
                <a:cs typeface="Carlito"/>
              </a:rPr>
              <a:t>and </a:t>
            </a:r>
            <a:r>
              <a:rPr sz="1200" b="1" i="1" spc="-5" dirty="0">
                <a:latin typeface="Carlito"/>
                <a:cs typeface="Carlito"/>
              </a:rPr>
              <a:t>Regional Geography </a:t>
            </a:r>
            <a:r>
              <a:rPr sz="1200" b="1" i="1" dirty="0">
                <a:latin typeface="Carlito"/>
                <a:cs typeface="Carlito"/>
              </a:rPr>
              <a:t>: </a:t>
            </a:r>
            <a:r>
              <a:rPr sz="1200" b="1" i="1" spc="-5" dirty="0">
                <a:latin typeface="Carlito"/>
                <a:cs typeface="Carlito"/>
              </a:rPr>
              <a:t>Paper </a:t>
            </a:r>
            <a:r>
              <a:rPr sz="1200" b="1" i="1" dirty="0">
                <a:latin typeface="Carlito"/>
                <a:cs typeface="Carlito"/>
              </a:rPr>
              <a:t>II “ </a:t>
            </a:r>
            <a:r>
              <a:rPr sz="1200" b="1" i="1" spc="-5" dirty="0">
                <a:latin typeface="Carlito"/>
                <a:cs typeface="Carlito"/>
              </a:rPr>
              <a:t>…… Author: Imran</a:t>
            </a:r>
            <a:r>
              <a:rPr sz="1200" b="1" i="1" spc="165" dirty="0">
                <a:latin typeface="Carlito"/>
                <a:cs typeface="Carlito"/>
              </a:rPr>
              <a:t> </a:t>
            </a:r>
            <a:r>
              <a:rPr sz="1200" b="1" i="1" spc="-5" dirty="0">
                <a:latin typeface="Carlito"/>
                <a:cs typeface="Carlito"/>
              </a:rPr>
              <a:t>Bashir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38200" y="1475968"/>
            <a:ext cx="10967720" cy="4777105"/>
            <a:chOff x="838200" y="1475968"/>
            <a:chExt cx="10967720" cy="4777105"/>
          </a:xfrm>
        </p:grpSpPr>
        <p:sp>
          <p:nvSpPr>
            <p:cNvPr id="4" name="object 4"/>
            <p:cNvSpPr/>
            <p:nvPr/>
          </p:nvSpPr>
          <p:spPr>
            <a:xfrm>
              <a:off x="838200" y="1475968"/>
              <a:ext cx="10967110" cy="47767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200" y="2044013"/>
              <a:ext cx="2594610" cy="4208780"/>
            </a:xfrm>
            <a:custGeom>
              <a:avLst/>
              <a:gdLst/>
              <a:ahLst/>
              <a:cxnLst/>
              <a:rect l="l" t="t" r="r" b="b"/>
              <a:pathLst>
                <a:path w="2594610" h="4208780">
                  <a:moveTo>
                    <a:pt x="2594610" y="0"/>
                  </a:moveTo>
                  <a:lnTo>
                    <a:pt x="0" y="0"/>
                  </a:lnTo>
                  <a:lnTo>
                    <a:pt x="0" y="568045"/>
                  </a:lnTo>
                  <a:lnTo>
                    <a:pt x="0" y="568058"/>
                  </a:lnTo>
                  <a:lnTo>
                    <a:pt x="0" y="4208678"/>
                  </a:lnTo>
                  <a:lnTo>
                    <a:pt x="2594610" y="4208678"/>
                  </a:lnTo>
                  <a:lnTo>
                    <a:pt x="2594610" y="568045"/>
                  </a:lnTo>
                  <a:lnTo>
                    <a:pt x="2594610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831852" y="581025"/>
          <a:ext cx="10968985" cy="56716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4610"/>
                <a:gridCol w="1395730"/>
                <a:gridCol w="1395729"/>
                <a:gridCol w="1395729"/>
                <a:gridCol w="1395729"/>
                <a:gridCol w="1395729"/>
                <a:gridCol w="1395729"/>
              </a:tblGrid>
              <a:tr h="894943">
                <a:tc gridSpan="7">
                  <a:txBody>
                    <a:bodyPr/>
                    <a:lstStyle/>
                    <a:p>
                      <a:pPr marL="101600" algn="ctr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3200" b="1" spc="120" dirty="0">
                          <a:latin typeface="Times New Roman"/>
                          <a:cs typeface="Times New Roman"/>
                        </a:rPr>
                        <a:t>Population</a:t>
                      </a:r>
                      <a:r>
                        <a:rPr sz="32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b="1" spc="70" dirty="0">
                          <a:latin typeface="Times New Roman"/>
                          <a:cs typeface="Times New Roman"/>
                        </a:rPr>
                        <a:t>Figures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144780" marB="0"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68045">
                <a:tc gridSpan="7">
                  <a:txBody>
                    <a:bodyPr/>
                    <a:lstStyle/>
                    <a:p>
                      <a:pPr marL="60261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2400" b="1" spc="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World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6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Historical</a:t>
                      </a:r>
                      <a:r>
                        <a:rPr sz="24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Projected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9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Population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1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by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Percentage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9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Distribution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84455" marB="0"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6804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Region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1900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62280" algn="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1950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62280" algn="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1999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2008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2050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2150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163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World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100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100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18795" algn="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100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100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100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100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164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Africa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8.1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8.8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90220" algn="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12</a:t>
                      </a:r>
                      <a:r>
                        <a:rPr sz="1800" spc="5" dirty="0">
                          <a:latin typeface="Palladio Uralic"/>
                          <a:cs typeface="Palladio Uralic"/>
                        </a:rPr>
                        <a:t>.</a:t>
                      </a:r>
                      <a:r>
                        <a:rPr sz="1800" dirty="0">
                          <a:latin typeface="Palladio Uralic"/>
                          <a:cs typeface="Palladio Uralic"/>
                        </a:rPr>
                        <a:t>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14.6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19.8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23.7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164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Asia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57.4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90220" algn="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55</a:t>
                      </a:r>
                      <a:r>
                        <a:rPr sz="1800" spc="5" dirty="0">
                          <a:latin typeface="Palladio Uralic"/>
                          <a:cs typeface="Palladio Uralic"/>
                        </a:rPr>
                        <a:t>.</a:t>
                      </a:r>
                      <a:r>
                        <a:rPr sz="1800" dirty="0">
                          <a:latin typeface="Palladio Uralic"/>
                          <a:cs typeface="Palladio Uralic"/>
                        </a:rPr>
                        <a:t>6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90220" algn="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60</a:t>
                      </a:r>
                      <a:r>
                        <a:rPr sz="1800" spc="5" dirty="0">
                          <a:latin typeface="Palladio Uralic"/>
                          <a:cs typeface="Palladio Uralic"/>
                        </a:rPr>
                        <a:t>.</a:t>
                      </a:r>
                      <a:r>
                        <a:rPr sz="1800" dirty="0">
                          <a:latin typeface="Palladio Uralic"/>
                          <a:cs typeface="Palladio Uralic"/>
                        </a:rPr>
                        <a:t>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60.4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59.1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57.1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163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Europe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24.7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90855" algn="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21</a:t>
                      </a:r>
                      <a:r>
                        <a:rPr sz="1800" spc="5" dirty="0">
                          <a:latin typeface="Palladio Uralic"/>
                          <a:cs typeface="Palladio Uralic"/>
                        </a:rPr>
                        <a:t>.</a:t>
                      </a:r>
                      <a:r>
                        <a:rPr sz="1800" dirty="0">
                          <a:latin typeface="Palladio Uralic"/>
                          <a:cs typeface="Palladio Uralic"/>
                        </a:rPr>
                        <a:t>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90855" algn="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12</a:t>
                      </a:r>
                      <a:r>
                        <a:rPr sz="1800" spc="5" dirty="0">
                          <a:latin typeface="Palladio Uralic"/>
                          <a:cs typeface="Palladio Uralic"/>
                        </a:rPr>
                        <a:t>.</a:t>
                      </a:r>
                      <a:r>
                        <a:rPr sz="1800" dirty="0">
                          <a:latin typeface="Palladio Uralic"/>
                          <a:cs typeface="Palladio Uralic"/>
                        </a:rPr>
                        <a:t>2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10.9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5.3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164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Latin</a:t>
                      </a:r>
                      <a:r>
                        <a:rPr sz="1800" spc="-35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America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4.5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6.6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8.5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8.6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9.1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9.4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163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Northern</a:t>
                      </a:r>
                      <a:r>
                        <a:rPr sz="1800" spc="-15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America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6.8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5.1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4.4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4.1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422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Oceania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0.4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0.5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0.5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0.5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0.5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0.5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~PP3621.WAV">
            <a:hlinkClick r:id="" action="ppaction://media"/>
          </p:cNvPr>
          <p:cNvPicPr>
            <a:picLocks noRot="1" noChangeAspect="1"/>
          </p:cNvPicPr>
          <p:nvPr>
            <a:wavAudioFile r:embed="rId1" name="~PP3621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46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7635" y="6461754"/>
            <a:ext cx="536829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b="1" i="1" spc="-5" dirty="0">
                <a:latin typeface="Carlito"/>
                <a:cs typeface="Carlito"/>
              </a:rPr>
              <a:t>“Human </a:t>
            </a:r>
            <a:r>
              <a:rPr sz="1200" b="1" i="1" dirty="0">
                <a:latin typeface="Carlito"/>
                <a:cs typeface="Carlito"/>
              </a:rPr>
              <a:t>, </a:t>
            </a:r>
            <a:r>
              <a:rPr sz="1200" b="1" i="1" spc="-5" dirty="0">
                <a:latin typeface="Carlito"/>
                <a:cs typeface="Carlito"/>
              </a:rPr>
              <a:t>Economic </a:t>
            </a:r>
            <a:r>
              <a:rPr sz="1200" b="1" i="1" dirty="0">
                <a:latin typeface="Carlito"/>
                <a:cs typeface="Carlito"/>
              </a:rPr>
              <a:t>and </a:t>
            </a:r>
            <a:r>
              <a:rPr sz="1200" b="1" i="1" spc="-5" dirty="0">
                <a:latin typeface="Carlito"/>
                <a:cs typeface="Carlito"/>
              </a:rPr>
              <a:t>Regional Geography </a:t>
            </a:r>
            <a:r>
              <a:rPr sz="1200" b="1" i="1" dirty="0">
                <a:latin typeface="Carlito"/>
                <a:cs typeface="Carlito"/>
              </a:rPr>
              <a:t>: </a:t>
            </a:r>
            <a:r>
              <a:rPr sz="1200" b="1" i="1" spc="-5" dirty="0">
                <a:latin typeface="Carlito"/>
                <a:cs typeface="Carlito"/>
              </a:rPr>
              <a:t>Paper </a:t>
            </a:r>
            <a:r>
              <a:rPr sz="1200" b="1" i="1" dirty="0">
                <a:latin typeface="Carlito"/>
                <a:cs typeface="Carlito"/>
              </a:rPr>
              <a:t>II “ </a:t>
            </a:r>
            <a:r>
              <a:rPr sz="1200" b="1" i="1" spc="-5" dirty="0">
                <a:latin typeface="Carlito"/>
                <a:cs typeface="Carlito"/>
              </a:rPr>
              <a:t>…… Author: Imran</a:t>
            </a:r>
            <a:r>
              <a:rPr sz="1200" b="1" i="1" spc="165" dirty="0">
                <a:latin typeface="Carlito"/>
                <a:cs typeface="Carlito"/>
              </a:rPr>
              <a:t> </a:t>
            </a:r>
            <a:r>
              <a:rPr sz="1200" b="1" i="1" spc="-5" dirty="0">
                <a:latin typeface="Carlito"/>
                <a:cs typeface="Carlito"/>
              </a:rPr>
              <a:t>Bashir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3066" y="1469720"/>
            <a:ext cx="9824821" cy="394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006718" y="542925"/>
          <a:ext cx="9823449" cy="48709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1260"/>
                <a:gridCol w="1484630"/>
                <a:gridCol w="2301875"/>
                <a:gridCol w="1104900"/>
                <a:gridCol w="1484630"/>
                <a:gridCol w="2256154"/>
              </a:tblGrid>
              <a:tr h="926795">
                <a:tc gridSpan="6"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3200" b="1" spc="195" dirty="0">
                          <a:latin typeface="Times New Roman"/>
                          <a:cs typeface="Times New Roman"/>
                        </a:rPr>
                        <a:t>Doubling </a:t>
                      </a:r>
                      <a:r>
                        <a:rPr sz="3200" b="1" spc="135" dirty="0">
                          <a:latin typeface="Times New Roman"/>
                          <a:cs typeface="Times New Roman"/>
                        </a:rPr>
                        <a:t>Time </a:t>
                      </a:r>
                      <a:r>
                        <a:rPr sz="3200" b="1" spc="17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3200" b="1" spc="-4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b="1" spc="65" dirty="0">
                          <a:latin typeface="Times New Roman"/>
                          <a:cs typeface="Times New Roman"/>
                        </a:rPr>
                        <a:t>World </a:t>
                      </a:r>
                      <a:r>
                        <a:rPr sz="3200" b="1" spc="120" dirty="0">
                          <a:latin typeface="Times New Roman"/>
                          <a:cs typeface="Times New Roman"/>
                        </a:rPr>
                        <a:t>Population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160655" marB="0"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84529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sz="2800" b="1" spc="17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Doubling </a:t>
                      </a:r>
                      <a:r>
                        <a:rPr sz="2800" b="1" spc="1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Time </a:t>
                      </a:r>
                      <a:r>
                        <a:rPr sz="2800" b="1" spc="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for </a:t>
                      </a:r>
                      <a:r>
                        <a:rPr sz="2800" b="1" spc="6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World</a:t>
                      </a:r>
                      <a:r>
                        <a:rPr sz="2800" b="1" spc="-29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b="1" spc="10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Population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07315" marB="0"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712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55" dirty="0">
                          <a:latin typeface="Times New Roman"/>
                          <a:cs typeface="Times New Roman"/>
                        </a:rPr>
                        <a:t>Period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75" dirty="0">
                          <a:latin typeface="Times New Roman"/>
                          <a:cs typeface="Times New Roman"/>
                        </a:rPr>
                        <a:t>Population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303530" marR="297815" algn="ctr">
                        <a:lnSpc>
                          <a:spcPct val="100000"/>
                        </a:lnSpc>
                        <a:spcBef>
                          <a:spcPts val="1300"/>
                        </a:spcBef>
                      </a:pPr>
                      <a:r>
                        <a:rPr sz="2000" b="1" spc="80" dirty="0">
                          <a:latin typeface="Times New Roman"/>
                          <a:cs typeface="Times New Roman"/>
                        </a:rPr>
                        <a:t>Time </a:t>
                      </a:r>
                      <a:r>
                        <a:rPr sz="2000" b="1" spc="11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2000" b="1" spc="-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10" dirty="0">
                          <a:latin typeface="Times New Roman"/>
                          <a:cs typeface="Times New Roman"/>
                        </a:rPr>
                        <a:t>which  </a:t>
                      </a:r>
                      <a:r>
                        <a:rPr sz="2000" b="1" spc="75" dirty="0">
                          <a:latin typeface="Times New Roman"/>
                          <a:cs typeface="Times New Roman"/>
                        </a:rPr>
                        <a:t>Population  </a:t>
                      </a:r>
                      <a:r>
                        <a:rPr sz="2000" b="1" spc="125" dirty="0">
                          <a:latin typeface="Times New Roman"/>
                          <a:cs typeface="Times New Roman"/>
                        </a:rPr>
                        <a:t>Doubles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651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55" dirty="0">
                          <a:latin typeface="Times New Roman"/>
                          <a:cs typeface="Times New Roman"/>
                        </a:rPr>
                        <a:t>Period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75" dirty="0">
                          <a:latin typeface="Times New Roman"/>
                          <a:cs typeface="Times New Roman"/>
                        </a:rPr>
                        <a:t>Population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280035" marR="274955" algn="ctr">
                        <a:lnSpc>
                          <a:spcPct val="100000"/>
                        </a:lnSpc>
                        <a:spcBef>
                          <a:spcPts val="1300"/>
                        </a:spcBef>
                      </a:pPr>
                      <a:r>
                        <a:rPr sz="2000" b="1" spc="80" dirty="0">
                          <a:latin typeface="Times New Roman"/>
                          <a:cs typeface="Times New Roman"/>
                        </a:rPr>
                        <a:t>Time </a:t>
                      </a:r>
                      <a:r>
                        <a:rPr sz="2000" b="1" spc="11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2000" b="1" spc="-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10" dirty="0">
                          <a:latin typeface="Times New Roman"/>
                          <a:cs typeface="Times New Roman"/>
                        </a:rPr>
                        <a:t>which  </a:t>
                      </a:r>
                      <a:r>
                        <a:rPr sz="2000" b="1" spc="75" dirty="0">
                          <a:latin typeface="Times New Roman"/>
                          <a:cs typeface="Times New Roman"/>
                        </a:rPr>
                        <a:t>Population  </a:t>
                      </a:r>
                      <a:r>
                        <a:rPr sz="2000" b="1" spc="125" dirty="0">
                          <a:latin typeface="Times New Roman"/>
                          <a:cs typeface="Times New Roman"/>
                        </a:rPr>
                        <a:t>Doubles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6510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</a:tr>
              <a:tr h="6519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10000</a:t>
                      </a:r>
                      <a:r>
                        <a:rPr sz="1800" spc="-55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B.C.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</a:t>
                      </a:r>
                      <a:r>
                        <a:rPr sz="1800" spc="-35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million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1650</a:t>
                      </a:r>
                      <a:r>
                        <a:rPr sz="1800" spc="-6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A.D.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500</a:t>
                      </a:r>
                      <a:r>
                        <a:rPr sz="1800" spc="-4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million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1,500</a:t>
                      </a:r>
                      <a:r>
                        <a:rPr sz="1800" spc="-3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years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6519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1850</a:t>
                      </a:r>
                      <a:r>
                        <a:rPr sz="1800" spc="-5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A.D.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1,000</a:t>
                      </a:r>
                      <a:r>
                        <a:rPr sz="1800" spc="-5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million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200</a:t>
                      </a:r>
                      <a:r>
                        <a:rPr sz="1800" spc="-3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years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1930</a:t>
                      </a:r>
                      <a:r>
                        <a:rPr sz="1800" spc="-6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A.D.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2,000</a:t>
                      </a:r>
                      <a:r>
                        <a:rPr sz="1800" spc="-5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million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80</a:t>
                      </a:r>
                      <a:r>
                        <a:rPr sz="1800" spc="-3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years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6845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1975</a:t>
                      </a:r>
                      <a:r>
                        <a:rPr sz="1800" spc="-5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A.D.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9621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4,000</a:t>
                      </a:r>
                      <a:r>
                        <a:rPr sz="1800" spc="-5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million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9621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45</a:t>
                      </a:r>
                      <a:r>
                        <a:rPr sz="1800" spc="-3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years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9621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2012</a:t>
                      </a:r>
                      <a:r>
                        <a:rPr sz="1800" spc="-6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A.D.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9621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8,000</a:t>
                      </a:r>
                      <a:r>
                        <a:rPr sz="1800" spc="-5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million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9621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37</a:t>
                      </a:r>
                      <a:r>
                        <a:rPr sz="1800" spc="-3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years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9621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~PP3135.WAV">
            <a:hlinkClick r:id="" action="ppaction://media"/>
          </p:cNvPr>
          <p:cNvPicPr>
            <a:picLocks noRot="1" noChangeAspect="1"/>
          </p:cNvPicPr>
          <p:nvPr>
            <a:wavAudioFile r:embed="rId1" name="~PP3135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212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7635" y="6461754"/>
            <a:ext cx="536829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b="1" i="1" spc="-5" dirty="0">
                <a:latin typeface="Carlito"/>
                <a:cs typeface="Carlito"/>
              </a:rPr>
              <a:t>“Human </a:t>
            </a:r>
            <a:r>
              <a:rPr sz="1200" b="1" i="1" dirty="0">
                <a:latin typeface="Carlito"/>
                <a:cs typeface="Carlito"/>
              </a:rPr>
              <a:t>, </a:t>
            </a:r>
            <a:r>
              <a:rPr sz="1200" b="1" i="1" spc="-5" dirty="0">
                <a:latin typeface="Carlito"/>
                <a:cs typeface="Carlito"/>
              </a:rPr>
              <a:t>Economic </a:t>
            </a:r>
            <a:r>
              <a:rPr sz="1200" b="1" i="1" dirty="0">
                <a:latin typeface="Carlito"/>
                <a:cs typeface="Carlito"/>
              </a:rPr>
              <a:t>and </a:t>
            </a:r>
            <a:r>
              <a:rPr sz="1200" b="1" i="1" spc="-5" dirty="0">
                <a:latin typeface="Carlito"/>
                <a:cs typeface="Carlito"/>
              </a:rPr>
              <a:t>Regional Geography </a:t>
            </a:r>
            <a:r>
              <a:rPr sz="1200" b="1" i="1" dirty="0">
                <a:latin typeface="Carlito"/>
                <a:cs typeface="Carlito"/>
              </a:rPr>
              <a:t>: </a:t>
            </a:r>
            <a:r>
              <a:rPr sz="1200" b="1" i="1" spc="-5" dirty="0">
                <a:latin typeface="Carlito"/>
                <a:cs typeface="Carlito"/>
              </a:rPr>
              <a:t>Paper </a:t>
            </a:r>
            <a:r>
              <a:rPr sz="1200" b="1" i="1" dirty="0">
                <a:latin typeface="Carlito"/>
                <a:cs typeface="Carlito"/>
              </a:rPr>
              <a:t>II “ </a:t>
            </a:r>
            <a:r>
              <a:rPr sz="1200" b="1" i="1" spc="-5" dirty="0">
                <a:latin typeface="Carlito"/>
                <a:cs typeface="Carlito"/>
              </a:rPr>
              <a:t>…… Author: Imran</a:t>
            </a:r>
            <a:r>
              <a:rPr sz="1200" b="1" i="1" spc="165" dirty="0">
                <a:latin typeface="Carlito"/>
                <a:cs typeface="Carlito"/>
              </a:rPr>
              <a:t> </a:t>
            </a:r>
            <a:r>
              <a:rPr sz="1200" b="1" i="1" spc="-5" dirty="0">
                <a:latin typeface="Carlito"/>
                <a:cs typeface="Carlito"/>
              </a:rPr>
              <a:t>Bashir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3600" y="0"/>
            <a:ext cx="10922000" cy="1151255"/>
          </a:xfrm>
          <a:custGeom>
            <a:avLst/>
            <a:gdLst/>
            <a:ahLst/>
            <a:cxnLst/>
            <a:rect l="l" t="t" r="r" b="b"/>
            <a:pathLst>
              <a:path w="10922000" h="1151255">
                <a:moveTo>
                  <a:pt x="10922000" y="0"/>
                </a:moveTo>
                <a:lnTo>
                  <a:pt x="0" y="0"/>
                </a:lnTo>
                <a:lnTo>
                  <a:pt x="0" y="1150886"/>
                </a:lnTo>
                <a:lnTo>
                  <a:pt x="10922000" y="1150886"/>
                </a:lnTo>
                <a:lnTo>
                  <a:pt x="10922000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85544" y="47625"/>
            <a:ext cx="967359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4148454" marR="5080" indent="-4136390">
              <a:lnSpc>
                <a:spcPts val="3460"/>
              </a:lnSpc>
              <a:spcBef>
                <a:spcPts val="535"/>
              </a:spcBef>
            </a:pP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Population</a:t>
            </a:r>
            <a:r>
              <a:rPr sz="3200" i="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70" dirty="0">
                <a:solidFill>
                  <a:srgbClr val="000000"/>
                </a:solidFill>
                <a:latin typeface="Times New Roman"/>
                <a:cs typeface="Times New Roman"/>
              </a:rPr>
              <a:t>doubling</a:t>
            </a:r>
            <a:r>
              <a:rPr sz="3200" i="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30" dirty="0">
                <a:solidFill>
                  <a:srgbClr val="000000"/>
                </a:solidFill>
                <a:latin typeface="Times New Roman"/>
                <a:cs typeface="Times New Roman"/>
              </a:rPr>
              <a:t>time</a:t>
            </a:r>
            <a:r>
              <a:rPr sz="3200" i="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55" dirty="0">
                <a:solidFill>
                  <a:srgbClr val="000000"/>
                </a:solidFill>
                <a:latin typeface="Times New Roman"/>
                <a:cs typeface="Times New Roman"/>
              </a:rPr>
              <a:t>for</a:t>
            </a:r>
            <a:r>
              <a:rPr sz="3200" i="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35" dirty="0">
                <a:solidFill>
                  <a:srgbClr val="000000"/>
                </a:solidFill>
                <a:latin typeface="Times New Roman"/>
                <a:cs typeface="Times New Roman"/>
              </a:rPr>
              <a:t>selected</a:t>
            </a:r>
            <a:r>
              <a:rPr sz="3200" i="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95" dirty="0">
                <a:solidFill>
                  <a:srgbClr val="000000"/>
                </a:solidFill>
                <a:latin typeface="Times New Roman"/>
                <a:cs typeface="Times New Roman"/>
              </a:rPr>
              <a:t>countries</a:t>
            </a:r>
            <a:r>
              <a:rPr sz="3200" i="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14" dirty="0">
                <a:solidFill>
                  <a:srgbClr val="000000"/>
                </a:solidFill>
                <a:latin typeface="Times New Roman"/>
                <a:cs typeface="Times New Roman"/>
              </a:rPr>
              <a:t>and  </a:t>
            </a:r>
            <a:r>
              <a:rPr sz="3200" i="0" spc="125" dirty="0">
                <a:solidFill>
                  <a:srgbClr val="000000"/>
                </a:solidFill>
                <a:latin typeface="Times New Roman"/>
                <a:cs typeface="Times New Roman"/>
              </a:rPr>
              <a:t>regions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68184" y="1150886"/>
            <a:ext cx="10871835" cy="5294630"/>
            <a:chOff x="868184" y="1150886"/>
            <a:chExt cx="10871835" cy="5294630"/>
          </a:xfrm>
        </p:grpSpPr>
        <p:sp>
          <p:nvSpPr>
            <p:cNvPr id="6" name="object 6"/>
            <p:cNvSpPr/>
            <p:nvPr/>
          </p:nvSpPr>
          <p:spPr>
            <a:xfrm>
              <a:off x="868184" y="1150886"/>
              <a:ext cx="10871568" cy="52942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8184" y="2675089"/>
              <a:ext cx="7223759" cy="3770629"/>
            </a:xfrm>
            <a:custGeom>
              <a:avLst/>
              <a:gdLst/>
              <a:ahLst/>
              <a:cxnLst/>
              <a:rect l="l" t="t" r="r" b="b"/>
              <a:pathLst>
                <a:path w="7223759" h="3770629">
                  <a:moveTo>
                    <a:pt x="1871891" y="0"/>
                  </a:moveTo>
                  <a:lnTo>
                    <a:pt x="0" y="0"/>
                  </a:lnTo>
                  <a:lnTo>
                    <a:pt x="0" y="429691"/>
                  </a:lnTo>
                  <a:lnTo>
                    <a:pt x="0" y="934631"/>
                  </a:lnTo>
                  <a:lnTo>
                    <a:pt x="0" y="3770109"/>
                  </a:lnTo>
                  <a:lnTo>
                    <a:pt x="1871891" y="3770109"/>
                  </a:lnTo>
                  <a:lnTo>
                    <a:pt x="1871891" y="429691"/>
                  </a:lnTo>
                  <a:lnTo>
                    <a:pt x="1871891" y="0"/>
                  </a:lnTo>
                  <a:close/>
                </a:path>
                <a:path w="7223759" h="3770629">
                  <a:moveTo>
                    <a:pt x="7223353" y="0"/>
                  </a:moveTo>
                  <a:lnTo>
                    <a:pt x="5402059" y="0"/>
                  </a:lnTo>
                  <a:lnTo>
                    <a:pt x="5402059" y="429691"/>
                  </a:lnTo>
                  <a:lnTo>
                    <a:pt x="5402059" y="934631"/>
                  </a:lnTo>
                  <a:lnTo>
                    <a:pt x="5402059" y="3770109"/>
                  </a:lnTo>
                  <a:lnTo>
                    <a:pt x="7223353" y="3770109"/>
                  </a:lnTo>
                  <a:lnTo>
                    <a:pt x="7223353" y="429691"/>
                  </a:lnTo>
                  <a:lnTo>
                    <a:pt x="7223353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61828" y="1150886"/>
          <a:ext cx="10870561" cy="52942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1980"/>
                <a:gridCol w="1641474"/>
                <a:gridCol w="1888489"/>
                <a:gridCol w="1821180"/>
                <a:gridCol w="1804034"/>
                <a:gridCol w="1843404"/>
              </a:tblGrid>
              <a:tr h="539559">
                <a:tc gridSpan="6">
                  <a:txBody>
                    <a:bodyPr/>
                    <a:lstStyle/>
                    <a:p>
                      <a:pPr marL="36131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2400" b="1" spc="9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Population</a:t>
                      </a:r>
                      <a:r>
                        <a:rPr sz="24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1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doubling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1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time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9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selected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7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countries</a:t>
                      </a:r>
                      <a:r>
                        <a:rPr sz="24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major</a:t>
                      </a:r>
                      <a:r>
                        <a:rPr sz="2400" b="1" spc="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10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world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9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regions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6985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846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45" dirty="0">
                          <a:latin typeface="Times New Roman"/>
                          <a:cs typeface="Times New Roman"/>
                        </a:rPr>
                        <a:t>Country/Region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100965" marR="95885" indent="1905" algn="ctr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1600" b="1" spc="55" dirty="0">
                          <a:latin typeface="Times New Roman"/>
                          <a:cs typeface="Times New Roman"/>
                        </a:rPr>
                        <a:t>Population  </a:t>
                      </a:r>
                      <a:r>
                        <a:rPr sz="1600" b="1" spc="90" dirty="0">
                          <a:latin typeface="Times New Roman"/>
                          <a:cs typeface="Times New Roman"/>
                        </a:rPr>
                        <a:t>Doubling</a:t>
                      </a:r>
                      <a:r>
                        <a:rPr sz="16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60" dirty="0">
                          <a:latin typeface="Times New Roman"/>
                          <a:cs typeface="Times New Roman"/>
                        </a:rPr>
                        <a:t>Time  </a:t>
                      </a:r>
                      <a:r>
                        <a:rPr sz="1600" b="1" spc="50" dirty="0">
                          <a:latin typeface="Times New Roman"/>
                          <a:cs typeface="Times New Roman"/>
                        </a:rPr>
                        <a:t>(in</a:t>
                      </a:r>
                      <a:r>
                        <a:rPr sz="16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25" dirty="0">
                          <a:latin typeface="Times New Roman"/>
                          <a:cs typeface="Times New Roman"/>
                        </a:rPr>
                        <a:t>years)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50800" algn="ctr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1600" b="1" spc="65" dirty="0">
                          <a:latin typeface="Times New Roman"/>
                          <a:cs typeface="Times New Roman"/>
                        </a:rPr>
                        <a:t>Annual</a:t>
                      </a:r>
                      <a:r>
                        <a:rPr sz="16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55" dirty="0">
                          <a:latin typeface="Times New Roman"/>
                          <a:cs typeface="Times New Roman"/>
                        </a:rPr>
                        <a:t>Population  Growth  </a:t>
                      </a:r>
                      <a:r>
                        <a:rPr sz="1600" b="1" spc="25" dirty="0">
                          <a:latin typeface="Times New Roman"/>
                          <a:cs typeface="Times New Roman"/>
                        </a:rPr>
                        <a:t>(Percentage)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45" dirty="0">
                          <a:latin typeface="Times New Roman"/>
                          <a:cs typeface="Times New Roman"/>
                        </a:rPr>
                        <a:t>Country/Region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17170" marR="211454" indent="2540" algn="ctr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1600" b="1" spc="55" dirty="0">
                          <a:latin typeface="Times New Roman"/>
                          <a:cs typeface="Times New Roman"/>
                        </a:rPr>
                        <a:t>Population  </a:t>
                      </a:r>
                      <a:r>
                        <a:rPr sz="1600" b="1" spc="90" dirty="0">
                          <a:latin typeface="Times New Roman"/>
                          <a:cs typeface="Times New Roman"/>
                        </a:rPr>
                        <a:t>Doubling</a:t>
                      </a:r>
                      <a:r>
                        <a:rPr sz="16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55" dirty="0">
                          <a:latin typeface="Times New Roman"/>
                          <a:cs typeface="Times New Roman"/>
                        </a:rPr>
                        <a:t>time  </a:t>
                      </a:r>
                      <a:r>
                        <a:rPr sz="1600" b="1" spc="50" dirty="0">
                          <a:latin typeface="Times New Roman"/>
                          <a:cs typeface="Times New Roman"/>
                        </a:rPr>
                        <a:t>(in</a:t>
                      </a:r>
                      <a:r>
                        <a:rPr sz="16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25" dirty="0">
                          <a:latin typeface="Times New Roman"/>
                          <a:cs typeface="Times New Roman"/>
                        </a:rPr>
                        <a:t>years)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35560" marR="27305" algn="ctr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1600" b="1" spc="65" dirty="0">
                          <a:latin typeface="Times New Roman"/>
                          <a:cs typeface="Times New Roman"/>
                        </a:rPr>
                        <a:t>Annual</a:t>
                      </a:r>
                      <a:r>
                        <a:rPr sz="16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55" dirty="0">
                          <a:latin typeface="Times New Roman"/>
                          <a:cs typeface="Times New Roman"/>
                        </a:rPr>
                        <a:t>Population  Growth  </a:t>
                      </a:r>
                      <a:r>
                        <a:rPr sz="1600" b="1" spc="25" dirty="0">
                          <a:latin typeface="Times New Roman"/>
                          <a:cs typeface="Times New Roman"/>
                        </a:rPr>
                        <a:t>(Percentage)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</a:tr>
              <a:tr h="4296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Chad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21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2.8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Iraq-Pakistan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25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3.3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049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Sub-Sahara</a:t>
                      </a:r>
                      <a:r>
                        <a:rPr sz="1600" spc="-2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600" spc="-5" dirty="0">
                          <a:latin typeface="Palladio Uralic"/>
                          <a:cs typeface="Palladio Uralic"/>
                        </a:rPr>
                        <a:t>Africa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27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2.5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Africa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28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2.6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26269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spc="-10" dirty="0">
                          <a:latin typeface="Palladio Uralic"/>
                          <a:cs typeface="Palladio Uralic"/>
                        </a:rPr>
                        <a:t>Egypt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35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1.9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India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36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2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2626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Latin</a:t>
                      </a:r>
                      <a:r>
                        <a:rPr sz="1600" spc="-15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600" spc="-5" dirty="0">
                          <a:latin typeface="Palladio Uralic"/>
                          <a:cs typeface="Palladio Uralic"/>
                        </a:rPr>
                        <a:t>America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38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1.5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Asia,</a:t>
                      </a:r>
                      <a:r>
                        <a:rPr sz="1600" spc="-2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600" spc="-5" dirty="0">
                          <a:latin typeface="Palladio Uralic"/>
                          <a:cs typeface="Palladio Uralic"/>
                        </a:rPr>
                        <a:t>Brazil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46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1.8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049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World, Sri</a:t>
                      </a:r>
                      <a:r>
                        <a:rPr sz="1600" spc="-4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600" spc="-5" dirty="0">
                          <a:latin typeface="Palladio Uralic"/>
                          <a:cs typeface="Palladio Uralic"/>
                        </a:rPr>
                        <a:t>Lanka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58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1.1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Oceania,</a:t>
                      </a:r>
                      <a:r>
                        <a:rPr sz="1600" spc="-25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600" spc="-5" dirty="0">
                          <a:latin typeface="Palladio Uralic"/>
                          <a:cs typeface="Palladio Uralic"/>
                        </a:rPr>
                        <a:t>Thailand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63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1.2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049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China,</a:t>
                      </a:r>
                      <a:r>
                        <a:rPr sz="160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600" spc="-5" dirty="0">
                          <a:latin typeface="Palladio Uralic"/>
                          <a:cs typeface="Palladio Uralic"/>
                        </a:rPr>
                        <a:t>Singapore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70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0.7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Australia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104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1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15508">
                <a:tc>
                  <a:txBody>
                    <a:bodyPr/>
                    <a:lstStyle/>
                    <a:p>
                      <a:pPr marL="725805" marR="221615" indent="-495934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North</a:t>
                      </a:r>
                      <a:r>
                        <a:rPr sz="1600" spc="-65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600" spc="-5" dirty="0">
                          <a:latin typeface="Palladio Uralic"/>
                          <a:cs typeface="Palladio Uralic"/>
                        </a:rPr>
                        <a:t>America,  </a:t>
                      </a:r>
                      <a:r>
                        <a:rPr sz="1600" spc="-10" dirty="0">
                          <a:latin typeface="Palladio Uralic"/>
                          <a:cs typeface="Palladio Uralic"/>
                        </a:rPr>
                        <a:t>USA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635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116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63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0.2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63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Japan, </a:t>
                      </a:r>
                      <a:r>
                        <a:rPr sz="1600" spc="-10" dirty="0">
                          <a:latin typeface="Palladio Uralic"/>
                          <a:cs typeface="Palladio Uralic"/>
                        </a:rPr>
                        <a:t>UK,</a:t>
                      </a:r>
                      <a:r>
                        <a:rPr sz="1600" spc="-25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600" spc="-5" dirty="0">
                          <a:latin typeface="Palladio Uralic"/>
                          <a:cs typeface="Palladio Uralic"/>
                        </a:rPr>
                        <a:t>Finland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63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318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63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0.6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763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5195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Spain,</a:t>
                      </a:r>
                      <a:r>
                        <a:rPr sz="1600" spc="-25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600" spc="-5" dirty="0">
                          <a:latin typeface="Palladio Uralic"/>
                          <a:cs typeface="Palladio Uralic"/>
                        </a:rPr>
                        <a:t>Austria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-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-0.1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Europe,</a:t>
                      </a:r>
                      <a:r>
                        <a:rPr sz="1600" spc="-35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600" spc="-5" dirty="0">
                          <a:latin typeface="Palladio Uralic"/>
                          <a:cs typeface="Palladio Uralic"/>
                        </a:rPr>
                        <a:t>Germany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-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0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  <a:tr h="2650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Russia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-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-0.6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Ukraine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dirty="0">
                          <a:latin typeface="Palladio Uralic"/>
                          <a:cs typeface="Palladio Uralic"/>
                        </a:rPr>
                        <a:t>-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5" dirty="0">
                          <a:latin typeface="Palladio Uralic"/>
                          <a:cs typeface="Palladio Uralic"/>
                        </a:rPr>
                        <a:t>-0.5</a:t>
                      </a:r>
                      <a:endParaRPr sz="1600">
                        <a:latin typeface="Palladio Uralic"/>
                        <a:cs typeface="Palladio Ural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~PP1335.WAV">
            <a:hlinkClick r:id="" action="ppaction://media"/>
          </p:cNvPr>
          <p:cNvPicPr>
            <a:picLocks noRot="1" noChangeAspect="1"/>
          </p:cNvPicPr>
          <p:nvPr>
            <a:wavAudioFile r:embed="rId1" name="~PP1335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16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7635" y="6461754"/>
            <a:ext cx="536829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b="1" i="1" spc="-5" dirty="0">
                <a:latin typeface="Carlito"/>
                <a:cs typeface="Carlito"/>
              </a:rPr>
              <a:t>“Human </a:t>
            </a:r>
            <a:r>
              <a:rPr sz="1200" b="1" i="1" dirty="0">
                <a:latin typeface="Carlito"/>
                <a:cs typeface="Carlito"/>
              </a:rPr>
              <a:t>, </a:t>
            </a:r>
            <a:r>
              <a:rPr sz="1200" b="1" i="1" spc="-5" dirty="0">
                <a:latin typeface="Carlito"/>
                <a:cs typeface="Carlito"/>
              </a:rPr>
              <a:t>Economic </a:t>
            </a:r>
            <a:r>
              <a:rPr sz="1200" b="1" i="1" dirty="0">
                <a:latin typeface="Carlito"/>
                <a:cs typeface="Carlito"/>
              </a:rPr>
              <a:t>and </a:t>
            </a:r>
            <a:r>
              <a:rPr sz="1200" b="1" i="1" spc="-5" dirty="0">
                <a:latin typeface="Carlito"/>
                <a:cs typeface="Carlito"/>
              </a:rPr>
              <a:t>Regional Geography </a:t>
            </a:r>
            <a:r>
              <a:rPr sz="1200" b="1" i="1" dirty="0">
                <a:latin typeface="Carlito"/>
                <a:cs typeface="Carlito"/>
              </a:rPr>
              <a:t>: </a:t>
            </a:r>
            <a:r>
              <a:rPr sz="1200" b="1" i="1" spc="-5" dirty="0">
                <a:latin typeface="Carlito"/>
                <a:cs typeface="Carlito"/>
              </a:rPr>
              <a:t>Paper </a:t>
            </a:r>
            <a:r>
              <a:rPr sz="1200" b="1" i="1" dirty="0">
                <a:latin typeface="Carlito"/>
                <a:cs typeface="Carlito"/>
              </a:rPr>
              <a:t>II “ </a:t>
            </a:r>
            <a:r>
              <a:rPr sz="1200" b="1" i="1" spc="-5" dirty="0">
                <a:latin typeface="Carlito"/>
                <a:cs typeface="Carlito"/>
              </a:rPr>
              <a:t>…… Author: Imran</a:t>
            </a:r>
            <a:r>
              <a:rPr sz="1200" b="1" i="1" spc="165" dirty="0">
                <a:latin typeface="Carlito"/>
                <a:cs typeface="Carlito"/>
              </a:rPr>
              <a:t> </a:t>
            </a:r>
            <a:r>
              <a:rPr sz="1200" b="1" i="1" spc="-5" dirty="0">
                <a:latin typeface="Carlito"/>
                <a:cs typeface="Carlito"/>
              </a:rPr>
              <a:t>Bashir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492" y="1622297"/>
            <a:ext cx="10166438" cy="4080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86135" y="504825"/>
          <a:ext cx="10167618" cy="5198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1110"/>
                <a:gridCol w="2068829"/>
                <a:gridCol w="1753869"/>
                <a:gridCol w="1261110"/>
                <a:gridCol w="2068830"/>
                <a:gridCol w="1753870"/>
              </a:tblGrid>
              <a:tr h="1117473">
                <a:tc gridSpan="6">
                  <a:txBody>
                    <a:bodyPr/>
                    <a:lstStyle/>
                    <a:p>
                      <a:pPr marL="100330" algn="ctr">
                        <a:lnSpc>
                          <a:spcPct val="100000"/>
                        </a:lnSpc>
                        <a:spcBef>
                          <a:spcPts val="2010"/>
                        </a:spcBef>
                      </a:pPr>
                      <a:r>
                        <a:rPr sz="3200" b="1" dirty="0">
                          <a:latin typeface="Times New Roman"/>
                          <a:cs typeface="Times New Roman"/>
                        </a:rPr>
                        <a:t>10 </a:t>
                      </a:r>
                      <a:r>
                        <a:rPr sz="3200" b="1" spc="130" dirty="0">
                          <a:latin typeface="Times New Roman"/>
                          <a:cs typeface="Times New Roman"/>
                        </a:rPr>
                        <a:t>Most </a:t>
                      </a:r>
                      <a:r>
                        <a:rPr sz="3200" b="1" spc="150" dirty="0">
                          <a:latin typeface="Times New Roman"/>
                          <a:cs typeface="Times New Roman"/>
                        </a:rPr>
                        <a:t>Populous</a:t>
                      </a:r>
                      <a:r>
                        <a:rPr sz="3200" b="1" spc="-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b="1" spc="150" dirty="0">
                          <a:latin typeface="Times New Roman"/>
                          <a:cs typeface="Times New Roman"/>
                        </a:rPr>
                        <a:t>Nations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255270" marB="0"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99262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 </a:t>
                      </a:r>
                      <a:r>
                        <a:rPr sz="2400" b="1" spc="9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Most </a:t>
                      </a:r>
                      <a:r>
                        <a:rPr sz="2400" b="1" spc="1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Populous</a:t>
                      </a:r>
                      <a:r>
                        <a:rPr sz="2400" b="1" spc="-1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1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Nations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99695" marB="0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99262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b="1" spc="105" dirty="0">
                          <a:latin typeface="Times New Roman"/>
                          <a:cs typeface="Times New Roman"/>
                        </a:rPr>
                        <a:t>S.#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b="1" spc="45" dirty="0">
                          <a:latin typeface="Times New Roman"/>
                          <a:cs typeface="Times New Roman"/>
                        </a:rPr>
                        <a:t>Country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b="1" spc="75" dirty="0">
                          <a:latin typeface="Times New Roman"/>
                          <a:cs typeface="Times New Roman"/>
                        </a:rPr>
                        <a:t>Population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b="1" spc="105" dirty="0">
                          <a:latin typeface="Times New Roman"/>
                          <a:cs typeface="Times New Roman"/>
                        </a:rPr>
                        <a:t>S.#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b="1" spc="45" dirty="0">
                          <a:latin typeface="Times New Roman"/>
                          <a:cs typeface="Times New Roman"/>
                        </a:rPr>
                        <a:t>Country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b="1" spc="75" dirty="0">
                          <a:latin typeface="Times New Roman"/>
                          <a:cs typeface="Times New Roman"/>
                        </a:rPr>
                        <a:t>Population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</a:tr>
              <a:tr h="5707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China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1,349,585,838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India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1,220,800,359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</a:tr>
              <a:tr h="5707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3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United</a:t>
                      </a:r>
                      <a:r>
                        <a:rPr sz="1800" spc="-3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States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316,668,567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Indonesia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251,160,124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</a:tr>
              <a:tr h="5707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5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Brazil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201,009,622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6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Pakistan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193,238,868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</a:tr>
              <a:tr h="5707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Nigeria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174,507,539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8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Bangladesh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163,654,860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</a:tr>
              <a:tr h="5992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9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Russia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142,500,482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Japan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127,253,075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~PP3007.WAV">
            <a:hlinkClick r:id="" action="ppaction://media"/>
          </p:cNvPr>
          <p:cNvPicPr>
            <a:picLocks noRot="1" noChangeAspect="1"/>
          </p:cNvPicPr>
          <p:nvPr>
            <a:wavAudioFile r:embed="rId1" name="~PP3007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53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7635" y="6461754"/>
            <a:ext cx="536829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b="1" i="1" spc="-5" dirty="0">
                <a:latin typeface="Carlito"/>
                <a:cs typeface="Carlito"/>
              </a:rPr>
              <a:t>“Human </a:t>
            </a:r>
            <a:r>
              <a:rPr sz="1200" b="1" i="1" dirty="0">
                <a:latin typeface="Carlito"/>
                <a:cs typeface="Carlito"/>
              </a:rPr>
              <a:t>, </a:t>
            </a:r>
            <a:r>
              <a:rPr sz="1200" b="1" i="1" spc="-5" dirty="0">
                <a:latin typeface="Carlito"/>
                <a:cs typeface="Carlito"/>
              </a:rPr>
              <a:t>Economic </a:t>
            </a:r>
            <a:r>
              <a:rPr sz="1200" b="1" i="1" dirty="0">
                <a:latin typeface="Carlito"/>
                <a:cs typeface="Carlito"/>
              </a:rPr>
              <a:t>and </a:t>
            </a:r>
            <a:r>
              <a:rPr sz="1200" b="1" i="1" spc="-5" dirty="0">
                <a:latin typeface="Carlito"/>
                <a:cs typeface="Carlito"/>
              </a:rPr>
              <a:t>Regional Geography </a:t>
            </a:r>
            <a:r>
              <a:rPr sz="1200" b="1" i="1" dirty="0">
                <a:latin typeface="Carlito"/>
                <a:cs typeface="Carlito"/>
              </a:rPr>
              <a:t>: </a:t>
            </a:r>
            <a:r>
              <a:rPr sz="1200" b="1" i="1" spc="-5" dirty="0">
                <a:latin typeface="Carlito"/>
                <a:cs typeface="Carlito"/>
              </a:rPr>
              <a:t>Paper </a:t>
            </a:r>
            <a:r>
              <a:rPr sz="1200" b="1" i="1" dirty="0">
                <a:latin typeface="Carlito"/>
                <a:cs typeface="Carlito"/>
              </a:rPr>
              <a:t>II “ </a:t>
            </a:r>
            <a:r>
              <a:rPr sz="1200" b="1" i="1" spc="-5" dirty="0">
                <a:latin typeface="Carlito"/>
                <a:cs typeface="Carlito"/>
              </a:rPr>
              <a:t>…… Author: Imran</a:t>
            </a:r>
            <a:r>
              <a:rPr sz="1200" b="1" i="1" spc="165" dirty="0">
                <a:latin typeface="Carlito"/>
                <a:cs typeface="Carlito"/>
              </a:rPr>
              <a:t> </a:t>
            </a:r>
            <a:r>
              <a:rPr sz="1200" b="1" i="1" spc="-5" dirty="0">
                <a:latin typeface="Carlito"/>
                <a:cs typeface="Carlito"/>
              </a:rPr>
              <a:t>Bashir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77722" y="1333004"/>
            <a:ext cx="10016312" cy="4653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71365" y="327025"/>
          <a:ext cx="10019026" cy="56598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6270"/>
                <a:gridCol w="1245234"/>
                <a:gridCol w="1245235"/>
                <a:gridCol w="3131819"/>
                <a:gridCol w="1245234"/>
                <a:gridCol w="1245234"/>
              </a:tblGrid>
              <a:tr h="1005979">
                <a:tc gridSpan="6">
                  <a:txBody>
                    <a:bodyPr/>
                    <a:lstStyle/>
                    <a:p>
                      <a:pPr marL="496570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3200" b="1" spc="114" dirty="0">
                          <a:latin typeface="Times New Roman"/>
                          <a:cs typeface="Times New Roman"/>
                        </a:rPr>
                        <a:t>Growth</a:t>
                      </a:r>
                      <a:r>
                        <a:rPr sz="32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b="1" spc="17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b="1" spc="120" dirty="0">
                          <a:latin typeface="Times New Roman"/>
                          <a:cs typeface="Times New Roman"/>
                        </a:rPr>
                        <a:t>Population</a:t>
                      </a:r>
                      <a:r>
                        <a:rPr sz="32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b="1" spc="175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32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b="1" spc="5" dirty="0">
                          <a:latin typeface="Times New Roman"/>
                          <a:cs typeface="Times New Roman"/>
                        </a:rPr>
                        <a:t>2011-12</a:t>
                      </a:r>
                      <a:r>
                        <a:rPr sz="32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b="1" spc="85" dirty="0">
                          <a:latin typeface="Times New Roman"/>
                          <a:cs typeface="Times New Roman"/>
                        </a:rPr>
                        <a:t>over</a:t>
                      </a:r>
                      <a:r>
                        <a:rPr sz="32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b="1" spc="5" dirty="0">
                          <a:latin typeface="Times New Roman"/>
                          <a:cs typeface="Times New Roman"/>
                        </a:rPr>
                        <a:t>1990-95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200025" marB="0"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83437">
                <a:tc gridSpan="6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2400" b="1" spc="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Growth </a:t>
                      </a:r>
                      <a:r>
                        <a:rPr sz="2400" b="1" spc="1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2400" b="1" spc="9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Population </a:t>
                      </a:r>
                      <a:r>
                        <a:rPr sz="2400" b="1" spc="1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2400" b="1" spc="-409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2011-12 </a:t>
                      </a:r>
                      <a:r>
                        <a:rPr sz="2400" b="1" spc="6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over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1990-95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42240" marB="0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509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400">
                        <a:latin typeface="Times New Roman"/>
                        <a:cs typeface="Times New Roman"/>
                      </a:endParaRPr>
                    </a:p>
                    <a:p>
                      <a:pPr marL="534035">
                        <a:lnSpc>
                          <a:spcPct val="100000"/>
                        </a:lnSpc>
                      </a:pPr>
                      <a:r>
                        <a:rPr sz="2000" b="1" spc="95" dirty="0">
                          <a:latin typeface="Times New Roman"/>
                          <a:cs typeface="Times New Roman"/>
                        </a:rPr>
                        <a:t>Region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00380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2000" b="1" spc="70" dirty="0">
                          <a:latin typeface="Times New Roman"/>
                          <a:cs typeface="Times New Roman"/>
                        </a:rPr>
                        <a:t>Growth</a:t>
                      </a:r>
                      <a:r>
                        <a:rPr sz="20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30" dirty="0">
                          <a:latin typeface="Times New Roman"/>
                          <a:cs typeface="Times New Roman"/>
                        </a:rPr>
                        <a:t>Rate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6002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95" dirty="0">
                          <a:latin typeface="Times New Roman"/>
                          <a:cs typeface="Times New Roman"/>
                        </a:rPr>
                        <a:t>Region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00380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2000" b="1" spc="70" dirty="0">
                          <a:latin typeface="Times New Roman"/>
                          <a:cs typeface="Times New Roman"/>
                        </a:rPr>
                        <a:t>Growth</a:t>
                      </a:r>
                      <a:r>
                        <a:rPr sz="20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30" dirty="0">
                          <a:latin typeface="Times New Roman"/>
                          <a:cs typeface="Times New Roman"/>
                        </a:rPr>
                        <a:t>Rate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6002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834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1990-95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9558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2011-12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9558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1990-96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9558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2011-13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9558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</a:tr>
              <a:tr h="650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World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1.6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1.14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Africa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2.4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2.2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</a:tr>
              <a:tr h="6508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Europe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0.2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0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North &amp; Central</a:t>
                      </a:r>
                      <a:r>
                        <a:rPr sz="1800" spc="-1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America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1.4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0.9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</a:tr>
              <a:tr h="650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spc="-5" dirty="0">
                          <a:latin typeface="Palladio Uralic"/>
                          <a:cs typeface="Palladio Uralic"/>
                        </a:rPr>
                        <a:t>South</a:t>
                      </a:r>
                      <a:r>
                        <a:rPr sz="1800" spc="-20" dirty="0"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sz="1800" spc="-5" dirty="0">
                          <a:latin typeface="Palladio Uralic"/>
                          <a:cs typeface="Palladio Uralic"/>
                        </a:rPr>
                        <a:t>America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1.7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1.1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Asia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1.6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</a:tr>
              <a:tr h="6834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Oceania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1.5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dirty="0">
                          <a:latin typeface="Palladio Uralic"/>
                          <a:cs typeface="Palladio Uralic"/>
                        </a:rPr>
                        <a:t>1.3</a:t>
                      </a:r>
                      <a:endParaRPr sz="1800">
                        <a:latin typeface="Palladio Uralic"/>
                        <a:cs typeface="Palladio Uralic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5B9BD5"/>
                      </a:solidFill>
                      <a:prstDash val="solid"/>
                    </a:lnR>
                    <a:lnT w="12700">
                      <a:solidFill>
                        <a:srgbClr val="5B9BD5"/>
                      </a:solidFill>
                      <a:prstDash val="solid"/>
                    </a:lnT>
                    <a:lnB w="12700">
                      <a:solidFill>
                        <a:srgbClr val="5B9BD5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~PP896.WAV">
            <a:hlinkClick r:id="" action="ppaction://media"/>
          </p:cNvPr>
          <p:cNvPicPr>
            <a:picLocks noRot="1" noChangeAspect="1"/>
          </p:cNvPicPr>
          <p:nvPr>
            <a:wavAudioFile r:embed="rId1" name="~PP896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88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2646045" cy="1022350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215900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1700"/>
              </a:spcBef>
            </a:pP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Population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1969" y="1386865"/>
            <a:ext cx="9224010" cy="4917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ts val="329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Palladio Uralic"/>
                <a:cs typeface="Palladio Uralic"/>
              </a:rPr>
              <a:t>Collection of people or individuals of a particular</a:t>
            </a:r>
            <a:r>
              <a:rPr sz="2800" spc="-40" dirty="0">
                <a:latin typeface="Palladio Uralic"/>
                <a:cs typeface="Palladio Uralic"/>
              </a:rPr>
              <a:t> </a:t>
            </a:r>
            <a:r>
              <a:rPr sz="2800" spc="-5" dirty="0">
                <a:latin typeface="Palladio Uralic"/>
                <a:cs typeface="Palladio Uralic"/>
              </a:rPr>
              <a:t>species</a:t>
            </a:r>
            <a:endParaRPr sz="2800">
              <a:latin typeface="Palladio Uralic"/>
              <a:cs typeface="Palladio Uralic"/>
            </a:endParaRPr>
          </a:p>
          <a:p>
            <a:pPr marL="241300">
              <a:lnSpc>
                <a:spcPts val="2090"/>
              </a:lnSpc>
            </a:pPr>
            <a:r>
              <a:rPr sz="1800" spc="-5" dirty="0">
                <a:latin typeface="Palladio Uralic"/>
                <a:cs typeface="Palladio Uralic"/>
              </a:rPr>
              <a:t>(Sociological and Biological</a:t>
            </a:r>
            <a:r>
              <a:rPr sz="1800" spc="-10" dirty="0">
                <a:latin typeface="Palladio Uralic"/>
                <a:cs typeface="Palladio Uralic"/>
              </a:rPr>
              <a:t> </a:t>
            </a:r>
            <a:r>
              <a:rPr sz="1800" spc="-5" dirty="0">
                <a:latin typeface="Palladio Uralic"/>
                <a:cs typeface="Palladio Uralic"/>
              </a:rPr>
              <a:t>Definition).</a:t>
            </a:r>
            <a:endParaRPr sz="1800">
              <a:latin typeface="Palladio Uralic"/>
              <a:cs typeface="Palladio Uralic"/>
            </a:endParaRPr>
          </a:p>
          <a:p>
            <a:pPr marL="241300" indent="-228600">
              <a:lnSpc>
                <a:spcPct val="100000"/>
              </a:lnSpc>
              <a:spcBef>
                <a:spcPts val="58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Palladio Uralic"/>
                <a:cs typeface="Palladio Uralic"/>
              </a:rPr>
              <a:t>Human Population can be defined</a:t>
            </a:r>
            <a:r>
              <a:rPr sz="2800" spc="-65" dirty="0">
                <a:latin typeface="Palladio Uralic"/>
                <a:cs typeface="Palladio Uralic"/>
              </a:rPr>
              <a:t> </a:t>
            </a:r>
            <a:r>
              <a:rPr sz="2800" dirty="0">
                <a:latin typeface="Palladio Uralic"/>
                <a:cs typeface="Palladio Uralic"/>
              </a:rPr>
              <a:t>by:</a:t>
            </a:r>
            <a:endParaRPr sz="2800">
              <a:latin typeface="Palladio Uralic"/>
              <a:cs typeface="Palladio Uralic"/>
            </a:endParaRPr>
          </a:p>
          <a:p>
            <a:pPr marL="698500" lvl="1" indent="-228600">
              <a:lnSpc>
                <a:spcPct val="100000"/>
              </a:lnSpc>
              <a:spcBef>
                <a:spcPts val="165"/>
              </a:spcBef>
              <a:buFont typeface="Arial"/>
              <a:buChar char="•"/>
              <a:tabLst>
                <a:tab pos="698500" algn="l"/>
              </a:tabLst>
            </a:pPr>
            <a:r>
              <a:rPr sz="2800" spc="-5" dirty="0">
                <a:latin typeface="Palladio Uralic"/>
                <a:cs typeface="Palladio Uralic"/>
              </a:rPr>
              <a:t>Mortality</a:t>
            </a:r>
            <a:endParaRPr sz="2800">
              <a:latin typeface="Palladio Uralic"/>
              <a:cs typeface="Palladio Uralic"/>
            </a:endParaRPr>
          </a:p>
          <a:p>
            <a:pPr marL="698500" lvl="1" indent="-228600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698500" algn="l"/>
              </a:tabLst>
            </a:pPr>
            <a:r>
              <a:rPr sz="2800" spc="-5" dirty="0">
                <a:latin typeface="Palladio Uralic"/>
                <a:cs typeface="Palladio Uralic"/>
              </a:rPr>
              <a:t>Migration</a:t>
            </a:r>
            <a:endParaRPr sz="2800">
              <a:latin typeface="Palladio Uralic"/>
              <a:cs typeface="Palladio Uralic"/>
            </a:endParaRPr>
          </a:p>
          <a:p>
            <a:pPr marL="698500" lvl="1" indent="-228600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698500" algn="l"/>
              </a:tabLst>
            </a:pPr>
            <a:r>
              <a:rPr sz="2800" spc="-5" dirty="0">
                <a:latin typeface="Palladio Uralic"/>
                <a:cs typeface="Palladio Uralic"/>
              </a:rPr>
              <a:t>Family</a:t>
            </a:r>
            <a:endParaRPr sz="2800">
              <a:latin typeface="Palladio Uralic"/>
              <a:cs typeface="Palladio Uralic"/>
            </a:endParaRPr>
          </a:p>
          <a:p>
            <a:pPr marL="698500" lvl="1" indent="-228600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698500" algn="l"/>
              </a:tabLst>
            </a:pPr>
            <a:r>
              <a:rPr sz="2800" spc="-5" dirty="0">
                <a:latin typeface="Palladio Uralic"/>
                <a:cs typeface="Palladio Uralic"/>
              </a:rPr>
              <a:t>Public</a:t>
            </a:r>
            <a:r>
              <a:rPr sz="2800" spc="-45" dirty="0">
                <a:latin typeface="Palladio Uralic"/>
                <a:cs typeface="Palladio Uralic"/>
              </a:rPr>
              <a:t> </a:t>
            </a:r>
            <a:r>
              <a:rPr sz="2800" dirty="0">
                <a:latin typeface="Palladio Uralic"/>
                <a:cs typeface="Palladio Uralic"/>
              </a:rPr>
              <a:t>health</a:t>
            </a:r>
            <a:endParaRPr sz="2800">
              <a:latin typeface="Palladio Uralic"/>
              <a:cs typeface="Palladio Uralic"/>
            </a:endParaRPr>
          </a:p>
          <a:p>
            <a:pPr marL="698500" lvl="1" indent="-228600">
              <a:lnSpc>
                <a:spcPct val="100000"/>
              </a:lnSpc>
              <a:spcBef>
                <a:spcPts val="165"/>
              </a:spcBef>
              <a:buFont typeface="Arial"/>
              <a:buChar char="•"/>
              <a:tabLst>
                <a:tab pos="698500" algn="l"/>
              </a:tabLst>
            </a:pPr>
            <a:r>
              <a:rPr sz="2800" spc="-5" dirty="0">
                <a:latin typeface="Palladio Uralic"/>
                <a:cs typeface="Palladio Uralic"/>
              </a:rPr>
              <a:t>Work </a:t>
            </a:r>
            <a:r>
              <a:rPr sz="2800" dirty="0">
                <a:latin typeface="Palladio Uralic"/>
                <a:cs typeface="Palladio Uralic"/>
              </a:rPr>
              <a:t>and </a:t>
            </a:r>
            <a:r>
              <a:rPr sz="2800" spc="-5" dirty="0">
                <a:latin typeface="Palladio Uralic"/>
                <a:cs typeface="Palladio Uralic"/>
              </a:rPr>
              <a:t>Labor</a:t>
            </a:r>
            <a:r>
              <a:rPr sz="2800" spc="-30" dirty="0">
                <a:latin typeface="Palladio Uralic"/>
                <a:cs typeface="Palladio Uralic"/>
              </a:rPr>
              <a:t> </a:t>
            </a:r>
            <a:r>
              <a:rPr sz="2800" spc="-5" dirty="0">
                <a:latin typeface="Palladio Uralic"/>
                <a:cs typeface="Palladio Uralic"/>
              </a:rPr>
              <a:t>force</a:t>
            </a:r>
            <a:endParaRPr sz="2800">
              <a:latin typeface="Palladio Uralic"/>
              <a:cs typeface="Palladio Uralic"/>
            </a:endParaRPr>
          </a:p>
          <a:p>
            <a:pPr marL="698500" lvl="1" indent="-228600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698500" algn="l"/>
              </a:tabLst>
            </a:pPr>
            <a:r>
              <a:rPr sz="2800" spc="-5" dirty="0">
                <a:latin typeface="Palladio Uralic"/>
                <a:cs typeface="Palladio Uralic"/>
              </a:rPr>
              <a:t>Family</a:t>
            </a:r>
            <a:r>
              <a:rPr sz="2800" spc="-20" dirty="0">
                <a:latin typeface="Palladio Uralic"/>
                <a:cs typeface="Palladio Uralic"/>
              </a:rPr>
              <a:t> </a:t>
            </a:r>
            <a:r>
              <a:rPr sz="2800" dirty="0">
                <a:latin typeface="Palladio Uralic"/>
                <a:cs typeface="Palladio Uralic"/>
              </a:rPr>
              <a:t>Planning</a:t>
            </a:r>
            <a:endParaRPr sz="2800">
              <a:latin typeface="Palladio Uralic"/>
              <a:cs typeface="Palladio Uralic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Palladio Uralic"/>
                <a:cs typeface="Palladio Uralic"/>
              </a:rPr>
              <a:t>Study of Population is called</a:t>
            </a:r>
            <a:r>
              <a:rPr sz="2800" spc="-20" dirty="0">
                <a:latin typeface="Palladio Uralic"/>
                <a:cs typeface="Palladio Uralic"/>
              </a:rPr>
              <a:t> </a:t>
            </a:r>
            <a:r>
              <a:rPr sz="2800" spc="-5" dirty="0">
                <a:latin typeface="Palladio Uralic"/>
                <a:cs typeface="Palladio Uralic"/>
              </a:rPr>
              <a:t>Demography</a:t>
            </a:r>
            <a:endParaRPr sz="2800">
              <a:latin typeface="Palladio Uralic"/>
              <a:cs typeface="Palladio Uralic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Palladio Uralic"/>
                <a:cs typeface="Palladio Uralic"/>
              </a:rPr>
              <a:t>Sub-division of </a:t>
            </a:r>
            <a:r>
              <a:rPr sz="2800" dirty="0">
                <a:latin typeface="Palladio Uralic"/>
                <a:cs typeface="Palladio Uralic"/>
              </a:rPr>
              <a:t>human</a:t>
            </a:r>
            <a:r>
              <a:rPr sz="2800" spc="-20" dirty="0">
                <a:latin typeface="Palladio Uralic"/>
                <a:cs typeface="Palladio Uralic"/>
              </a:rPr>
              <a:t> </a:t>
            </a:r>
            <a:r>
              <a:rPr sz="2800" dirty="0">
                <a:latin typeface="Palladio Uralic"/>
                <a:cs typeface="Palladio Uralic"/>
              </a:rPr>
              <a:t>geography.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~PP2272.WAV">
            <a:hlinkClick r:id="" action="ppaction://media"/>
          </p:cNvPr>
          <p:cNvPicPr>
            <a:picLocks noRot="1" noChangeAspect="1"/>
          </p:cNvPicPr>
          <p:nvPr>
            <a:wavAudioFile r:embed="rId1" name="~PP2272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7689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2865" y="365125"/>
            <a:ext cx="10184765" cy="1022350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215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00"/>
              </a:spcBef>
            </a:pPr>
            <a:r>
              <a:rPr sz="3200" i="0" spc="70" dirty="0">
                <a:solidFill>
                  <a:srgbClr val="000000"/>
                </a:solidFill>
                <a:latin typeface="Times New Roman"/>
                <a:cs typeface="Times New Roman"/>
              </a:rPr>
              <a:t>Basic </a:t>
            </a:r>
            <a:r>
              <a:rPr sz="3200" i="0" spc="110" dirty="0">
                <a:solidFill>
                  <a:srgbClr val="000000"/>
                </a:solidFill>
                <a:latin typeface="Times New Roman"/>
                <a:cs typeface="Times New Roman"/>
              </a:rPr>
              <a:t>Concepts </a:t>
            </a:r>
            <a:r>
              <a:rPr sz="3200" i="0" spc="175" dirty="0">
                <a:solidFill>
                  <a:srgbClr val="000000"/>
                </a:solidFill>
                <a:latin typeface="Times New Roman"/>
                <a:cs typeface="Times New Roman"/>
              </a:rPr>
              <a:t>of </a:t>
            </a: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Population</a:t>
            </a:r>
            <a:r>
              <a:rPr sz="3200" i="0" spc="-4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14" dirty="0">
                <a:solidFill>
                  <a:srgbClr val="000000"/>
                </a:solidFill>
                <a:latin typeface="Times New Roman"/>
                <a:cs typeface="Times New Roman"/>
              </a:rPr>
              <a:t>Geography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59735" y="1594103"/>
            <a:ext cx="3496055" cy="2100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88023" y="1594103"/>
            <a:ext cx="3493008" cy="210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13842" y="1961882"/>
            <a:ext cx="2645410" cy="1094740"/>
          </a:xfrm>
          <a:prstGeom prst="rect">
            <a:avLst/>
          </a:prstGeom>
        </p:spPr>
        <p:txBody>
          <a:bodyPr vert="horz" wrap="square" lIns="0" tIns="208279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639"/>
              </a:spcBef>
            </a:pPr>
            <a:r>
              <a:rPr sz="2800" spc="-5" dirty="0">
                <a:solidFill>
                  <a:srgbClr val="FFFF00"/>
                </a:solidFill>
                <a:latin typeface="Palladio Uralic"/>
                <a:cs typeface="Palladio Uralic"/>
              </a:rPr>
              <a:t>Natural</a:t>
            </a:r>
            <a:r>
              <a:rPr sz="2800" spc="-70" dirty="0">
                <a:solidFill>
                  <a:srgbClr val="FFFF00"/>
                </a:solidFill>
                <a:latin typeface="Palladio Uralic"/>
                <a:cs typeface="Palladio Uralic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Palladio Uralic"/>
                <a:cs typeface="Palladio Uralic"/>
              </a:rPr>
              <a:t>Increase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2000" spc="-5" dirty="0">
                <a:solidFill>
                  <a:srgbClr val="FFFFFF"/>
                </a:solidFill>
                <a:latin typeface="Palladio Uralic"/>
                <a:cs typeface="Palladio Uralic"/>
              </a:rPr>
              <a:t>Birth </a:t>
            </a:r>
            <a:r>
              <a:rPr sz="2000" dirty="0">
                <a:solidFill>
                  <a:srgbClr val="FFFFFF"/>
                </a:solidFill>
                <a:latin typeface="Palladio Uralic"/>
                <a:cs typeface="Palladio Uralic"/>
              </a:rPr>
              <a:t>Rate – Death</a:t>
            </a:r>
            <a:r>
              <a:rPr sz="2000" spc="-114" dirty="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sz="2000" dirty="0">
                <a:solidFill>
                  <a:srgbClr val="FFFFFF"/>
                </a:solidFill>
                <a:latin typeface="Palladio Uralic"/>
                <a:cs typeface="Palladio Uralic"/>
              </a:rPr>
              <a:t>Rate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59735" y="4029455"/>
            <a:ext cx="3496055" cy="2100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49055" y="1481618"/>
            <a:ext cx="3298190" cy="4493260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2400" spc="-5" dirty="0">
                <a:solidFill>
                  <a:srgbClr val="FFFF00"/>
                </a:solidFill>
                <a:latin typeface="Palladio Uralic"/>
                <a:cs typeface="Palladio Uralic"/>
              </a:rPr>
              <a:t>Growth of</a:t>
            </a:r>
            <a:r>
              <a:rPr sz="2400" spc="-35" dirty="0">
                <a:solidFill>
                  <a:srgbClr val="FFFF00"/>
                </a:solidFill>
                <a:latin typeface="Palladio Uralic"/>
                <a:cs typeface="Palladio Uralic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Palladio Uralic"/>
                <a:cs typeface="Palladio Uralic"/>
              </a:rPr>
              <a:t>Population</a:t>
            </a:r>
            <a:endParaRPr sz="2400">
              <a:latin typeface="Palladio Uralic"/>
              <a:cs typeface="Palladio Uralic"/>
            </a:endParaRPr>
          </a:p>
          <a:p>
            <a:pPr marL="184785" marR="113030" indent="-172720">
              <a:lnSpc>
                <a:spcPts val="2120"/>
              </a:lnSpc>
              <a:spcBef>
                <a:spcPts val="1135"/>
              </a:spcBef>
              <a:buFont typeface="Georgia"/>
              <a:buChar char="•"/>
              <a:tabLst>
                <a:tab pos="185420" algn="l"/>
              </a:tabLst>
            </a:pPr>
            <a:r>
              <a:rPr sz="1900" spc="-5" dirty="0">
                <a:solidFill>
                  <a:srgbClr val="FFFFFF"/>
                </a:solidFill>
                <a:latin typeface="Palladio Uralic"/>
                <a:cs typeface="Palladio Uralic"/>
              </a:rPr>
              <a:t>Change of population in a  particular area between two  points in time (e.g. PAK.  </a:t>
            </a:r>
            <a:r>
              <a:rPr sz="1900" spc="-10" dirty="0">
                <a:solidFill>
                  <a:srgbClr val="FFFFFF"/>
                </a:solidFill>
                <a:latin typeface="Palladio Uralic"/>
                <a:cs typeface="Palladio Uralic"/>
              </a:rPr>
              <a:t>POP. </a:t>
            </a:r>
            <a:r>
              <a:rPr sz="1900" spc="-5" dirty="0">
                <a:solidFill>
                  <a:srgbClr val="FFFFFF"/>
                </a:solidFill>
                <a:latin typeface="Palladio Uralic"/>
                <a:cs typeface="Palladio Uralic"/>
              </a:rPr>
              <a:t>IN 2000, 141m &amp; </a:t>
            </a:r>
            <a:r>
              <a:rPr sz="1900" spc="-10" dirty="0">
                <a:solidFill>
                  <a:srgbClr val="FFFFFF"/>
                </a:solidFill>
                <a:latin typeface="Palladio Uralic"/>
                <a:cs typeface="Palladio Uralic"/>
              </a:rPr>
              <a:t>in  </a:t>
            </a:r>
            <a:r>
              <a:rPr sz="1900" spc="-5" dirty="0">
                <a:solidFill>
                  <a:srgbClr val="FFFFFF"/>
                </a:solidFill>
                <a:latin typeface="Palladio Uralic"/>
                <a:cs typeface="Palladio Uralic"/>
              </a:rPr>
              <a:t>2013,</a:t>
            </a:r>
            <a:r>
              <a:rPr sz="1900" spc="-10" dirty="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Palladio Uralic"/>
                <a:cs typeface="Palladio Uralic"/>
              </a:rPr>
              <a:t>193m)</a:t>
            </a:r>
            <a:endParaRPr sz="19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3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>
              <a:latin typeface="Palladio Uralic"/>
              <a:cs typeface="Palladio Uralic"/>
            </a:endParaRPr>
          </a:p>
          <a:p>
            <a:pPr marL="175260" marR="146050" algn="ctr">
              <a:lnSpc>
                <a:spcPts val="3130"/>
              </a:lnSpc>
              <a:spcBef>
                <a:spcPts val="5"/>
              </a:spcBef>
            </a:pPr>
            <a:r>
              <a:rPr sz="2800" spc="-5" dirty="0">
                <a:solidFill>
                  <a:srgbClr val="FFFF00"/>
                </a:solidFill>
                <a:latin typeface="Palladio Uralic"/>
                <a:cs typeface="Palladio Uralic"/>
              </a:rPr>
              <a:t>Positive </a:t>
            </a:r>
            <a:r>
              <a:rPr sz="2800" spc="-10" dirty="0">
                <a:solidFill>
                  <a:srgbClr val="FFFF00"/>
                </a:solidFill>
                <a:latin typeface="Palladio Uralic"/>
                <a:cs typeface="Palladio Uralic"/>
              </a:rPr>
              <a:t>Growth</a:t>
            </a:r>
            <a:r>
              <a:rPr sz="2800" spc="-40" dirty="0">
                <a:solidFill>
                  <a:srgbClr val="FFFF00"/>
                </a:solidFill>
                <a:latin typeface="Palladio Uralic"/>
                <a:cs typeface="Palladio Uralic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Palladio Uralic"/>
                <a:cs typeface="Palladio Uralic"/>
              </a:rPr>
              <a:t>of  Population</a:t>
            </a:r>
            <a:endParaRPr sz="2800">
              <a:latin typeface="Palladio Uralic"/>
              <a:cs typeface="Palladio Uralic"/>
            </a:endParaRPr>
          </a:p>
          <a:p>
            <a:pPr marL="33655" marR="5080" algn="ctr">
              <a:lnSpc>
                <a:spcPct val="93300"/>
              </a:lnSpc>
              <a:spcBef>
                <a:spcPts val="1205"/>
              </a:spcBef>
            </a:pPr>
            <a:r>
              <a:rPr sz="2000" dirty="0">
                <a:solidFill>
                  <a:srgbClr val="FFFFFF"/>
                </a:solidFill>
                <a:latin typeface="Palladio Uralic"/>
                <a:cs typeface="Palladio Uralic"/>
              </a:rPr>
              <a:t>When </a:t>
            </a:r>
            <a:r>
              <a:rPr sz="2000" spc="-5" dirty="0">
                <a:solidFill>
                  <a:srgbClr val="FFFFFF"/>
                </a:solidFill>
                <a:latin typeface="Palladio Uralic"/>
                <a:cs typeface="Palladio Uralic"/>
              </a:rPr>
              <a:t>Birth </a:t>
            </a:r>
            <a:r>
              <a:rPr sz="2000" dirty="0">
                <a:solidFill>
                  <a:srgbClr val="FFFFFF"/>
                </a:solidFill>
                <a:latin typeface="Palladio Uralic"/>
                <a:cs typeface="Palladio Uralic"/>
              </a:rPr>
              <a:t>rate is </a:t>
            </a:r>
            <a:r>
              <a:rPr sz="2000" spc="-5" dirty="0">
                <a:solidFill>
                  <a:srgbClr val="FFFFFF"/>
                </a:solidFill>
                <a:latin typeface="Palladio Uralic"/>
                <a:cs typeface="Palladio Uralic"/>
              </a:rPr>
              <a:t>more</a:t>
            </a:r>
            <a:r>
              <a:rPr sz="2000" spc="-105" dirty="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Palladio Uralic"/>
                <a:cs typeface="Palladio Uralic"/>
              </a:rPr>
              <a:t>than  </a:t>
            </a:r>
            <a:r>
              <a:rPr sz="2000" dirty="0">
                <a:solidFill>
                  <a:srgbClr val="FFFFFF"/>
                </a:solidFill>
                <a:latin typeface="Palladio Uralic"/>
                <a:cs typeface="Palladio Uralic"/>
              </a:rPr>
              <a:t>Death rate </a:t>
            </a:r>
            <a:r>
              <a:rPr sz="2000" spc="-5" dirty="0">
                <a:solidFill>
                  <a:srgbClr val="FFFFFF"/>
                </a:solidFill>
                <a:latin typeface="Palladio Uralic"/>
                <a:cs typeface="Palladio Uralic"/>
              </a:rPr>
              <a:t>b/w two points  </a:t>
            </a:r>
            <a:r>
              <a:rPr sz="2000" dirty="0">
                <a:solidFill>
                  <a:srgbClr val="FFFFFF"/>
                </a:solidFill>
                <a:latin typeface="Palladio Uralic"/>
                <a:cs typeface="Palladio Uralic"/>
              </a:rPr>
              <a:t>in</a:t>
            </a:r>
            <a:r>
              <a:rPr sz="2000" spc="-35" dirty="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Palladio Uralic"/>
                <a:cs typeface="Palladio Uralic"/>
              </a:rPr>
              <a:t>time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88023" y="4029455"/>
            <a:ext cx="3493008" cy="2100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50164" y="4252442"/>
            <a:ext cx="3172460" cy="158115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065" marR="5080" algn="ctr">
              <a:lnSpc>
                <a:spcPts val="3130"/>
              </a:lnSpc>
              <a:spcBef>
                <a:spcPts val="390"/>
              </a:spcBef>
            </a:pPr>
            <a:r>
              <a:rPr sz="2800" dirty="0">
                <a:solidFill>
                  <a:srgbClr val="FFFF00"/>
                </a:solidFill>
                <a:latin typeface="Palladio Uralic"/>
                <a:cs typeface="Palladio Uralic"/>
              </a:rPr>
              <a:t>Negative </a:t>
            </a:r>
            <a:r>
              <a:rPr sz="2800" spc="-10" dirty="0">
                <a:solidFill>
                  <a:srgbClr val="FFFF00"/>
                </a:solidFill>
                <a:latin typeface="Palladio Uralic"/>
                <a:cs typeface="Palladio Uralic"/>
              </a:rPr>
              <a:t>Growth</a:t>
            </a:r>
            <a:r>
              <a:rPr sz="2800" spc="-85" dirty="0">
                <a:solidFill>
                  <a:srgbClr val="FFFF00"/>
                </a:solidFill>
                <a:latin typeface="Palladio Uralic"/>
                <a:cs typeface="Palladio Uralic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Palladio Uralic"/>
                <a:cs typeface="Palladio Uralic"/>
              </a:rPr>
              <a:t>of  Population</a:t>
            </a:r>
            <a:endParaRPr sz="2800">
              <a:latin typeface="Palladio Uralic"/>
              <a:cs typeface="Palladio Uralic"/>
            </a:endParaRPr>
          </a:p>
          <a:p>
            <a:pPr marL="50800" marR="42545" algn="ctr">
              <a:lnSpc>
                <a:spcPts val="2240"/>
              </a:lnSpc>
              <a:spcBef>
                <a:spcPts val="1255"/>
              </a:spcBef>
            </a:pPr>
            <a:r>
              <a:rPr sz="2000" dirty="0">
                <a:solidFill>
                  <a:srgbClr val="FFFFFF"/>
                </a:solidFill>
                <a:latin typeface="Palladio Uralic"/>
                <a:cs typeface="Palladio Uralic"/>
              </a:rPr>
              <a:t>When </a:t>
            </a:r>
            <a:r>
              <a:rPr sz="2000" spc="-5" dirty="0">
                <a:solidFill>
                  <a:srgbClr val="FFFFFF"/>
                </a:solidFill>
                <a:latin typeface="Palladio Uralic"/>
                <a:cs typeface="Palladio Uralic"/>
              </a:rPr>
              <a:t>Birth </a:t>
            </a:r>
            <a:r>
              <a:rPr sz="2000" dirty="0">
                <a:solidFill>
                  <a:srgbClr val="FFFFFF"/>
                </a:solidFill>
                <a:latin typeface="Palladio Uralic"/>
                <a:cs typeface="Palladio Uralic"/>
              </a:rPr>
              <a:t>rate falls</a:t>
            </a:r>
            <a:r>
              <a:rPr sz="2000" spc="-130" dirty="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sz="2000" dirty="0">
                <a:solidFill>
                  <a:srgbClr val="FFFFFF"/>
                </a:solidFill>
                <a:latin typeface="Palladio Uralic"/>
                <a:cs typeface="Palladio Uralic"/>
              </a:rPr>
              <a:t>below  Death</a:t>
            </a:r>
            <a:r>
              <a:rPr sz="2000" spc="-40" dirty="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Palladio Uralic"/>
                <a:cs typeface="Palladio Uralic"/>
              </a:rPr>
              <a:t>rate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~PP426.WAV">
            <a:hlinkClick r:id="" action="ppaction://media"/>
          </p:cNvPr>
          <p:cNvPicPr>
            <a:picLocks noRot="1" noChangeAspect="1"/>
          </p:cNvPicPr>
          <p:nvPr>
            <a:wavAudioFile r:embed="rId1" name="~PP426.WAV"/>
          </p:nvPr>
        </p:nvPicPr>
        <p:blipFill>
          <a:blip r:embed="rId7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1672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8885" y="212077"/>
            <a:ext cx="5780405" cy="812800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111125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875"/>
              </a:spcBef>
            </a:pP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Causes </a:t>
            </a:r>
            <a:r>
              <a:rPr sz="3200" i="0" spc="175" dirty="0">
                <a:solidFill>
                  <a:srgbClr val="000000"/>
                </a:solidFill>
                <a:latin typeface="Times New Roman"/>
                <a:cs typeface="Times New Roman"/>
              </a:rPr>
              <a:t>of </a:t>
            </a: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Population</a:t>
            </a:r>
            <a:r>
              <a:rPr sz="3200" i="0" spc="-4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14" dirty="0">
                <a:solidFill>
                  <a:srgbClr val="000000"/>
                </a:solidFill>
                <a:latin typeface="Times New Roman"/>
                <a:cs typeface="Times New Roman"/>
              </a:rPr>
              <a:t>Change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8804" y="1055369"/>
            <a:ext cx="10202545" cy="898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45" dirty="0">
                <a:latin typeface="Times New Roman"/>
                <a:cs typeface="Times New Roman"/>
              </a:rPr>
              <a:t>Births</a:t>
            </a:r>
            <a:endParaRPr sz="2800">
              <a:latin typeface="Times New Roman"/>
              <a:cs typeface="Times New Roman"/>
            </a:endParaRPr>
          </a:p>
          <a:p>
            <a:pPr marL="698500" lvl="1" indent="-228600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698500" algn="l"/>
              </a:tabLst>
            </a:pPr>
            <a:r>
              <a:rPr sz="2800" spc="-10" dirty="0">
                <a:latin typeface="Palladio Uralic"/>
                <a:cs typeface="Palladio Uralic"/>
              </a:rPr>
              <a:t>Birth </a:t>
            </a:r>
            <a:r>
              <a:rPr sz="2800" spc="-5" dirty="0">
                <a:latin typeface="Palladio Uralic"/>
                <a:cs typeface="Palladio Uralic"/>
              </a:rPr>
              <a:t>rate = </a:t>
            </a:r>
            <a:r>
              <a:rPr sz="2800" dirty="0">
                <a:latin typeface="Palladio Uralic"/>
                <a:cs typeface="Palladio Uralic"/>
              </a:rPr>
              <a:t>Number </a:t>
            </a:r>
            <a:r>
              <a:rPr sz="2800" spc="-5" dirty="0">
                <a:latin typeface="Palladio Uralic"/>
                <a:cs typeface="Palladio Uralic"/>
              </a:rPr>
              <a:t>of live births per </a:t>
            </a:r>
            <a:r>
              <a:rPr sz="2800" dirty="0">
                <a:latin typeface="Palladio Uralic"/>
                <a:cs typeface="Palladio Uralic"/>
              </a:rPr>
              <a:t>1000 </a:t>
            </a:r>
            <a:r>
              <a:rPr sz="2800" spc="-5" dirty="0">
                <a:latin typeface="Palladio Uralic"/>
                <a:cs typeface="Palladio Uralic"/>
              </a:rPr>
              <a:t>of the</a:t>
            </a:r>
            <a:r>
              <a:rPr sz="2800" spc="-35" dirty="0">
                <a:latin typeface="Palladio Uralic"/>
                <a:cs typeface="Palladio Uralic"/>
              </a:rPr>
              <a:t> </a:t>
            </a:r>
            <a:r>
              <a:rPr sz="2800" spc="-5" dirty="0">
                <a:latin typeface="Palladio Uralic"/>
                <a:cs typeface="Palladio Uralic"/>
              </a:rPr>
              <a:t>population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09801" y="2092630"/>
            <a:ext cx="9338868" cy="4040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~PP196.WAV">
            <a:hlinkClick r:id="" action="ppaction://media"/>
          </p:cNvPr>
          <p:cNvPicPr>
            <a:picLocks noRot="1" noChangeAspect="1"/>
          </p:cNvPicPr>
          <p:nvPr>
            <a:wavAudioFile r:embed="rId1" name="~PP196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30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657215" cy="848994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1289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15"/>
              </a:spcBef>
            </a:pP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Causes </a:t>
            </a:r>
            <a:r>
              <a:rPr sz="3200" i="0" spc="175" dirty="0">
                <a:solidFill>
                  <a:srgbClr val="000000"/>
                </a:solidFill>
                <a:latin typeface="Times New Roman"/>
                <a:cs typeface="Times New Roman"/>
              </a:rPr>
              <a:t>of </a:t>
            </a: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Population</a:t>
            </a:r>
            <a:r>
              <a:rPr sz="3200" i="0" spc="-4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14" dirty="0">
                <a:solidFill>
                  <a:srgbClr val="000000"/>
                </a:solidFill>
                <a:latin typeface="Times New Roman"/>
                <a:cs typeface="Times New Roman"/>
              </a:rPr>
              <a:t>Change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287830"/>
            <a:ext cx="9919335" cy="898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125" dirty="0">
                <a:latin typeface="Times New Roman"/>
                <a:cs typeface="Times New Roman"/>
              </a:rPr>
              <a:t>Deaths</a:t>
            </a:r>
            <a:endParaRPr sz="2800">
              <a:latin typeface="Times New Roman"/>
              <a:cs typeface="Times New Roman"/>
            </a:endParaRPr>
          </a:p>
          <a:p>
            <a:pPr marL="698500" lvl="1" indent="-228600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698500" algn="l"/>
              </a:tabLst>
            </a:pPr>
            <a:r>
              <a:rPr sz="2800" spc="-5" dirty="0">
                <a:latin typeface="Palladio Uralic"/>
                <a:cs typeface="Palladio Uralic"/>
              </a:rPr>
              <a:t>Death Rate = </a:t>
            </a:r>
            <a:r>
              <a:rPr sz="2800" dirty="0">
                <a:latin typeface="Palladio Uralic"/>
                <a:cs typeface="Palladio Uralic"/>
              </a:rPr>
              <a:t>Number </a:t>
            </a:r>
            <a:r>
              <a:rPr sz="2800" spc="-5" dirty="0">
                <a:latin typeface="Palladio Uralic"/>
                <a:cs typeface="Palladio Uralic"/>
              </a:rPr>
              <a:t>of deaths per </a:t>
            </a:r>
            <a:r>
              <a:rPr sz="2800" dirty="0">
                <a:latin typeface="Palladio Uralic"/>
                <a:cs typeface="Palladio Uralic"/>
              </a:rPr>
              <a:t>1000 </a:t>
            </a:r>
            <a:r>
              <a:rPr sz="2800" spc="-5" dirty="0">
                <a:latin typeface="Palladio Uralic"/>
                <a:cs typeface="Palladio Uralic"/>
              </a:rPr>
              <a:t>of the</a:t>
            </a:r>
            <a:r>
              <a:rPr sz="2800" spc="-55" dirty="0">
                <a:latin typeface="Palladio Uralic"/>
                <a:cs typeface="Palladio Uralic"/>
              </a:rPr>
              <a:t> </a:t>
            </a:r>
            <a:r>
              <a:rPr sz="2800" spc="-5" dirty="0">
                <a:latin typeface="Palladio Uralic"/>
                <a:cs typeface="Palladio Uralic"/>
              </a:rPr>
              <a:t>population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03717" y="2281034"/>
            <a:ext cx="9279140" cy="3965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~PP2568.WAV">
            <a:hlinkClick r:id="" action="ppaction://media"/>
          </p:cNvPr>
          <p:cNvPicPr>
            <a:picLocks noRot="1" noChangeAspect="1"/>
          </p:cNvPicPr>
          <p:nvPr>
            <a:wavAudioFile r:embed="rId1" name="~PP2568.WAV"/>
          </p:nvPr>
        </p:nvPicPr>
        <p:blipFill>
          <a:blip r:embed="rId5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498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4128" y="168808"/>
            <a:ext cx="5813425" cy="777240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93345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735"/>
              </a:spcBef>
            </a:pP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Causes </a:t>
            </a:r>
            <a:r>
              <a:rPr sz="3200" i="0" spc="175" dirty="0">
                <a:solidFill>
                  <a:srgbClr val="000000"/>
                </a:solidFill>
                <a:latin typeface="Times New Roman"/>
                <a:cs typeface="Times New Roman"/>
              </a:rPr>
              <a:t>of </a:t>
            </a: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Population</a:t>
            </a:r>
            <a:r>
              <a:rPr sz="3200" i="0" spc="-40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14" dirty="0">
                <a:solidFill>
                  <a:srgbClr val="000000"/>
                </a:solidFill>
                <a:latin typeface="Times New Roman"/>
                <a:cs typeface="Times New Roman"/>
              </a:rPr>
              <a:t>Change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032078"/>
            <a:ext cx="9325610" cy="1282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85" dirty="0">
                <a:latin typeface="Times New Roman"/>
                <a:cs typeface="Times New Roman"/>
              </a:rPr>
              <a:t>Migration</a:t>
            </a:r>
            <a:endParaRPr sz="2800">
              <a:latin typeface="Times New Roman"/>
              <a:cs typeface="Times New Roman"/>
            </a:endParaRPr>
          </a:p>
          <a:p>
            <a:pPr marL="698500" marR="5080" lvl="1" indent="-228600">
              <a:lnSpc>
                <a:spcPts val="3030"/>
              </a:lnSpc>
              <a:spcBef>
                <a:spcPts val="530"/>
              </a:spcBef>
              <a:buFont typeface="Arial"/>
              <a:buChar char="•"/>
              <a:tabLst>
                <a:tab pos="698500" algn="l"/>
              </a:tabLst>
            </a:pPr>
            <a:r>
              <a:rPr sz="2800" spc="-5" dirty="0">
                <a:latin typeface="Palladio Uralic"/>
                <a:cs typeface="Palladio Uralic"/>
              </a:rPr>
              <a:t>When people move from “Point of Origin” to “Point of  Destination”.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05660" y="2412263"/>
            <a:ext cx="8547608" cy="3784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~PP2816.WAV">
            <a:hlinkClick r:id="" action="ppaction://media"/>
          </p:cNvPr>
          <p:cNvPicPr>
            <a:picLocks noRot="1" noChangeAspect="1"/>
          </p:cNvPicPr>
          <p:nvPr>
            <a:wavAudioFile r:embed="rId1" name="~PP2816.WAV"/>
          </p:nvPr>
        </p:nvPicPr>
        <p:blipFill>
          <a:blip r:embed="rId5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6150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0069" y="268008"/>
            <a:ext cx="6111240" cy="820419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114300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900"/>
              </a:spcBef>
            </a:pP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Causes </a:t>
            </a:r>
            <a:r>
              <a:rPr sz="3200" i="0" spc="175" dirty="0">
                <a:solidFill>
                  <a:srgbClr val="000000"/>
                </a:solidFill>
                <a:latin typeface="Times New Roman"/>
                <a:cs typeface="Times New Roman"/>
              </a:rPr>
              <a:t>of </a:t>
            </a: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Population</a:t>
            </a:r>
            <a:r>
              <a:rPr sz="3200" i="0" spc="-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14" dirty="0">
                <a:solidFill>
                  <a:srgbClr val="000000"/>
                </a:solidFill>
                <a:latin typeface="Times New Roman"/>
                <a:cs typeface="Times New Roman"/>
              </a:rPr>
              <a:t>Change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873" y="1044654"/>
            <a:ext cx="10218420" cy="13754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241300" algn="l"/>
              </a:tabLst>
            </a:pPr>
            <a:r>
              <a:rPr sz="3200" b="1" spc="70" dirty="0">
                <a:latin typeface="Times New Roman"/>
                <a:cs typeface="Times New Roman"/>
              </a:rPr>
              <a:t>Total </a:t>
            </a:r>
            <a:r>
              <a:rPr sz="3200" b="1" spc="55" dirty="0">
                <a:latin typeface="Times New Roman"/>
                <a:cs typeface="Times New Roman"/>
              </a:rPr>
              <a:t>Fertility </a:t>
            </a:r>
            <a:r>
              <a:rPr sz="3200" b="1" spc="45" dirty="0">
                <a:latin typeface="Times New Roman"/>
                <a:cs typeface="Times New Roman"/>
              </a:rPr>
              <a:t>Rate</a:t>
            </a:r>
            <a:r>
              <a:rPr sz="3200" b="1" spc="-229" dirty="0">
                <a:latin typeface="Times New Roman"/>
                <a:cs typeface="Times New Roman"/>
              </a:rPr>
              <a:t> </a:t>
            </a:r>
            <a:r>
              <a:rPr sz="3200" b="1" spc="-35" dirty="0">
                <a:latin typeface="Times New Roman"/>
                <a:cs typeface="Times New Roman"/>
              </a:rPr>
              <a:t>(TFR)</a:t>
            </a:r>
            <a:endParaRPr sz="3200">
              <a:latin typeface="Times New Roman"/>
              <a:cs typeface="Times New Roman"/>
            </a:endParaRPr>
          </a:p>
          <a:p>
            <a:pPr marL="697865" marR="5080" lvl="1" indent="-228600">
              <a:lnSpc>
                <a:spcPts val="3030"/>
              </a:lnSpc>
              <a:spcBef>
                <a:spcPts val="560"/>
              </a:spcBef>
              <a:buFont typeface="Arial"/>
              <a:buChar char="•"/>
              <a:tabLst>
                <a:tab pos="698500" algn="l"/>
              </a:tabLst>
            </a:pPr>
            <a:r>
              <a:rPr sz="2800" spc="-5" dirty="0">
                <a:latin typeface="Palladio Uralic"/>
                <a:cs typeface="Palladio Uralic"/>
              </a:rPr>
              <a:t>Average </a:t>
            </a:r>
            <a:r>
              <a:rPr sz="2800" dirty="0">
                <a:latin typeface="Palladio Uralic"/>
                <a:cs typeface="Palladio Uralic"/>
              </a:rPr>
              <a:t>number </a:t>
            </a:r>
            <a:r>
              <a:rPr sz="2800" spc="-5" dirty="0">
                <a:latin typeface="Palladio Uralic"/>
                <a:cs typeface="Palladio Uralic"/>
              </a:rPr>
              <a:t>of children born to a woman (Currently 1.5  in </a:t>
            </a:r>
            <a:r>
              <a:rPr sz="2800" spc="-10" dirty="0">
                <a:latin typeface="Palladio Uralic"/>
                <a:cs typeface="Palladio Uralic"/>
              </a:rPr>
              <a:t>world, </a:t>
            </a:r>
            <a:r>
              <a:rPr sz="2800" spc="-5" dirty="0">
                <a:latin typeface="Palladio Uralic"/>
                <a:cs typeface="Palladio Uralic"/>
              </a:rPr>
              <a:t>for Pakistan it is</a:t>
            </a:r>
            <a:r>
              <a:rPr sz="2800" spc="-35" dirty="0">
                <a:latin typeface="Palladio Uralic"/>
                <a:cs typeface="Palladio Uralic"/>
              </a:rPr>
              <a:t> </a:t>
            </a:r>
            <a:r>
              <a:rPr sz="2800" dirty="0">
                <a:latin typeface="Palladio Uralic"/>
                <a:cs typeface="Palladio Uralic"/>
              </a:rPr>
              <a:t>3.5).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86597" y="2423337"/>
            <a:ext cx="8286788" cy="38224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~PP1231.WAV">
            <a:hlinkClick r:id="" action="ppaction://media"/>
          </p:cNvPr>
          <p:cNvPicPr>
            <a:picLocks noRot="1" noChangeAspect="1"/>
          </p:cNvPicPr>
          <p:nvPr>
            <a:wavAudioFile r:embed="rId1" name="~PP1231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6785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033520" cy="959485"/>
          </a:xfrm>
          <a:prstGeom prst="rect">
            <a:avLst/>
          </a:prstGeom>
          <a:solidFill>
            <a:srgbClr val="F8CBAD"/>
          </a:solidFill>
        </p:spPr>
        <p:txBody>
          <a:bodyPr vert="horz" wrap="square" lIns="0" tIns="184150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1450"/>
              </a:spcBef>
            </a:pPr>
            <a:r>
              <a:rPr sz="3200" i="0" spc="120" dirty="0">
                <a:solidFill>
                  <a:srgbClr val="000000"/>
                </a:solidFill>
                <a:latin typeface="Times New Roman"/>
                <a:cs typeface="Times New Roman"/>
              </a:rPr>
              <a:t>Population</a:t>
            </a:r>
            <a:r>
              <a:rPr sz="3200" i="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0" spc="175" dirty="0">
                <a:solidFill>
                  <a:srgbClr val="000000"/>
                </a:solidFill>
                <a:latin typeface="Times New Roman"/>
                <a:cs typeface="Times New Roman"/>
              </a:rPr>
              <a:t>Density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4160" y="1330905"/>
            <a:ext cx="10238740" cy="437578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54000" indent="-2292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54635" algn="l"/>
              </a:tabLst>
            </a:pPr>
            <a:r>
              <a:rPr sz="2800" spc="-5" dirty="0">
                <a:latin typeface="Palladio Uralic"/>
                <a:cs typeface="Palladio Uralic"/>
              </a:rPr>
              <a:t>Average </a:t>
            </a:r>
            <a:r>
              <a:rPr sz="2800" dirty="0">
                <a:latin typeface="Palladio Uralic"/>
                <a:cs typeface="Palladio Uralic"/>
              </a:rPr>
              <a:t>number </a:t>
            </a:r>
            <a:r>
              <a:rPr sz="2800" spc="-5" dirty="0">
                <a:latin typeface="Palladio Uralic"/>
                <a:cs typeface="Palladio Uralic"/>
              </a:rPr>
              <a:t>of people per square</a:t>
            </a:r>
            <a:r>
              <a:rPr sz="2800" spc="-50" dirty="0">
                <a:latin typeface="Palladio Uralic"/>
                <a:cs typeface="Palladio Uralic"/>
              </a:rPr>
              <a:t> </a:t>
            </a:r>
            <a:r>
              <a:rPr sz="2800" spc="-5" dirty="0">
                <a:latin typeface="Palladio Uralic"/>
                <a:cs typeface="Palladio Uralic"/>
              </a:rPr>
              <a:t>kilometer</a:t>
            </a:r>
            <a:endParaRPr sz="2800">
              <a:latin typeface="Palladio Uralic"/>
              <a:cs typeface="Palladio Uralic"/>
            </a:endParaRPr>
          </a:p>
          <a:p>
            <a:pPr marL="25400">
              <a:lnSpc>
                <a:spcPct val="100000"/>
              </a:lnSpc>
              <a:spcBef>
                <a:spcPts val="675"/>
              </a:spcBef>
            </a:pPr>
            <a:r>
              <a:rPr sz="2800" b="1" spc="75" dirty="0">
                <a:latin typeface="Times New Roman"/>
                <a:cs typeface="Times New Roman"/>
              </a:rPr>
              <a:t>Arithmetic</a:t>
            </a:r>
            <a:r>
              <a:rPr sz="2800" b="1" spc="-5" dirty="0">
                <a:latin typeface="Times New Roman"/>
                <a:cs typeface="Times New Roman"/>
              </a:rPr>
              <a:t> </a:t>
            </a:r>
            <a:r>
              <a:rPr sz="2800" b="1" spc="150" dirty="0">
                <a:latin typeface="Times New Roman"/>
                <a:cs typeface="Times New Roman"/>
              </a:rPr>
              <a:t>Density</a:t>
            </a:r>
            <a:endParaRPr sz="2800">
              <a:latin typeface="Times New Roman"/>
              <a:cs typeface="Times New Roman"/>
            </a:endParaRPr>
          </a:p>
          <a:p>
            <a:pPr marL="939800" marR="331470" lvl="1" indent="-457200">
              <a:lnSpc>
                <a:spcPts val="3030"/>
              </a:lnSpc>
              <a:spcBef>
                <a:spcPts val="530"/>
              </a:spcBef>
              <a:buFont typeface="Arial"/>
              <a:buChar char="•"/>
              <a:tabLst>
                <a:tab pos="939800" algn="l"/>
                <a:tab pos="940435" algn="l"/>
              </a:tabLst>
            </a:pPr>
            <a:r>
              <a:rPr sz="2800" spc="-5" dirty="0">
                <a:latin typeface="Palladio Uralic"/>
                <a:cs typeface="Palladio Uralic"/>
              </a:rPr>
              <a:t>Population density = total population / total </a:t>
            </a:r>
            <a:r>
              <a:rPr sz="2800" dirty="0">
                <a:latin typeface="Palladio Uralic"/>
                <a:cs typeface="Palladio Uralic"/>
              </a:rPr>
              <a:t>land area </a:t>
            </a:r>
            <a:r>
              <a:rPr sz="2800" spc="-5" dirty="0">
                <a:latin typeface="Palladio Uralic"/>
                <a:cs typeface="Palladio Uralic"/>
              </a:rPr>
              <a:t>in  </a:t>
            </a:r>
            <a:r>
              <a:rPr sz="2800" dirty="0">
                <a:latin typeface="Palladio Uralic"/>
                <a:cs typeface="Palladio Uralic"/>
              </a:rPr>
              <a:t>km</a:t>
            </a:r>
            <a:r>
              <a:rPr sz="2775" baseline="25525" dirty="0">
                <a:latin typeface="Palladio Uralic"/>
                <a:cs typeface="Palladio Uralic"/>
              </a:rPr>
              <a:t>2</a:t>
            </a:r>
            <a:endParaRPr sz="2775" baseline="25525">
              <a:latin typeface="Palladio Uralic"/>
              <a:cs typeface="Palladio Uralic"/>
            </a:endParaRPr>
          </a:p>
          <a:p>
            <a:pPr marL="939800" lvl="1" indent="-457834">
              <a:lnSpc>
                <a:spcPct val="100000"/>
              </a:lnSpc>
              <a:spcBef>
                <a:spcPts val="114"/>
              </a:spcBef>
              <a:buFont typeface="Arial"/>
              <a:buChar char="•"/>
              <a:tabLst>
                <a:tab pos="939800" algn="l"/>
                <a:tab pos="940435" algn="l"/>
              </a:tabLst>
            </a:pPr>
            <a:r>
              <a:rPr sz="2800" spc="-5" dirty="0">
                <a:latin typeface="Palladio Uralic"/>
                <a:cs typeface="Palladio Uralic"/>
              </a:rPr>
              <a:t>Pakistan = </a:t>
            </a:r>
            <a:r>
              <a:rPr sz="2800" dirty="0">
                <a:latin typeface="Palladio Uralic"/>
                <a:cs typeface="Palladio Uralic"/>
              </a:rPr>
              <a:t>237 </a:t>
            </a:r>
            <a:r>
              <a:rPr sz="2800" spc="-5" dirty="0">
                <a:latin typeface="Palladio Uralic"/>
                <a:cs typeface="Palladio Uralic"/>
              </a:rPr>
              <a:t>in</a:t>
            </a:r>
            <a:r>
              <a:rPr sz="2800" spc="-60" dirty="0">
                <a:latin typeface="Palladio Uralic"/>
                <a:cs typeface="Palladio Uralic"/>
              </a:rPr>
              <a:t> </a:t>
            </a:r>
            <a:r>
              <a:rPr sz="2800" dirty="0">
                <a:latin typeface="Palladio Uralic"/>
                <a:cs typeface="Palladio Uralic"/>
              </a:rPr>
              <a:t>2015</a:t>
            </a:r>
            <a:endParaRPr sz="2800">
              <a:latin typeface="Palladio Uralic"/>
              <a:cs typeface="Palladio Uralic"/>
            </a:endParaRPr>
          </a:p>
          <a:p>
            <a:pPr marL="939800" lvl="1" indent="-457834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939800" algn="l"/>
                <a:tab pos="940435" algn="l"/>
              </a:tabLst>
            </a:pPr>
            <a:r>
              <a:rPr sz="2800" spc="-5" dirty="0">
                <a:latin typeface="Palladio Uralic"/>
                <a:cs typeface="Palladio Uralic"/>
              </a:rPr>
              <a:t>Density </a:t>
            </a:r>
            <a:r>
              <a:rPr sz="2800" dirty="0">
                <a:latin typeface="Palladio Uralic"/>
                <a:cs typeface="Palladio Uralic"/>
              </a:rPr>
              <a:t>has </a:t>
            </a:r>
            <a:r>
              <a:rPr sz="2800" spc="-5" dirty="0">
                <a:latin typeface="Palladio Uralic"/>
                <a:cs typeface="Palladio Uralic"/>
              </a:rPr>
              <a:t>very little to </a:t>
            </a:r>
            <a:r>
              <a:rPr sz="2800" spc="-10" dirty="0">
                <a:latin typeface="Palladio Uralic"/>
                <a:cs typeface="Palladio Uralic"/>
              </a:rPr>
              <a:t>do </a:t>
            </a:r>
            <a:r>
              <a:rPr sz="2800" spc="-5" dirty="0">
                <a:latin typeface="Palladio Uralic"/>
                <a:cs typeface="Palladio Uralic"/>
              </a:rPr>
              <a:t>with economic</a:t>
            </a:r>
            <a:r>
              <a:rPr sz="2800" spc="-50" dirty="0">
                <a:latin typeface="Palladio Uralic"/>
                <a:cs typeface="Palladio Uralic"/>
              </a:rPr>
              <a:t> </a:t>
            </a:r>
            <a:r>
              <a:rPr sz="2800" spc="-5" dirty="0">
                <a:latin typeface="Palladio Uralic"/>
                <a:cs typeface="Palladio Uralic"/>
              </a:rPr>
              <a:t>development.</a:t>
            </a:r>
            <a:endParaRPr sz="2800">
              <a:latin typeface="Palladio Uralic"/>
              <a:cs typeface="Palladio Uralic"/>
            </a:endParaRPr>
          </a:p>
          <a:p>
            <a:pPr marL="939800" marR="68580" lvl="1" indent="-457834">
              <a:lnSpc>
                <a:spcPts val="3030"/>
              </a:lnSpc>
              <a:spcBef>
                <a:spcPts val="545"/>
              </a:spcBef>
              <a:buFont typeface="Arial"/>
              <a:buChar char="•"/>
              <a:tabLst>
                <a:tab pos="939800" algn="l"/>
                <a:tab pos="940435" algn="l"/>
              </a:tabLst>
            </a:pPr>
            <a:r>
              <a:rPr sz="2800" spc="-5" dirty="0">
                <a:latin typeface="Palladio Uralic"/>
                <a:cs typeface="Palladio Uralic"/>
              </a:rPr>
              <a:t>For example: Bangladesh </a:t>
            </a:r>
            <a:r>
              <a:rPr sz="2800" dirty="0">
                <a:latin typeface="Palladio Uralic"/>
                <a:cs typeface="Palladio Uralic"/>
              </a:rPr>
              <a:t>and Japan </a:t>
            </a:r>
            <a:r>
              <a:rPr sz="2800" spc="-5" dirty="0">
                <a:latin typeface="Palladio Uralic"/>
                <a:cs typeface="Palladio Uralic"/>
              </a:rPr>
              <a:t>are densely populated  </a:t>
            </a:r>
            <a:r>
              <a:rPr sz="2800" dirty="0">
                <a:latin typeface="Palladio Uralic"/>
                <a:cs typeface="Palladio Uralic"/>
              </a:rPr>
              <a:t>but </a:t>
            </a:r>
            <a:r>
              <a:rPr sz="2800" spc="-5" dirty="0">
                <a:latin typeface="Palladio Uralic"/>
                <a:cs typeface="Palladio Uralic"/>
              </a:rPr>
              <a:t>Bangladesh is Less Economically Developed Country  </a:t>
            </a:r>
            <a:r>
              <a:rPr sz="2800" spc="-10" dirty="0">
                <a:latin typeface="Palladio Uralic"/>
                <a:cs typeface="Palladio Uralic"/>
              </a:rPr>
              <a:t>(LEDC) </a:t>
            </a:r>
            <a:r>
              <a:rPr sz="2800" dirty="0">
                <a:latin typeface="Palladio Uralic"/>
                <a:cs typeface="Palladio Uralic"/>
              </a:rPr>
              <a:t>and Japan </a:t>
            </a:r>
            <a:r>
              <a:rPr sz="2800" spc="-5" dirty="0">
                <a:latin typeface="Palladio Uralic"/>
                <a:cs typeface="Palladio Uralic"/>
              </a:rPr>
              <a:t>is </a:t>
            </a:r>
            <a:r>
              <a:rPr sz="2800" spc="-10" dirty="0">
                <a:latin typeface="Palladio Uralic"/>
                <a:cs typeface="Palladio Uralic"/>
              </a:rPr>
              <a:t>More </a:t>
            </a:r>
            <a:r>
              <a:rPr sz="2800" spc="-5" dirty="0">
                <a:latin typeface="Palladio Uralic"/>
                <a:cs typeface="Palladio Uralic"/>
              </a:rPr>
              <a:t>Economically Developed  Country</a:t>
            </a:r>
            <a:r>
              <a:rPr sz="2800" spc="-20" dirty="0">
                <a:latin typeface="Palladio Uralic"/>
                <a:cs typeface="Palladio Uralic"/>
              </a:rPr>
              <a:t> </a:t>
            </a:r>
            <a:r>
              <a:rPr sz="2800" spc="-5" dirty="0">
                <a:latin typeface="Palladio Uralic"/>
                <a:cs typeface="Palladio Uralic"/>
              </a:rPr>
              <a:t>(MEDC).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14447" y="6461239"/>
            <a:ext cx="7854950" cy="381000"/>
          </a:xfrm>
          <a:custGeom>
            <a:avLst/>
            <a:gdLst/>
            <a:ahLst/>
            <a:cxnLst/>
            <a:rect l="l" t="t" r="r" b="b"/>
            <a:pathLst>
              <a:path w="7854950" h="381000">
                <a:moveTo>
                  <a:pt x="7854696" y="0"/>
                </a:moveTo>
                <a:lnTo>
                  <a:pt x="0" y="0"/>
                </a:lnTo>
                <a:lnTo>
                  <a:pt x="0" y="380999"/>
                </a:lnTo>
                <a:lnTo>
                  <a:pt x="7854696" y="380999"/>
                </a:lnTo>
                <a:lnTo>
                  <a:pt x="7854696" y="0"/>
                </a:lnTo>
                <a:close/>
              </a:path>
            </a:pathLst>
          </a:custGeom>
          <a:solidFill>
            <a:srgbClr val="E0E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~PP924.WAV">
            <a:hlinkClick r:id="" action="ppaction://media"/>
          </p:cNvPr>
          <p:cNvPicPr>
            <a:picLocks noRot="1" noChangeAspect="1"/>
          </p:cNvPicPr>
          <p:nvPr>
            <a:wavAudioFile r:embed="rId1" name="~PP924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3054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1178</Words>
  <Application>Microsoft Office PowerPoint</Application>
  <PresentationFormat>Custom</PresentationFormat>
  <Paragraphs>380</Paragraphs>
  <Slides>24</Slides>
  <Notes>2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Fundamentals of  Geography</vt:lpstr>
      <vt:lpstr>WORLD POPULATION-DISTRIBUTION,  STRUCTURE &amp; GROWTH</vt:lpstr>
      <vt:lpstr>Population</vt:lpstr>
      <vt:lpstr>Basic Concepts of Population Geography</vt:lpstr>
      <vt:lpstr>Causes of Population Change</vt:lpstr>
      <vt:lpstr>Causes of Population Change</vt:lpstr>
      <vt:lpstr>Causes of Population Change</vt:lpstr>
      <vt:lpstr>Causes of Population Change</vt:lpstr>
      <vt:lpstr>Population Density</vt:lpstr>
      <vt:lpstr>Population Density</vt:lpstr>
      <vt:lpstr>Factors affecting Population Density</vt:lpstr>
      <vt:lpstr>Factors affecting Population Density</vt:lpstr>
      <vt:lpstr>Factors affecting Population Density</vt:lpstr>
      <vt:lpstr>Factors affecting Population Density</vt:lpstr>
      <vt:lpstr>World Population</vt:lpstr>
      <vt:lpstr>Slide 16</vt:lpstr>
      <vt:lpstr>History of World Population</vt:lpstr>
      <vt:lpstr>Slide 18</vt:lpstr>
      <vt:lpstr>Slide 19</vt:lpstr>
      <vt:lpstr>Slide 20</vt:lpstr>
      <vt:lpstr>Slide 21</vt:lpstr>
      <vt:lpstr>Population doubling time for selected countries and  regions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Migration</dc:title>
  <dc:creator>ali maan</dc:creator>
  <cp:lastModifiedBy>ume salma</cp:lastModifiedBy>
  <cp:revision>5</cp:revision>
  <dcterms:created xsi:type="dcterms:W3CDTF">2020-03-18T07:44:44Z</dcterms:created>
  <dcterms:modified xsi:type="dcterms:W3CDTF">2020-03-18T09:55:24Z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2015-06-18T00:00:00Z</vt:filetime>
  </property>
  <property fmtid="{D5CDD505-2E9C-101B-9397-08002B2CF9AE}" pid="3" name="Creator">
    <vt:lpwstr>Acrobat PDFMaker 10.1 for PowerPoint</vt:lpwstr>
  </property>
  <property fmtid="{D5CDD505-2E9C-101B-9397-08002B2CF9AE}" pid="4" name="LastSaved">
    <vt:filetime>2020-03-18T00:00:00Z</vt:filetime>
  </property>
</Properties>
</file>