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38084-44C1-4CF2-AB3C-3D5C2AC1D30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F15E2-92D0-40DC-8842-4F16B4B8DC25}">
      <dgm:prSet phldrT="[Text]"/>
      <dgm:spPr/>
      <dgm:t>
        <a:bodyPr/>
        <a:lstStyle/>
        <a:p>
          <a:r>
            <a:rPr lang="en-US" b="1" u="sng" dirty="0" smtClean="0"/>
            <a:t>INITIATING</a:t>
          </a:r>
        </a:p>
        <a:p>
          <a:r>
            <a:rPr lang="en-US" dirty="0" smtClean="0"/>
            <a:t>Goals</a:t>
          </a:r>
        </a:p>
        <a:p>
          <a:r>
            <a:rPr lang="en-US" dirty="0" smtClean="0"/>
            <a:t>Specification</a:t>
          </a:r>
        </a:p>
        <a:p>
          <a:r>
            <a:rPr lang="en-US" dirty="0" smtClean="0"/>
            <a:t>Tasks</a:t>
          </a:r>
        </a:p>
        <a:p>
          <a:r>
            <a:rPr lang="en-US" smtClean="0"/>
            <a:t>Resposibilties</a:t>
          </a:r>
          <a:r>
            <a:rPr lang="en-US" dirty="0" smtClean="0"/>
            <a:t> </a:t>
          </a:r>
          <a:endParaRPr lang="en-US" dirty="0"/>
        </a:p>
      </dgm:t>
    </dgm:pt>
    <dgm:pt modelId="{79B3947B-B5F5-4FB1-B0C3-6FD866DF431F}" type="parTrans" cxnId="{E9EE0730-D51A-4679-BDAD-DD00DC2850C5}">
      <dgm:prSet/>
      <dgm:spPr/>
      <dgm:t>
        <a:bodyPr/>
        <a:lstStyle/>
        <a:p>
          <a:endParaRPr lang="en-US"/>
        </a:p>
      </dgm:t>
    </dgm:pt>
    <dgm:pt modelId="{307166F6-74D4-4F7B-A0F1-7FD9592E43EC}" type="sibTrans" cxnId="{E9EE0730-D51A-4679-BDAD-DD00DC2850C5}">
      <dgm:prSet/>
      <dgm:spPr/>
      <dgm:t>
        <a:bodyPr/>
        <a:lstStyle/>
        <a:p>
          <a:endParaRPr lang="en-US"/>
        </a:p>
      </dgm:t>
    </dgm:pt>
    <dgm:pt modelId="{3AE6567F-1E51-420A-A4D0-C8F9402E7B97}">
      <dgm:prSet phldrT="[Text]"/>
      <dgm:spPr/>
      <dgm:t>
        <a:bodyPr/>
        <a:lstStyle/>
        <a:p>
          <a:r>
            <a:rPr lang="en-US" b="1" u="sng" dirty="0" smtClean="0"/>
            <a:t>PLANNING</a:t>
          </a:r>
        </a:p>
        <a:p>
          <a:r>
            <a:rPr lang="en-US" b="0" u="none" dirty="0" smtClean="0"/>
            <a:t>Schedules</a:t>
          </a:r>
        </a:p>
        <a:p>
          <a:r>
            <a:rPr lang="en-US" b="0" u="none" dirty="0" smtClean="0"/>
            <a:t>Budgets</a:t>
          </a:r>
        </a:p>
        <a:p>
          <a:r>
            <a:rPr lang="en-US" b="0" u="none" dirty="0" smtClean="0"/>
            <a:t>Resources</a:t>
          </a:r>
        </a:p>
        <a:p>
          <a:r>
            <a:rPr lang="en-US" b="0" u="none" dirty="0" smtClean="0"/>
            <a:t>Risks</a:t>
          </a:r>
        </a:p>
        <a:p>
          <a:r>
            <a:rPr lang="en-US" b="0" u="none" dirty="0" smtClean="0"/>
            <a:t>Staffing</a:t>
          </a:r>
        </a:p>
      </dgm:t>
    </dgm:pt>
    <dgm:pt modelId="{3CBF3AF3-7CF8-4A87-B3C7-ED3BF40B4DA2}" type="parTrans" cxnId="{FF2330F3-B546-4EDF-9C7E-0EE06AE7D4B8}">
      <dgm:prSet/>
      <dgm:spPr/>
      <dgm:t>
        <a:bodyPr/>
        <a:lstStyle/>
        <a:p>
          <a:endParaRPr lang="en-US"/>
        </a:p>
      </dgm:t>
    </dgm:pt>
    <dgm:pt modelId="{B2CEB82E-88F5-4978-AB32-D2B9DEC30457}" type="sibTrans" cxnId="{FF2330F3-B546-4EDF-9C7E-0EE06AE7D4B8}">
      <dgm:prSet/>
      <dgm:spPr/>
      <dgm:t>
        <a:bodyPr/>
        <a:lstStyle/>
        <a:p>
          <a:endParaRPr lang="en-US"/>
        </a:p>
      </dgm:t>
    </dgm:pt>
    <dgm:pt modelId="{DF7611C2-5968-484B-B01F-9005C575BA59}">
      <dgm:prSet phldrT="[Text]"/>
      <dgm:spPr/>
      <dgm:t>
        <a:bodyPr/>
        <a:lstStyle/>
        <a:p>
          <a:r>
            <a:rPr lang="en-US" b="1" u="sng" dirty="0" smtClean="0"/>
            <a:t>EXECUTING</a:t>
          </a:r>
        </a:p>
        <a:p>
          <a:r>
            <a:rPr lang="en-US" b="0" u="none" dirty="0" smtClean="0"/>
            <a:t>Status Reports</a:t>
          </a:r>
        </a:p>
        <a:p>
          <a:r>
            <a:rPr lang="en-US" b="0" u="none" dirty="0" smtClean="0"/>
            <a:t>Changes</a:t>
          </a:r>
        </a:p>
        <a:p>
          <a:r>
            <a:rPr lang="en-US" b="0" u="none" dirty="0" smtClean="0"/>
            <a:t>Quality</a:t>
          </a:r>
          <a:endParaRPr lang="en-US" b="0" u="none" dirty="0" smtClean="0"/>
        </a:p>
        <a:p>
          <a:r>
            <a:rPr lang="en-US" b="0" u="none" dirty="0" smtClean="0"/>
            <a:t>Forecasts</a:t>
          </a:r>
          <a:endParaRPr lang="en-US" b="0" u="none" dirty="0"/>
        </a:p>
      </dgm:t>
    </dgm:pt>
    <dgm:pt modelId="{E815D43D-CF6C-4F07-8039-6940474393B3}" type="parTrans" cxnId="{D79A2C88-4353-4CA2-B81D-5EB89EA432E7}">
      <dgm:prSet/>
      <dgm:spPr/>
      <dgm:t>
        <a:bodyPr/>
        <a:lstStyle/>
        <a:p>
          <a:endParaRPr lang="en-US"/>
        </a:p>
      </dgm:t>
    </dgm:pt>
    <dgm:pt modelId="{C50B2563-885D-46F1-8E09-9FDE97CCA4A8}" type="sibTrans" cxnId="{D79A2C88-4353-4CA2-B81D-5EB89EA432E7}">
      <dgm:prSet/>
      <dgm:spPr/>
      <dgm:t>
        <a:bodyPr/>
        <a:lstStyle/>
        <a:p>
          <a:endParaRPr lang="en-US"/>
        </a:p>
      </dgm:t>
    </dgm:pt>
    <dgm:pt modelId="{68DF5A38-835F-4180-841D-DACED9331346}">
      <dgm:prSet/>
      <dgm:spPr/>
      <dgm:t>
        <a:bodyPr/>
        <a:lstStyle/>
        <a:p>
          <a:endParaRPr lang="en-US"/>
        </a:p>
      </dgm:t>
    </dgm:pt>
    <dgm:pt modelId="{200B7980-C0F5-4F1F-94AD-231984EE7F34}" type="parTrans" cxnId="{24F1CF94-51D1-45A6-8DC7-204E88458D31}">
      <dgm:prSet/>
      <dgm:spPr/>
      <dgm:t>
        <a:bodyPr/>
        <a:lstStyle/>
        <a:p>
          <a:endParaRPr lang="en-US"/>
        </a:p>
      </dgm:t>
    </dgm:pt>
    <dgm:pt modelId="{BDAEAADB-DCBC-4D4A-B683-4A6192CBF41C}" type="sibTrans" cxnId="{24F1CF94-51D1-45A6-8DC7-204E88458D31}">
      <dgm:prSet/>
      <dgm:spPr/>
      <dgm:t>
        <a:bodyPr/>
        <a:lstStyle/>
        <a:p>
          <a:endParaRPr lang="en-US"/>
        </a:p>
      </dgm:t>
    </dgm:pt>
    <dgm:pt modelId="{921E886D-3F3D-4CED-A7E8-6FF9652E2385}" type="pres">
      <dgm:prSet presAssocID="{34D38084-44C1-4CF2-AB3C-3D5C2AC1D3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314EB7-EAD6-4212-B503-7E0E41CFFF7C}" type="pres">
      <dgm:prSet presAssocID="{26BF15E2-92D0-40DC-8842-4F16B4B8DC25}" presName="composite" presStyleCnt="0"/>
      <dgm:spPr/>
    </dgm:pt>
    <dgm:pt modelId="{037D10C2-8D97-44B7-BE8D-82039AFC6FCE}" type="pres">
      <dgm:prSet presAssocID="{26BF15E2-92D0-40DC-8842-4F16B4B8DC25}" presName="LShape" presStyleLbl="alignNode1" presStyleIdx="0" presStyleCnt="7" custScaleX="104089" custScaleY="160649"/>
      <dgm:spPr/>
    </dgm:pt>
    <dgm:pt modelId="{146547B6-2367-42BD-9069-0612DC3F130C}" type="pres">
      <dgm:prSet presAssocID="{26BF15E2-92D0-40DC-8842-4F16B4B8DC25}" presName="ParentText" presStyleLbl="revTx" presStyleIdx="0" presStyleCnt="4" custScaleX="83332" custScaleY="90717" custLinFactNeighborX="897" custLinFactNeighborY="-19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7635B-86BC-4185-A22F-0EE52DC76F96}" type="pres">
      <dgm:prSet presAssocID="{26BF15E2-92D0-40DC-8842-4F16B4B8DC25}" presName="Triangle" presStyleLbl="alignNode1" presStyleIdx="1" presStyleCnt="7" custLinFactNeighborX="-3534" custLinFactNeighborY="-63614"/>
      <dgm:spPr/>
    </dgm:pt>
    <dgm:pt modelId="{C802338F-A035-490B-B7F4-85EA62FF5D02}" type="pres">
      <dgm:prSet presAssocID="{307166F6-74D4-4F7B-A0F1-7FD9592E43EC}" presName="sibTrans" presStyleCnt="0"/>
      <dgm:spPr/>
    </dgm:pt>
    <dgm:pt modelId="{900380DB-672E-47EC-93CB-B9765986689F}" type="pres">
      <dgm:prSet presAssocID="{307166F6-74D4-4F7B-A0F1-7FD9592E43EC}" presName="space" presStyleCnt="0"/>
      <dgm:spPr/>
    </dgm:pt>
    <dgm:pt modelId="{B3CB5C6D-24E1-449A-A9EA-50D0A347B4C2}" type="pres">
      <dgm:prSet presAssocID="{3AE6567F-1E51-420A-A4D0-C8F9402E7B97}" presName="composite" presStyleCnt="0"/>
      <dgm:spPr/>
    </dgm:pt>
    <dgm:pt modelId="{185D6699-B23E-4878-90EB-672A6218174E}" type="pres">
      <dgm:prSet presAssocID="{3AE6567F-1E51-420A-A4D0-C8F9402E7B97}" presName="LShape" presStyleLbl="alignNode1" presStyleIdx="2" presStyleCnt="7" custScaleX="94124" custScaleY="172182" custLinFactNeighborX="4816" custLinFactNeighborY="1002"/>
      <dgm:spPr/>
    </dgm:pt>
    <dgm:pt modelId="{75138BFC-8A88-41E5-A00B-F73656E188FB}" type="pres">
      <dgm:prSet presAssocID="{3AE6567F-1E51-420A-A4D0-C8F9402E7B97}" presName="ParentText" presStyleLbl="revTx" presStyleIdx="1" presStyleCnt="4" custLinFactNeighborX="17325" custLinFactNeighborY="-15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D40BE-00FC-4DB4-8B06-5F5327295980}" type="pres">
      <dgm:prSet presAssocID="{3AE6567F-1E51-420A-A4D0-C8F9402E7B97}" presName="Triangle" presStyleLbl="alignNode1" presStyleIdx="3" presStyleCnt="7" custLinFactNeighborX="-10602" custLinFactNeighborY="-77750"/>
      <dgm:spPr/>
    </dgm:pt>
    <dgm:pt modelId="{18FD0AB0-6642-4B6B-80E1-492244E81AF2}" type="pres">
      <dgm:prSet presAssocID="{B2CEB82E-88F5-4978-AB32-D2B9DEC30457}" presName="sibTrans" presStyleCnt="0"/>
      <dgm:spPr/>
    </dgm:pt>
    <dgm:pt modelId="{F0EC9D61-896B-4656-84A8-D3108241CD64}" type="pres">
      <dgm:prSet presAssocID="{B2CEB82E-88F5-4978-AB32-D2B9DEC30457}" presName="space" presStyleCnt="0"/>
      <dgm:spPr/>
    </dgm:pt>
    <dgm:pt modelId="{02BDA0D4-9452-4C5F-A370-EB324BE093B2}" type="pres">
      <dgm:prSet presAssocID="{DF7611C2-5968-484B-B01F-9005C575BA59}" presName="composite" presStyleCnt="0"/>
      <dgm:spPr/>
    </dgm:pt>
    <dgm:pt modelId="{1A6B863D-C771-4977-B3E0-D1A37F9569C6}" type="pres">
      <dgm:prSet presAssocID="{DF7611C2-5968-484B-B01F-9005C575BA59}" presName="LShape" presStyleLbl="alignNode1" presStyleIdx="4" presStyleCnt="7" custScaleX="97998" custScaleY="138984" custLinFactNeighborX="-2488" custLinFactNeighborY="-1739"/>
      <dgm:spPr/>
    </dgm:pt>
    <dgm:pt modelId="{F74F307D-58EF-4F56-B024-8234801377EC}" type="pres">
      <dgm:prSet presAssocID="{DF7611C2-5968-484B-B01F-9005C575BA59}" presName="ParentText" presStyleLbl="revTx" presStyleIdx="2" presStyleCnt="4" custLinFactNeighborX="5674" custLinFactNeighborY="-6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6E8B-76C8-4D55-B4AC-9E4C8D31BE12}" type="pres">
      <dgm:prSet presAssocID="{DF7611C2-5968-484B-B01F-9005C575BA59}" presName="Triangle" presStyleLbl="alignNode1" presStyleIdx="5" presStyleCnt="7" custLinFactNeighborX="-31003" custLinFactNeighborY="-25167"/>
      <dgm:spPr/>
    </dgm:pt>
    <dgm:pt modelId="{98AF0889-7CA3-4468-9E73-73F218ED7854}" type="pres">
      <dgm:prSet presAssocID="{C50B2563-885D-46F1-8E09-9FDE97CCA4A8}" presName="sibTrans" presStyleCnt="0"/>
      <dgm:spPr/>
    </dgm:pt>
    <dgm:pt modelId="{43FD4D71-3D63-4AF9-B52E-E62E0C51DA62}" type="pres">
      <dgm:prSet presAssocID="{C50B2563-885D-46F1-8E09-9FDE97CCA4A8}" presName="space" presStyleCnt="0"/>
      <dgm:spPr/>
    </dgm:pt>
    <dgm:pt modelId="{036E2A3D-7BF0-42E1-8236-7F2157DAD333}" type="pres">
      <dgm:prSet presAssocID="{68DF5A38-835F-4180-841D-DACED9331346}" presName="composite" presStyleCnt="0"/>
      <dgm:spPr/>
    </dgm:pt>
    <dgm:pt modelId="{8A8B03F1-D753-40CC-8C15-BC706BE5E96C}" type="pres">
      <dgm:prSet presAssocID="{68DF5A38-835F-4180-841D-DACED9331346}" presName="LShape" presStyleLbl="alignNode1" presStyleIdx="6" presStyleCnt="7" custScaleY="154650" custLinFactNeighborX="-7224" custLinFactNeighborY="1002"/>
      <dgm:spPr/>
    </dgm:pt>
    <dgm:pt modelId="{BFC49DF9-EB0D-4D1F-AE0C-0B56DF770E5B}" type="pres">
      <dgm:prSet presAssocID="{68DF5A38-835F-4180-841D-DACED933134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D98A4-3A5B-442F-B2AB-E1221AF96975}" type="presOf" srcId="{34D38084-44C1-4CF2-AB3C-3D5C2AC1D30D}" destId="{921E886D-3F3D-4CED-A7E8-6FF9652E2385}" srcOrd="0" destOrd="0" presId="urn:microsoft.com/office/officeart/2009/3/layout/StepUpProcess"/>
    <dgm:cxn modelId="{D79A2C88-4353-4CA2-B81D-5EB89EA432E7}" srcId="{34D38084-44C1-4CF2-AB3C-3D5C2AC1D30D}" destId="{DF7611C2-5968-484B-B01F-9005C575BA59}" srcOrd="2" destOrd="0" parTransId="{E815D43D-CF6C-4F07-8039-6940474393B3}" sibTransId="{C50B2563-885D-46F1-8E09-9FDE97CCA4A8}"/>
    <dgm:cxn modelId="{FF2330F3-B546-4EDF-9C7E-0EE06AE7D4B8}" srcId="{34D38084-44C1-4CF2-AB3C-3D5C2AC1D30D}" destId="{3AE6567F-1E51-420A-A4D0-C8F9402E7B97}" srcOrd="1" destOrd="0" parTransId="{3CBF3AF3-7CF8-4A87-B3C7-ED3BF40B4DA2}" sibTransId="{B2CEB82E-88F5-4978-AB32-D2B9DEC30457}"/>
    <dgm:cxn modelId="{6FE7F214-54A2-45B5-8608-0C55C3ABC266}" type="presOf" srcId="{68DF5A38-835F-4180-841D-DACED9331346}" destId="{BFC49DF9-EB0D-4D1F-AE0C-0B56DF770E5B}" srcOrd="0" destOrd="0" presId="urn:microsoft.com/office/officeart/2009/3/layout/StepUpProcess"/>
    <dgm:cxn modelId="{E9EE0730-D51A-4679-BDAD-DD00DC2850C5}" srcId="{34D38084-44C1-4CF2-AB3C-3D5C2AC1D30D}" destId="{26BF15E2-92D0-40DC-8842-4F16B4B8DC25}" srcOrd="0" destOrd="0" parTransId="{79B3947B-B5F5-4FB1-B0C3-6FD866DF431F}" sibTransId="{307166F6-74D4-4F7B-A0F1-7FD9592E43EC}"/>
    <dgm:cxn modelId="{FD1E8A3C-1D07-400F-B369-9C0C31419253}" type="presOf" srcId="{3AE6567F-1E51-420A-A4D0-C8F9402E7B97}" destId="{75138BFC-8A88-41E5-A00B-F73656E188FB}" srcOrd="0" destOrd="0" presId="urn:microsoft.com/office/officeart/2009/3/layout/StepUpProcess"/>
    <dgm:cxn modelId="{24F1CF94-51D1-45A6-8DC7-204E88458D31}" srcId="{34D38084-44C1-4CF2-AB3C-3D5C2AC1D30D}" destId="{68DF5A38-835F-4180-841D-DACED9331346}" srcOrd="3" destOrd="0" parTransId="{200B7980-C0F5-4F1F-94AD-231984EE7F34}" sibTransId="{BDAEAADB-DCBC-4D4A-B683-4A6192CBF41C}"/>
    <dgm:cxn modelId="{3FB6A7BE-08A0-433F-8536-8C682DB1255C}" type="presOf" srcId="{26BF15E2-92D0-40DC-8842-4F16B4B8DC25}" destId="{146547B6-2367-42BD-9069-0612DC3F130C}" srcOrd="0" destOrd="0" presId="urn:microsoft.com/office/officeart/2009/3/layout/StepUpProcess"/>
    <dgm:cxn modelId="{3651384B-C2C4-456E-9E86-B05F65DD5428}" type="presOf" srcId="{DF7611C2-5968-484B-B01F-9005C575BA59}" destId="{F74F307D-58EF-4F56-B024-8234801377EC}" srcOrd="0" destOrd="0" presId="urn:microsoft.com/office/officeart/2009/3/layout/StepUpProcess"/>
    <dgm:cxn modelId="{E5ADB778-0571-4C04-A07D-D7879CA2B05F}" type="presParOf" srcId="{921E886D-3F3D-4CED-A7E8-6FF9652E2385}" destId="{D6314EB7-EAD6-4212-B503-7E0E41CFFF7C}" srcOrd="0" destOrd="0" presId="urn:microsoft.com/office/officeart/2009/3/layout/StepUpProcess"/>
    <dgm:cxn modelId="{80F2B887-3C4D-46AC-A825-D438AD92AF43}" type="presParOf" srcId="{D6314EB7-EAD6-4212-B503-7E0E41CFFF7C}" destId="{037D10C2-8D97-44B7-BE8D-82039AFC6FCE}" srcOrd="0" destOrd="0" presId="urn:microsoft.com/office/officeart/2009/3/layout/StepUpProcess"/>
    <dgm:cxn modelId="{61B1A1F1-E4BE-49F3-B4F1-15B066EF8E72}" type="presParOf" srcId="{D6314EB7-EAD6-4212-B503-7E0E41CFFF7C}" destId="{146547B6-2367-42BD-9069-0612DC3F130C}" srcOrd="1" destOrd="0" presId="urn:microsoft.com/office/officeart/2009/3/layout/StepUpProcess"/>
    <dgm:cxn modelId="{21114E75-7F72-456C-BDC3-605132A9A4EF}" type="presParOf" srcId="{D6314EB7-EAD6-4212-B503-7E0E41CFFF7C}" destId="{ED57635B-86BC-4185-A22F-0EE52DC76F96}" srcOrd="2" destOrd="0" presId="urn:microsoft.com/office/officeart/2009/3/layout/StepUpProcess"/>
    <dgm:cxn modelId="{3E35CF60-0A32-4516-B21B-F0685777EB7C}" type="presParOf" srcId="{921E886D-3F3D-4CED-A7E8-6FF9652E2385}" destId="{C802338F-A035-490B-B7F4-85EA62FF5D02}" srcOrd="1" destOrd="0" presId="urn:microsoft.com/office/officeart/2009/3/layout/StepUpProcess"/>
    <dgm:cxn modelId="{C3341FBF-3C71-40AD-AFD7-AC925A88F5BA}" type="presParOf" srcId="{C802338F-A035-490B-B7F4-85EA62FF5D02}" destId="{900380DB-672E-47EC-93CB-B9765986689F}" srcOrd="0" destOrd="0" presId="urn:microsoft.com/office/officeart/2009/3/layout/StepUpProcess"/>
    <dgm:cxn modelId="{D9934DEC-EA78-432D-A1E1-C2B112C4E869}" type="presParOf" srcId="{921E886D-3F3D-4CED-A7E8-6FF9652E2385}" destId="{B3CB5C6D-24E1-449A-A9EA-50D0A347B4C2}" srcOrd="2" destOrd="0" presId="urn:microsoft.com/office/officeart/2009/3/layout/StepUpProcess"/>
    <dgm:cxn modelId="{A4A82F30-B12C-4D2D-9AD9-05B99AB71B94}" type="presParOf" srcId="{B3CB5C6D-24E1-449A-A9EA-50D0A347B4C2}" destId="{185D6699-B23E-4878-90EB-672A6218174E}" srcOrd="0" destOrd="0" presId="urn:microsoft.com/office/officeart/2009/3/layout/StepUpProcess"/>
    <dgm:cxn modelId="{9C3B36F5-D3B0-409C-A989-F58D3C0B0DBC}" type="presParOf" srcId="{B3CB5C6D-24E1-449A-A9EA-50D0A347B4C2}" destId="{75138BFC-8A88-41E5-A00B-F73656E188FB}" srcOrd="1" destOrd="0" presId="urn:microsoft.com/office/officeart/2009/3/layout/StepUpProcess"/>
    <dgm:cxn modelId="{A0EDAD79-066D-42CC-BAAC-E85AF9F2AAE3}" type="presParOf" srcId="{B3CB5C6D-24E1-449A-A9EA-50D0A347B4C2}" destId="{D17D40BE-00FC-4DB4-8B06-5F5327295980}" srcOrd="2" destOrd="0" presId="urn:microsoft.com/office/officeart/2009/3/layout/StepUpProcess"/>
    <dgm:cxn modelId="{98364E38-6482-40C6-A527-869E99D62D02}" type="presParOf" srcId="{921E886D-3F3D-4CED-A7E8-6FF9652E2385}" destId="{18FD0AB0-6642-4B6B-80E1-492244E81AF2}" srcOrd="3" destOrd="0" presId="urn:microsoft.com/office/officeart/2009/3/layout/StepUpProcess"/>
    <dgm:cxn modelId="{885BC16E-81F8-4B28-AEBF-169FFF9514F9}" type="presParOf" srcId="{18FD0AB0-6642-4B6B-80E1-492244E81AF2}" destId="{F0EC9D61-896B-4656-84A8-D3108241CD64}" srcOrd="0" destOrd="0" presId="urn:microsoft.com/office/officeart/2009/3/layout/StepUpProcess"/>
    <dgm:cxn modelId="{CBB35D39-87DC-4558-AAD6-FCAC43CAD642}" type="presParOf" srcId="{921E886D-3F3D-4CED-A7E8-6FF9652E2385}" destId="{02BDA0D4-9452-4C5F-A370-EB324BE093B2}" srcOrd="4" destOrd="0" presId="urn:microsoft.com/office/officeart/2009/3/layout/StepUpProcess"/>
    <dgm:cxn modelId="{AAC8F4F9-ACBF-4F7A-8ECB-86039D88AC60}" type="presParOf" srcId="{02BDA0D4-9452-4C5F-A370-EB324BE093B2}" destId="{1A6B863D-C771-4977-B3E0-D1A37F9569C6}" srcOrd="0" destOrd="0" presId="urn:microsoft.com/office/officeart/2009/3/layout/StepUpProcess"/>
    <dgm:cxn modelId="{59AD35A5-AB53-4415-8300-3282ABC2BDAF}" type="presParOf" srcId="{02BDA0D4-9452-4C5F-A370-EB324BE093B2}" destId="{F74F307D-58EF-4F56-B024-8234801377EC}" srcOrd="1" destOrd="0" presId="urn:microsoft.com/office/officeart/2009/3/layout/StepUpProcess"/>
    <dgm:cxn modelId="{69CB25C0-0EF4-4696-97B8-65664C7ADD77}" type="presParOf" srcId="{02BDA0D4-9452-4C5F-A370-EB324BE093B2}" destId="{B8806E8B-76C8-4D55-B4AC-9E4C8D31BE12}" srcOrd="2" destOrd="0" presId="urn:microsoft.com/office/officeart/2009/3/layout/StepUpProcess"/>
    <dgm:cxn modelId="{D17A6E77-CCBC-4A33-BFF3-5A5CCBFB7635}" type="presParOf" srcId="{921E886D-3F3D-4CED-A7E8-6FF9652E2385}" destId="{98AF0889-7CA3-4468-9E73-73F218ED7854}" srcOrd="5" destOrd="0" presId="urn:microsoft.com/office/officeart/2009/3/layout/StepUpProcess"/>
    <dgm:cxn modelId="{57AB4BC6-AA3E-4FFB-9826-C420A4817CF0}" type="presParOf" srcId="{98AF0889-7CA3-4468-9E73-73F218ED7854}" destId="{43FD4D71-3D63-4AF9-B52E-E62E0C51DA62}" srcOrd="0" destOrd="0" presId="urn:microsoft.com/office/officeart/2009/3/layout/StepUpProcess"/>
    <dgm:cxn modelId="{67FE5AA5-9054-44B1-B833-E34877C35D86}" type="presParOf" srcId="{921E886D-3F3D-4CED-A7E8-6FF9652E2385}" destId="{036E2A3D-7BF0-42E1-8236-7F2157DAD333}" srcOrd="6" destOrd="0" presId="urn:microsoft.com/office/officeart/2009/3/layout/StepUpProcess"/>
    <dgm:cxn modelId="{3FF7E71F-F849-420F-B901-3F293DA1E71C}" type="presParOf" srcId="{036E2A3D-7BF0-42E1-8236-7F2157DAD333}" destId="{8A8B03F1-D753-40CC-8C15-BC706BE5E96C}" srcOrd="0" destOrd="0" presId="urn:microsoft.com/office/officeart/2009/3/layout/StepUpProcess"/>
    <dgm:cxn modelId="{CAB09265-826D-4602-906A-CED1F8109EC7}" type="presParOf" srcId="{036E2A3D-7BF0-42E1-8236-7F2157DAD333}" destId="{BFC49DF9-EB0D-4D1F-AE0C-0B56DF770E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D10C2-8D97-44B7-BE8D-82039AFC6FCE}">
      <dsp:nvSpPr>
        <dsp:cNvPr id="0" name=""/>
        <dsp:cNvSpPr/>
      </dsp:nvSpPr>
      <dsp:spPr>
        <a:xfrm rot="5400000">
          <a:off x="190539" y="1785216"/>
          <a:ext cx="2253154" cy="242921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547B6-2367-42BD-9069-0612DC3F130C}">
      <dsp:nvSpPr>
        <dsp:cNvPr id="0" name=""/>
        <dsp:cNvSpPr/>
      </dsp:nvSpPr>
      <dsp:spPr>
        <a:xfrm>
          <a:off x="576225" y="2261094"/>
          <a:ext cx="1755765" cy="167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INITIATING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Specification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Tasks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Resposibilties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576225" y="2261094"/>
        <a:ext cx="1755765" cy="1675422"/>
      </dsp:txXfrm>
    </dsp:sp>
    <dsp:sp modelId="{ED57635B-86BC-4185-A22F-0EE52DC76F96}">
      <dsp:nvSpPr>
        <dsp:cNvPr id="0" name=""/>
        <dsp:cNvSpPr/>
      </dsp:nvSpPr>
      <dsp:spPr>
        <a:xfrm>
          <a:off x="2077097" y="1408225"/>
          <a:ext cx="397538" cy="39753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D6699-B23E-4878-90EB-672A6218174E}">
      <dsp:nvSpPr>
        <dsp:cNvPr id="0" name=""/>
        <dsp:cNvSpPr/>
      </dsp:nvSpPr>
      <dsp:spPr>
        <a:xfrm rot="5400000">
          <a:off x="2775849" y="1277295"/>
          <a:ext cx="2414908" cy="21966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38BFC-8A88-41E5-A00B-F73656E188FB}">
      <dsp:nvSpPr>
        <dsp:cNvPr id="0" name=""/>
        <dsp:cNvSpPr/>
      </dsp:nvSpPr>
      <dsp:spPr>
        <a:xfrm>
          <a:off x="3300554" y="1596936"/>
          <a:ext cx="2106952" cy="18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PLANNING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Schedules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Budgets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Resources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Risks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Staffing</a:t>
          </a:r>
        </a:p>
      </dsp:txBody>
      <dsp:txXfrm>
        <a:off x="3300554" y="1596936"/>
        <a:ext cx="2106952" cy="1846867"/>
      </dsp:txXfrm>
    </dsp:sp>
    <dsp:sp modelId="{D17D40BE-00FC-4DB4-8B06-5F5327295980}">
      <dsp:nvSpPr>
        <dsp:cNvPr id="0" name=""/>
        <dsp:cNvSpPr/>
      </dsp:nvSpPr>
      <dsp:spPr>
        <a:xfrm>
          <a:off x="4602791" y="713773"/>
          <a:ext cx="397538" cy="39753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B863D-C771-4977-B3E0-D1A37F9569C6}">
      <dsp:nvSpPr>
        <dsp:cNvPr id="0" name=""/>
        <dsp:cNvSpPr/>
      </dsp:nvSpPr>
      <dsp:spPr>
        <a:xfrm rot="5400000">
          <a:off x="5553474" y="555390"/>
          <a:ext cx="1949296" cy="22870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F307D-58EF-4F56-B024-8234801377EC}">
      <dsp:nvSpPr>
        <dsp:cNvPr id="0" name=""/>
        <dsp:cNvSpPr/>
      </dsp:nvSpPr>
      <dsp:spPr>
        <a:xfrm>
          <a:off x="5770351" y="1128666"/>
          <a:ext cx="2106952" cy="18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EXECUTING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Status Reports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Changes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Quality</a:t>
          </a:r>
          <a:endParaRPr lang="en-US" sz="1600" b="0" u="none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/>
            <a:t>Forecasts</a:t>
          </a:r>
          <a:endParaRPr lang="en-US" sz="1600" b="0" u="none" kern="1200" dirty="0"/>
        </a:p>
      </dsp:txBody>
      <dsp:txXfrm>
        <a:off x="5770351" y="1128666"/>
        <a:ext cx="2106952" cy="1846867"/>
      </dsp:txXfrm>
    </dsp:sp>
    <dsp:sp modelId="{B8806E8B-76C8-4D55-B4AC-9E4C8D31BE12}">
      <dsp:nvSpPr>
        <dsp:cNvPr id="0" name=""/>
        <dsp:cNvSpPr/>
      </dsp:nvSpPr>
      <dsp:spPr>
        <a:xfrm>
          <a:off x="7236968" y="284555"/>
          <a:ext cx="397538" cy="39753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B03F1-D753-40CC-8C15-BC706BE5E96C}">
      <dsp:nvSpPr>
        <dsp:cNvPr id="0" name=""/>
        <dsp:cNvSpPr/>
      </dsp:nvSpPr>
      <dsp:spPr>
        <a:xfrm rot="5400000">
          <a:off x="8026519" y="-67782"/>
          <a:ext cx="2169016" cy="23337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9DF9-EB0D-4D1F-AE0C-0B56DF770E5B}">
      <dsp:nvSpPr>
        <dsp:cNvPr id="0" name=""/>
        <dsp:cNvSpPr/>
      </dsp:nvSpPr>
      <dsp:spPr>
        <a:xfrm>
          <a:off x="8344236" y="615462"/>
          <a:ext cx="2106952" cy="184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344236" y="615462"/>
        <a:ext cx="2106952" cy="184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19086E7-AD01-4BD8-948F-9770745257BC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668987B-4DCF-41D9-BBF8-6CFF1235E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32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724502" cy="1198330"/>
          </a:xfrm>
        </p:spPr>
        <p:txBody>
          <a:bodyPr>
            <a:normAutofit/>
          </a:bodyPr>
          <a:lstStyle/>
          <a:p>
            <a:r>
              <a:rPr lang="en-GB" dirty="0" smtClean="0"/>
              <a:t>By: </a:t>
            </a:r>
            <a:r>
              <a:rPr lang="en-GB" dirty="0" err="1" smtClean="0"/>
              <a:t>Saba</a:t>
            </a:r>
            <a:r>
              <a:rPr lang="en-GB" dirty="0" smtClean="0"/>
              <a:t> Ashraf</a:t>
            </a:r>
          </a:p>
          <a:p>
            <a:r>
              <a:rPr lang="en-GB" dirty="0" smtClean="0"/>
              <a:t>Noon Business School, University of Sargodha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261258"/>
            <a:ext cx="11665131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Constraints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3" y="2874169"/>
            <a:ext cx="8725989" cy="33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Quality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3508" y="3783130"/>
            <a:ext cx="6152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of the major constrains for every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Slightly apart from other three but all three in classic triangle are interrelated.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319" y="2625545"/>
            <a:ext cx="3771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783871" cy="3636511"/>
          </a:xfrm>
        </p:spPr>
        <p:txBody>
          <a:bodyPr/>
          <a:lstStyle/>
          <a:p>
            <a:r>
              <a:rPr lang="en-GB" dirty="0" smtClean="0"/>
              <a:t>How long will it take to deliver the project?</a:t>
            </a:r>
          </a:p>
          <a:p>
            <a:r>
              <a:rPr lang="en-GB" dirty="0" smtClean="0"/>
              <a:t>Estimate project time as accurately as possible</a:t>
            </a:r>
          </a:p>
          <a:p>
            <a:r>
              <a:rPr lang="en-GB" dirty="0" smtClean="0"/>
              <a:t>Make appropriate schedules for the project </a:t>
            </a:r>
          </a:p>
          <a:p>
            <a:r>
              <a:rPr lang="en-GB" dirty="0" smtClean="0"/>
              <a:t>Rely on both research and past experience</a:t>
            </a:r>
          </a:p>
          <a:p>
            <a:r>
              <a:rPr lang="en-GB" dirty="0" smtClean="0"/>
              <a:t>Prepare yourself for potential delays, change requests, risks, and uncertainties.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100000" l="6333" r="98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86" y="2351967"/>
            <a:ext cx="3827418" cy="33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201882" cy="3636511"/>
          </a:xfrm>
        </p:spPr>
        <p:txBody>
          <a:bodyPr/>
          <a:lstStyle/>
          <a:p>
            <a:r>
              <a:rPr lang="en-GB" dirty="0" smtClean="0"/>
              <a:t>Stakeholder’s major concern, COST!</a:t>
            </a:r>
          </a:p>
          <a:p>
            <a:r>
              <a:rPr lang="en-GB" dirty="0" smtClean="0"/>
              <a:t>Budget estimates need to be presented in a range.</a:t>
            </a:r>
          </a:p>
          <a:p>
            <a:r>
              <a:rPr lang="en-US" dirty="0"/>
              <a:t>Estimate costs with thoroughly researched market rates for goods and services you </a:t>
            </a:r>
            <a:r>
              <a:rPr lang="en-US" dirty="0" smtClean="0"/>
              <a:t>need.</a:t>
            </a:r>
            <a:endParaRPr lang="en-US" dirty="0"/>
          </a:p>
          <a:p>
            <a:r>
              <a:rPr lang="en-US" dirty="0"/>
              <a:t>Estimate your budget by considering all costs: labor, material, factory, equipment, administrative, software, contractors,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/>
              <a:t>Estimate costs with vendor bids and </a:t>
            </a:r>
            <a:r>
              <a:rPr lang="en-US" dirty="0" smtClean="0"/>
              <a:t>ranges.</a:t>
            </a:r>
          </a:p>
          <a:p>
            <a:r>
              <a:rPr lang="en-US" dirty="0"/>
              <a:t>Look at costs and budgets for similar past projects inside and outside your </a:t>
            </a:r>
            <a:r>
              <a:rPr lang="en-US" dirty="0" smtClean="0"/>
              <a:t>organization.</a:t>
            </a:r>
          </a:p>
          <a:p>
            <a:r>
              <a:rPr lang="en-US" dirty="0" smtClean="0"/>
              <a:t>Stick closely to the estimated budget.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0" b="99655" l="1667" r="99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1787" y="2659417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09551" cy="3636511"/>
          </a:xfrm>
        </p:spPr>
        <p:txBody>
          <a:bodyPr/>
          <a:lstStyle/>
          <a:p>
            <a:r>
              <a:rPr lang="en-GB" dirty="0" smtClean="0"/>
              <a:t>There should be a set of guaranteed deliverables.</a:t>
            </a:r>
          </a:p>
          <a:p>
            <a:r>
              <a:rPr lang="en-US" dirty="0" smtClean="0"/>
              <a:t>You </a:t>
            </a:r>
            <a:r>
              <a:rPr lang="en-US" dirty="0"/>
              <a:t>may list a set of deliverables that could be created if budget and schedule </a:t>
            </a:r>
            <a:r>
              <a:rPr lang="en-US" dirty="0" smtClean="0"/>
              <a:t>allow.</a:t>
            </a:r>
          </a:p>
          <a:p>
            <a:r>
              <a:rPr lang="en-US" dirty="0"/>
              <a:t>Likewise, you may indicate which deliverables on the scope can be omitted or cancelled, if time or cost grow too constrained.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89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893" y="2423960"/>
            <a:ext cx="4734276" cy="32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Resources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9148248" cy="3636511"/>
          </a:xfrm>
        </p:spPr>
        <p:txBody>
          <a:bodyPr/>
          <a:lstStyle/>
          <a:p>
            <a:r>
              <a:rPr lang="en-GB" dirty="0" smtClean="0"/>
              <a:t>Who and what is required to do the work. </a:t>
            </a:r>
          </a:p>
          <a:p>
            <a:r>
              <a:rPr lang="en-US" dirty="0"/>
              <a:t>If necessary resources are not available, time to deliver will increase. This may also increase project cost, because alternate resources if available, may be more expensive than planned.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659082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Foresee </a:t>
            </a:r>
            <a:r>
              <a:rPr lang="en-US" dirty="0"/>
              <a:t>failures at every step of a project, and prepare for them accordingly</a:t>
            </a:r>
            <a:r>
              <a:rPr lang="en-US" dirty="0" smtClean="0"/>
              <a:t>.</a:t>
            </a:r>
          </a:p>
          <a:p>
            <a:r>
              <a:rPr lang="en-US" dirty="0"/>
              <a:t>What if a supplier fails to deliver? </a:t>
            </a:r>
          </a:p>
          <a:p>
            <a:r>
              <a:rPr lang="en-US" dirty="0" smtClean="0"/>
              <a:t>What </a:t>
            </a:r>
            <a:r>
              <a:rPr lang="en-US" dirty="0"/>
              <a:t>if we lose any number of resources due to illness or transfer? </a:t>
            </a:r>
          </a:p>
          <a:p>
            <a:r>
              <a:rPr lang="en-US" dirty="0" smtClean="0"/>
              <a:t>What </a:t>
            </a:r>
            <a:r>
              <a:rPr lang="en-US" dirty="0"/>
              <a:t>if the market takes a huge swing? </a:t>
            </a:r>
          </a:p>
          <a:p>
            <a:r>
              <a:rPr lang="en-US" dirty="0" smtClean="0"/>
              <a:t>What </a:t>
            </a:r>
            <a:r>
              <a:rPr lang="en-US" dirty="0"/>
              <a:t>if our competitor launches a similar product at the same time?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6570" y="126193"/>
            <a:ext cx="3950482" cy="16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 Life Cycle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501871"/>
              </p:ext>
            </p:extLst>
          </p:nvPr>
        </p:nvGraphicFramePr>
        <p:xfrm>
          <a:off x="828298" y="2286000"/>
          <a:ext cx="10553700" cy="42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96252" y="2769325"/>
            <a:ext cx="1959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u="sng" dirty="0" smtClean="0"/>
              <a:t>CLOSING</a:t>
            </a:r>
            <a:endParaRPr lang="en-GB" sz="1500" dirty="0" smtClean="0"/>
          </a:p>
          <a:p>
            <a:r>
              <a:rPr lang="en-GB" sz="1500" dirty="0" smtClean="0"/>
              <a:t>Delivering project to the customer</a:t>
            </a:r>
          </a:p>
          <a:p>
            <a:r>
              <a:rPr lang="en-GB" sz="1500" dirty="0" smtClean="0"/>
              <a:t>Redeploying project resources</a:t>
            </a:r>
          </a:p>
          <a:p>
            <a:r>
              <a:rPr lang="en-GB" sz="1500" dirty="0" smtClean="0"/>
              <a:t>Post-project reviews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1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57635B-86BC-4185-A22F-0EE52DC76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D57635B-86BC-4185-A22F-0EE52DC76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7D10C2-8D97-44B7-BE8D-82039AFC6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37D10C2-8D97-44B7-BE8D-82039AFC6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547B6-2367-42BD-9069-0612DC3F1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146547B6-2367-42BD-9069-0612DC3F1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5D6699-B23E-4878-90EB-672A6218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85D6699-B23E-4878-90EB-672A6218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D40BE-00FC-4DB4-8B06-5F5327295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D17D40BE-00FC-4DB4-8B06-5F5327295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38BFC-8A88-41E5-A00B-F73656E18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75138BFC-8A88-41E5-A00B-F73656E18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806E8B-76C8-4D55-B4AC-9E4C8D31B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8806E8B-76C8-4D55-B4AC-9E4C8D31B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6B863D-C771-4977-B3E0-D1A37F956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A6B863D-C771-4977-B3E0-D1A37F956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F307D-58EF-4F56-B024-823480137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74F307D-58EF-4F56-B024-823480137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8B03F1-D753-40CC-8C15-BC706BE5E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A8B03F1-D753-40CC-8C15-BC706BE5E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C49DF9-EB0D-4D1F-AE0C-0B56DF770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BFC49DF9-EB0D-4D1F-AE0C-0B56DF770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886891"/>
            <a:ext cx="10554574" cy="3971109"/>
          </a:xfrm>
        </p:spPr>
        <p:txBody>
          <a:bodyPr/>
          <a:lstStyle/>
          <a:p>
            <a:r>
              <a:rPr lang="en-GB" dirty="0" smtClean="0"/>
              <a:t>What is project?</a:t>
            </a:r>
          </a:p>
          <a:p>
            <a:r>
              <a:rPr lang="en-GB" dirty="0" smtClean="0"/>
              <a:t>Major characteristics of a project</a:t>
            </a:r>
          </a:p>
          <a:p>
            <a:r>
              <a:rPr lang="en-GB" dirty="0" smtClean="0"/>
              <a:t>Difference between project and routine work</a:t>
            </a:r>
          </a:p>
          <a:p>
            <a:r>
              <a:rPr lang="en-GB" dirty="0" smtClean="0"/>
              <a:t>Introduction to project management</a:t>
            </a:r>
          </a:p>
          <a:p>
            <a:r>
              <a:rPr lang="en-GB" dirty="0" smtClean="0"/>
              <a:t>Significance of project management</a:t>
            </a:r>
          </a:p>
          <a:p>
            <a:r>
              <a:rPr lang="en-GB" dirty="0" smtClean="0"/>
              <a:t>Project constraints</a:t>
            </a:r>
          </a:p>
          <a:p>
            <a:r>
              <a:rPr lang="en-GB" dirty="0" smtClean="0"/>
              <a:t>Stages of project life cycle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7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Project?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Management institute (PMI) defines it as;</a:t>
            </a:r>
          </a:p>
          <a:p>
            <a:pPr marL="0" indent="0" algn="ctr">
              <a:buNone/>
            </a:pPr>
            <a:r>
              <a:rPr lang="en-GB" i="1" dirty="0" smtClean="0"/>
              <a:t>“A project is a temporary endeavour undertaken to create a unique product, services or result.”</a:t>
            </a:r>
          </a:p>
          <a:p>
            <a:r>
              <a:rPr lang="en-GB" dirty="0" smtClean="0"/>
              <a:t>In other words;</a:t>
            </a:r>
          </a:p>
          <a:p>
            <a:pPr marL="0" indent="0" algn="ctr">
              <a:buNone/>
            </a:pPr>
            <a:r>
              <a:rPr lang="en-GB" i="1" dirty="0" smtClean="0"/>
              <a:t>A project is an activity performed to create something unique or to achieve certain goals in particular period of time.</a:t>
            </a:r>
            <a:endParaRPr lang="en-GB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2389" y="3827417"/>
            <a:ext cx="1005840" cy="1306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0514" y="3827417"/>
            <a:ext cx="3344092" cy="130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characteristics of a project: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Defined objective</a:t>
            </a:r>
          </a:p>
          <a:p>
            <a:r>
              <a:rPr lang="en-GB" dirty="0" smtClean="0"/>
              <a:t>Defined life span</a:t>
            </a:r>
          </a:p>
          <a:p>
            <a:r>
              <a:rPr lang="en-GB" dirty="0" smtClean="0"/>
              <a:t>Involvement of several departments and professionals</a:t>
            </a:r>
          </a:p>
          <a:p>
            <a:r>
              <a:rPr lang="en-GB" dirty="0" smtClean="0"/>
              <a:t>Unique deliverables</a:t>
            </a:r>
          </a:p>
          <a:p>
            <a:r>
              <a:rPr lang="en-GB" dirty="0" smtClean="0"/>
              <a:t>Specific time and 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5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Polio eradication project by Govt. of Pakistan</a:t>
            </a:r>
          </a:p>
          <a:p>
            <a:r>
              <a:rPr lang="en-GB" dirty="0" smtClean="0"/>
              <a:t>Apple launching new phone</a:t>
            </a:r>
          </a:p>
          <a:p>
            <a:r>
              <a:rPr lang="en-GB" dirty="0" smtClean="0"/>
              <a:t>Warner bros releasing new film. </a:t>
            </a:r>
          </a:p>
          <a:p>
            <a:r>
              <a:rPr lang="en-GB" dirty="0" smtClean="0"/>
              <a:t>World’s 3</a:t>
            </a:r>
            <a:r>
              <a:rPr lang="en-GB" baseline="30000" dirty="0" smtClean="0"/>
              <a:t>rd</a:t>
            </a:r>
            <a:r>
              <a:rPr lang="en-GB" dirty="0" smtClean="0"/>
              <a:t> largest mosque by </a:t>
            </a:r>
            <a:r>
              <a:rPr lang="en-GB" dirty="0" err="1" smtClean="0"/>
              <a:t>Bahria</a:t>
            </a:r>
            <a:r>
              <a:rPr lang="en-GB" dirty="0" smtClean="0"/>
              <a:t> Town.</a:t>
            </a:r>
          </a:p>
          <a:p>
            <a:r>
              <a:rPr lang="en-GB" dirty="0" smtClean="0"/>
              <a:t>Training programs at Noon Business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7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vs. Routine Work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94693"/>
              </p:ext>
            </p:extLst>
          </p:nvPr>
        </p:nvGraphicFramePr>
        <p:xfrm>
          <a:off x="701583" y="2627448"/>
          <a:ext cx="105537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3537729690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1646227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ROUTINE WORK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0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Involves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US" baseline="0" dirty="0" smtClean="0"/>
                        <a:t>investigating, compiling, arranging, and reporting information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baseline="0" dirty="0" smtClean="0"/>
                        <a:t>Manager given the task of investigating and comparing automated customer service software.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Defined within the range of a department’s function.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/>
                        <a:t>Manager prepares monthly reports identifying customer contact trends (complaints, inquiries, suggestions) 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4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involved in project phases are related to one another and to the desired end result.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Routines for recurring tasks performed in particular department are related to the activities that define and distinguish that department only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20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Project goals and deadlines are specific.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/>
                        <a:t>The customer service manager is told to compare prices and features of the software, make a recommendation, and complete a report within three months.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Recurring tasks may be managed with departmental goals in mind, but these goals tend to remain fixed or move forward only with 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8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vs. Routine Work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71697"/>
              </p:ext>
            </p:extLst>
          </p:nvPr>
        </p:nvGraphicFramePr>
        <p:xfrm>
          <a:off x="819149" y="2797266"/>
          <a:ext cx="10553700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>
                  <a:extLst>
                    <a:ext uri="{9D8B030D-6E8A-4147-A177-3AD203B41FA5}">
                      <a16:colId xmlns:a16="http://schemas.microsoft.com/office/drawing/2014/main" val="2630832235"/>
                    </a:ext>
                  </a:extLst>
                </a:gridCol>
                <a:gridCol w="5276850">
                  <a:extLst>
                    <a:ext uri="{9D8B030D-6E8A-4147-A177-3AD203B41FA5}">
                      <a16:colId xmlns:a16="http://schemas.microsoft.com/office/drawing/2014/main" val="2218363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Routine Work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65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Department’s routine goals and deadlines extend from one month to another.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9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The desired result</a:t>
                      </a:r>
                      <a:r>
                        <a:rPr lang="en-GB" baseline="0" dirty="0" smtClean="0"/>
                        <a:t> is identified.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baseline="0" dirty="0" smtClean="0"/>
                        <a:t>For her project, the customer service manager is expected to deliver a conclusive report. It’s a one-time assignment, not one that will recur each month.</a:t>
                      </a:r>
                      <a:endParaRPr lang="en-GB" sz="1600" i="1" baseline="0" dirty="0" smtClean="0"/>
                    </a:p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 smtClean="0"/>
                        <a:t>Routines are aimed not at one outcome but at the maintenance of processes.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/>
                        <a:t>The routine reports her department generates will still be produced as a maintenance function of her department.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6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about knowing exactly what your goals are, how are you going to achieve them, what resources you will need, and how long will it take to achieve a certain goal. </a:t>
            </a:r>
          </a:p>
          <a:p>
            <a:r>
              <a:rPr lang="en-GB" dirty="0" smtClean="0"/>
              <a:t>It is important for everyone involved to be aware of purpose and end results of the project.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Project Management is crucial?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Strategic alignment</a:t>
            </a:r>
          </a:p>
          <a:p>
            <a:r>
              <a:rPr lang="en-GB" dirty="0" smtClean="0"/>
              <a:t>Leadership</a:t>
            </a:r>
          </a:p>
          <a:p>
            <a:r>
              <a:rPr lang="en-GB" dirty="0" smtClean="0"/>
              <a:t>Clear focus and objectives</a:t>
            </a:r>
          </a:p>
          <a:p>
            <a:r>
              <a:rPr lang="en-GB" dirty="0" smtClean="0"/>
              <a:t>Realistic project planning</a:t>
            </a:r>
          </a:p>
          <a:p>
            <a:r>
              <a:rPr lang="en-GB" dirty="0" smtClean="0"/>
              <a:t>Quality control</a:t>
            </a:r>
          </a:p>
          <a:p>
            <a:r>
              <a:rPr lang="en-GB" dirty="0" smtClean="0"/>
              <a:t>Risk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5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995</TotalTime>
  <Words>826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2</vt:lpstr>
      <vt:lpstr>Quotable</vt:lpstr>
      <vt:lpstr>PROJECT MANAGEMENT</vt:lpstr>
      <vt:lpstr>Outline </vt:lpstr>
      <vt:lpstr>What is Project?</vt:lpstr>
      <vt:lpstr>Major characteristics of a project:</vt:lpstr>
      <vt:lpstr>Examples:</vt:lpstr>
      <vt:lpstr>Project vs. Routine Work</vt:lpstr>
      <vt:lpstr>Project vs. Routine Work</vt:lpstr>
      <vt:lpstr>Project Management</vt:lpstr>
      <vt:lpstr>Why Project Management is crucial?</vt:lpstr>
      <vt:lpstr>Project Constraints</vt:lpstr>
      <vt:lpstr>1. Quality</vt:lpstr>
      <vt:lpstr>2. Time</vt:lpstr>
      <vt:lpstr>3. Cost</vt:lpstr>
      <vt:lpstr>4. Scope</vt:lpstr>
      <vt:lpstr>5. Resources </vt:lpstr>
      <vt:lpstr>6. Risks</vt:lpstr>
      <vt:lpstr>The Project Life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Windows User</dc:creator>
  <cp:lastModifiedBy>Windows User</cp:lastModifiedBy>
  <cp:revision>36</cp:revision>
  <dcterms:created xsi:type="dcterms:W3CDTF">2020-03-04T15:46:30Z</dcterms:created>
  <dcterms:modified xsi:type="dcterms:W3CDTF">2020-05-02T09:16:51Z</dcterms:modified>
</cp:coreProperties>
</file>