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2" r:id="rId8"/>
    <p:sldId id="261" r:id="rId9"/>
    <p:sldId id="271" r:id="rId10"/>
    <p:sldId id="272" r:id="rId11"/>
    <p:sldId id="263" r:id="rId12"/>
    <p:sldId id="273" r:id="rId13"/>
    <p:sldId id="264" r:id="rId14"/>
    <p:sldId id="274" r:id="rId15"/>
    <p:sldId id="275" r:id="rId16"/>
    <p:sldId id="276" r:id="rId17"/>
    <p:sldId id="277" r:id="rId18"/>
    <p:sldId id="278" r:id="rId19"/>
    <p:sldId id="279" r:id="rId20"/>
    <p:sldId id="281" r:id="rId21"/>
    <p:sldId id="280" r:id="rId22"/>
    <p:sldId id="265" r:id="rId23"/>
    <p:sldId id="266" r:id="rId24"/>
    <p:sldId id="282" r:id="rId25"/>
    <p:sldId id="283" r:id="rId26"/>
    <p:sldId id="284" r:id="rId27"/>
    <p:sldId id="267" r:id="rId28"/>
    <p:sldId id="268" r:id="rId29"/>
    <p:sldId id="26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37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066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06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83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6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0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5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71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28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38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FB19-BC4F-4061-BAF5-E4568E0E667E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C1777-712E-426D-A033-95C2BEBA2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840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BLINDNESS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DR. MUHAMMAD MAZHER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54288"/>
            <a:ext cx="64008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1768" y="804863"/>
            <a:ext cx="64008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886200" y="609600"/>
            <a:ext cx="64008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45006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blinding corneal destruction due to vitamin A deficiency is largely limited to first 4-6 years and is specially frequent among those between 6 months and 3 years of age.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u="sng" dirty="0" smtClean="0"/>
              <a:t>OCCUPATION:- </a:t>
            </a:r>
            <a:r>
              <a:rPr lang="en-US" dirty="0" smtClean="0"/>
              <a:t>people working </a:t>
            </a:r>
            <a:r>
              <a:rPr lang="en-US" dirty="0" smtClean="0"/>
              <a:t>in workshops, </a:t>
            </a:r>
            <a:r>
              <a:rPr lang="en-US" dirty="0" smtClean="0"/>
              <a:t>cottage </a:t>
            </a:r>
            <a:r>
              <a:rPr lang="en-US" dirty="0" err="1" smtClean="0"/>
              <a:t>industaries</a:t>
            </a:r>
            <a:r>
              <a:rPr lang="en-US" dirty="0" smtClean="0"/>
              <a:t>, </a:t>
            </a:r>
            <a:r>
              <a:rPr lang="en-US" dirty="0" smtClean="0"/>
              <a:t>factories </a:t>
            </a:r>
            <a:r>
              <a:rPr lang="en-US" dirty="0" smtClean="0"/>
              <a:t>are more prone to blindness where  dust, air particles</a:t>
            </a:r>
            <a:r>
              <a:rPr lang="en-US" dirty="0" smtClean="0"/>
              <a:t>, flying objects , fumes </a:t>
            </a:r>
            <a:r>
              <a:rPr lang="en-US" dirty="0" smtClean="0"/>
              <a:t>radiation, electrical flash etc occur more readily. many workers like doctors are known to have premature cataracts exposed to X-</a:t>
            </a:r>
            <a:r>
              <a:rPr lang="en-US" dirty="0" smtClean="0"/>
              <a:t>r</a:t>
            </a:r>
            <a:r>
              <a:rPr lang="en-US" dirty="0" smtClean="0"/>
              <a:t>ays, UV rays and heat waves. 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SOCIAL CLASS:- </a:t>
            </a:r>
            <a:r>
              <a:rPr lang="en-US" dirty="0" smtClean="0"/>
              <a:t> </a:t>
            </a:r>
            <a:r>
              <a:rPr lang="en-US" dirty="0" smtClean="0"/>
              <a:t>twice more </a:t>
            </a:r>
            <a:r>
              <a:rPr lang="en-US" dirty="0" smtClean="0"/>
              <a:t>in lower socioeconomic </a:t>
            </a:r>
            <a:r>
              <a:rPr lang="en-US" dirty="0" smtClean="0"/>
              <a:t>class due to low self care.</a:t>
            </a:r>
            <a:endParaRPr lang="en-US" dirty="0" smtClean="0"/>
          </a:p>
          <a:p>
            <a:pPr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401200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u="sng" dirty="0" smtClean="0"/>
              <a:t>SOCIAL FACTORS:-</a:t>
            </a:r>
          </a:p>
          <a:p>
            <a:pPr>
              <a:buNone/>
            </a:pPr>
            <a:r>
              <a:rPr lang="en-US" dirty="0" smtClean="0"/>
              <a:t>Many people loose their eyesight because of meddlesome </a:t>
            </a:r>
            <a:r>
              <a:rPr lang="en-US" dirty="0" err="1" smtClean="0"/>
              <a:t>opthalmology</a:t>
            </a:r>
            <a:r>
              <a:rPr lang="en-US" dirty="0" smtClean="0"/>
              <a:t> by quacks. The basic social factors are ignorance, poverty, low standard of personal hygiene and inadequate health services with less knowledge of </a:t>
            </a:r>
            <a:r>
              <a:rPr lang="en-US" dirty="0" err="1" smtClean="0"/>
              <a:t>consequnces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r>
              <a:rPr lang="en-US" dirty="0" smtClean="0"/>
              <a:t>S/S OF VIT. A DEFFICIENCY</a:t>
            </a:r>
          </a:p>
          <a:p>
            <a:r>
              <a:rPr lang="en-US" dirty="0" smtClean="0"/>
              <a:t>Night blindness</a:t>
            </a:r>
          </a:p>
          <a:p>
            <a:r>
              <a:rPr lang="en-US" dirty="0" err="1" smtClean="0"/>
              <a:t>Xerosis</a:t>
            </a:r>
            <a:endParaRPr lang="en-US" dirty="0" smtClean="0"/>
          </a:p>
          <a:p>
            <a:r>
              <a:rPr lang="en-US" dirty="0" err="1" smtClean="0"/>
              <a:t>Bitot’s</a:t>
            </a:r>
            <a:r>
              <a:rPr lang="en-US" dirty="0" smtClean="0"/>
              <a:t> spots</a:t>
            </a:r>
          </a:p>
          <a:p>
            <a:r>
              <a:rPr lang="en-US" dirty="0" err="1" smtClean="0"/>
              <a:t>Keratomalacia</a:t>
            </a:r>
            <a:endParaRPr lang="en-US" dirty="0" smtClean="0"/>
          </a:p>
          <a:p>
            <a:r>
              <a:rPr lang="en-US" dirty="0" smtClean="0"/>
              <a:t>Corneal opacity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516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wnloa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686800" cy="64008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/>
          </a:bodyPr>
          <a:lstStyle/>
          <a:p>
            <a:r>
              <a:rPr lang="en-US" dirty="0" smtClean="0"/>
              <a:t>So there are changing concepts in eye health care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eye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It is inclusion of eye care system to primary health care system. The idea of primary care is one of main ingredients of a primary eye health care approach to blindness. It is also </a:t>
            </a:r>
            <a:r>
              <a:rPr lang="en-US" dirty="0" err="1" smtClean="0"/>
              <a:t>recognised</a:t>
            </a:r>
            <a:r>
              <a:rPr lang="en-US" dirty="0" smtClean="0"/>
              <a:t> at community level </a:t>
            </a:r>
            <a:r>
              <a:rPr lang="en-US" dirty="0" err="1" smtClean="0"/>
              <a:t>sytem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promotion and protection of eye health together with on the spot treatment for commonest eye </a:t>
            </a:r>
            <a:r>
              <a:rPr lang="en-US" dirty="0" err="1" smtClean="0"/>
              <a:t>dieases</a:t>
            </a:r>
            <a:r>
              <a:rPr lang="en-US" dirty="0" smtClean="0"/>
              <a:t> are its cornerstone.</a:t>
            </a:r>
          </a:p>
          <a:p>
            <a:r>
              <a:rPr lang="en-US" dirty="0" smtClean="0"/>
              <a:t>The final objective is to increase the coverage and quality of eye health care by using all resources.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involves study at population level and focuses among other things on the measurement of </a:t>
            </a:r>
            <a:r>
              <a:rPr lang="en-US" dirty="0" err="1" smtClean="0"/>
              <a:t>incidance</a:t>
            </a:r>
            <a:r>
              <a:rPr lang="en-US" dirty="0" smtClean="0"/>
              <a:t>, </a:t>
            </a:r>
            <a:r>
              <a:rPr lang="en-US" dirty="0" err="1" smtClean="0"/>
              <a:t>prevalance</a:t>
            </a:r>
            <a:r>
              <a:rPr lang="en-US" dirty="0" smtClean="0"/>
              <a:t> </a:t>
            </a:r>
            <a:r>
              <a:rPr lang="en-US" dirty="0" smtClean="0"/>
              <a:t>of disease and their risk factors.</a:t>
            </a:r>
          </a:p>
          <a:p>
            <a:r>
              <a:rPr lang="en-US" dirty="0" smtClean="0"/>
              <a:t>The local epidemiological situation will determine the action needed.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many setups only one eye specialist for million of people. So to fill the gaps many eye health care personnel .</a:t>
            </a:r>
          </a:p>
          <a:p>
            <a:r>
              <a:rPr lang="en-US" dirty="0" smtClean="0"/>
              <a:t>In village health guides and ophthalmic assistants, multi-purpose workers and voluntary agencies are used to fill these gaps.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Establishment of national </a:t>
            </a:r>
            <a:r>
              <a:rPr lang="en-US" dirty="0" err="1" smtClean="0"/>
              <a:t>programmes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these </a:t>
            </a:r>
            <a:r>
              <a:rPr lang="en-US" dirty="0" err="1" smtClean="0"/>
              <a:t>programes</a:t>
            </a:r>
            <a:r>
              <a:rPr lang="en-US" dirty="0" smtClean="0"/>
              <a:t> were started by voluntary agencies concerned with blindness prevention (</a:t>
            </a:r>
            <a:r>
              <a:rPr lang="en-US" dirty="0" err="1" smtClean="0"/>
              <a:t>e.g</a:t>
            </a:r>
            <a:r>
              <a:rPr lang="en-US" dirty="0" smtClean="0"/>
              <a:t> eye camps) and some of them focused on single diseases such as trachoma. </a:t>
            </a:r>
          </a:p>
          <a:p>
            <a:r>
              <a:rPr lang="en-US" dirty="0" smtClean="0"/>
              <a:t>The goal of this </a:t>
            </a:r>
            <a:r>
              <a:rPr lang="en-US" dirty="0" err="1" smtClean="0"/>
              <a:t>programme</a:t>
            </a:r>
            <a:r>
              <a:rPr lang="en-US" dirty="0" smtClean="0"/>
              <a:t> for control of blindness was to reduce blindness to 0.3% by year 2000.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RODS AND CONES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922" y="1524000"/>
            <a:ext cx="8046156" cy="4602163"/>
          </a:xfrm>
        </p:spPr>
      </p:pic>
    </p:spTree>
    <p:extLst>
      <p:ext uri="{BB962C8B-B14F-4D97-AF65-F5344CB8AC3E}">
        <p14:creationId xmlns:p14="http://schemas.microsoft.com/office/powerpoint/2010/main" xmlns="" val="407366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/>
              <a:t>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of avoidable blindness has gained increasing recognition during recent years. Prevention can be done by improving nutrition , by treating cases of infectious diseases or by controlling the organisms which causes infection or by improving safety conditions--- particularly on the roads, at work or in the home.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INITIAL ASSESMENT:-</a:t>
            </a:r>
          </a:p>
          <a:p>
            <a:pPr>
              <a:buNone/>
            </a:pPr>
            <a:r>
              <a:rPr lang="en-US" u="sng" dirty="0" smtClean="0"/>
              <a:t> </a:t>
            </a:r>
            <a:r>
              <a:rPr lang="en-US" dirty="0" smtClean="0"/>
              <a:t>THE FIRST STEP is to asses the magnitude , geographic distribution and causes of blindness within country or specific region by </a:t>
            </a:r>
            <a:r>
              <a:rPr lang="en-US" dirty="0" err="1" smtClean="0"/>
              <a:t>prevalance</a:t>
            </a:r>
            <a:r>
              <a:rPr lang="en-US" dirty="0" smtClean="0"/>
              <a:t> surveys. This knowledge is essential for setting priorities and development of  appropriate intervention </a:t>
            </a:r>
            <a:r>
              <a:rPr lang="en-US" dirty="0" err="1" smtClean="0"/>
              <a:t>programes</a:t>
            </a:r>
            <a:r>
              <a:rPr lang="en-US" dirty="0" smtClean="0"/>
              <a:t>.</a:t>
            </a:r>
            <a:endParaRPr lang="en-US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PRIMARY EYR CARE:- </a:t>
            </a:r>
            <a:endParaRPr lang="en-US" dirty="0" smtClean="0"/>
          </a:p>
          <a:p>
            <a:r>
              <a:rPr lang="en-US" dirty="0" smtClean="0"/>
              <a:t>Provision of topical tetracycline, vitamin A capsules, eye bandages and shields.</a:t>
            </a:r>
          </a:p>
          <a:p>
            <a:r>
              <a:rPr lang="en-US" dirty="0" smtClean="0"/>
              <a:t>Adequate nutrition</a:t>
            </a:r>
          </a:p>
          <a:p>
            <a:r>
              <a:rPr lang="en-US" dirty="0" smtClean="0"/>
              <a:t>Periodic eye examination</a:t>
            </a:r>
          </a:p>
          <a:p>
            <a:r>
              <a:rPr lang="en-US" dirty="0" smtClean="0"/>
              <a:t>Train LHW to promote personal hygiene, sanitation, good dietary habits and safety.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8439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SECONDARY EYE CARE:-</a:t>
            </a:r>
          </a:p>
          <a:p>
            <a:r>
              <a:rPr lang="en-US" dirty="0" smtClean="0"/>
              <a:t>Definitive eye care at BHU, RHC and THQ.</a:t>
            </a:r>
          </a:p>
          <a:p>
            <a:r>
              <a:rPr lang="en-US" dirty="0" smtClean="0"/>
              <a:t>Mobile eye camps</a:t>
            </a:r>
          </a:p>
          <a:p>
            <a:endParaRPr lang="en-US" dirty="0"/>
          </a:p>
          <a:p>
            <a:r>
              <a:rPr lang="en-US" u="sng" dirty="0" smtClean="0"/>
              <a:t>TERTIARY EYE CARE:-</a:t>
            </a:r>
          </a:p>
          <a:p>
            <a:r>
              <a:rPr lang="en-US" dirty="0" smtClean="0"/>
              <a:t>At teaching hospitals where surgical intervention is </a:t>
            </a:r>
            <a:r>
              <a:rPr lang="en-US" dirty="0" smtClean="0"/>
              <a:t>done. They provide retinal detachment surgeries , corneal grafting and other complex management of eye problems</a:t>
            </a:r>
          </a:p>
          <a:p>
            <a:r>
              <a:rPr lang="en-US" dirty="0" smtClean="0"/>
              <a:t>Other </a:t>
            </a:r>
            <a:r>
              <a:rPr lang="en-US" dirty="0" err="1" smtClean="0"/>
              <a:t>rehablitation</a:t>
            </a:r>
            <a:r>
              <a:rPr lang="en-US" dirty="0" smtClean="0"/>
              <a:t> measures include education of blind in schools and </a:t>
            </a:r>
            <a:r>
              <a:rPr lang="en-US" dirty="0" err="1" smtClean="0"/>
              <a:t>utilisation</a:t>
            </a:r>
            <a:r>
              <a:rPr lang="en-US" dirty="0" smtClean="0"/>
              <a:t> of their services in gainful employment.</a:t>
            </a:r>
            <a:endParaRPr lang="en-US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515033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SPECIFIC PROGRAMES:- </a:t>
            </a:r>
          </a:p>
          <a:p>
            <a:r>
              <a:rPr lang="en-US" dirty="0" smtClean="0"/>
              <a:t>Trachoma control</a:t>
            </a:r>
          </a:p>
          <a:p>
            <a:r>
              <a:rPr lang="en-US" dirty="0" smtClean="0"/>
              <a:t>School eye health </a:t>
            </a:r>
            <a:r>
              <a:rPr lang="en-US" dirty="0" err="1" smtClean="0"/>
              <a:t>servies</a:t>
            </a:r>
            <a:endParaRPr lang="en-US" dirty="0" smtClean="0"/>
          </a:p>
          <a:p>
            <a:r>
              <a:rPr lang="en-US" dirty="0" smtClean="0"/>
              <a:t>Vitamin A prophylaxis</a:t>
            </a:r>
          </a:p>
          <a:p>
            <a:r>
              <a:rPr lang="en-US" dirty="0" smtClean="0"/>
              <a:t>Occupational eye health services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Broadly these measures are aimed at improving the quality of life and </a:t>
            </a:r>
            <a:r>
              <a:rPr lang="en-US" dirty="0" err="1" smtClean="0"/>
              <a:t>modifiying</a:t>
            </a:r>
            <a:r>
              <a:rPr lang="en-US" dirty="0" smtClean="0"/>
              <a:t> attacks of factors responsible for the </a:t>
            </a:r>
            <a:r>
              <a:rPr lang="en-US" dirty="0" err="1" smtClean="0"/>
              <a:t>persistance</a:t>
            </a:r>
            <a:r>
              <a:rPr lang="en-US" dirty="0" smtClean="0"/>
              <a:t> of eye health problems </a:t>
            </a:r>
            <a:r>
              <a:rPr lang="en-US" dirty="0" err="1" smtClean="0"/>
              <a:t>e.g</a:t>
            </a:r>
            <a:r>
              <a:rPr lang="en-US" dirty="0" smtClean="0"/>
              <a:t> poor sanitation, lack of adequate safe water supplies, little intake of food rich in vitamin A, lack of personal hygiene.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is an integral part of intervention </a:t>
            </a:r>
            <a:r>
              <a:rPr lang="en-US" dirty="0" err="1" smtClean="0"/>
              <a:t>programmes</a:t>
            </a:r>
            <a:r>
              <a:rPr lang="en-US" dirty="0" smtClean="0"/>
              <a:t> to measure the extent to which ocular diseases and blindness have been alleviated, asses the manner and degree to which </a:t>
            </a:r>
            <a:r>
              <a:rPr lang="en-US" dirty="0" err="1" smtClean="0"/>
              <a:t>programme</a:t>
            </a:r>
            <a:r>
              <a:rPr lang="en-US" dirty="0" smtClean="0"/>
              <a:t> activities have been carried out and determine the nature of other changes that may have been produced.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u="sng" dirty="0" smtClean="0"/>
              <a:t>VITAMIN A CAPSULES:-</a:t>
            </a:r>
          </a:p>
          <a:p>
            <a:r>
              <a:rPr lang="en-US" dirty="0" smtClean="0"/>
              <a:t>Two types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BLUE CAPSULES:-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contains 1 lac units and is for 6 months to 1 year old children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 CAPSULES:-</a:t>
            </a:r>
          </a:p>
          <a:p>
            <a:r>
              <a:rPr lang="en-US" dirty="0" smtClean="0"/>
              <a:t>Contain 2 lac units and is for children of 1 to 5 years of 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666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CARE OF YOUR EYES!!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1447800"/>
            <a:ext cx="7848600" cy="5029200"/>
          </a:xfrm>
        </p:spPr>
      </p:pic>
    </p:spTree>
    <p:extLst>
      <p:ext uri="{BB962C8B-B14F-4D97-AF65-F5344CB8AC3E}">
        <p14:creationId xmlns:p14="http://schemas.microsoft.com/office/powerpoint/2010/main" xmlns="" val="3385001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9606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“visual acuity of less than 3/60 (</a:t>
            </a:r>
            <a:r>
              <a:rPr lang="en-US" dirty="0" err="1" smtClean="0"/>
              <a:t>snellen</a:t>
            </a:r>
            <a:r>
              <a:rPr lang="en-US" dirty="0" smtClean="0"/>
              <a:t>) or its equivalent”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“Inability to count three fingers in daylight at a distance of 3 meters”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481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28600"/>
            <a:ext cx="8305799" cy="6629400"/>
          </a:xfrm>
        </p:spPr>
      </p:pic>
    </p:spTree>
    <p:extLst>
      <p:ext uri="{BB962C8B-B14F-4D97-AF65-F5344CB8AC3E}">
        <p14:creationId xmlns:p14="http://schemas.microsoft.com/office/powerpoint/2010/main" xmlns="" val="400166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180 million people are  visually disabled</a:t>
            </a:r>
          </a:p>
          <a:p>
            <a:r>
              <a:rPr lang="en-US" dirty="0" smtClean="0"/>
              <a:t>45 million are blind</a:t>
            </a:r>
          </a:p>
          <a:p>
            <a:r>
              <a:rPr lang="en-US" dirty="0" smtClean="0"/>
              <a:t>80% blindness is avoidable</a:t>
            </a:r>
          </a:p>
          <a:p>
            <a:r>
              <a:rPr lang="en-US" dirty="0" smtClean="0"/>
              <a:t>So we will concentrate on the avoidable causes of blindness as it not only causing social and economic impacts but causes early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6714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Cataract</a:t>
            </a:r>
          </a:p>
          <a:p>
            <a:r>
              <a:rPr lang="en-US" dirty="0" smtClean="0"/>
              <a:t>Glaucoma</a:t>
            </a:r>
          </a:p>
          <a:p>
            <a:r>
              <a:rPr lang="en-US" dirty="0" smtClean="0"/>
              <a:t>Trachoma</a:t>
            </a:r>
          </a:p>
          <a:p>
            <a:r>
              <a:rPr lang="en-US" dirty="0" smtClean="0"/>
              <a:t>Childhood blindness</a:t>
            </a:r>
          </a:p>
          <a:p>
            <a:r>
              <a:rPr lang="en-US" dirty="0" err="1" smtClean="0"/>
              <a:t>Onchocerciasis</a:t>
            </a:r>
            <a:endParaRPr lang="en-US" dirty="0" smtClean="0"/>
          </a:p>
          <a:p>
            <a:r>
              <a:rPr lang="en-US" dirty="0" smtClean="0"/>
              <a:t>Malnutrition</a:t>
            </a:r>
          </a:p>
          <a:p>
            <a:r>
              <a:rPr lang="en-US" dirty="0" smtClean="0"/>
              <a:t>Corneal opacity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863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Refractive errors</a:t>
            </a:r>
          </a:p>
          <a:p>
            <a:r>
              <a:rPr lang="en-US" dirty="0" smtClean="0"/>
              <a:t>Diabetes </a:t>
            </a:r>
            <a:r>
              <a:rPr lang="en-US" dirty="0" err="1" smtClean="0"/>
              <a:t>melllitus</a:t>
            </a:r>
            <a:endParaRPr lang="en-US" dirty="0" smtClean="0"/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Accidents</a:t>
            </a:r>
          </a:p>
          <a:p>
            <a:r>
              <a:rPr lang="en-US" dirty="0" smtClean="0"/>
              <a:t>Tumors like retinoblastoma </a:t>
            </a:r>
          </a:p>
          <a:p>
            <a:r>
              <a:rPr lang="en-US" dirty="0" smtClean="0"/>
              <a:t>Prematurity causing </a:t>
            </a:r>
            <a:r>
              <a:rPr lang="en-US" dirty="0" err="1" smtClean="0"/>
              <a:t>retrolental</a:t>
            </a:r>
            <a:r>
              <a:rPr lang="en-US" dirty="0" smtClean="0"/>
              <a:t> </a:t>
            </a:r>
            <a:r>
              <a:rPr lang="en-US" dirty="0" err="1" smtClean="0"/>
              <a:t>fibroplasisa</a:t>
            </a:r>
            <a:endParaRPr lang="en-US" dirty="0" smtClean="0"/>
          </a:p>
          <a:p>
            <a:r>
              <a:rPr lang="en-US" dirty="0" smtClean="0"/>
              <a:t>Other causes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433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EPIDEMIOLOGICAL DETERMINANTS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AGE:-</a:t>
            </a:r>
            <a:endParaRPr lang="en-US" dirty="0" smtClean="0"/>
          </a:p>
          <a:p>
            <a:r>
              <a:rPr lang="en-US" dirty="0" smtClean="0"/>
              <a:t>30% of people loose their eyes </a:t>
            </a:r>
            <a:r>
              <a:rPr lang="en-US" dirty="0" smtClean="0"/>
              <a:t>before </a:t>
            </a:r>
            <a:r>
              <a:rPr lang="en-US" dirty="0" smtClean="0"/>
              <a:t>reaching 20 yr.. </a:t>
            </a:r>
            <a:r>
              <a:rPr lang="en-US" dirty="0" smtClean="0"/>
              <a:t>And many under the age of 5 years….. </a:t>
            </a:r>
            <a:r>
              <a:rPr lang="en-US" dirty="0" smtClean="0"/>
              <a:t>Refractive causes, trachoma, conjunctivitis and malnutrition (</a:t>
            </a:r>
            <a:r>
              <a:rPr lang="en-US" dirty="0" err="1" smtClean="0"/>
              <a:t>vit</a:t>
            </a:r>
            <a:r>
              <a:rPr lang="en-US" dirty="0" smtClean="0"/>
              <a:t> A </a:t>
            </a:r>
            <a:r>
              <a:rPr lang="en-US" dirty="0" err="1" smtClean="0"/>
              <a:t>defficiency</a:t>
            </a:r>
            <a:r>
              <a:rPr lang="en-US" dirty="0" smtClean="0"/>
              <a:t>) are imp causes among </a:t>
            </a:r>
            <a:r>
              <a:rPr lang="en-US" dirty="0" smtClean="0"/>
              <a:t>Childhood period and younger ag</a:t>
            </a:r>
            <a:r>
              <a:rPr lang="en-US" dirty="0" smtClean="0"/>
              <a:t>e groups</a:t>
            </a:r>
          </a:p>
          <a:p>
            <a:r>
              <a:rPr lang="en-US" dirty="0" smtClean="0"/>
              <a:t>cataract, glaucoma, refractive errors and diabetes are more </a:t>
            </a:r>
            <a:r>
              <a:rPr lang="en-US" dirty="0" err="1" smtClean="0"/>
              <a:t>prevalant</a:t>
            </a:r>
            <a:r>
              <a:rPr lang="en-US" dirty="0" smtClean="0"/>
              <a:t> in old age</a:t>
            </a:r>
          </a:p>
          <a:p>
            <a:r>
              <a:rPr lang="en-US" dirty="0" smtClean="0"/>
              <a:t>Accidents and injuries occur in all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44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SEX</a:t>
            </a:r>
            <a:r>
              <a:rPr lang="en-US" u="sng" dirty="0" smtClean="0"/>
              <a:t>:-  </a:t>
            </a:r>
            <a:endParaRPr lang="en-US" dirty="0" smtClean="0"/>
          </a:p>
          <a:p>
            <a:r>
              <a:rPr lang="en-US" dirty="0" smtClean="0"/>
              <a:t>slightly higher in </a:t>
            </a:r>
            <a:r>
              <a:rPr lang="en-US" dirty="0" smtClean="0"/>
              <a:t>females. This has been attributed to trachoma, conjunctivitis, and cataract among females.</a:t>
            </a:r>
            <a:endParaRPr lang="en-US" u="sng" dirty="0" smtClean="0"/>
          </a:p>
          <a:p>
            <a:r>
              <a:rPr lang="en-US" u="sng" dirty="0" smtClean="0"/>
              <a:t>MALNUTRITION:-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vitamin A deficiency is common cause causing </a:t>
            </a:r>
            <a:r>
              <a:rPr lang="en-US" dirty="0" err="1" smtClean="0"/>
              <a:t>xerosis</a:t>
            </a:r>
            <a:r>
              <a:rPr lang="en-US" dirty="0" smtClean="0"/>
              <a:t> and </a:t>
            </a:r>
            <a:r>
              <a:rPr lang="en-US" dirty="0" err="1" smtClean="0"/>
              <a:t>keratomalacia</a:t>
            </a:r>
            <a:r>
              <a:rPr lang="en-US" dirty="0" smtClean="0"/>
              <a:t>. </a:t>
            </a:r>
            <a:endParaRPr lang="en-US" u="sng" dirty="0" smtClean="0"/>
          </a:p>
          <a:p>
            <a:r>
              <a:rPr lang="en-US" dirty="0" smtClean="0"/>
              <a:t>Infectious diseases of childhood specially measles and diarrhea causes blindness.</a:t>
            </a:r>
          </a:p>
          <a:p>
            <a:r>
              <a:rPr lang="en-US" dirty="0" smtClean="0"/>
              <a:t>In many cases protein energy malnutrition (PEM) is also a cause.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987</Words>
  <Application>Microsoft Office PowerPoint</Application>
  <PresentationFormat>On-screen Show (4:3)</PresentationFormat>
  <Paragraphs>99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BLINDNESS</vt:lpstr>
      <vt:lpstr>RODS AND CONES</vt:lpstr>
      <vt:lpstr>WHO DEFINITION</vt:lpstr>
      <vt:lpstr>Slide 4</vt:lpstr>
      <vt:lpstr>THE PROBLEM..</vt:lpstr>
      <vt:lpstr>MAJOR CAUSES</vt:lpstr>
      <vt:lpstr>Slide 7</vt:lpstr>
      <vt:lpstr>EPIDEMIOLOGICAL DETERMINANTS</vt:lpstr>
      <vt:lpstr>Slide 9</vt:lpstr>
      <vt:lpstr>Slide 10</vt:lpstr>
      <vt:lpstr>Slide 11</vt:lpstr>
      <vt:lpstr>Slide 12</vt:lpstr>
      <vt:lpstr>Slide 13</vt:lpstr>
      <vt:lpstr>Slide 14</vt:lpstr>
      <vt:lpstr>So there are changing concepts in eye health care</vt:lpstr>
      <vt:lpstr>Primary eye care</vt:lpstr>
      <vt:lpstr>Epidemiological approach</vt:lpstr>
      <vt:lpstr>TEAM CONCEPT</vt:lpstr>
      <vt:lpstr>Establishment of national programmes</vt:lpstr>
      <vt:lpstr>Prevention</vt:lpstr>
      <vt:lpstr>PREVENTION</vt:lpstr>
      <vt:lpstr>PREVENTION</vt:lpstr>
      <vt:lpstr>Slide 23</vt:lpstr>
      <vt:lpstr>Slide 24</vt:lpstr>
      <vt:lpstr>Long-term measures</vt:lpstr>
      <vt:lpstr>Evaluation</vt:lpstr>
      <vt:lpstr>Slide 27</vt:lpstr>
      <vt:lpstr>TAKE CARE OF YOUR EYES!!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BLINDNESS</dc:title>
  <dc:creator>UShbah HAshmi</dc:creator>
  <cp:lastModifiedBy>cer E725</cp:lastModifiedBy>
  <cp:revision>12</cp:revision>
  <dcterms:created xsi:type="dcterms:W3CDTF">2016-03-13T03:42:44Z</dcterms:created>
  <dcterms:modified xsi:type="dcterms:W3CDTF">2017-02-08T09:50:54Z</dcterms:modified>
</cp:coreProperties>
</file>