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305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72" r:id="rId15"/>
    <p:sldId id="269" r:id="rId16"/>
    <p:sldId id="270" r:id="rId17"/>
    <p:sldId id="271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5" r:id="rId27"/>
    <p:sldId id="281" r:id="rId28"/>
    <p:sldId id="282" r:id="rId29"/>
    <p:sldId id="283" r:id="rId30"/>
    <p:sldId id="284" r:id="rId31"/>
    <p:sldId id="286" r:id="rId32"/>
    <p:sldId id="287" r:id="rId33"/>
    <p:sldId id="288" r:id="rId34"/>
    <p:sldId id="289" r:id="rId35"/>
    <p:sldId id="293" r:id="rId36"/>
    <p:sldId id="290" r:id="rId37"/>
    <p:sldId id="291" r:id="rId38"/>
    <p:sldId id="292" r:id="rId39"/>
    <p:sldId id="294" r:id="rId40"/>
    <p:sldId id="295" r:id="rId41"/>
    <p:sldId id="303" r:id="rId42"/>
    <p:sldId id="296" r:id="rId43"/>
    <p:sldId id="297" r:id="rId44"/>
    <p:sldId id="298" r:id="rId45"/>
    <p:sldId id="299" r:id="rId46"/>
    <p:sldId id="300" r:id="rId47"/>
    <p:sldId id="304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4DDDF1F-C59D-43CF-B85A-482290FDCDFA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FCCB798-F487-41F4-8ED0-D8E5CD7F72A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DDDF1F-C59D-43CF-B85A-482290FDCDFA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CCB798-F487-41F4-8ED0-D8E5CD7F72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4DDDF1F-C59D-43CF-B85A-482290FDCDFA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FCCB798-F487-41F4-8ED0-D8E5CD7F72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DDDF1F-C59D-43CF-B85A-482290FDCDFA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CCB798-F487-41F4-8ED0-D8E5CD7F72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4DDDF1F-C59D-43CF-B85A-482290FDCDFA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FCCB798-F487-41F4-8ED0-D8E5CD7F72A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DDDF1F-C59D-43CF-B85A-482290FDCDFA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CCB798-F487-41F4-8ED0-D8E5CD7F72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DDDF1F-C59D-43CF-B85A-482290FDCDFA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CCB798-F487-41F4-8ED0-D8E5CD7F72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DDDF1F-C59D-43CF-B85A-482290FDCDFA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CCB798-F487-41F4-8ED0-D8E5CD7F72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4DDDF1F-C59D-43CF-B85A-482290FDCDFA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CCB798-F487-41F4-8ED0-D8E5CD7F72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DDDF1F-C59D-43CF-B85A-482290FDCDFA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CCB798-F487-41F4-8ED0-D8E5CD7F72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DDDF1F-C59D-43CF-B85A-482290FDCDFA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CCB798-F487-41F4-8ED0-D8E5CD7F72A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4DDDF1F-C59D-43CF-B85A-482290FDCDFA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FCCB798-F487-41F4-8ED0-D8E5CD7F72A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Techniques of ultra violet irradiation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22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81000"/>
            <a:ext cx="7239000" cy="1143000"/>
          </a:xfrm>
        </p:spPr>
        <p:txBody>
          <a:bodyPr/>
          <a:lstStyle/>
          <a:p>
            <a:r>
              <a:rPr lang="en-US" dirty="0" smtClean="0"/>
              <a:t>Sensitiveness of the patient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7239000" cy="6477000"/>
          </a:xfrm>
        </p:spPr>
        <p:txBody>
          <a:bodyPr>
            <a:normAutofit fontScale="77500" lnSpcReduction="20000"/>
          </a:bodyPr>
          <a:lstStyle/>
          <a:p>
            <a:r>
              <a:rPr lang="en-US" b="1" u="sng" dirty="0" smtClean="0"/>
              <a:t>Complexion </a:t>
            </a:r>
          </a:p>
          <a:p>
            <a:r>
              <a:rPr lang="en-US" dirty="0" smtClean="0"/>
              <a:t>Fair people more sensitive than darker one</a:t>
            </a:r>
          </a:p>
          <a:p>
            <a:r>
              <a:rPr lang="en-US" b="1" u="sng" dirty="0" smtClean="0"/>
              <a:t>Age</a:t>
            </a:r>
          </a:p>
          <a:p>
            <a:r>
              <a:rPr lang="en-US" dirty="0" smtClean="0"/>
              <a:t>Children dose not show erythema reaction, excess dose is indicated by irritability and vomiting</a:t>
            </a:r>
          </a:p>
          <a:p>
            <a:r>
              <a:rPr lang="en-US" dirty="0" smtClean="0"/>
              <a:t>Children under 2 </a:t>
            </a:r>
            <a:r>
              <a:rPr lang="en-US" dirty="0" err="1" smtClean="0"/>
              <a:t>yrs</a:t>
            </a:r>
            <a:r>
              <a:rPr lang="en-US" dirty="0" smtClean="0"/>
              <a:t> should receive half the adult dose, and 2___ 6 two thirds the adult dose</a:t>
            </a:r>
          </a:p>
          <a:p>
            <a:r>
              <a:rPr lang="en-US" b="1" u="sng" dirty="0" smtClean="0"/>
              <a:t>Parts of body</a:t>
            </a:r>
          </a:p>
          <a:p>
            <a:r>
              <a:rPr lang="en-US" dirty="0" smtClean="0"/>
              <a:t>Extensor surface is less sensitive than flexor</a:t>
            </a:r>
          </a:p>
          <a:p>
            <a:r>
              <a:rPr lang="en-US" dirty="0"/>
              <a:t> </a:t>
            </a:r>
            <a:r>
              <a:rPr lang="en-US" dirty="0" smtClean="0"/>
              <a:t>most exposed are less sensitive than area mostly covered with clothing, exception is the face</a:t>
            </a:r>
          </a:p>
          <a:p>
            <a:r>
              <a:rPr lang="en-US" dirty="0" smtClean="0"/>
              <a:t>Dorsum of the hand 5 times, palm 15 and sole 25 times the normal dose</a:t>
            </a:r>
          </a:p>
          <a:p>
            <a:r>
              <a:rPr lang="en-US" dirty="0" smtClean="0"/>
              <a:t>Mucous membranes need twice as long exposure as the skin </a:t>
            </a:r>
          </a:p>
          <a:p>
            <a:r>
              <a:rPr lang="en-US" b="1" u="sng" dirty="0" smtClean="0"/>
              <a:t>Sensitizers</a:t>
            </a:r>
          </a:p>
          <a:p>
            <a:r>
              <a:rPr lang="en-US" b="1" u="sng" dirty="0" smtClean="0"/>
              <a:t>IR </a:t>
            </a:r>
          </a:p>
          <a:p>
            <a:r>
              <a:rPr lang="en-US" dirty="0" smtClean="0"/>
              <a:t>Before </a:t>
            </a:r>
            <a:r>
              <a:rPr lang="en-US" dirty="0" err="1" smtClean="0"/>
              <a:t>uv</a:t>
            </a:r>
            <a:r>
              <a:rPr lang="en-US" dirty="0" smtClean="0"/>
              <a:t> ____ increase the reaction</a:t>
            </a:r>
          </a:p>
          <a:p>
            <a:r>
              <a:rPr lang="en-US" dirty="0" smtClean="0"/>
              <a:t>After </a:t>
            </a:r>
            <a:r>
              <a:rPr lang="en-US" dirty="0" err="1" smtClean="0"/>
              <a:t>uv</a:t>
            </a:r>
            <a:r>
              <a:rPr lang="en-US" dirty="0" smtClean="0"/>
              <a:t>  ( erythema) ____ reduce the effects</a:t>
            </a:r>
          </a:p>
          <a:p>
            <a:r>
              <a:rPr lang="en-US" dirty="0" smtClean="0"/>
              <a:t>Simultaneous _____ no effect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dose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u="sng" dirty="0" smtClean="0"/>
              <a:t>TECHNIQUE:</a:t>
            </a:r>
          </a:p>
          <a:p>
            <a:r>
              <a:rPr lang="en-US" dirty="0" smtClean="0"/>
              <a:t>Suitable area is chosen</a:t>
            </a:r>
          </a:p>
          <a:p>
            <a:r>
              <a:rPr lang="en-US" dirty="0" smtClean="0"/>
              <a:t>Clean with ether soap or water and dried</a:t>
            </a:r>
          </a:p>
          <a:p>
            <a:r>
              <a:rPr lang="en-US" dirty="0" smtClean="0"/>
              <a:t>Cut 3 holes in a thick paper, placed over area and stick with plaster</a:t>
            </a:r>
          </a:p>
          <a:p>
            <a:r>
              <a:rPr lang="en-US" dirty="0" smtClean="0"/>
              <a:t>The central hole exposed to the expect time required for a reaction</a:t>
            </a:r>
          </a:p>
          <a:p>
            <a:r>
              <a:rPr lang="en-US" dirty="0" smtClean="0"/>
              <a:t>Other with slightly longer and slightly shorter time</a:t>
            </a:r>
          </a:p>
          <a:p>
            <a:r>
              <a:rPr lang="en-US" dirty="0" smtClean="0"/>
              <a:t>Three holes respectively</a:t>
            </a:r>
          </a:p>
          <a:p>
            <a:r>
              <a:rPr lang="en-US" dirty="0" smtClean="0"/>
              <a:t>Irradiate the area, cover the 1</a:t>
            </a:r>
            <a:r>
              <a:rPr lang="en-US" baseline="30000" dirty="0" smtClean="0"/>
              <a:t>st</a:t>
            </a:r>
            <a:r>
              <a:rPr lang="en-US" dirty="0" smtClean="0"/>
              <a:t> one, continue exposure then after 1 or half min cover 2</a:t>
            </a:r>
            <a:r>
              <a:rPr lang="en-US" baseline="30000" dirty="0" smtClean="0"/>
              <a:t>nd</a:t>
            </a:r>
            <a:r>
              <a:rPr lang="en-US" dirty="0" smtClean="0"/>
              <a:t> and so 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12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OUT PUT OF THE LAMP</a:t>
            </a:r>
          </a:p>
          <a:p>
            <a:r>
              <a:rPr lang="en-US" dirty="0" smtClean="0"/>
              <a:t>it is necessary to test the out put of a every new lamp, also on some intervals</a:t>
            </a:r>
          </a:p>
          <a:p>
            <a:r>
              <a:rPr lang="en-US" dirty="0" smtClean="0"/>
              <a:t>Object is to asses average dose require for a certain reaction, usually 1sr degree erythema at 1 meter distance</a:t>
            </a:r>
          </a:p>
          <a:p>
            <a:r>
              <a:rPr lang="en-US" dirty="0" smtClean="0"/>
              <a:t>Abdomen is a suitable area</a:t>
            </a:r>
          </a:p>
          <a:p>
            <a:r>
              <a:rPr lang="en-US" dirty="0" smtClean="0"/>
              <a:t>3 hole should be 6 cm square in size</a:t>
            </a:r>
          </a:p>
          <a:p>
            <a:r>
              <a:rPr lang="en-US" dirty="0" smtClean="0"/>
              <a:t>When test on different individuals  average is taken as standard dose for that particular lamp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72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1"/>
            <a:ext cx="7239000" cy="6227136"/>
          </a:xfrm>
        </p:spPr>
        <p:txBody>
          <a:bodyPr>
            <a:normAutofit lnSpcReduction="10000"/>
          </a:bodyPr>
          <a:lstStyle/>
          <a:p>
            <a:r>
              <a:rPr lang="en-US" b="1" u="sng" dirty="0" smtClean="0"/>
              <a:t>SENSITIVITY OF  THE PATIENT</a:t>
            </a:r>
          </a:p>
          <a:p>
            <a:r>
              <a:rPr lang="en-US" dirty="0" smtClean="0"/>
              <a:t>When test dose precedes the general irradiation fairly large area 12cm square should be exposed</a:t>
            </a:r>
          </a:p>
          <a:p>
            <a:r>
              <a:rPr lang="en-US" dirty="0" smtClean="0"/>
              <a:t>Abdomen being the good area to be tested</a:t>
            </a:r>
          </a:p>
          <a:p>
            <a:r>
              <a:rPr lang="en-US" dirty="0" smtClean="0"/>
              <a:t>Washing is not required, so omit in test dose too</a:t>
            </a:r>
          </a:p>
          <a:p>
            <a:r>
              <a:rPr lang="en-US" dirty="0" smtClean="0"/>
              <a:t>When test dose precedes the local irradiation, smaller area should be exposed, 6cm or 3cm square</a:t>
            </a:r>
          </a:p>
          <a:p>
            <a:r>
              <a:rPr lang="en-US" dirty="0" smtClean="0"/>
              <a:t>Area tested must be the one, that requires treatment </a:t>
            </a:r>
          </a:p>
          <a:p>
            <a:r>
              <a:rPr lang="en-US" dirty="0" smtClean="0"/>
              <a:t>  face___ flexor surface of fore arm</a:t>
            </a:r>
          </a:p>
          <a:p>
            <a:r>
              <a:rPr lang="en-US" dirty="0" smtClean="0"/>
              <a:t>Always calculate dose for 1</a:t>
            </a:r>
            <a:r>
              <a:rPr lang="en-US" baseline="30000" dirty="0" smtClean="0"/>
              <a:t>st</a:t>
            </a:r>
            <a:r>
              <a:rPr lang="en-US" dirty="0" smtClean="0"/>
              <a:t> degree erythema and others are calculated from it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66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Techniques of general irradiation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8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Choice of lamp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err="1" smtClean="0"/>
              <a:t>Centrosol</a:t>
            </a:r>
            <a:r>
              <a:rPr lang="en-US" b="1" u="sng" dirty="0" smtClean="0"/>
              <a:t> or group model of fluorescent tube:</a:t>
            </a:r>
          </a:p>
          <a:p>
            <a:r>
              <a:rPr lang="en-US" dirty="0" smtClean="0"/>
              <a:t>If a Group of patients is to irradiated</a:t>
            </a:r>
          </a:p>
          <a:p>
            <a:r>
              <a:rPr lang="en-US" b="1" u="sng" dirty="0" smtClean="0"/>
              <a:t>Air cooled mercury </a:t>
            </a:r>
            <a:r>
              <a:rPr lang="en-US" b="1" u="sng" dirty="0" err="1" smtClean="0"/>
              <a:t>vapour</a:t>
            </a:r>
            <a:r>
              <a:rPr lang="en-US" b="1" u="sng" dirty="0" smtClean="0"/>
              <a:t> lamp or tunnel model of </a:t>
            </a:r>
            <a:r>
              <a:rPr lang="en-US" b="1" u="sng" dirty="0" err="1" smtClean="0"/>
              <a:t>flourescent</a:t>
            </a:r>
            <a:r>
              <a:rPr lang="en-US" b="1" u="sng" dirty="0" smtClean="0"/>
              <a:t> tube</a:t>
            </a:r>
          </a:p>
          <a:p>
            <a:r>
              <a:rPr lang="en-US" dirty="0" smtClean="0"/>
              <a:t>Individual treatment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08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 of apparatus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MVL  : </a:t>
            </a:r>
          </a:p>
          <a:p>
            <a:r>
              <a:rPr lang="en-US" dirty="0" smtClean="0"/>
              <a:t>Lit 5 min before</a:t>
            </a:r>
          </a:p>
          <a:p>
            <a:r>
              <a:rPr lang="en-US" dirty="0" smtClean="0"/>
              <a:t>Rays do not shine on others</a:t>
            </a:r>
          </a:p>
          <a:p>
            <a:endParaRPr lang="en-US" dirty="0"/>
          </a:p>
          <a:p>
            <a:r>
              <a:rPr lang="en-US" dirty="0" smtClean="0"/>
              <a:t>FTM  :</a:t>
            </a:r>
          </a:p>
          <a:p>
            <a:r>
              <a:rPr lang="en-US" dirty="0" smtClean="0"/>
              <a:t>No special preparation</a:t>
            </a:r>
          </a:p>
          <a:p>
            <a:r>
              <a:rPr lang="en-US" dirty="0" smtClean="0"/>
              <a:t>Plinth is in correct position below the center of the lamp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88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 of patient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Hypersensitive to sunlight?</a:t>
            </a:r>
          </a:p>
          <a:p>
            <a:r>
              <a:rPr lang="en-US" dirty="0" smtClean="0"/>
              <a:t>Taking sensitizer?</a:t>
            </a:r>
          </a:p>
          <a:p>
            <a:r>
              <a:rPr lang="en-US" dirty="0" smtClean="0"/>
              <a:t>Explanation of procedure and erythema reaction( after 4 – 12 </a:t>
            </a:r>
            <a:r>
              <a:rPr lang="en-US" dirty="0" err="1" smtClean="0"/>
              <a:t>hrs</a:t>
            </a:r>
            <a:r>
              <a:rPr lang="en-US" dirty="0" smtClean="0"/>
              <a:t>)</a:t>
            </a:r>
          </a:p>
          <a:p>
            <a:r>
              <a:rPr lang="en-US" dirty="0" smtClean="0"/>
              <a:t>A test dose should precede the </a:t>
            </a:r>
            <a:r>
              <a:rPr lang="en-US" dirty="0" smtClean="0"/>
              <a:t>treatment</a:t>
            </a:r>
            <a:endParaRPr lang="en-US" dirty="0" smtClean="0"/>
          </a:p>
          <a:p>
            <a:r>
              <a:rPr lang="en-US" dirty="0" smtClean="0"/>
              <a:t>Large area to be exposed, so wear slip</a:t>
            </a:r>
          </a:p>
          <a:p>
            <a:r>
              <a:rPr lang="en-US" dirty="0" smtClean="0"/>
              <a:t>Same area should expose on each occasions</a:t>
            </a:r>
          </a:p>
          <a:p>
            <a:r>
              <a:rPr lang="en-US" dirty="0" smtClean="0"/>
              <a:t>Operators and patients eyes must be protected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68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Arrangement of lamp and patient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u="sng" dirty="0" smtClean="0"/>
              <a:t>IF CENTROSOL LAMP IS USED</a:t>
            </a:r>
          </a:p>
          <a:p>
            <a:r>
              <a:rPr lang="en-US" sz="3200" dirty="0" smtClean="0"/>
              <a:t>circle is painted on floor with 1m radius</a:t>
            </a:r>
          </a:p>
          <a:p>
            <a:r>
              <a:rPr lang="en-US" sz="3200" dirty="0" smtClean="0"/>
              <a:t>Patients sit on chairs around lamp</a:t>
            </a:r>
          </a:p>
          <a:p>
            <a:r>
              <a:rPr lang="en-US" sz="3200" dirty="0" smtClean="0"/>
              <a:t>Patient is seated so that arc is opposite to the middle of the body.</a:t>
            </a:r>
          </a:p>
          <a:p>
            <a:r>
              <a:rPr lang="en-US" sz="3200" dirty="0" smtClean="0"/>
              <a:t>Lamp must be turned on 5 min before</a:t>
            </a:r>
          </a:p>
          <a:p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56580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IF GROUP MODEL OF FLUORESCENT TUBES IS USED</a:t>
            </a:r>
          </a:p>
          <a:p>
            <a:r>
              <a:rPr lang="en-US" dirty="0" smtClean="0"/>
              <a:t>Circle arrangements like </a:t>
            </a:r>
            <a:r>
              <a:rPr lang="en-US" dirty="0" err="1" smtClean="0"/>
              <a:t>centrosol</a:t>
            </a:r>
            <a:endParaRPr lang="en-US" dirty="0" smtClean="0"/>
          </a:p>
          <a:p>
            <a:r>
              <a:rPr lang="en-US" dirty="0" smtClean="0"/>
              <a:t>Ideally patients should be treated in standing</a:t>
            </a:r>
          </a:p>
          <a:p>
            <a:r>
              <a:rPr lang="en-US" dirty="0" smtClean="0"/>
              <a:t>So that full use of 4 feet tube can be made </a:t>
            </a:r>
          </a:p>
          <a:p>
            <a:r>
              <a:rPr lang="en-US" dirty="0" smtClean="0"/>
              <a:t>But it is uncomfortable for </a:t>
            </a:r>
            <a:r>
              <a:rPr lang="en-US" dirty="0" err="1" smtClean="0"/>
              <a:t>pt</a:t>
            </a:r>
            <a:endParaRPr lang="en-US" dirty="0" smtClean="0"/>
          </a:p>
          <a:p>
            <a:r>
              <a:rPr lang="en-US" dirty="0" smtClean="0"/>
              <a:t>No warm up time is required</a:t>
            </a:r>
          </a:p>
        </p:txBody>
      </p:sp>
    </p:spTree>
    <p:extLst>
      <p:ext uri="{BB962C8B-B14F-4D97-AF65-F5344CB8AC3E}">
        <p14:creationId xmlns:p14="http://schemas.microsoft.com/office/powerpoint/2010/main" val="106089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of dose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only satisfactory method is </a:t>
            </a:r>
          </a:p>
          <a:p>
            <a:r>
              <a:rPr lang="en-US" b="1" u="sng" dirty="0" smtClean="0"/>
              <a:t>DEGREES OF ERYTHEMA</a:t>
            </a:r>
          </a:p>
          <a:p>
            <a:r>
              <a:rPr lang="en-US" b="1" dirty="0" smtClean="0"/>
              <a:t>1</a:t>
            </a:r>
            <a:r>
              <a:rPr lang="en-US" b="1" baseline="30000" dirty="0" smtClean="0"/>
              <a:t>st</a:t>
            </a:r>
            <a:r>
              <a:rPr lang="en-US" b="1" dirty="0" smtClean="0"/>
              <a:t> degree</a:t>
            </a:r>
          </a:p>
          <a:p>
            <a:r>
              <a:rPr lang="en-US" b="1" dirty="0" smtClean="0"/>
              <a:t>2</a:t>
            </a:r>
            <a:r>
              <a:rPr lang="en-US" b="1" baseline="30000" dirty="0" smtClean="0"/>
              <a:t>nd</a:t>
            </a:r>
            <a:r>
              <a:rPr lang="en-US" b="1" dirty="0" smtClean="0"/>
              <a:t> degree</a:t>
            </a:r>
          </a:p>
          <a:p>
            <a:r>
              <a:rPr lang="en-US" b="1" dirty="0" smtClean="0"/>
              <a:t>3</a:t>
            </a:r>
            <a:r>
              <a:rPr lang="en-US" b="1" baseline="30000" dirty="0" smtClean="0"/>
              <a:t>rd</a:t>
            </a:r>
            <a:r>
              <a:rPr lang="en-US" b="1" dirty="0" smtClean="0"/>
              <a:t> degree</a:t>
            </a:r>
          </a:p>
          <a:p>
            <a:r>
              <a:rPr lang="en-US" b="1" dirty="0" smtClean="0"/>
              <a:t>4</a:t>
            </a:r>
            <a:r>
              <a:rPr lang="en-US" b="1" baseline="30000" dirty="0" smtClean="0"/>
              <a:t>th</a:t>
            </a:r>
            <a:r>
              <a:rPr lang="en-US" b="1" dirty="0" smtClean="0"/>
              <a:t> degree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8740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7239000" cy="5562600"/>
          </a:xfrm>
        </p:spPr>
        <p:txBody>
          <a:bodyPr>
            <a:normAutofit fontScale="92500"/>
          </a:bodyPr>
          <a:lstStyle/>
          <a:p>
            <a:r>
              <a:rPr lang="en-US" b="1" u="sng" dirty="0"/>
              <a:t>IF AIR COOLED MERCURY VAPOUR LAMP IS USED</a:t>
            </a:r>
          </a:p>
          <a:p>
            <a:r>
              <a:rPr lang="en-US" dirty="0" err="1"/>
              <a:t>Pt</a:t>
            </a:r>
            <a:r>
              <a:rPr lang="en-US" dirty="0"/>
              <a:t> position: oblique side lying(fully supported)</a:t>
            </a:r>
          </a:p>
          <a:p>
            <a:r>
              <a:rPr lang="en-US" dirty="0"/>
              <a:t>Position of lamp: rays strike </a:t>
            </a:r>
            <a:r>
              <a:rPr lang="en-US" dirty="0" smtClean="0"/>
              <a:t>at right angle( arc tube at the center of the body)</a:t>
            </a:r>
          </a:p>
          <a:p>
            <a:r>
              <a:rPr lang="en-US" dirty="0" smtClean="0"/>
              <a:t>Distance between patient and burner must be measure accurately</a:t>
            </a:r>
          </a:p>
          <a:p>
            <a:endParaRPr lang="en-US" dirty="0" smtClean="0"/>
          </a:p>
          <a:p>
            <a:r>
              <a:rPr lang="en-US" b="1" u="sng" dirty="0" smtClean="0"/>
              <a:t>TUNNEL MODEL OF FLUORESCENT TUBE IS USED</a:t>
            </a:r>
          </a:p>
          <a:p>
            <a:r>
              <a:rPr lang="en-US" dirty="0" smtClean="0"/>
              <a:t>Patient lies either prone or supine</a:t>
            </a:r>
          </a:p>
          <a:p>
            <a:r>
              <a:rPr lang="en-US" dirty="0" smtClean="0"/>
              <a:t>Lamp is 45cm above the patient</a:t>
            </a:r>
          </a:p>
          <a:p>
            <a:endParaRPr lang="en-US" dirty="0"/>
          </a:p>
          <a:p>
            <a:r>
              <a:rPr lang="en-US" b="1" dirty="0" err="1" smtClean="0"/>
              <a:t>Pt</a:t>
            </a:r>
            <a:r>
              <a:rPr lang="en-US" b="1" dirty="0" smtClean="0"/>
              <a:t> is warned not to move from position or touch the lamps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3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Lamps are turned on or uncovered</a:t>
            </a:r>
          </a:p>
          <a:p>
            <a:r>
              <a:rPr lang="en-US" dirty="0" smtClean="0"/>
              <a:t>Time is kept accurately</a:t>
            </a:r>
          </a:p>
          <a:p>
            <a:r>
              <a:rPr lang="en-US" dirty="0" smtClean="0"/>
              <a:t>Group therapy, each </a:t>
            </a:r>
            <a:r>
              <a:rPr lang="en-US" dirty="0" err="1" smtClean="0"/>
              <a:t>pt</a:t>
            </a:r>
            <a:r>
              <a:rPr lang="en-US" dirty="0" smtClean="0"/>
              <a:t> different time, so make the list of name and time</a:t>
            </a:r>
          </a:p>
          <a:p>
            <a:r>
              <a:rPr lang="en-US" dirty="0" smtClean="0"/>
              <a:t>Inform the </a:t>
            </a:r>
            <a:r>
              <a:rPr lang="en-US" dirty="0" err="1" smtClean="0"/>
              <a:t>pt</a:t>
            </a:r>
            <a:r>
              <a:rPr lang="en-US" dirty="0" smtClean="0"/>
              <a:t> when to turn(exposure of other part) and when to come away</a:t>
            </a:r>
          </a:p>
          <a:p>
            <a:r>
              <a:rPr lang="en-US" dirty="0" err="1" smtClean="0"/>
              <a:t>Flourescent</a:t>
            </a:r>
            <a:r>
              <a:rPr lang="en-US" dirty="0" smtClean="0"/>
              <a:t> model and mercury </a:t>
            </a:r>
            <a:r>
              <a:rPr lang="en-US" dirty="0" err="1" smtClean="0"/>
              <a:t>vapour</a:t>
            </a:r>
            <a:r>
              <a:rPr lang="en-US" dirty="0" smtClean="0"/>
              <a:t> lamp repositioning of patient must be supervised</a:t>
            </a:r>
          </a:p>
          <a:p>
            <a:r>
              <a:rPr lang="en-US" dirty="0" smtClean="0"/>
              <a:t>Monitor position of the patient</a:t>
            </a:r>
          </a:p>
          <a:p>
            <a:r>
              <a:rPr lang="en-US" dirty="0" smtClean="0"/>
              <a:t>Sitting must be upright</a:t>
            </a:r>
          </a:p>
          <a:p>
            <a:r>
              <a:rPr lang="en-US" dirty="0" err="1" smtClean="0"/>
              <a:t>Pt</a:t>
            </a:r>
            <a:r>
              <a:rPr lang="en-US" dirty="0" smtClean="0"/>
              <a:t> do not remove their goggles or shade</a:t>
            </a:r>
          </a:p>
          <a:p>
            <a:r>
              <a:rPr lang="en-US" dirty="0" smtClean="0"/>
              <a:t>At the end of treatment lamp are switched off or removed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93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Records of 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Notes of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Date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Lamp used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Part exposed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Time of exposure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Distance of </a:t>
            </a:r>
            <a:r>
              <a:rPr lang="en-US" dirty="0" err="1" smtClean="0"/>
              <a:t>pt</a:t>
            </a:r>
            <a:r>
              <a:rPr lang="en-US" dirty="0" smtClean="0"/>
              <a:t> and lamp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Effects of rays(erythema reaction)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Other good or ill </a:t>
            </a:r>
            <a:r>
              <a:rPr lang="en-US" dirty="0" err="1" smtClean="0"/>
              <a:t>effectes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99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general irradiation goal is</a:t>
            </a:r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degree erythema</a:t>
            </a:r>
          </a:p>
          <a:p>
            <a:r>
              <a:rPr lang="en-US" dirty="0" smtClean="0"/>
              <a:t>Sub erythema dose___ old age, debility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Usually whole body is treated on each attendance</a:t>
            </a:r>
          </a:p>
          <a:p>
            <a:r>
              <a:rPr lang="en-US" dirty="0" smtClean="0"/>
              <a:t>Better to treat posterior first then anterior</a:t>
            </a:r>
          </a:p>
          <a:p>
            <a:r>
              <a:rPr lang="en-US" b="1" dirty="0" smtClean="0"/>
              <a:t>Fractional method</a:t>
            </a:r>
            <a:r>
              <a:rPr lang="en-US" dirty="0" smtClean="0"/>
              <a:t> is better to adopt</a:t>
            </a:r>
          </a:p>
          <a:p>
            <a:r>
              <a:rPr lang="en-US" dirty="0" smtClean="0"/>
              <a:t>Body is divided into four or six parts</a:t>
            </a:r>
          </a:p>
          <a:p>
            <a:r>
              <a:rPr lang="en-US" dirty="0" smtClean="0"/>
              <a:t>Especially </a:t>
            </a:r>
            <a:r>
              <a:rPr lang="en-US" dirty="0" err="1" smtClean="0"/>
              <a:t>esophylactic</a:t>
            </a:r>
            <a:r>
              <a:rPr lang="en-US" dirty="0" smtClean="0"/>
              <a:t> effects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82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Progression of dose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24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of irradiation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1sr degree______ on alternate days</a:t>
            </a:r>
          </a:p>
          <a:p>
            <a:r>
              <a:rPr lang="en-US" dirty="0" smtClean="0"/>
              <a:t>If fractional method is used ____ attend </a:t>
            </a:r>
            <a:r>
              <a:rPr lang="en-US" dirty="0" err="1" smtClean="0"/>
              <a:t>pt</a:t>
            </a:r>
            <a:r>
              <a:rPr lang="en-US" dirty="0" smtClean="0"/>
              <a:t> daily</a:t>
            </a:r>
          </a:p>
          <a:p>
            <a:r>
              <a:rPr lang="en-US" dirty="0" smtClean="0"/>
              <a:t>Sub erythema dose can be applied daily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62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Techniques for local irradiation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27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Choice of lamp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lamps are commonly used are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Air cooled mercury </a:t>
            </a:r>
            <a:r>
              <a:rPr lang="en-US" dirty="0" err="1" smtClean="0"/>
              <a:t>vapour</a:t>
            </a:r>
            <a:r>
              <a:rPr lang="en-US" dirty="0" smtClean="0"/>
              <a:t> lamp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Kromayer</a:t>
            </a:r>
            <a:r>
              <a:rPr lang="en-US" dirty="0" smtClean="0"/>
              <a:t> lamp</a:t>
            </a:r>
          </a:p>
          <a:p>
            <a:r>
              <a:rPr lang="en-US" dirty="0" smtClean="0"/>
              <a:t>Usually filters are used with these lamps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35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 of lamp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Mercury </a:t>
            </a:r>
            <a:r>
              <a:rPr lang="en-US" u="sng" dirty="0" err="1" smtClean="0"/>
              <a:t>vapour</a:t>
            </a:r>
            <a:r>
              <a:rPr lang="en-US" u="sng" dirty="0" smtClean="0"/>
              <a:t> lamp </a:t>
            </a:r>
            <a:endParaRPr lang="en-US" u="sng" dirty="0"/>
          </a:p>
          <a:p>
            <a:r>
              <a:rPr lang="en-US" dirty="0" smtClean="0"/>
              <a:t>   lighted 5 min before</a:t>
            </a:r>
          </a:p>
          <a:p>
            <a:r>
              <a:rPr lang="en-US" u="sng" dirty="0" err="1" smtClean="0"/>
              <a:t>Karomayer</a:t>
            </a:r>
            <a:r>
              <a:rPr lang="en-US" u="sng" dirty="0" smtClean="0"/>
              <a:t> lamp</a:t>
            </a:r>
          </a:p>
          <a:p>
            <a:r>
              <a:rPr lang="en-US" dirty="0"/>
              <a:t> </a:t>
            </a:r>
            <a:r>
              <a:rPr lang="en-US" dirty="0" smtClean="0"/>
              <a:t>  water must be circulating before the arc is struck</a:t>
            </a:r>
          </a:p>
          <a:p>
            <a:r>
              <a:rPr lang="en-US" dirty="0"/>
              <a:t> </a:t>
            </a:r>
            <a:r>
              <a:rPr lang="en-US" dirty="0" smtClean="0"/>
              <a:t>   lamp is cleaned with methylated ether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36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 of patient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Skin is washed with soap and water</a:t>
            </a:r>
          </a:p>
          <a:p>
            <a:r>
              <a:rPr lang="en-US" dirty="0" smtClean="0"/>
              <a:t>Sometimes Special preparation is required</a:t>
            </a:r>
          </a:p>
          <a:p>
            <a:r>
              <a:rPr lang="en-US" dirty="0" smtClean="0"/>
              <a:t>Liquid paraffin is used in some cases of psoriasis</a:t>
            </a:r>
          </a:p>
          <a:p>
            <a:r>
              <a:rPr lang="en-US" dirty="0" err="1" smtClean="0"/>
              <a:t>Pt</a:t>
            </a:r>
            <a:r>
              <a:rPr lang="en-US" dirty="0" smtClean="0"/>
              <a:t> supported in comfortable position</a:t>
            </a:r>
          </a:p>
          <a:p>
            <a:r>
              <a:rPr lang="en-US" dirty="0" smtClean="0"/>
              <a:t>Not move during the treatment</a:t>
            </a:r>
          </a:p>
          <a:p>
            <a:r>
              <a:rPr lang="en-US" dirty="0" smtClean="0"/>
              <a:t>Part round the Area to be treated must be protected</a:t>
            </a:r>
          </a:p>
          <a:p>
            <a:r>
              <a:rPr lang="en-US" dirty="0" smtClean="0"/>
              <a:t>Eyes must be protected with goggles</a:t>
            </a:r>
          </a:p>
          <a:p>
            <a:r>
              <a:rPr lang="en-US" dirty="0" err="1" smtClean="0"/>
              <a:t>Pt</a:t>
            </a:r>
            <a:r>
              <a:rPr lang="en-US" dirty="0" smtClean="0"/>
              <a:t> education about the erythema reaction and any discomfort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25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Factors that effects the assessment and calculation of dose</a:t>
            </a:r>
          </a:p>
          <a:p>
            <a:r>
              <a:rPr lang="en-US" dirty="0" smtClean="0"/>
              <a:t>1. THE ARC LAMP</a:t>
            </a:r>
          </a:p>
          <a:p>
            <a:r>
              <a:rPr lang="en-US" dirty="0" smtClean="0"/>
              <a:t>2. THE DURATION OF EXPOSURE </a:t>
            </a:r>
          </a:p>
          <a:p>
            <a:r>
              <a:rPr lang="en-US" dirty="0" smtClean="0"/>
              <a:t>3. PREVIOUS EXPOSURE TO AREA</a:t>
            </a:r>
          </a:p>
          <a:p>
            <a:r>
              <a:rPr lang="en-US" dirty="0" smtClean="0"/>
              <a:t>4. DISTANCE BETWEEN PATIENT AND LAMP</a:t>
            </a:r>
          </a:p>
          <a:p>
            <a:r>
              <a:rPr lang="en-US" dirty="0" smtClean="0"/>
              <a:t>5. THE ANGLE OF RAYS STRIKE</a:t>
            </a:r>
          </a:p>
          <a:p>
            <a:r>
              <a:rPr lang="en-US" dirty="0" smtClean="0"/>
              <a:t>6. SENSITIVITY OF SKIN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7141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Arrangement of lamp and patient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u="sng" dirty="0" smtClean="0"/>
              <a:t>Air cooled mercury </a:t>
            </a:r>
            <a:r>
              <a:rPr lang="en-US" u="sng" dirty="0" err="1" smtClean="0"/>
              <a:t>vapour</a:t>
            </a:r>
            <a:r>
              <a:rPr lang="en-US" u="sng" dirty="0" smtClean="0"/>
              <a:t> lamp</a:t>
            </a:r>
            <a:endParaRPr lang="en-US" dirty="0" smtClean="0"/>
          </a:p>
          <a:p>
            <a:r>
              <a:rPr lang="en-US" dirty="0" smtClean="0"/>
              <a:t>Position of lamp is such that rays strike at right angle to the skin</a:t>
            </a:r>
          </a:p>
          <a:p>
            <a:r>
              <a:rPr lang="en-US" dirty="0" smtClean="0"/>
              <a:t>Distance ?</a:t>
            </a:r>
          </a:p>
          <a:p>
            <a:r>
              <a:rPr lang="en-US" u="sng" dirty="0" err="1" smtClean="0"/>
              <a:t>Kromayer</a:t>
            </a:r>
            <a:r>
              <a:rPr lang="en-US" u="sng" dirty="0" smtClean="0"/>
              <a:t> lamp</a:t>
            </a:r>
          </a:p>
          <a:p>
            <a:r>
              <a:rPr lang="en-US" dirty="0" smtClean="0"/>
              <a:t>May be used in contact or 5- 10 cm from the skin or with various applicators</a:t>
            </a:r>
          </a:p>
          <a:p>
            <a:r>
              <a:rPr lang="en-US" dirty="0" smtClean="0"/>
              <a:t>Lamp is held by operator so both the operator and </a:t>
            </a:r>
            <a:r>
              <a:rPr lang="en-US" dirty="0" err="1" smtClean="0"/>
              <a:t>pt</a:t>
            </a:r>
            <a:r>
              <a:rPr lang="en-US" dirty="0" smtClean="0"/>
              <a:t> must be fully supported</a:t>
            </a:r>
          </a:p>
          <a:p>
            <a:r>
              <a:rPr lang="en-US" dirty="0" smtClean="0"/>
              <a:t>Lamp may be supported on pillows</a:t>
            </a:r>
          </a:p>
          <a:p>
            <a:r>
              <a:rPr lang="en-US" dirty="0" smtClean="0"/>
              <a:t>Rays at right angle</a:t>
            </a:r>
          </a:p>
          <a:p>
            <a:r>
              <a:rPr lang="en-US" dirty="0" smtClean="0"/>
              <a:t>Maintain correct</a:t>
            </a:r>
          </a:p>
          <a:p>
            <a:r>
              <a:rPr lang="en-US" dirty="0" smtClean="0"/>
              <a:t>Use of protected cap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92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During contact therapy hold the lamp firmly and steady against the skin</a:t>
            </a:r>
          </a:p>
          <a:p>
            <a:r>
              <a:rPr lang="en-US" dirty="0" smtClean="0"/>
              <a:t>The dose is timed accurately</a:t>
            </a:r>
          </a:p>
          <a:p>
            <a:r>
              <a:rPr lang="en-US" dirty="0"/>
              <a:t>A</a:t>
            </a:r>
            <a:r>
              <a:rPr lang="en-US" dirty="0" smtClean="0"/>
              <a:t>t the end of treatment, remove the lamp</a:t>
            </a:r>
          </a:p>
          <a:p>
            <a:r>
              <a:rPr lang="en-US" dirty="0" smtClean="0"/>
              <a:t>If intense reaction is expected, steps must be taken to protect the area</a:t>
            </a:r>
          </a:p>
          <a:p>
            <a:r>
              <a:rPr lang="en-US" dirty="0" smtClean="0"/>
              <a:t>When fourth degree erythema is produced on some area, zinc and boric ointment should be applied on a piece of lint to protect the blister from irritation by rubbing of the clothes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9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in general Rx</a:t>
            </a:r>
          </a:p>
          <a:p>
            <a:r>
              <a:rPr lang="en-US" dirty="0" smtClean="0"/>
              <a:t>Diagram of the area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91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Conditions?</a:t>
            </a:r>
          </a:p>
          <a:p>
            <a:r>
              <a:rPr lang="en-US" dirty="0" smtClean="0"/>
              <a:t>Max Area for 3</a:t>
            </a:r>
            <a:r>
              <a:rPr lang="en-US" baseline="30000" dirty="0" smtClean="0"/>
              <a:t>rd</a:t>
            </a:r>
            <a:r>
              <a:rPr lang="en-US" dirty="0" smtClean="0"/>
              <a:t> degree erythema is 250 cm2</a:t>
            </a:r>
          </a:p>
          <a:p>
            <a:r>
              <a:rPr lang="en-US" dirty="0" smtClean="0"/>
              <a:t>Area for 4</a:t>
            </a:r>
            <a:r>
              <a:rPr lang="en-US" baseline="30000" dirty="0" smtClean="0"/>
              <a:t>th</a:t>
            </a:r>
            <a:r>
              <a:rPr lang="en-US" dirty="0" smtClean="0"/>
              <a:t> degree erythema is 2.5 cm2</a:t>
            </a:r>
          </a:p>
          <a:p>
            <a:r>
              <a:rPr lang="en-US" dirty="0" smtClean="0"/>
              <a:t>A wound can be treated with 4</a:t>
            </a:r>
            <a:r>
              <a:rPr lang="en-US" baseline="30000" dirty="0" smtClean="0"/>
              <a:t>th</a:t>
            </a:r>
            <a:r>
              <a:rPr lang="en-US" dirty="0" smtClean="0"/>
              <a:t> as well as 5</a:t>
            </a:r>
            <a:r>
              <a:rPr lang="en-US" baseline="30000" dirty="0" smtClean="0"/>
              <a:t>th</a:t>
            </a:r>
            <a:r>
              <a:rPr lang="en-US" dirty="0" smtClean="0"/>
              <a:t> degree erythema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16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Progression of dose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Already discussed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78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techniques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of wounds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u="sng" dirty="0" smtClean="0"/>
              <a:t>PREPARATION OF AREA</a:t>
            </a:r>
          </a:p>
          <a:p>
            <a:r>
              <a:rPr lang="en-US" dirty="0" smtClean="0"/>
              <a:t>Wounds are cleaned in usual way</a:t>
            </a:r>
          </a:p>
          <a:p>
            <a:r>
              <a:rPr lang="en-US" dirty="0" smtClean="0"/>
              <a:t>Crusts on septic wounds should be removed</a:t>
            </a:r>
          </a:p>
          <a:p>
            <a:r>
              <a:rPr lang="en-US" dirty="0" smtClean="0"/>
              <a:t>Scab which may form on healing wound not be removed</a:t>
            </a:r>
          </a:p>
          <a:p>
            <a:r>
              <a:rPr lang="en-US" dirty="0" smtClean="0"/>
              <a:t>After cleaning, surface must be dried</a:t>
            </a:r>
          </a:p>
          <a:p>
            <a:r>
              <a:rPr lang="en-US" dirty="0" smtClean="0"/>
              <a:t>Skin around the wound must be protected</a:t>
            </a:r>
          </a:p>
          <a:p>
            <a:r>
              <a:rPr lang="en-US" b="1" u="sng" dirty="0" smtClean="0"/>
              <a:t>DOSE </a:t>
            </a:r>
          </a:p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or 5</a:t>
            </a:r>
            <a:r>
              <a:rPr lang="en-US" baseline="30000" dirty="0" smtClean="0"/>
              <a:t>th</a:t>
            </a:r>
            <a:r>
              <a:rPr lang="en-US" dirty="0" smtClean="0"/>
              <a:t> degree erythema( infected and indolent wound)</a:t>
            </a:r>
          </a:p>
          <a:p>
            <a:r>
              <a:rPr lang="en-US" dirty="0" smtClean="0"/>
              <a:t>The reason is to provoke strong inflammatory reaction, with subsequent liberation of growth hormone</a:t>
            </a:r>
          </a:p>
          <a:p>
            <a:r>
              <a:rPr lang="en-US" dirty="0" smtClean="0"/>
              <a:t>Irradiation must be confined to the area to be treated 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82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7239000" cy="6150936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AFTER THE IRRADIATION</a:t>
            </a:r>
          </a:p>
          <a:p>
            <a:r>
              <a:rPr lang="en-US" dirty="0" smtClean="0"/>
              <a:t>Followed increased discharge</a:t>
            </a:r>
          </a:p>
          <a:p>
            <a:r>
              <a:rPr lang="en-US" dirty="0" smtClean="0"/>
              <a:t>Blistering of the surrounding skin may occur care must be taken)</a:t>
            </a:r>
          </a:p>
          <a:p>
            <a:r>
              <a:rPr lang="en-US" b="1" u="sng" dirty="0" smtClean="0"/>
              <a:t>PROGRESSION OF DOSE</a:t>
            </a:r>
          </a:p>
          <a:p>
            <a:r>
              <a:rPr lang="en-US" dirty="0" smtClean="0"/>
              <a:t>No need to increase the dose</a:t>
            </a:r>
          </a:p>
          <a:p>
            <a:r>
              <a:rPr lang="en-US" dirty="0" smtClean="0"/>
              <a:t>Y?</a:t>
            </a:r>
          </a:p>
          <a:p>
            <a:r>
              <a:rPr lang="en-US" b="1" u="sng" dirty="0" smtClean="0"/>
              <a:t>IRRADIATION OF SORROUNDING SKIN</a:t>
            </a:r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and 2</a:t>
            </a:r>
            <a:r>
              <a:rPr lang="en-US" baseline="30000" dirty="0" smtClean="0"/>
              <a:t>nd</a:t>
            </a:r>
            <a:r>
              <a:rPr lang="en-US" dirty="0" smtClean="0"/>
              <a:t> degree </a:t>
            </a:r>
            <a:r>
              <a:rPr lang="en-US" dirty="0" err="1" smtClean="0"/>
              <a:t>erytheyma</a:t>
            </a:r>
            <a:r>
              <a:rPr lang="en-US" dirty="0" smtClean="0"/>
              <a:t> to surrounding skin</a:t>
            </a:r>
          </a:p>
          <a:p>
            <a:r>
              <a:rPr lang="en-US" dirty="0" smtClean="0"/>
              <a:t>To increase blood supply and resistance against infection</a:t>
            </a:r>
          </a:p>
          <a:p>
            <a:r>
              <a:rPr lang="en-US" dirty="0" smtClean="0"/>
              <a:t>Progression of dose is required to this area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19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WHEN HEALING STRATS</a:t>
            </a:r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n 2</a:t>
            </a:r>
            <a:r>
              <a:rPr lang="en-US" baseline="30000" dirty="0" smtClean="0"/>
              <a:t>nd</a:t>
            </a:r>
            <a:r>
              <a:rPr lang="en-US" dirty="0" smtClean="0"/>
              <a:t> degree to increase blood supply and stimulate growth of epidermis</a:t>
            </a:r>
          </a:p>
          <a:p>
            <a:r>
              <a:rPr lang="en-US" b="1" u="sng" dirty="0" smtClean="0"/>
              <a:t>CARE</a:t>
            </a:r>
          </a:p>
          <a:p>
            <a:r>
              <a:rPr lang="en-US" dirty="0" smtClean="0"/>
              <a:t>New epidermis___ petroleum jelly</a:t>
            </a:r>
          </a:p>
          <a:p>
            <a:r>
              <a:rPr lang="en-US" b="1" u="sng" dirty="0" smtClean="0"/>
              <a:t>HARMFUL EFFECTS</a:t>
            </a:r>
          </a:p>
          <a:p>
            <a:r>
              <a:rPr lang="en-US" dirty="0" smtClean="0"/>
              <a:t>Abiotic rays</a:t>
            </a:r>
          </a:p>
          <a:p>
            <a:r>
              <a:rPr lang="en-US" dirty="0" smtClean="0"/>
              <a:t>Use Filters, blue </a:t>
            </a:r>
            <a:r>
              <a:rPr lang="en-US" dirty="0" err="1" smtClean="0"/>
              <a:t>uvoil</a:t>
            </a:r>
            <a:r>
              <a:rPr lang="en-US" dirty="0" smtClean="0"/>
              <a:t> filter, cellophane or </a:t>
            </a:r>
            <a:r>
              <a:rPr lang="en-US" dirty="0" err="1" smtClean="0"/>
              <a:t>strile</a:t>
            </a:r>
            <a:r>
              <a:rPr lang="en-US" dirty="0" smtClean="0"/>
              <a:t> oil spray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07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of cavities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INDICATIONS</a:t>
            </a:r>
          </a:p>
          <a:p>
            <a:r>
              <a:rPr lang="en-US" dirty="0" smtClean="0"/>
              <a:t>Deep wounds, sinuses, other cavities</a:t>
            </a:r>
          </a:p>
          <a:p>
            <a:r>
              <a:rPr lang="en-US" b="1" u="sng" dirty="0" smtClean="0"/>
              <a:t>LAMP</a:t>
            </a:r>
          </a:p>
          <a:p>
            <a:r>
              <a:rPr lang="en-US" dirty="0" err="1" smtClean="0"/>
              <a:t>Kromayer</a:t>
            </a:r>
            <a:r>
              <a:rPr lang="en-US" dirty="0" smtClean="0"/>
              <a:t> lamp with suitable quartz applicator</a:t>
            </a:r>
          </a:p>
          <a:p>
            <a:r>
              <a:rPr lang="en-US" b="1" u="sng" dirty="0" smtClean="0"/>
              <a:t>STERILISATION</a:t>
            </a:r>
            <a:r>
              <a:rPr lang="en-US" dirty="0" smtClean="0"/>
              <a:t> </a:t>
            </a:r>
            <a:endParaRPr lang="en-US" b="1" u="sng" dirty="0" smtClean="0"/>
          </a:p>
          <a:p>
            <a:r>
              <a:rPr lang="en-US" b="1" u="sng" dirty="0" smtClean="0"/>
              <a:t>DOSE</a:t>
            </a:r>
          </a:p>
          <a:p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2353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arc lamp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out put of lamp varies according to the type of lamp and also with different lamps of the same type</a:t>
            </a:r>
          </a:p>
          <a:p>
            <a:r>
              <a:rPr lang="en-US" dirty="0" smtClean="0"/>
              <a:t>The new lamp is tested and average dose for certain reaction is recorded</a:t>
            </a:r>
          </a:p>
          <a:p>
            <a:r>
              <a:rPr lang="en-US" dirty="0" smtClean="0"/>
              <a:t>1 meter distance is suitable</a:t>
            </a:r>
          </a:p>
          <a:p>
            <a:r>
              <a:rPr lang="en-US" dirty="0" smtClean="0"/>
              <a:t>Out put changes with time</a:t>
            </a:r>
          </a:p>
          <a:p>
            <a:r>
              <a:rPr lang="en-US" dirty="0" smtClean="0"/>
              <a:t>Lamp should be tested at regular interval</a:t>
            </a:r>
          </a:p>
          <a:p>
            <a:r>
              <a:rPr lang="en-US" u="sng" dirty="0" smtClean="0"/>
              <a:t>It is advisable to use the same lamp throughout a course of treatment . 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13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Treatment with compression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Local UV irradiation with compression to eliminate the blood from area</a:t>
            </a:r>
          </a:p>
          <a:p>
            <a:r>
              <a:rPr lang="en-US" dirty="0" smtClean="0"/>
              <a:t>Deeper penetration of rays</a:t>
            </a:r>
          </a:p>
          <a:p>
            <a:r>
              <a:rPr lang="en-US" dirty="0" smtClean="0"/>
              <a:t>Rays of 3300A</a:t>
            </a:r>
          </a:p>
          <a:p>
            <a:r>
              <a:rPr lang="en-US" dirty="0" smtClean="0"/>
              <a:t>Rx of lupus vulgaris, rays penetrate to site of lesion, which is in dermis</a:t>
            </a:r>
          </a:p>
          <a:p>
            <a:pPr marL="0" indent="0">
              <a:buNone/>
            </a:pPr>
            <a:r>
              <a:rPr lang="en-US" dirty="0" smtClean="0"/>
              <a:t>Convex quartz applicator with </a:t>
            </a:r>
            <a:r>
              <a:rPr lang="en-US" dirty="0" err="1" smtClean="0"/>
              <a:t>kromayer</a:t>
            </a:r>
            <a:r>
              <a:rPr lang="en-US" dirty="0" smtClean="0"/>
              <a:t> lamp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26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Dangers and precautions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2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conjuctivitis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Delayed onset</a:t>
            </a:r>
          </a:p>
          <a:p>
            <a:r>
              <a:rPr lang="en-US" dirty="0" smtClean="0"/>
              <a:t>Symptoms :</a:t>
            </a:r>
          </a:p>
          <a:p>
            <a:r>
              <a:rPr lang="en-US" dirty="0" smtClean="0"/>
              <a:t> pain, gritty feeling in eyes, photophobia, and lacrimation</a:t>
            </a:r>
          </a:p>
          <a:p>
            <a:r>
              <a:rPr lang="en-US" dirty="0" smtClean="0"/>
              <a:t>Symptoms clear up in some days</a:t>
            </a:r>
          </a:p>
          <a:p>
            <a:r>
              <a:rPr lang="en-US" dirty="0" smtClean="0"/>
              <a:t>No ill effects after one exposure</a:t>
            </a:r>
          </a:p>
          <a:p>
            <a:r>
              <a:rPr lang="en-US" dirty="0" smtClean="0"/>
              <a:t>Rx :</a:t>
            </a:r>
          </a:p>
          <a:p>
            <a:r>
              <a:rPr lang="en-US" dirty="0" smtClean="0"/>
              <a:t>Bath the eyes with boric acid</a:t>
            </a:r>
          </a:p>
          <a:p>
            <a:r>
              <a:rPr lang="en-US" dirty="0" smtClean="0"/>
              <a:t>Drops of liquid paraffin and castor oil</a:t>
            </a:r>
          </a:p>
          <a:p>
            <a:r>
              <a:rPr lang="en-US" dirty="0" smtClean="0"/>
              <a:t>In sever cases, wear dark glass or remain in dark room for two days</a:t>
            </a:r>
          </a:p>
          <a:p>
            <a:r>
              <a:rPr lang="en-US" dirty="0" smtClean="0"/>
              <a:t>Precaution:</a:t>
            </a:r>
          </a:p>
          <a:p>
            <a:r>
              <a:rPr lang="en-US" dirty="0" smtClean="0"/>
              <a:t>Protection with goggles </a:t>
            </a:r>
            <a:r>
              <a:rPr lang="en-US" dirty="0" err="1" smtClean="0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92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81000"/>
            <a:ext cx="7239000" cy="1143000"/>
          </a:xfrm>
        </p:spPr>
        <p:txBody>
          <a:bodyPr/>
          <a:lstStyle/>
          <a:p>
            <a:r>
              <a:rPr lang="en-US" dirty="0" smtClean="0"/>
              <a:t>overdose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7239000" cy="5617536"/>
          </a:xfrm>
        </p:spPr>
        <p:txBody>
          <a:bodyPr>
            <a:normAutofit fontScale="85000" lnSpcReduction="20000"/>
          </a:bodyPr>
          <a:lstStyle/>
          <a:p>
            <a:r>
              <a:rPr lang="en-US" b="1" u="sng" dirty="0" smtClean="0"/>
              <a:t>Local symptoms:</a:t>
            </a:r>
          </a:p>
          <a:p>
            <a:r>
              <a:rPr lang="en-US" dirty="0" smtClean="0"/>
              <a:t>Red, hot, extremely sore, blister formation</a:t>
            </a:r>
          </a:p>
          <a:p>
            <a:r>
              <a:rPr lang="en-US" b="1" u="sng" dirty="0" smtClean="0"/>
              <a:t>General symptoms:</a:t>
            </a:r>
          </a:p>
          <a:p>
            <a:r>
              <a:rPr lang="en-US" dirty="0" smtClean="0"/>
              <a:t>Headache, vomiting, high temperature, collapse</a:t>
            </a:r>
          </a:p>
          <a:p>
            <a:r>
              <a:rPr lang="en-US" b="1" u="sng" dirty="0" smtClean="0"/>
              <a:t>Precautions:</a:t>
            </a:r>
          </a:p>
          <a:p>
            <a:r>
              <a:rPr lang="en-US" dirty="0" smtClean="0"/>
              <a:t>Check </a:t>
            </a:r>
            <a:r>
              <a:rPr lang="en-US" dirty="0" err="1" smtClean="0"/>
              <a:t>pt</a:t>
            </a:r>
            <a:r>
              <a:rPr lang="en-US" dirty="0" smtClean="0"/>
              <a:t> hypersensitivity</a:t>
            </a:r>
          </a:p>
          <a:p>
            <a:r>
              <a:rPr lang="en-US" dirty="0" smtClean="0"/>
              <a:t>Dose monitoring carefully</a:t>
            </a:r>
          </a:p>
          <a:p>
            <a:r>
              <a:rPr lang="en-US" dirty="0" smtClean="0"/>
              <a:t>Care in progression of dose</a:t>
            </a:r>
          </a:p>
          <a:p>
            <a:r>
              <a:rPr lang="en-US" dirty="0" smtClean="0"/>
              <a:t>Always the same area to be exposed</a:t>
            </a:r>
          </a:p>
          <a:p>
            <a:r>
              <a:rPr lang="en-US" dirty="0" smtClean="0"/>
              <a:t>Warning to the </a:t>
            </a:r>
            <a:r>
              <a:rPr lang="en-US" dirty="0" err="1" smtClean="0"/>
              <a:t>pt</a:t>
            </a:r>
            <a:r>
              <a:rPr lang="en-US" dirty="0" smtClean="0"/>
              <a:t> about movement during treatment</a:t>
            </a:r>
          </a:p>
          <a:p>
            <a:r>
              <a:rPr lang="en-US" b="1" u="sng" dirty="0" smtClean="0"/>
              <a:t>Rx:</a:t>
            </a:r>
          </a:p>
          <a:p>
            <a:r>
              <a:rPr lang="en-US" dirty="0" smtClean="0"/>
              <a:t>After overdose apply IR</a:t>
            </a:r>
          </a:p>
          <a:p>
            <a:r>
              <a:rPr lang="en-US" dirty="0" smtClean="0"/>
              <a:t>Erythema of IR over UV erythema will diminishes the intensity of UV</a:t>
            </a:r>
          </a:p>
          <a:p>
            <a:r>
              <a:rPr lang="en-US" dirty="0" smtClean="0"/>
              <a:t>Apply cold cream</a:t>
            </a:r>
          </a:p>
          <a:p>
            <a:r>
              <a:rPr lang="en-US" dirty="0" smtClean="0"/>
              <a:t>If irritation is more apply calamine lotion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28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 shock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88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Touching Hot part of lamp</a:t>
            </a:r>
          </a:p>
          <a:p>
            <a:r>
              <a:rPr lang="en-US" dirty="0" smtClean="0"/>
              <a:t>Hot quartz</a:t>
            </a:r>
          </a:p>
          <a:p>
            <a:r>
              <a:rPr lang="en-US" dirty="0" smtClean="0"/>
              <a:t>Burst of burner</a:t>
            </a:r>
          </a:p>
          <a:p>
            <a:r>
              <a:rPr lang="en-US" b="1" u="sng" dirty="0" smtClean="0"/>
              <a:t>Precaution:</a:t>
            </a:r>
          </a:p>
          <a:p>
            <a:r>
              <a:rPr lang="en-US" dirty="0" err="1" smtClean="0"/>
              <a:t>Pt</a:t>
            </a:r>
            <a:r>
              <a:rPr lang="en-US" dirty="0" smtClean="0"/>
              <a:t> education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39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Usually from general treatment </a:t>
            </a:r>
          </a:p>
          <a:p>
            <a:r>
              <a:rPr lang="en-US" dirty="0" smtClean="0"/>
              <a:t>Room is too cold</a:t>
            </a:r>
          </a:p>
          <a:p>
            <a:r>
              <a:rPr lang="en-US" dirty="0" smtClean="0"/>
              <a:t>IR given in conjunction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80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712" y="4800600"/>
            <a:ext cx="6255488" cy="1362075"/>
          </a:xfrm>
        </p:spPr>
        <p:txBody>
          <a:bodyPr>
            <a:normAutofit/>
          </a:bodyPr>
          <a:lstStyle/>
          <a:p>
            <a:r>
              <a:rPr lang="en-US" sz="6000" dirty="0" smtClean="0"/>
              <a:t>thanks</a:t>
            </a:r>
            <a:endParaRPr lang="en-US" sz="6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26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duration of the exposure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Longer the exposure, stronger is the reaction produced</a:t>
            </a:r>
          </a:p>
          <a:p>
            <a:r>
              <a:rPr lang="en-US" dirty="0"/>
              <a:t>I</a:t>
            </a:r>
            <a:r>
              <a:rPr lang="en-US" dirty="0" smtClean="0"/>
              <a:t>f the dose for 1</a:t>
            </a:r>
            <a:r>
              <a:rPr lang="en-US" baseline="30000" dirty="0" smtClean="0"/>
              <a:t>st</a:t>
            </a:r>
            <a:r>
              <a:rPr lang="en-US" dirty="0" smtClean="0"/>
              <a:t> degree erythema is known, dose for other degrees can be calculated as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degree requires 2.5times the 1</a:t>
            </a:r>
            <a:r>
              <a:rPr lang="en-US" baseline="30000" dirty="0" smtClean="0"/>
              <a:t>st</a:t>
            </a:r>
            <a:r>
              <a:rPr lang="en-US" dirty="0" smtClean="0"/>
              <a:t> degree</a:t>
            </a:r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degree _____ 5 times</a:t>
            </a:r>
          </a:p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degree______ 10 times</a:t>
            </a:r>
          </a:p>
          <a:p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degree______ 20 times(assumed)</a:t>
            </a:r>
          </a:p>
          <a:p>
            <a:r>
              <a:rPr lang="en-US" dirty="0" err="1" smtClean="0"/>
              <a:t>Suberythema</a:t>
            </a:r>
            <a:r>
              <a:rPr lang="en-US" dirty="0" smtClean="0"/>
              <a:t> dose_____ ½ or 2/3</a:t>
            </a:r>
            <a:r>
              <a:rPr lang="en-US" baseline="30000" dirty="0" smtClean="0"/>
              <a:t>rd</a:t>
            </a:r>
            <a:r>
              <a:rPr lang="en-US" dirty="0" smtClean="0"/>
              <a:t>  of 1</a:t>
            </a:r>
            <a:r>
              <a:rPr lang="en-US" baseline="30000" dirty="0" smtClean="0"/>
              <a:t>st</a:t>
            </a:r>
            <a:r>
              <a:rPr lang="en-US" dirty="0" smtClean="0"/>
              <a:t> degree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48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Previous exposure of the area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UV exposure should not be repeated until the erythema caused by previous dose has faded</a:t>
            </a:r>
          </a:p>
          <a:p>
            <a:r>
              <a:rPr lang="en-US" dirty="0" smtClean="0"/>
              <a:t>Thickening of epidermis occurs that requires stronger dose to repeat the same reaction</a:t>
            </a:r>
          </a:p>
          <a:p>
            <a:r>
              <a:rPr lang="en-US" dirty="0" smtClean="0"/>
              <a:t>To repeat</a:t>
            </a:r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degree___ 25% of previous dose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degree___ 50%</a:t>
            </a:r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degree___ 75%</a:t>
            </a:r>
          </a:p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degree___ 100% </a:t>
            </a:r>
          </a:p>
          <a:p>
            <a:r>
              <a:rPr lang="en-US" dirty="0" smtClean="0"/>
              <a:t>Sub erythema dose is increased by 12.5%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77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free peeling occurs, increased resistance is lost, dose reduced to that of first attendance</a:t>
            </a:r>
          </a:p>
          <a:p>
            <a:r>
              <a:rPr lang="en-US" dirty="0" smtClean="0"/>
              <a:t>Fine peeling __slight reduction in resistance, reaction can repeat without increasing exposure</a:t>
            </a:r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degree erythema or sub erythema___ imperceptible peeling___ take 3 weeks___ after 3 week dose reduce to 1</a:t>
            </a:r>
            <a:r>
              <a:rPr lang="en-US" baseline="30000" dirty="0" smtClean="0"/>
              <a:t>st</a:t>
            </a:r>
            <a:r>
              <a:rPr lang="en-US" dirty="0" smtClean="0"/>
              <a:t> attendance ___ after 10 day dose without increasing exposure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19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Distance between the lamp and patient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Rays from UV lamp obey “law of inverse squares”</a:t>
            </a:r>
          </a:p>
          <a:p>
            <a:r>
              <a:rPr lang="en-US" dirty="0" smtClean="0"/>
              <a:t>Intensity of the rays varies inversely as the square of the distance from the burner</a:t>
            </a:r>
          </a:p>
          <a:p>
            <a:r>
              <a:rPr lang="en-US" dirty="0" smtClean="0"/>
              <a:t>Thus intensity of the radiation is 4 times at  1 meter than at 2 meter, 9 times  than at 3 meters</a:t>
            </a:r>
          </a:p>
          <a:p>
            <a:r>
              <a:rPr lang="en-US" dirty="0" smtClean="0"/>
              <a:t>Formula       old dose * new distance2</a:t>
            </a:r>
          </a:p>
          <a:p>
            <a:r>
              <a:rPr lang="en-US" dirty="0" smtClean="0"/>
              <a:t>New dose= ________________________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old distance 2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64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angle at which the rays strike the skin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Max absorption at right angle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47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814</TotalTime>
  <Words>1973</Words>
  <Application>Microsoft Office PowerPoint</Application>
  <PresentationFormat>On-screen Show (4:3)</PresentationFormat>
  <Paragraphs>309</Paragraphs>
  <Slides>47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Opulent</vt:lpstr>
      <vt:lpstr>Techniques of ultra violet irradiation</vt:lpstr>
      <vt:lpstr>Assessment of dose</vt:lpstr>
      <vt:lpstr>Factors</vt:lpstr>
      <vt:lpstr>The arc lamp</vt:lpstr>
      <vt:lpstr>The duration of the exposure</vt:lpstr>
      <vt:lpstr>Previous exposure of the area</vt:lpstr>
      <vt:lpstr>PowerPoint Presentation</vt:lpstr>
      <vt:lpstr>Distance between the lamp and patient</vt:lpstr>
      <vt:lpstr>The angle at which the rays strike the skin</vt:lpstr>
      <vt:lpstr>Sensitiveness of the patient</vt:lpstr>
      <vt:lpstr>Test dose</vt:lpstr>
      <vt:lpstr>PowerPoint Presentation</vt:lpstr>
      <vt:lpstr>PowerPoint Presentation</vt:lpstr>
      <vt:lpstr>Techniques of general irradiation</vt:lpstr>
      <vt:lpstr>Choice of lamp</vt:lpstr>
      <vt:lpstr>Preparation of apparatus</vt:lpstr>
      <vt:lpstr>Preparation of patient</vt:lpstr>
      <vt:lpstr>Arrangement of lamp and patient</vt:lpstr>
      <vt:lpstr>PowerPoint Presentation</vt:lpstr>
      <vt:lpstr>PowerPoint Presentation</vt:lpstr>
      <vt:lpstr>The treatment</vt:lpstr>
      <vt:lpstr>Records of treatment</vt:lpstr>
      <vt:lpstr>dosage</vt:lpstr>
      <vt:lpstr>Progression of dose</vt:lpstr>
      <vt:lpstr>Frequency of irradiation</vt:lpstr>
      <vt:lpstr>Techniques for local irradiation</vt:lpstr>
      <vt:lpstr>Choice of lamp</vt:lpstr>
      <vt:lpstr>Preparation of lamp</vt:lpstr>
      <vt:lpstr>Preparation of patient</vt:lpstr>
      <vt:lpstr>Arrangement of lamp and patient</vt:lpstr>
      <vt:lpstr>treatment</vt:lpstr>
      <vt:lpstr>notes</vt:lpstr>
      <vt:lpstr>dosage</vt:lpstr>
      <vt:lpstr>Progression of dose</vt:lpstr>
      <vt:lpstr>Special techniques</vt:lpstr>
      <vt:lpstr>Treatment of wounds</vt:lpstr>
      <vt:lpstr>PowerPoint Presentation</vt:lpstr>
      <vt:lpstr>PowerPoint Presentation</vt:lpstr>
      <vt:lpstr>Treatment of cavities</vt:lpstr>
      <vt:lpstr>Treatment with compression</vt:lpstr>
      <vt:lpstr>Dangers and precautions</vt:lpstr>
      <vt:lpstr>conjuctivitis</vt:lpstr>
      <vt:lpstr>overdose</vt:lpstr>
      <vt:lpstr>Electric shock</vt:lpstr>
      <vt:lpstr>burns</vt:lpstr>
      <vt:lpstr>chills</vt:lpstr>
      <vt:lpstr>thanks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Techniques of ultra violet irradiation</dc:title>
  <dc:creator>Mohsana</dc:creator>
  <cp:lastModifiedBy>MOHSANA</cp:lastModifiedBy>
  <cp:revision>47</cp:revision>
  <dcterms:created xsi:type="dcterms:W3CDTF">2013-02-11T04:38:47Z</dcterms:created>
  <dcterms:modified xsi:type="dcterms:W3CDTF">2017-09-05T07:41:17Z</dcterms:modified>
</cp:coreProperties>
</file>