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74" r:id="rId5"/>
    <p:sldId id="275" r:id="rId6"/>
    <p:sldId id="271" r:id="rId7"/>
    <p:sldId id="277" r:id="rId8"/>
    <p:sldId id="278" r:id="rId9"/>
    <p:sldId id="267" r:id="rId10"/>
    <p:sldId id="268" r:id="rId11"/>
    <p:sldId id="269"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p:cViewPr varScale="1">
        <p:scale>
          <a:sx n="69" d="100"/>
          <a:sy n="69" d="100"/>
        </p:scale>
        <p:origin x="138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7DCBC4-3B20-4538-B2D6-7C033ABD7D14}"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599859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7DCBC4-3B20-4538-B2D6-7C033ABD7D14}"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3384594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7DCBC4-3B20-4538-B2D6-7C033ABD7D14}"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109693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7DCBC4-3B20-4538-B2D6-7C033ABD7D14}"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2241122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7DCBC4-3B20-4538-B2D6-7C033ABD7D14}"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701796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7DCBC4-3B20-4538-B2D6-7C033ABD7D14}" type="datetimeFigureOut">
              <a:rPr lang="en-US" smtClean="0"/>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3175239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7DCBC4-3B20-4538-B2D6-7C033ABD7D14}" type="datetimeFigureOut">
              <a:rPr lang="en-US" smtClean="0"/>
              <a:t>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3083705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7DCBC4-3B20-4538-B2D6-7C033ABD7D14}" type="datetimeFigureOut">
              <a:rPr lang="en-US" smtClean="0"/>
              <a:t>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187381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CBC4-3B20-4538-B2D6-7C033ABD7D14}" type="datetimeFigureOut">
              <a:rPr lang="en-US" smtClean="0"/>
              <a:t>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4128004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7DCBC4-3B20-4538-B2D6-7C033ABD7D14}" type="datetimeFigureOut">
              <a:rPr lang="en-US" smtClean="0"/>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219839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7DCBC4-3B20-4538-B2D6-7C033ABD7D14}" type="datetimeFigureOut">
              <a:rPr lang="en-US" smtClean="0"/>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BDFB7-EC3E-41AD-B0AA-280654790EDD}" type="slidenum">
              <a:rPr lang="en-US" smtClean="0"/>
              <a:t>‹#›</a:t>
            </a:fld>
            <a:endParaRPr lang="en-US"/>
          </a:p>
        </p:txBody>
      </p:sp>
    </p:spTree>
    <p:extLst>
      <p:ext uri="{BB962C8B-B14F-4D97-AF65-F5344CB8AC3E}">
        <p14:creationId xmlns:p14="http://schemas.microsoft.com/office/powerpoint/2010/main" val="721269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DCBC4-3B20-4538-B2D6-7C033ABD7D14}" type="datetimeFigureOut">
              <a:rPr lang="en-US" smtClean="0"/>
              <a:t>2/14/2020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BDFB7-EC3E-41AD-B0AA-280654790EDD}" type="slidenum">
              <a:rPr lang="en-US" smtClean="0"/>
              <a:t>‹#›</a:t>
            </a:fld>
            <a:endParaRPr lang="en-US"/>
          </a:p>
        </p:txBody>
      </p:sp>
    </p:spTree>
    <p:extLst>
      <p:ext uri="{BB962C8B-B14F-4D97-AF65-F5344CB8AC3E}">
        <p14:creationId xmlns:p14="http://schemas.microsoft.com/office/powerpoint/2010/main" val="3287567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069975"/>
          </a:xfrm>
        </p:spPr>
        <p:txBody>
          <a:bodyPr>
            <a:normAutofit fontScale="90000"/>
          </a:bodyPr>
          <a:lstStyle/>
          <a:p>
            <a:r>
              <a:rPr lang="en-US" b="1" dirty="0"/>
              <a:t>Tobacco Mosaic Disease (TMD)</a:t>
            </a:r>
            <a:r>
              <a:rPr lang="en-US" dirty="0"/>
              <a:t/>
            </a:r>
            <a:br>
              <a:rPr lang="en-US" dirty="0"/>
            </a:br>
            <a:endParaRPr lang="en-US" b="1" dirty="0"/>
          </a:p>
        </p:txBody>
      </p:sp>
    </p:spTree>
    <p:extLst>
      <p:ext uri="{BB962C8B-B14F-4D97-AF65-F5344CB8AC3E}">
        <p14:creationId xmlns:p14="http://schemas.microsoft.com/office/powerpoint/2010/main" val="801838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cycle</a:t>
            </a:r>
            <a:endParaRPr lang="en-US" dirty="0"/>
          </a:p>
        </p:txBody>
      </p:sp>
      <p:sp>
        <p:nvSpPr>
          <p:cNvPr id="3" name="Content Placeholder 2"/>
          <p:cNvSpPr>
            <a:spLocks noGrp="1"/>
          </p:cNvSpPr>
          <p:nvPr>
            <p:ph idx="1"/>
          </p:nvPr>
        </p:nvSpPr>
        <p:spPr/>
        <p:txBody>
          <a:bodyPr>
            <a:normAutofit/>
          </a:bodyPr>
          <a:lstStyle/>
          <a:p>
            <a:r>
              <a:rPr lang="en-US" dirty="0"/>
              <a:t>TMV preserved in nature in herbaceous (does not have wood) and woody plants.</a:t>
            </a:r>
          </a:p>
          <a:p>
            <a:r>
              <a:rPr lang="en-US" dirty="0"/>
              <a:t>Overwinters in plant stacks, plant debris, soil, seed surface, seed beds, clothes, </a:t>
            </a:r>
            <a:r>
              <a:rPr lang="en-US" dirty="0" smtClean="0"/>
              <a:t>manufactured </a:t>
            </a:r>
            <a:r>
              <a:rPr lang="en-US" dirty="0"/>
              <a:t>tobacco like cigarette and </a:t>
            </a:r>
            <a:r>
              <a:rPr lang="en-US" dirty="0" smtClean="0"/>
              <a:t>Cigar. Enters </a:t>
            </a:r>
            <a:r>
              <a:rPr lang="en-US" dirty="0"/>
              <a:t>through wounded tissues. Systemically spread through </a:t>
            </a:r>
            <a:r>
              <a:rPr lang="en-US" dirty="0" err="1"/>
              <a:t>plasmodesmata</a:t>
            </a:r>
            <a:r>
              <a:rPr lang="en-US" dirty="0"/>
              <a:t>. </a:t>
            </a:r>
          </a:p>
          <a:p>
            <a:pPr marL="0" indent="0">
              <a:buNone/>
            </a:pPr>
            <a:endParaRPr lang="en-US" dirty="0"/>
          </a:p>
        </p:txBody>
      </p:sp>
    </p:spTree>
    <p:extLst>
      <p:ext uri="{BB962C8B-B14F-4D97-AF65-F5344CB8AC3E}">
        <p14:creationId xmlns:p14="http://schemas.microsoft.com/office/powerpoint/2010/main" val="42306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lstStyle/>
          <a:p>
            <a:r>
              <a:rPr lang="en-US" dirty="0"/>
              <a:t>Temperature: 28-32°C</a:t>
            </a:r>
          </a:p>
          <a:p>
            <a:r>
              <a:rPr lang="en-US" dirty="0"/>
              <a:t>Relative humidity: 44-56%</a:t>
            </a:r>
          </a:p>
          <a:p>
            <a:pPr marL="0" indent="0">
              <a:buNone/>
            </a:pPr>
            <a:endParaRPr lang="en-US" dirty="0"/>
          </a:p>
        </p:txBody>
      </p:sp>
    </p:spTree>
    <p:extLst>
      <p:ext uri="{BB962C8B-B14F-4D97-AF65-F5344CB8AC3E}">
        <p14:creationId xmlns:p14="http://schemas.microsoft.com/office/powerpoint/2010/main" val="2477766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Management:</a:t>
            </a:r>
            <a:r>
              <a:rPr lang="en-US" dirty="0"/>
              <a:t/>
            </a:r>
            <a:br>
              <a:rPr lang="en-US" dirty="0"/>
            </a:br>
            <a:endParaRPr lang="en-US" dirty="0"/>
          </a:p>
        </p:txBody>
      </p:sp>
      <p:sp>
        <p:nvSpPr>
          <p:cNvPr id="3" name="Content Placeholder 2"/>
          <p:cNvSpPr>
            <a:spLocks noGrp="1"/>
          </p:cNvSpPr>
          <p:nvPr>
            <p:ph idx="1"/>
          </p:nvPr>
        </p:nvSpPr>
        <p:spPr>
          <a:xfrm>
            <a:off x="457200" y="1143000"/>
            <a:ext cx="8229600" cy="4525963"/>
          </a:xfrm>
        </p:spPr>
        <p:txBody>
          <a:bodyPr>
            <a:normAutofit fontScale="77500" lnSpcReduction="20000"/>
          </a:bodyPr>
          <a:lstStyle/>
          <a:p>
            <a:pPr lvl="0"/>
            <a:r>
              <a:rPr lang="en-US" dirty="0"/>
              <a:t>Use clean and healthy seed (Because infected seeds lead to systemic movement of TMV during whole life cycle of the plant).</a:t>
            </a:r>
          </a:p>
          <a:p>
            <a:pPr lvl="0"/>
            <a:r>
              <a:rPr lang="en-US" dirty="0"/>
              <a:t>Uncontaminated soil for seed production (Soil should be properly sanitized to rule out all the hidden points of the virus).</a:t>
            </a:r>
          </a:p>
          <a:p>
            <a:pPr lvl="0"/>
            <a:r>
              <a:rPr lang="en-US" dirty="0"/>
              <a:t>Crop rotation with maize and wheat (This will help in reducing the virus inoculums by breaking its life cycle due to non-availability of the host plants).</a:t>
            </a:r>
          </a:p>
          <a:p>
            <a:pPr lvl="0"/>
            <a:r>
              <a:rPr lang="en-US" dirty="0"/>
              <a:t>Spray skimmed milk.</a:t>
            </a:r>
          </a:p>
          <a:p>
            <a:pPr lvl="0"/>
            <a:r>
              <a:rPr lang="en-US" dirty="0"/>
              <a:t>Field sanitation and Rouging.</a:t>
            </a:r>
          </a:p>
          <a:p>
            <a:pPr lvl="0"/>
            <a:r>
              <a:rPr lang="en-US" dirty="0"/>
              <a:t>Avoid contamination of hands while working in the fields. </a:t>
            </a:r>
          </a:p>
          <a:p>
            <a:endParaRPr lang="en-US" dirty="0"/>
          </a:p>
        </p:txBody>
      </p:sp>
    </p:spTree>
    <p:extLst>
      <p:ext uri="{BB962C8B-B14F-4D97-AF65-F5344CB8AC3E}">
        <p14:creationId xmlns:p14="http://schemas.microsoft.com/office/powerpoint/2010/main" val="966118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Description</a:t>
            </a:r>
            <a:endParaRPr lang="en-US" dirty="0"/>
          </a:p>
        </p:txBody>
      </p:sp>
      <p:sp>
        <p:nvSpPr>
          <p:cNvPr id="3" name="Content Placeholder 2"/>
          <p:cNvSpPr>
            <a:spLocks noGrp="1"/>
          </p:cNvSpPr>
          <p:nvPr>
            <p:ph idx="1"/>
          </p:nvPr>
        </p:nvSpPr>
        <p:spPr>
          <a:xfrm>
            <a:off x="762000" y="1676400"/>
            <a:ext cx="8229600" cy="4525963"/>
          </a:xfrm>
        </p:spPr>
        <p:txBody>
          <a:bodyPr>
            <a:normAutofit/>
          </a:bodyPr>
          <a:lstStyle/>
          <a:p>
            <a:pPr marL="0" indent="0">
              <a:buNone/>
            </a:pPr>
            <a:r>
              <a:rPr lang="en-US" dirty="0" smtClean="0"/>
              <a:t>1</a:t>
            </a:r>
            <a:r>
              <a:rPr lang="en-US" baseline="30000" dirty="0" smtClean="0"/>
              <a:t>st</a:t>
            </a:r>
            <a:r>
              <a:rPr lang="en-US" dirty="0" smtClean="0"/>
              <a:t> </a:t>
            </a:r>
            <a:r>
              <a:rPr lang="en-US" dirty="0"/>
              <a:t>reported plant virus. Interesting fact about TMV is that due to its cylindrical nature it can be incorporated into battery electrodes. It is the most stable virus with wide survival range.</a:t>
            </a:r>
          </a:p>
          <a:p>
            <a:pPr marL="0" indent="0">
              <a:buNone/>
            </a:pPr>
            <a:endParaRPr lang="en-US" dirty="0"/>
          </a:p>
        </p:txBody>
      </p:sp>
    </p:spTree>
    <p:extLst>
      <p:ext uri="{BB962C8B-B14F-4D97-AF65-F5344CB8AC3E}">
        <p14:creationId xmlns:p14="http://schemas.microsoft.com/office/powerpoint/2010/main" val="1194623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History and Importance:</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In 1886 Adolph Meyer described that mosaic disease can be transferred between plants.</a:t>
            </a:r>
          </a:p>
          <a:p>
            <a:r>
              <a:rPr lang="en-US" dirty="0"/>
              <a:t>In 1992 </a:t>
            </a:r>
            <a:r>
              <a:rPr lang="en-US" dirty="0" err="1"/>
              <a:t>Ivanovsky</a:t>
            </a:r>
            <a:r>
              <a:rPr lang="en-US" dirty="0"/>
              <a:t> reported about its filterable nature.</a:t>
            </a:r>
          </a:p>
          <a:p>
            <a:r>
              <a:rPr lang="en-US" dirty="0"/>
              <a:t>In </a:t>
            </a:r>
            <a:r>
              <a:rPr lang="en-US" dirty="0" err="1"/>
              <a:t>Martinus</a:t>
            </a:r>
            <a:r>
              <a:rPr lang="en-US" dirty="0"/>
              <a:t> </a:t>
            </a:r>
            <a:r>
              <a:rPr lang="en-US" dirty="0" err="1"/>
              <a:t>Beijerinick</a:t>
            </a:r>
            <a:r>
              <a:rPr lang="en-US" dirty="0"/>
              <a:t> named this as Tobacco mosaic virus (TMV).</a:t>
            </a:r>
          </a:p>
          <a:p>
            <a:r>
              <a:rPr lang="en-US" dirty="0"/>
              <a:t>It infects tobacco, tomato, cucumber and many greenhouse crops.</a:t>
            </a:r>
          </a:p>
          <a:p>
            <a:r>
              <a:rPr lang="en-US" dirty="0"/>
              <a:t>It is thermostable virus (can survive at high temperature).</a:t>
            </a:r>
          </a:p>
          <a:p>
            <a:r>
              <a:rPr lang="en-US" dirty="0"/>
              <a:t>Yield losses </a:t>
            </a:r>
            <a:r>
              <a:rPr lang="en-US" dirty="0" smtClean="0"/>
              <a:t>up to </a:t>
            </a:r>
            <a:r>
              <a:rPr lang="en-US" dirty="0"/>
              <a:t>55%.</a:t>
            </a:r>
          </a:p>
          <a:p>
            <a:r>
              <a:rPr lang="en-US" dirty="0"/>
              <a:t>Deteriorated quality leads to low market price.</a:t>
            </a:r>
          </a:p>
          <a:p>
            <a:endParaRPr lang="en-US" dirty="0"/>
          </a:p>
        </p:txBody>
      </p:sp>
    </p:spTree>
    <p:extLst>
      <p:ext uri="{BB962C8B-B14F-4D97-AF65-F5344CB8AC3E}">
        <p14:creationId xmlns:p14="http://schemas.microsoft.com/office/powerpoint/2010/main" val="2404899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Etiology</a:t>
            </a:r>
            <a:endParaRPr lang="en-US" dirty="0"/>
          </a:p>
        </p:txBody>
      </p:sp>
      <p:sp>
        <p:nvSpPr>
          <p:cNvPr id="3" name="Content Placeholder 2"/>
          <p:cNvSpPr>
            <a:spLocks noGrp="1"/>
          </p:cNvSpPr>
          <p:nvPr>
            <p:ph idx="1"/>
          </p:nvPr>
        </p:nvSpPr>
        <p:spPr/>
        <p:txBody>
          <a:bodyPr/>
          <a:lstStyle/>
          <a:p>
            <a:r>
              <a:rPr lang="en-US" dirty="0"/>
              <a:t>Causal </a:t>
            </a:r>
            <a:r>
              <a:rPr lang="en-US" dirty="0" smtClean="0"/>
              <a:t>organism: Tobacco mosaic virus (TMV)</a:t>
            </a:r>
          </a:p>
          <a:p>
            <a:r>
              <a:rPr lang="en-US" dirty="0" smtClean="0"/>
              <a:t>Genus: </a:t>
            </a:r>
            <a:r>
              <a:rPr lang="en-US" dirty="0" err="1" smtClean="0"/>
              <a:t>Tobamovirus</a:t>
            </a:r>
            <a:endParaRPr lang="en-US" dirty="0" smtClean="0"/>
          </a:p>
          <a:p>
            <a:r>
              <a:rPr lang="en-US" dirty="0" smtClean="0"/>
              <a:t>Genome</a:t>
            </a:r>
            <a:r>
              <a:rPr lang="en-US" dirty="0"/>
              <a:t>: </a:t>
            </a:r>
            <a:r>
              <a:rPr lang="en-US" dirty="0" err="1"/>
              <a:t>ssRNA</a:t>
            </a:r>
            <a:endParaRPr lang="en-US" dirty="0"/>
          </a:p>
          <a:p>
            <a:pPr marL="0" indent="0">
              <a:buNone/>
            </a:pPr>
            <a:endParaRPr lang="en-US" dirty="0"/>
          </a:p>
        </p:txBody>
      </p:sp>
    </p:spTree>
    <p:extLst>
      <p:ext uri="{BB962C8B-B14F-4D97-AF65-F5344CB8AC3E}">
        <p14:creationId xmlns:p14="http://schemas.microsoft.com/office/powerpoint/2010/main" val="217791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Symptoms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Foliage show mosaic (alternate green and yellow patches) symptoms.</a:t>
            </a:r>
          </a:p>
          <a:p>
            <a:pPr lvl="0"/>
            <a:r>
              <a:rPr lang="en-US" dirty="0"/>
              <a:t>Leaves fern like with pointed appearance.</a:t>
            </a:r>
          </a:p>
          <a:p>
            <a:pPr lvl="0"/>
            <a:r>
              <a:rPr lang="en-US" dirty="0"/>
              <a:t>Dark green areas of the mottle appear elevated looking like blister like.</a:t>
            </a:r>
          </a:p>
          <a:p>
            <a:pPr lvl="0"/>
            <a:r>
              <a:rPr lang="en-US" dirty="0"/>
              <a:t>Leaves give distorted and </a:t>
            </a:r>
            <a:r>
              <a:rPr lang="en-US" dirty="0" err="1"/>
              <a:t>cholorotic</a:t>
            </a:r>
            <a:r>
              <a:rPr lang="en-US" dirty="0"/>
              <a:t> appearance.</a:t>
            </a:r>
          </a:p>
          <a:p>
            <a:pPr lvl="0"/>
            <a:r>
              <a:rPr lang="en-US" dirty="0"/>
              <a:t>Shoe string appearance on leaves.</a:t>
            </a:r>
          </a:p>
          <a:p>
            <a:pPr lvl="0"/>
            <a:r>
              <a:rPr lang="en-US" dirty="0"/>
              <a:t>Leaves show wrinkle*, crinkle* and twist*.</a:t>
            </a:r>
          </a:p>
          <a:p>
            <a:r>
              <a:rPr lang="en-US" dirty="0"/>
              <a:t>*wrinkle: slight line on surface. </a:t>
            </a:r>
            <a:endParaRPr lang="en-US" dirty="0" smtClean="0"/>
          </a:p>
          <a:p>
            <a:pPr marL="0" indent="0">
              <a:buNone/>
            </a:pPr>
            <a:r>
              <a:rPr lang="en-US" dirty="0"/>
              <a:t> </a:t>
            </a:r>
            <a:r>
              <a:rPr lang="en-US" dirty="0" smtClean="0"/>
              <a:t>    *Crinkle</a:t>
            </a:r>
            <a:r>
              <a:rPr lang="en-US" dirty="0"/>
              <a:t>: many lines/streaks on a particular area leading to a slight fold. </a:t>
            </a:r>
            <a:endParaRPr lang="en-US" dirty="0" smtClean="0"/>
          </a:p>
          <a:p>
            <a:pPr marL="0" indent="0">
              <a:buNone/>
            </a:pPr>
            <a:r>
              <a:rPr lang="en-US" dirty="0" smtClean="0"/>
              <a:t>Twist</a:t>
            </a:r>
            <a:r>
              <a:rPr lang="en-US" dirty="0"/>
              <a:t>: a bent on leaf surface.</a:t>
            </a:r>
          </a:p>
          <a:p>
            <a:endParaRPr lang="en-US" dirty="0"/>
          </a:p>
        </p:txBody>
      </p:sp>
    </p:spTree>
    <p:extLst>
      <p:ext uri="{BB962C8B-B14F-4D97-AF65-F5344CB8AC3E}">
        <p14:creationId xmlns:p14="http://schemas.microsoft.com/office/powerpoint/2010/main" val="841811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Symptoms</a:t>
            </a:r>
            <a:endParaRPr lang="en-US" b="1" dirty="0"/>
          </a:p>
        </p:txBody>
      </p:sp>
      <p:sp>
        <p:nvSpPr>
          <p:cNvPr id="7" name="AutoShape 4" descr="http://www.ctahr.hawaii.edu/bbtd/images/morse-a.jpg"/>
          <p:cNvSpPr>
            <a:spLocks noChangeAspect="1" noChangeArrowheads="1"/>
          </p:cNvSpPr>
          <p:nvPr/>
        </p:nvSpPr>
        <p:spPr bwMode="auto">
          <a:xfrm>
            <a:off x="63500" y="-136525"/>
            <a:ext cx="4572000" cy="3276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1828800" y="5867400"/>
            <a:ext cx="1752600" cy="646331"/>
          </a:xfrm>
          <a:prstGeom prst="rect">
            <a:avLst/>
          </a:prstGeom>
          <a:noFill/>
        </p:spPr>
        <p:txBody>
          <a:bodyPr wrap="square" rtlCol="0">
            <a:spAutoFit/>
          </a:bodyPr>
          <a:lstStyle/>
          <a:p>
            <a:r>
              <a:rPr lang="en-US" dirty="0" smtClean="0"/>
              <a:t>Mosaic Symptoms</a:t>
            </a:r>
            <a:endParaRPr lang="en-US" dirty="0"/>
          </a:p>
        </p:txBody>
      </p:sp>
      <p:pic>
        <p:nvPicPr>
          <p:cNvPr id="14" name="Content Placeholder 13"/>
          <p:cNvPicPr>
            <a:picLocks noGrp="1" noChangeAspect="1"/>
          </p:cNvPicPr>
          <p:nvPr>
            <p:ph idx="1"/>
          </p:nvPr>
        </p:nvPicPr>
        <p:blipFill>
          <a:blip r:embed="rId2"/>
          <a:stretch>
            <a:fillRect/>
          </a:stretch>
        </p:blipFill>
        <p:spPr>
          <a:xfrm>
            <a:off x="2455209" y="1288418"/>
            <a:ext cx="3610128" cy="3215320"/>
          </a:xfrm>
          <a:prstGeom prst="rect">
            <a:avLst/>
          </a:prstGeom>
        </p:spPr>
      </p:pic>
      <p:cxnSp>
        <p:nvCxnSpPr>
          <p:cNvPr id="16" name="Straight Arrow Connector 15"/>
          <p:cNvCxnSpPr/>
          <p:nvPr/>
        </p:nvCxnSpPr>
        <p:spPr>
          <a:xfrm>
            <a:off x="5105400" y="3962400"/>
            <a:ext cx="17526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2349500" y="3505200"/>
            <a:ext cx="1384300" cy="20510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24600" y="5029200"/>
            <a:ext cx="1752600" cy="646331"/>
          </a:xfrm>
          <a:prstGeom prst="rect">
            <a:avLst/>
          </a:prstGeom>
          <a:noFill/>
        </p:spPr>
        <p:txBody>
          <a:bodyPr wrap="square" rtlCol="0">
            <a:spAutoFit/>
          </a:bodyPr>
          <a:lstStyle/>
          <a:p>
            <a:r>
              <a:rPr lang="en-US" dirty="0" smtClean="0"/>
              <a:t>Pointed Appearance</a:t>
            </a:r>
            <a:endParaRPr lang="en-US" dirty="0"/>
          </a:p>
        </p:txBody>
      </p:sp>
    </p:spTree>
    <p:extLst>
      <p:ext uri="{BB962C8B-B14F-4D97-AF65-F5344CB8AC3E}">
        <p14:creationId xmlns:p14="http://schemas.microsoft.com/office/powerpoint/2010/main" val="1033748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Symptoms</a:t>
            </a:r>
            <a:endParaRPr lang="en-US" dirty="0"/>
          </a:p>
        </p:txBody>
      </p:sp>
      <p:pic>
        <p:nvPicPr>
          <p:cNvPr id="2050" name="Picture 2" descr="Image result for Tobacco mosaic virus symptom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0" y="1676400"/>
            <a:ext cx="4572000" cy="28384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33600" y="5334000"/>
            <a:ext cx="4572000" cy="646331"/>
          </a:xfrm>
          <a:prstGeom prst="rect">
            <a:avLst/>
          </a:prstGeom>
        </p:spPr>
        <p:txBody>
          <a:bodyPr>
            <a:spAutoFit/>
          </a:bodyPr>
          <a:lstStyle/>
          <a:p>
            <a:pPr lvl="0"/>
            <a:r>
              <a:rPr lang="en-US" dirty="0"/>
              <a:t>Dark green areas of the mottle appear elevated looking like blister like.</a:t>
            </a:r>
            <a:endParaRPr lang="en-US" dirty="0"/>
          </a:p>
        </p:txBody>
      </p:sp>
      <p:cxnSp>
        <p:nvCxnSpPr>
          <p:cNvPr id="6" name="Straight Arrow Connector 5"/>
          <p:cNvCxnSpPr/>
          <p:nvPr/>
        </p:nvCxnSpPr>
        <p:spPr>
          <a:xfrm flipH="1">
            <a:off x="3352800" y="2819400"/>
            <a:ext cx="838200" cy="2438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22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Symptoms </a:t>
            </a:r>
            <a:endParaRPr lang="en-US" dirty="0"/>
          </a:p>
        </p:txBody>
      </p:sp>
      <p:cxnSp>
        <p:nvCxnSpPr>
          <p:cNvPr id="5" name="Straight Arrow Connector 4"/>
          <p:cNvCxnSpPr/>
          <p:nvPr/>
        </p:nvCxnSpPr>
        <p:spPr>
          <a:xfrm flipH="1">
            <a:off x="2286000" y="3109119"/>
            <a:ext cx="1905000" cy="1143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484909" y="4219644"/>
            <a:ext cx="2384692" cy="646331"/>
          </a:xfrm>
          <a:prstGeom prst="rect">
            <a:avLst/>
          </a:prstGeom>
        </p:spPr>
        <p:txBody>
          <a:bodyPr wrap="none">
            <a:spAutoFit/>
          </a:bodyPr>
          <a:lstStyle/>
          <a:p>
            <a:r>
              <a:rPr lang="en-US" dirty="0"/>
              <a:t>Shoe string </a:t>
            </a:r>
            <a:r>
              <a:rPr lang="en-US" dirty="0" smtClean="0"/>
              <a:t>appearance</a:t>
            </a:r>
          </a:p>
          <a:p>
            <a:r>
              <a:rPr lang="en-US" dirty="0" smtClean="0"/>
              <a:t> </a:t>
            </a:r>
            <a:r>
              <a:rPr lang="en-US" dirty="0"/>
              <a:t>on leaves</a:t>
            </a:r>
          </a:p>
        </p:txBody>
      </p:sp>
      <p:sp>
        <p:nvSpPr>
          <p:cNvPr id="7" name="Content Placeholder 6"/>
          <p:cNvSpPr>
            <a:spLocks noGrp="1"/>
          </p:cNvSpPr>
          <p:nvPr>
            <p:ph idx="1"/>
          </p:nvPr>
        </p:nvSpPr>
        <p:spPr/>
        <p:txBody>
          <a:bodyPr/>
          <a:lstStyle/>
          <a:p>
            <a:endParaRPr lang="en-US" dirty="0"/>
          </a:p>
        </p:txBody>
      </p:sp>
      <p:pic>
        <p:nvPicPr>
          <p:cNvPr id="3076" name="Picture 4" descr="Image result for wrinkle appearance tobacco mosaic vir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807229"/>
            <a:ext cx="2816225" cy="4111903"/>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Arrow Connector 8"/>
          <p:cNvCxnSpPr/>
          <p:nvPr/>
        </p:nvCxnSpPr>
        <p:spPr>
          <a:xfrm flipH="1">
            <a:off x="2552700" y="3429758"/>
            <a:ext cx="3276600" cy="8668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9013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a:t>
            </a:r>
            <a:endParaRPr lang="en-US" dirty="0"/>
          </a:p>
        </p:txBody>
      </p:sp>
      <p:sp>
        <p:nvSpPr>
          <p:cNvPr id="3" name="Content Placeholder 2"/>
          <p:cNvSpPr>
            <a:spLocks noGrp="1"/>
          </p:cNvSpPr>
          <p:nvPr>
            <p:ph idx="1"/>
          </p:nvPr>
        </p:nvSpPr>
        <p:spPr/>
        <p:txBody>
          <a:bodyPr>
            <a:normAutofit/>
          </a:bodyPr>
          <a:lstStyle/>
          <a:p>
            <a:r>
              <a:rPr lang="en-US" dirty="0"/>
              <a:t>Mechanical means. </a:t>
            </a:r>
          </a:p>
          <a:p>
            <a:r>
              <a:rPr lang="en-US" dirty="0"/>
              <a:t>Human handling.</a:t>
            </a:r>
          </a:p>
          <a:p>
            <a:pPr marL="0" indent="0">
              <a:buNone/>
            </a:pPr>
            <a:endParaRPr lang="en-US" dirty="0"/>
          </a:p>
        </p:txBody>
      </p:sp>
    </p:spTree>
    <p:extLst>
      <p:ext uri="{BB962C8B-B14F-4D97-AF65-F5344CB8AC3E}">
        <p14:creationId xmlns:p14="http://schemas.microsoft.com/office/powerpoint/2010/main" val="164522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410</Words>
  <Application>Microsoft Office PowerPoint</Application>
  <PresentationFormat>On-screen Show (4:3)</PresentationFormat>
  <Paragraphs>49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Tobacco Mosaic Disease (TMD) </vt:lpstr>
      <vt:lpstr>Description</vt:lpstr>
      <vt:lpstr>History and Importance: </vt:lpstr>
      <vt:lpstr>Etiology</vt:lpstr>
      <vt:lpstr>Symptoms</vt:lpstr>
      <vt:lpstr>Symptoms</vt:lpstr>
      <vt:lpstr>Symptoms</vt:lpstr>
      <vt:lpstr>Symptoms </vt:lpstr>
      <vt:lpstr>Transmission</vt:lpstr>
      <vt:lpstr>Disease cycle</vt:lpstr>
      <vt:lpstr>Epidemiology</vt:lpstr>
      <vt:lpstr>Management: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BANANA BUNCHY TOP</dc:title>
  <dc:creator>salman</dc:creator>
  <cp:lastModifiedBy>Windows User</cp:lastModifiedBy>
  <cp:revision>17</cp:revision>
  <dcterms:created xsi:type="dcterms:W3CDTF">2015-04-10T01:34:07Z</dcterms:created>
  <dcterms:modified xsi:type="dcterms:W3CDTF">2020-02-14T05:36:21Z</dcterms:modified>
</cp:coreProperties>
</file>