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140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r>
              <a:rPr lang="en-US" dirty="0" smtClean="0"/>
              <a:t>Nauman Ahmad Tariq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515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080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4993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41000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513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011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664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3423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027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474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317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136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706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023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94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142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76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431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Pointers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Engr. Nauman Ahmad </a:t>
            </a:r>
            <a:r>
              <a:rPr lang="en-US" dirty="0"/>
              <a:t>T</a:t>
            </a:r>
            <a:r>
              <a:rPr lang="en-US" dirty="0" smtClean="0"/>
              <a:t>ariq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10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</a:t>
            </a:r>
            <a:r>
              <a:rPr lang="en-US" dirty="0" err="1"/>
              <a:t>ptr</a:t>
            </a:r>
            <a:r>
              <a:rPr lang="en-US" dirty="0"/>
              <a:t> &lt;&lt; </a:t>
            </a:r>
            <a:r>
              <a:rPr lang="en-US" dirty="0" err="1"/>
              <a:t>endl</a:t>
            </a:r>
            <a:r>
              <a:rPr lang="en-US" dirty="0"/>
              <a:t>; 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FFC000"/>
                </a:solidFill>
              </a:rPr>
              <a:t>//</a:t>
            </a:r>
            <a:r>
              <a:rPr lang="en-US" dirty="0">
                <a:solidFill>
                  <a:srgbClr val="FFC000"/>
                </a:solidFill>
              </a:rPr>
              <a:t>print pointer value</a:t>
            </a:r>
          </a:p>
          <a:p>
            <a:pPr marL="0" indent="0">
              <a:buNone/>
            </a:pPr>
            <a:r>
              <a:rPr lang="da-DK" dirty="0" smtClean="0"/>
              <a:t>	ptr </a:t>
            </a:r>
            <a:r>
              <a:rPr lang="da-DK" dirty="0"/>
              <a:t>= &amp;var2</a:t>
            </a:r>
            <a:r>
              <a:rPr lang="da-DK" dirty="0" smtClean="0"/>
              <a:t>;			</a:t>
            </a:r>
            <a:r>
              <a:rPr lang="da-DK" dirty="0" smtClean="0">
                <a:solidFill>
                  <a:srgbClr val="FFC000"/>
                </a:solidFill>
              </a:rPr>
              <a:t>//</a:t>
            </a:r>
            <a:r>
              <a:rPr lang="da-DK" dirty="0">
                <a:solidFill>
                  <a:srgbClr val="FFC000"/>
                </a:solidFill>
              </a:rPr>
              <a:t>pointer points to var2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</a:t>
            </a:r>
            <a:r>
              <a:rPr lang="en-US" dirty="0" err="1"/>
              <a:t>ptr</a:t>
            </a:r>
            <a:r>
              <a:rPr lang="en-US" dirty="0"/>
              <a:t> &lt;&lt; </a:t>
            </a:r>
            <a:r>
              <a:rPr lang="en-US" dirty="0" err="1"/>
              <a:t>endl</a:t>
            </a:r>
            <a:r>
              <a:rPr lang="en-US" dirty="0"/>
              <a:t>; 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FFC000"/>
                </a:solidFill>
              </a:rPr>
              <a:t>//</a:t>
            </a:r>
            <a:r>
              <a:rPr lang="en-US" dirty="0">
                <a:solidFill>
                  <a:srgbClr val="FFC000"/>
                </a:solidFill>
              </a:rPr>
              <a:t>print pointer value</a:t>
            </a:r>
          </a:p>
          <a:p>
            <a:pPr marL="0" indent="0">
              <a:buNone/>
            </a:pPr>
            <a:r>
              <a:rPr lang="en-US" dirty="0" smtClean="0"/>
              <a:t>	return </a:t>
            </a:r>
            <a:r>
              <a:rPr lang="en-US" dirty="0"/>
              <a:t>0;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int</a:t>
            </a:r>
            <a:r>
              <a:rPr lang="en-US" dirty="0"/>
              <a:t>* </a:t>
            </a:r>
            <a:r>
              <a:rPr lang="en-US" dirty="0" err="1"/>
              <a:t>ptr</a:t>
            </a:r>
            <a:r>
              <a:rPr lang="en-US" dirty="0" smtClean="0"/>
              <a:t>;</a:t>
            </a:r>
          </a:p>
          <a:p>
            <a:r>
              <a:rPr lang="en-US" dirty="0"/>
              <a:t>The asterisk means </a:t>
            </a:r>
            <a:r>
              <a:rPr lang="en-US" i="1" dirty="0">
                <a:solidFill>
                  <a:srgbClr val="FF0000"/>
                </a:solidFill>
              </a:rPr>
              <a:t>pointer </a:t>
            </a:r>
            <a:r>
              <a:rPr lang="en-US" i="1" dirty="0" smtClean="0">
                <a:solidFill>
                  <a:srgbClr val="FF0000"/>
                </a:solidFill>
              </a:rPr>
              <a:t>to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dirty="0" smtClean="0"/>
              <a:t>Thus </a:t>
            </a:r>
            <a:r>
              <a:rPr lang="en-US" dirty="0"/>
              <a:t>the </a:t>
            </a:r>
            <a:r>
              <a:rPr lang="en-US" dirty="0" smtClean="0"/>
              <a:t>statement defines </a:t>
            </a:r>
            <a:r>
              <a:rPr lang="en-US" dirty="0"/>
              <a:t>the variable </a:t>
            </a:r>
            <a:r>
              <a:rPr lang="en-US" dirty="0" err="1"/>
              <a:t>ptr</a:t>
            </a:r>
            <a:r>
              <a:rPr lang="en-US" dirty="0"/>
              <a:t> as </a:t>
            </a:r>
            <a:r>
              <a:rPr lang="en-US" dirty="0">
                <a:solidFill>
                  <a:srgbClr val="FF0000"/>
                </a:solidFill>
              </a:rPr>
              <a:t>a </a:t>
            </a:r>
            <a:r>
              <a:rPr lang="en-US" i="1" dirty="0">
                <a:solidFill>
                  <a:srgbClr val="FF0000"/>
                </a:solidFill>
              </a:rPr>
              <a:t>pointer to </a:t>
            </a:r>
            <a:r>
              <a:rPr lang="en-US" dirty="0" smtClean="0">
                <a:solidFill>
                  <a:srgbClr val="FF0000"/>
                </a:solidFill>
              </a:rPr>
              <a:t>int.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05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char* </a:t>
            </a:r>
            <a:r>
              <a:rPr lang="en-US" dirty="0" err="1"/>
              <a:t>cptr</a:t>
            </a:r>
            <a:r>
              <a:rPr lang="en-US" dirty="0"/>
              <a:t>; 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FFC000"/>
                </a:solidFill>
              </a:rPr>
              <a:t>// </a:t>
            </a:r>
            <a:r>
              <a:rPr lang="en-US" dirty="0">
                <a:solidFill>
                  <a:srgbClr val="FFC000"/>
                </a:solidFill>
              </a:rPr>
              <a:t>pointer to char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* </a:t>
            </a:r>
            <a:r>
              <a:rPr lang="en-US" dirty="0" err="1"/>
              <a:t>iptr</a:t>
            </a:r>
            <a:r>
              <a:rPr lang="en-US" dirty="0"/>
              <a:t>; 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FFC000"/>
                </a:solidFill>
              </a:rPr>
              <a:t>// </a:t>
            </a:r>
            <a:r>
              <a:rPr lang="en-US" dirty="0">
                <a:solidFill>
                  <a:srgbClr val="FFC000"/>
                </a:solidFill>
              </a:rPr>
              <a:t>pointer to </a:t>
            </a:r>
            <a:r>
              <a:rPr lang="en-US" dirty="0" err="1">
                <a:solidFill>
                  <a:srgbClr val="FFC000"/>
                </a:solidFill>
              </a:rPr>
              <a:t>int</a:t>
            </a: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US" dirty="0"/>
              <a:t>float* </a:t>
            </a:r>
            <a:r>
              <a:rPr lang="en-US" dirty="0" err="1"/>
              <a:t>fptr</a:t>
            </a:r>
            <a:r>
              <a:rPr lang="en-US" dirty="0"/>
              <a:t>; 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FFC000"/>
                </a:solidFill>
              </a:rPr>
              <a:t>// </a:t>
            </a:r>
            <a:r>
              <a:rPr lang="en-US" dirty="0">
                <a:solidFill>
                  <a:srgbClr val="FFC000"/>
                </a:solidFill>
              </a:rPr>
              <a:t>pointer to float</a:t>
            </a:r>
          </a:p>
          <a:p>
            <a:pPr marL="0" indent="0">
              <a:buNone/>
            </a:pPr>
            <a:r>
              <a:rPr lang="en-US" dirty="0"/>
              <a:t>Distance* </a:t>
            </a:r>
            <a:r>
              <a:rPr lang="en-US" dirty="0" err="1"/>
              <a:t>distptr</a:t>
            </a:r>
            <a:r>
              <a:rPr lang="en-US" dirty="0"/>
              <a:t>; </a:t>
            </a:r>
            <a:r>
              <a:rPr lang="en-US" dirty="0">
                <a:solidFill>
                  <a:srgbClr val="FFC000"/>
                </a:solidFill>
              </a:rPr>
              <a:t>// pointer to user-defined Distance </a:t>
            </a:r>
            <a:r>
              <a:rPr lang="en-US" dirty="0" smtClean="0">
                <a:solidFill>
                  <a:srgbClr val="FFC000"/>
                </a:solidFill>
              </a:rPr>
              <a:t>class</a:t>
            </a: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US" dirty="0"/>
              <a:t>char *</a:t>
            </a:r>
            <a:r>
              <a:rPr lang="en-US" dirty="0" err="1"/>
              <a:t>charptr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char* ptr1, * ptr2, * ptr3</a:t>
            </a:r>
            <a:r>
              <a:rPr lang="en-US" dirty="0" smtClean="0"/>
              <a:t>; </a:t>
            </a:r>
            <a:r>
              <a:rPr lang="en-US" dirty="0" smtClean="0">
                <a:solidFill>
                  <a:srgbClr val="FFC000"/>
                </a:solidFill>
              </a:rPr>
              <a:t>// </a:t>
            </a:r>
            <a:r>
              <a:rPr lang="en-US" dirty="0">
                <a:solidFill>
                  <a:srgbClr val="FFC000"/>
                </a:solidFill>
              </a:rPr>
              <a:t>three variables of type char</a:t>
            </a:r>
            <a:r>
              <a:rPr lang="en-US" dirty="0" smtClean="0">
                <a:solidFill>
                  <a:srgbClr val="FFC000"/>
                </a:solidFill>
              </a:rPr>
              <a:t>*</a:t>
            </a:r>
          </a:p>
          <a:p>
            <a:pPr marL="0" indent="0">
              <a:buNone/>
            </a:pPr>
            <a:r>
              <a:rPr lang="en-US" dirty="0"/>
              <a:t>char *ptr1, *ptr2, *ptr3</a:t>
            </a:r>
            <a:r>
              <a:rPr lang="en-US" dirty="0" smtClean="0"/>
              <a:t>;   </a:t>
            </a:r>
            <a:r>
              <a:rPr lang="en-US" dirty="0" smtClean="0">
                <a:solidFill>
                  <a:srgbClr val="FFC000"/>
                </a:solidFill>
              </a:rPr>
              <a:t>// </a:t>
            </a:r>
            <a:r>
              <a:rPr lang="en-US" dirty="0">
                <a:solidFill>
                  <a:srgbClr val="FFC000"/>
                </a:solidFill>
              </a:rPr>
              <a:t>three variables of type char*</a:t>
            </a:r>
          </a:p>
        </p:txBody>
      </p:sp>
    </p:spTree>
    <p:extLst>
      <p:ext uri="{BB962C8B-B14F-4D97-AF65-F5344CB8AC3E}">
        <p14:creationId xmlns:p14="http://schemas.microsoft.com/office/powerpoint/2010/main" val="147833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the Variable Pointed 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main()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sv-SE" dirty="0" smtClean="0"/>
              <a:t>	int </a:t>
            </a:r>
            <a:r>
              <a:rPr lang="sv-SE" dirty="0"/>
              <a:t>var1 = 11; </a:t>
            </a:r>
            <a:r>
              <a:rPr lang="sv-SE" dirty="0" smtClean="0"/>
              <a:t>		</a:t>
            </a:r>
            <a:r>
              <a:rPr lang="sv-SE" dirty="0" smtClean="0">
                <a:solidFill>
                  <a:srgbClr val="FFC000"/>
                </a:solidFill>
              </a:rPr>
              <a:t>//</a:t>
            </a:r>
            <a:r>
              <a:rPr lang="sv-SE" dirty="0">
                <a:solidFill>
                  <a:srgbClr val="FFC000"/>
                </a:solidFill>
              </a:rPr>
              <a:t>two integer variables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var2 = 22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/>
              <a:t>* </a:t>
            </a:r>
            <a:r>
              <a:rPr lang="en-US" dirty="0" err="1"/>
              <a:t>ptr</a:t>
            </a:r>
            <a:r>
              <a:rPr lang="en-US" dirty="0"/>
              <a:t>; </a:t>
            </a:r>
            <a:r>
              <a:rPr lang="en-US" dirty="0" smtClean="0"/>
              <a:t>		</a:t>
            </a:r>
            <a:r>
              <a:rPr lang="en-US" dirty="0" smtClean="0">
                <a:solidFill>
                  <a:srgbClr val="FFC000"/>
                </a:solidFill>
              </a:rPr>
              <a:t>//</a:t>
            </a:r>
            <a:r>
              <a:rPr lang="en-US" dirty="0">
                <a:solidFill>
                  <a:srgbClr val="FFC000"/>
                </a:solidFill>
              </a:rPr>
              <a:t>pointer to integers</a:t>
            </a:r>
          </a:p>
          <a:p>
            <a:pPr marL="0" indent="0">
              <a:buNone/>
            </a:pPr>
            <a:r>
              <a:rPr lang="da-DK" dirty="0" smtClean="0"/>
              <a:t>	ptr </a:t>
            </a:r>
            <a:r>
              <a:rPr lang="da-DK" dirty="0"/>
              <a:t>= &amp;var1; </a:t>
            </a:r>
            <a:r>
              <a:rPr lang="da-DK" dirty="0" smtClean="0"/>
              <a:t>		</a:t>
            </a:r>
            <a:r>
              <a:rPr lang="da-DK" dirty="0" smtClean="0">
                <a:solidFill>
                  <a:srgbClr val="FFC000"/>
                </a:solidFill>
              </a:rPr>
              <a:t>//</a:t>
            </a:r>
            <a:r>
              <a:rPr lang="da-DK" dirty="0">
                <a:solidFill>
                  <a:srgbClr val="FFC000"/>
                </a:solidFill>
              </a:rPr>
              <a:t>pointer points to var1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*</a:t>
            </a:r>
            <a:r>
              <a:rPr lang="en-US" dirty="0" err="1"/>
              <a:t>ptr</a:t>
            </a:r>
            <a:r>
              <a:rPr lang="en-US" dirty="0"/>
              <a:t> &lt;&lt; </a:t>
            </a:r>
            <a:r>
              <a:rPr lang="en-US" dirty="0" err="1"/>
              <a:t>endl</a:t>
            </a:r>
            <a:r>
              <a:rPr lang="en-US" dirty="0"/>
              <a:t>; 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FFC000"/>
                </a:solidFill>
              </a:rPr>
              <a:t>//</a:t>
            </a:r>
            <a:r>
              <a:rPr lang="en-US" dirty="0">
                <a:solidFill>
                  <a:srgbClr val="FFC000"/>
                </a:solidFill>
              </a:rPr>
              <a:t>print contents of pointer (11)</a:t>
            </a:r>
          </a:p>
          <a:p>
            <a:pPr marL="0" indent="0">
              <a:buNone/>
            </a:pPr>
            <a:r>
              <a:rPr lang="da-DK" dirty="0" smtClean="0"/>
              <a:t>	ptr </a:t>
            </a:r>
            <a:r>
              <a:rPr lang="da-DK" dirty="0"/>
              <a:t>= &amp;var2; </a:t>
            </a:r>
            <a:r>
              <a:rPr lang="da-DK" dirty="0" smtClean="0"/>
              <a:t>		</a:t>
            </a:r>
            <a:r>
              <a:rPr lang="da-DK" dirty="0" smtClean="0">
                <a:solidFill>
                  <a:srgbClr val="FFC000"/>
                </a:solidFill>
              </a:rPr>
              <a:t>//</a:t>
            </a:r>
            <a:r>
              <a:rPr lang="da-DK" dirty="0">
                <a:solidFill>
                  <a:srgbClr val="FFC000"/>
                </a:solidFill>
              </a:rPr>
              <a:t>pointer points to var2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*</a:t>
            </a:r>
            <a:r>
              <a:rPr lang="en-US" dirty="0" err="1"/>
              <a:t>ptr</a:t>
            </a:r>
            <a:r>
              <a:rPr lang="en-US" dirty="0"/>
              <a:t> &lt;&lt; </a:t>
            </a:r>
            <a:r>
              <a:rPr lang="en-US" dirty="0" err="1"/>
              <a:t>endl</a:t>
            </a:r>
            <a:r>
              <a:rPr lang="en-US" dirty="0"/>
              <a:t>; 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FFC000"/>
                </a:solidFill>
              </a:rPr>
              <a:t>//</a:t>
            </a:r>
            <a:r>
              <a:rPr lang="en-US" dirty="0">
                <a:solidFill>
                  <a:srgbClr val="FFC000"/>
                </a:solidFill>
              </a:rPr>
              <a:t>print contents of pointer (22)</a:t>
            </a:r>
          </a:p>
          <a:p>
            <a:pPr marL="0" indent="0">
              <a:buNone/>
            </a:pPr>
            <a:r>
              <a:rPr lang="en-US" dirty="0" smtClean="0"/>
              <a:t>	return </a:t>
            </a:r>
            <a:r>
              <a:rPr lang="en-US" dirty="0"/>
              <a:t>0;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2942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an asterisk is used in front of a variable name, as it is in the *</a:t>
            </a:r>
            <a:r>
              <a:rPr lang="en-US" dirty="0" err="1"/>
              <a:t>ptr</a:t>
            </a:r>
            <a:r>
              <a:rPr lang="en-US" dirty="0"/>
              <a:t> expression, it is </a:t>
            </a:r>
            <a:r>
              <a:rPr lang="en-US" dirty="0" smtClean="0"/>
              <a:t>called the </a:t>
            </a:r>
            <a:r>
              <a:rPr lang="en-US" i="1" dirty="0">
                <a:solidFill>
                  <a:srgbClr val="FF0000"/>
                </a:solidFill>
              </a:rPr>
              <a:t>dereference </a:t>
            </a:r>
            <a:r>
              <a:rPr lang="en-US" i="1" dirty="0" smtClean="0">
                <a:solidFill>
                  <a:srgbClr val="FF0000"/>
                </a:solidFill>
              </a:rPr>
              <a:t>operator.</a:t>
            </a:r>
          </a:p>
          <a:p>
            <a:r>
              <a:rPr lang="en-US" dirty="0"/>
              <a:t>It means </a:t>
            </a:r>
            <a:r>
              <a:rPr lang="en-US" i="1" dirty="0">
                <a:solidFill>
                  <a:srgbClr val="FF0000"/>
                </a:solidFill>
              </a:rPr>
              <a:t>the value of </a:t>
            </a:r>
            <a:r>
              <a:rPr lang="en-US" i="1" dirty="0" smtClean="0">
                <a:solidFill>
                  <a:srgbClr val="FF0000"/>
                </a:solidFill>
              </a:rPr>
              <a:t>the variable </a:t>
            </a:r>
            <a:r>
              <a:rPr lang="en-US" i="1" dirty="0">
                <a:solidFill>
                  <a:srgbClr val="FF0000"/>
                </a:solidFill>
              </a:rPr>
              <a:t>pointed to </a:t>
            </a:r>
            <a:r>
              <a:rPr lang="en-US" i="1" dirty="0" smtClean="0">
                <a:solidFill>
                  <a:srgbClr val="FF0000"/>
                </a:solidFill>
              </a:rPr>
              <a:t>by</a:t>
            </a:r>
            <a:r>
              <a:rPr lang="en-US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r>
              <a:rPr lang="en-US" dirty="0"/>
              <a:t>Thus the expression *</a:t>
            </a:r>
            <a:r>
              <a:rPr lang="en-US" dirty="0" err="1"/>
              <a:t>ptr</a:t>
            </a:r>
            <a:r>
              <a:rPr lang="en-US" dirty="0"/>
              <a:t> represents the value of the variable pointed </a:t>
            </a:r>
            <a:r>
              <a:rPr lang="en-US" dirty="0" smtClean="0"/>
              <a:t>to by </a:t>
            </a:r>
            <a:r>
              <a:rPr lang="en-US" dirty="0" err="1"/>
              <a:t>ptr</a:t>
            </a:r>
            <a:r>
              <a:rPr lang="en-US" dirty="0"/>
              <a:t>.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34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int</a:t>
            </a:r>
            <a:r>
              <a:rPr lang="en-US" dirty="0"/>
              <a:t> v; </a:t>
            </a:r>
            <a:r>
              <a:rPr lang="en-US" dirty="0">
                <a:solidFill>
                  <a:srgbClr val="FFC000"/>
                </a:solidFill>
              </a:rPr>
              <a:t>//defines variable v of type </a:t>
            </a:r>
            <a:r>
              <a:rPr lang="en-US" dirty="0" err="1">
                <a:solidFill>
                  <a:srgbClr val="FFC000"/>
                </a:solidFill>
              </a:rPr>
              <a:t>int</a:t>
            </a:r>
            <a:endParaRPr lang="en-US" dirty="0">
              <a:solidFill>
                <a:srgbClr val="FFC000"/>
              </a:solidFill>
            </a:endParaRPr>
          </a:p>
          <a:p>
            <a:r>
              <a:rPr lang="en-US" dirty="0" err="1"/>
              <a:t>int</a:t>
            </a:r>
            <a:r>
              <a:rPr lang="en-US" dirty="0"/>
              <a:t>* p; </a:t>
            </a:r>
            <a:r>
              <a:rPr lang="en-US" dirty="0">
                <a:solidFill>
                  <a:srgbClr val="FFC000"/>
                </a:solidFill>
              </a:rPr>
              <a:t>//defines p as a pointer to </a:t>
            </a:r>
            <a:r>
              <a:rPr lang="en-US" dirty="0" err="1">
                <a:solidFill>
                  <a:srgbClr val="FFC000"/>
                </a:solidFill>
              </a:rPr>
              <a:t>int</a:t>
            </a:r>
            <a:endParaRPr lang="en-US" dirty="0">
              <a:solidFill>
                <a:srgbClr val="FFC000"/>
              </a:solidFill>
            </a:endParaRPr>
          </a:p>
          <a:p>
            <a:r>
              <a:rPr lang="en-US" dirty="0"/>
              <a:t>p = &amp;v; </a:t>
            </a:r>
            <a:r>
              <a:rPr lang="en-US" dirty="0">
                <a:solidFill>
                  <a:srgbClr val="FFC000"/>
                </a:solidFill>
              </a:rPr>
              <a:t>//assigns address of variable v to pointer p</a:t>
            </a:r>
          </a:p>
          <a:p>
            <a:r>
              <a:rPr lang="en-US" dirty="0"/>
              <a:t>v = 3; </a:t>
            </a:r>
            <a:r>
              <a:rPr lang="en-US" dirty="0">
                <a:solidFill>
                  <a:srgbClr val="FFC000"/>
                </a:solidFill>
              </a:rPr>
              <a:t>//assigns 3 to v</a:t>
            </a:r>
          </a:p>
          <a:p>
            <a:r>
              <a:rPr lang="en-US" dirty="0"/>
              <a:t>*p = 3; </a:t>
            </a:r>
            <a:r>
              <a:rPr lang="en-US" dirty="0">
                <a:solidFill>
                  <a:srgbClr val="FFC000"/>
                </a:solidFill>
              </a:rPr>
              <a:t>//also assigns 3 to v</a:t>
            </a:r>
          </a:p>
        </p:txBody>
      </p:sp>
    </p:spTree>
    <p:extLst>
      <p:ext uri="{BB962C8B-B14F-4D97-AF65-F5344CB8AC3E}">
        <p14:creationId xmlns:p14="http://schemas.microsoft.com/office/powerpoint/2010/main" val="220644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to void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main()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/>
              <a:t>intvar</a:t>
            </a:r>
            <a:r>
              <a:rPr lang="en-US" dirty="0"/>
              <a:t>; </a:t>
            </a:r>
            <a:r>
              <a:rPr lang="en-US" dirty="0" smtClean="0"/>
              <a:t>		</a:t>
            </a:r>
            <a:r>
              <a:rPr lang="en-US" dirty="0" smtClean="0">
                <a:solidFill>
                  <a:srgbClr val="FFC000"/>
                </a:solidFill>
              </a:rPr>
              <a:t>//</a:t>
            </a:r>
            <a:r>
              <a:rPr lang="en-US" dirty="0">
                <a:solidFill>
                  <a:srgbClr val="FFC000"/>
                </a:solidFill>
              </a:rPr>
              <a:t>integer variable</a:t>
            </a:r>
          </a:p>
          <a:p>
            <a:pPr marL="0" indent="0">
              <a:buNone/>
            </a:pPr>
            <a:r>
              <a:rPr lang="en-US" dirty="0" smtClean="0"/>
              <a:t>	float </a:t>
            </a:r>
            <a:r>
              <a:rPr lang="en-US" dirty="0" err="1"/>
              <a:t>flovar</a:t>
            </a:r>
            <a:r>
              <a:rPr lang="en-US" dirty="0"/>
              <a:t>; </a:t>
            </a:r>
            <a:r>
              <a:rPr lang="en-US" dirty="0" smtClean="0"/>
              <a:t>		</a:t>
            </a:r>
            <a:r>
              <a:rPr lang="en-US" dirty="0" smtClean="0">
                <a:solidFill>
                  <a:srgbClr val="FFC000"/>
                </a:solidFill>
              </a:rPr>
              <a:t>//</a:t>
            </a:r>
            <a:r>
              <a:rPr lang="en-US" dirty="0">
                <a:solidFill>
                  <a:srgbClr val="FFC000"/>
                </a:solidFill>
              </a:rPr>
              <a:t>float variable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/>
              <a:t>* </a:t>
            </a:r>
            <a:r>
              <a:rPr lang="en-US" dirty="0" err="1"/>
              <a:t>ptrint</a:t>
            </a:r>
            <a:r>
              <a:rPr lang="en-US" dirty="0"/>
              <a:t>; </a:t>
            </a:r>
            <a:r>
              <a:rPr lang="en-US" dirty="0" smtClean="0"/>
              <a:t>		</a:t>
            </a:r>
            <a:r>
              <a:rPr lang="en-US" dirty="0" smtClean="0">
                <a:solidFill>
                  <a:srgbClr val="FFC000"/>
                </a:solidFill>
              </a:rPr>
              <a:t>//</a:t>
            </a:r>
            <a:r>
              <a:rPr lang="en-US" dirty="0">
                <a:solidFill>
                  <a:srgbClr val="FFC000"/>
                </a:solidFill>
              </a:rPr>
              <a:t>define pointer to </a:t>
            </a:r>
            <a:r>
              <a:rPr lang="en-US" dirty="0" err="1">
                <a:solidFill>
                  <a:srgbClr val="FFC000"/>
                </a:solidFill>
              </a:rPr>
              <a:t>int</a:t>
            </a: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US" dirty="0" smtClean="0"/>
              <a:t>	float</a:t>
            </a:r>
            <a:r>
              <a:rPr lang="en-US" dirty="0"/>
              <a:t>* </a:t>
            </a:r>
            <a:r>
              <a:rPr lang="en-US" dirty="0" err="1"/>
              <a:t>ptrflo</a:t>
            </a:r>
            <a:r>
              <a:rPr lang="en-US" dirty="0"/>
              <a:t>; </a:t>
            </a:r>
            <a:r>
              <a:rPr lang="en-US" dirty="0" smtClean="0"/>
              <a:t>		</a:t>
            </a:r>
            <a:r>
              <a:rPr lang="en-US" dirty="0" smtClean="0">
                <a:solidFill>
                  <a:srgbClr val="FFC000"/>
                </a:solidFill>
              </a:rPr>
              <a:t>//</a:t>
            </a:r>
            <a:r>
              <a:rPr lang="en-US" dirty="0">
                <a:solidFill>
                  <a:srgbClr val="FFC000"/>
                </a:solidFill>
              </a:rPr>
              <a:t>define pointer to float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void</a:t>
            </a:r>
            <a:r>
              <a:rPr lang="en-US" dirty="0">
                <a:solidFill>
                  <a:srgbClr val="FF0000"/>
                </a:solidFill>
              </a:rPr>
              <a:t>* </a:t>
            </a:r>
            <a:r>
              <a:rPr lang="en-US" dirty="0" err="1">
                <a:solidFill>
                  <a:srgbClr val="FF0000"/>
                </a:solidFill>
              </a:rPr>
              <a:t>ptrvoid</a:t>
            </a:r>
            <a:r>
              <a:rPr lang="en-US" dirty="0">
                <a:solidFill>
                  <a:srgbClr val="FF0000"/>
                </a:solidFill>
              </a:rPr>
              <a:t>; </a:t>
            </a:r>
            <a:r>
              <a:rPr lang="en-US" dirty="0" smtClean="0"/>
              <a:t>		</a:t>
            </a:r>
            <a:r>
              <a:rPr lang="en-US" dirty="0" smtClean="0">
                <a:solidFill>
                  <a:srgbClr val="FFC000"/>
                </a:solidFill>
              </a:rPr>
              <a:t>//</a:t>
            </a:r>
            <a:r>
              <a:rPr lang="en-US" dirty="0">
                <a:solidFill>
                  <a:srgbClr val="FFC000"/>
                </a:solidFill>
              </a:rPr>
              <a:t>define pointer to void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ptrint</a:t>
            </a:r>
            <a:r>
              <a:rPr lang="en-US" dirty="0" smtClean="0"/>
              <a:t> </a:t>
            </a:r>
            <a:r>
              <a:rPr lang="en-US" dirty="0"/>
              <a:t>= &amp;</a:t>
            </a:r>
            <a:r>
              <a:rPr lang="en-US" dirty="0" err="1"/>
              <a:t>intvar</a:t>
            </a:r>
            <a:r>
              <a:rPr lang="en-US" dirty="0"/>
              <a:t>; 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FFC000"/>
                </a:solidFill>
              </a:rPr>
              <a:t>//</a:t>
            </a:r>
            <a:r>
              <a:rPr lang="en-US" dirty="0">
                <a:solidFill>
                  <a:srgbClr val="FFC000"/>
                </a:solidFill>
              </a:rPr>
              <a:t>ok, </a:t>
            </a:r>
            <a:r>
              <a:rPr lang="en-US" dirty="0" err="1">
                <a:solidFill>
                  <a:srgbClr val="FFC000"/>
                </a:solidFill>
              </a:rPr>
              <a:t>int</a:t>
            </a:r>
            <a:r>
              <a:rPr lang="en-US" dirty="0">
                <a:solidFill>
                  <a:srgbClr val="FFC000"/>
                </a:solidFill>
              </a:rPr>
              <a:t>* to </a:t>
            </a:r>
            <a:r>
              <a:rPr lang="en-US" dirty="0" err="1">
                <a:solidFill>
                  <a:srgbClr val="FFC000"/>
                </a:solidFill>
              </a:rPr>
              <a:t>int</a:t>
            </a:r>
            <a:r>
              <a:rPr lang="en-US" dirty="0">
                <a:solidFill>
                  <a:srgbClr val="FFC000"/>
                </a:solidFill>
              </a:rPr>
              <a:t>*</a:t>
            </a:r>
          </a:p>
          <a:p>
            <a:pPr marL="0" indent="0">
              <a:buNone/>
            </a:pPr>
            <a:r>
              <a:rPr lang="nb-NO" dirty="0" smtClean="0"/>
              <a:t>	// </a:t>
            </a:r>
            <a:r>
              <a:rPr lang="nb-NO" dirty="0"/>
              <a:t>ptrint = &amp;flovar; </a:t>
            </a:r>
            <a:r>
              <a:rPr lang="nb-NO" dirty="0" smtClean="0"/>
              <a:t>	</a:t>
            </a:r>
            <a:r>
              <a:rPr lang="nb-NO" dirty="0" smtClean="0">
                <a:solidFill>
                  <a:srgbClr val="FFC000"/>
                </a:solidFill>
              </a:rPr>
              <a:t>//</a:t>
            </a:r>
            <a:r>
              <a:rPr lang="nb-NO" dirty="0">
                <a:solidFill>
                  <a:srgbClr val="FFC000"/>
                </a:solidFill>
              </a:rPr>
              <a:t>error, float* to int*</a:t>
            </a:r>
          </a:p>
          <a:p>
            <a:pPr marL="0" indent="0">
              <a:buNone/>
            </a:pPr>
            <a:r>
              <a:rPr lang="en-US" dirty="0" smtClean="0"/>
              <a:t>	// </a:t>
            </a:r>
            <a:r>
              <a:rPr lang="en-US" dirty="0" err="1"/>
              <a:t>ptrflo</a:t>
            </a:r>
            <a:r>
              <a:rPr lang="en-US" dirty="0"/>
              <a:t> = &amp;</a:t>
            </a:r>
            <a:r>
              <a:rPr lang="en-US" dirty="0" err="1"/>
              <a:t>intvar</a:t>
            </a:r>
            <a:r>
              <a:rPr lang="en-US" dirty="0"/>
              <a:t>; 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FFC000"/>
                </a:solidFill>
              </a:rPr>
              <a:t>//</a:t>
            </a:r>
            <a:r>
              <a:rPr lang="en-US" dirty="0">
                <a:solidFill>
                  <a:srgbClr val="FFC000"/>
                </a:solidFill>
              </a:rPr>
              <a:t>error, </a:t>
            </a:r>
            <a:r>
              <a:rPr lang="en-US" dirty="0" err="1">
                <a:solidFill>
                  <a:srgbClr val="FFC000"/>
                </a:solidFill>
              </a:rPr>
              <a:t>int</a:t>
            </a:r>
            <a:r>
              <a:rPr lang="en-US" dirty="0">
                <a:solidFill>
                  <a:srgbClr val="FFC000"/>
                </a:solidFill>
              </a:rPr>
              <a:t>* to float*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ptrflo</a:t>
            </a:r>
            <a:r>
              <a:rPr lang="en-US" dirty="0" smtClean="0"/>
              <a:t> </a:t>
            </a:r>
            <a:r>
              <a:rPr lang="en-US" dirty="0"/>
              <a:t>= &amp;</a:t>
            </a:r>
            <a:r>
              <a:rPr lang="en-US" dirty="0" err="1"/>
              <a:t>flovar</a:t>
            </a:r>
            <a:r>
              <a:rPr lang="en-US" dirty="0"/>
              <a:t>; 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FFC000"/>
                </a:solidFill>
              </a:rPr>
              <a:t>//</a:t>
            </a:r>
            <a:r>
              <a:rPr lang="en-US" dirty="0">
                <a:solidFill>
                  <a:srgbClr val="FFC000"/>
                </a:solidFill>
              </a:rPr>
              <a:t>ok, float* to float*</a:t>
            </a:r>
          </a:p>
        </p:txBody>
      </p:sp>
    </p:spTree>
    <p:extLst>
      <p:ext uri="{BB962C8B-B14F-4D97-AF65-F5344CB8AC3E}">
        <p14:creationId xmlns:p14="http://schemas.microsoft.com/office/powerpoint/2010/main" val="306945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ptrvoid</a:t>
            </a:r>
            <a:r>
              <a:rPr lang="en-US" dirty="0" smtClean="0"/>
              <a:t> </a:t>
            </a:r>
            <a:r>
              <a:rPr lang="en-US" dirty="0"/>
              <a:t>= &amp;</a:t>
            </a:r>
            <a:r>
              <a:rPr lang="en-US" dirty="0" err="1"/>
              <a:t>intvar</a:t>
            </a:r>
            <a:r>
              <a:rPr lang="en-US" dirty="0"/>
              <a:t>; 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FFC000"/>
                </a:solidFill>
              </a:rPr>
              <a:t>//</a:t>
            </a:r>
            <a:r>
              <a:rPr lang="en-US" dirty="0">
                <a:solidFill>
                  <a:srgbClr val="FFC000"/>
                </a:solidFill>
              </a:rPr>
              <a:t>ok, </a:t>
            </a:r>
            <a:r>
              <a:rPr lang="en-US" dirty="0" err="1">
                <a:solidFill>
                  <a:srgbClr val="FFC000"/>
                </a:solidFill>
              </a:rPr>
              <a:t>int</a:t>
            </a:r>
            <a:r>
              <a:rPr lang="en-US" dirty="0">
                <a:solidFill>
                  <a:srgbClr val="FFC000"/>
                </a:solidFill>
              </a:rPr>
              <a:t>* to void*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ptrvoid</a:t>
            </a:r>
            <a:r>
              <a:rPr lang="en-US" dirty="0" smtClean="0"/>
              <a:t> </a:t>
            </a:r>
            <a:r>
              <a:rPr lang="en-US" dirty="0"/>
              <a:t>= &amp;</a:t>
            </a:r>
            <a:r>
              <a:rPr lang="en-US" dirty="0" err="1"/>
              <a:t>flovar</a:t>
            </a:r>
            <a:r>
              <a:rPr lang="en-US" dirty="0"/>
              <a:t>; 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FFC000"/>
                </a:solidFill>
              </a:rPr>
              <a:t>//</a:t>
            </a:r>
            <a:r>
              <a:rPr lang="en-US" dirty="0">
                <a:solidFill>
                  <a:srgbClr val="FFC000"/>
                </a:solidFill>
              </a:rPr>
              <a:t>ok, float* to void*</a:t>
            </a:r>
          </a:p>
          <a:p>
            <a:pPr marL="0" indent="0">
              <a:buNone/>
            </a:pPr>
            <a:r>
              <a:rPr lang="en-US" dirty="0" smtClean="0"/>
              <a:t>	return </a:t>
            </a:r>
            <a:r>
              <a:rPr lang="en-US" dirty="0"/>
              <a:t>0;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103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Pointers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sz="2400" dirty="0"/>
              <a:t>What are pointers </a:t>
            </a:r>
            <a:r>
              <a:rPr lang="en-US" sz="2400" dirty="0" smtClean="0"/>
              <a:t>for? </a:t>
            </a:r>
            <a:r>
              <a:rPr lang="en-US" sz="2400" dirty="0"/>
              <a:t>Here are some common uses</a:t>
            </a:r>
            <a:r>
              <a:rPr lang="en-US" sz="2400" dirty="0" smtClean="0"/>
              <a:t>:</a:t>
            </a:r>
          </a:p>
          <a:p>
            <a:pPr algn="just"/>
            <a:endParaRPr lang="en-US" sz="2400" dirty="0"/>
          </a:p>
          <a:p>
            <a:pPr lvl="1" algn="just"/>
            <a:r>
              <a:rPr lang="en-US" sz="2400" dirty="0" smtClean="0"/>
              <a:t>Accessing </a:t>
            </a:r>
            <a:r>
              <a:rPr lang="en-US" sz="2400" dirty="0"/>
              <a:t>array </a:t>
            </a:r>
            <a:r>
              <a:rPr lang="en-US" sz="2400" dirty="0" smtClean="0"/>
              <a:t>elements</a:t>
            </a:r>
          </a:p>
          <a:p>
            <a:pPr lvl="1" algn="just"/>
            <a:endParaRPr lang="en-US" sz="2400" dirty="0"/>
          </a:p>
          <a:p>
            <a:pPr lvl="1" algn="just"/>
            <a:r>
              <a:rPr lang="en-US" sz="2400" dirty="0" smtClean="0"/>
              <a:t>Passing </a:t>
            </a:r>
            <a:r>
              <a:rPr lang="en-US" sz="2400" dirty="0"/>
              <a:t>arguments to a function when the </a:t>
            </a:r>
            <a:r>
              <a:rPr lang="en-US" sz="2400" dirty="0" smtClean="0"/>
              <a:t>function needs </a:t>
            </a:r>
            <a:r>
              <a:rPr lang="en-US" sz="2400" dirty="0"/>
              <a:t>to modify the original </a:t>
            </a:r>
            <a:r>
              <a:rPr lang="en-US" sz="2400" dirty="0" smtClean="0"/>
              <a:t>argument</a:t>
            </a:r>
          </a:p>
          <a:p>
            <a:pPr lvl="1" algn="just"/>
            <a:endParaRPr lang="en-US" sz="2400" dirty="0"/>
          </a:p>
          <a:p>
            <a:pPr lvl="1" algn="just"/>
            <a:r>
              <a:rPr lang="en-US" sz="2400" dirty="0" smtClean="0"/>
              <a:t>Passing </a:t>
            </a:r>
            <a:r>
              <a:rPr lang="en-US" sz="2400" dirty="0"/>
              <a:t>arrays and strings to </a:t>
            </a:r>
            <a:r>
              <a:rPr lang="en-US" sz="2400" dirty="0" smtClean="0"/>
              <a:t>functions</a:t>
            </a:r>
          </a:p>
          <a:p>
            <a:pPr lvl="1" algn="just"/>
            <a:endParaRPr lang="en-US" sz="2400" dirty="0"/>
          </a:p>
          <a:p>
            <a:pPr lvl="1" algn="just"/>
            <a:r>
              <a:rPr lang="en-US" sz="2400" dirty="0" smtClean="0"/>
              <a:t>Obtaining </a:t>
            </a:r>
            <a:r>
              <a:rPr lang="en-US" sz="2400" dirty="0"/>
              <a:t>memory from the </a:t>
            </a:r>
            <a:r>
              <a:rPr lang="en-US" sz="2400" dirty="0" smtClean="0"/>
              <a:t>system</a:t>
            </a:r>
          </a:p>
          <a:p>
            <a:pPr lvl="1" algn="just"/>
            <a:endParaRPr lang="en-US" sz="2400" dirty="0"/>
          </a:p>
          <a:p>
            <a:pPr lvl="1" algn="just"/>
            <a:r>
              <a:rPr lang="en-US" sz="2400" dirty="0" smtClean="0"/>
              <a:t>Creating </a:t>
            </a:r>
            <a:r>
              <a:rPr lang="en-US" sz="2400" dirty="0"/>
              <a:t>data structures such as linked lists</a:t>
            </a:r>
          </a:p>
        </p:txBody>
      </p:sp>
    </p:spTree>
    <p:extLst>
      <p:ext uri="{BB962C8B-B14F-4D97-AF65-F5344CB8AC3E}">
        <p14:creationId xmlns:p14="http://schemas.microsoft.com/office/powerpoint/2010/main" val="229178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Addresses and 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byte in </a:t>
            </a:r>
            <a:r>
              <a:rPr lang="en-US" dirty="0" smtClean="0"/>
              <a:t>the computer’s </a:t>
            </a:r>
            <a:r>
              <a:rPr lang="en-US" dirty="0"/>
              <a:t>memory has an </a:t>
            </a:r>
            <a:r>
              <a:rPr lang="en-US" i="1" dirty="0" smtClean="0"/>
              <a:t>address</a:t>
            </a:r>
            <a:r>
              <a:rPr lang="en-US" dirty="0" smtClean="0"/>
              <a:t>.</a:t>
            </a:r>
          </a:p>
          <a:p>
            <a:r>
              <a:rPr lang="en-US" dirty="0"/>
              <a:t>Your program, when it is loaded into memory, occupies a certain range of these addresses</a:t>
            </a:r>
            <a:r>
              <a:rPr lang="en-US" dirty="0" smtClean="0"/>
              <a:t>.</a:t>
            </a:r>
          </a:p>
          <a:p>
            <a:r>
              <a:rPr lang="en-US" dirty="0"/>
              <a:t>E</a:t>
            </a:r>
            <a:r>
              <a:rPr lang="en-US" dirty="0" smtClean="0"/>
              <a:t>very </a:t>
            </a:r>
            <a:r>
              <a:rPr lang="en-US" dirty="0"/>
              <a:t>variable and every function in your program starts at a particular address.</a:t>
            </a:r>
          </a:p>
        </p:txBody>
      </p:sp>
    </p:spTree>
    <p:extLst>
      <p:ext uri="{BB962C8B-B14F-4D97-AF65-F5344CB8AC3E}">
        <p14:creationId xmlns:p14="http://schemas.microsoft.com/office/powerpoint/2010/main" val="223209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18952" y="764373"/>
            <a:ext cx="6452316" cy="5841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13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Address-of Operator </a:t>
            </a:r>
            <a:r>
              <a:rPr lang="en-US" dirty="0" smtClean="0"/>
              <a:t>“&amp;”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main()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var1 = 11; </a:t>
            </a:r>
            <a:r>
              <a:rPr lang="en-US" dirty="0">
                <a:solidFill>
                  <a:srgbClr val="FFC000"/>
                </a:solidFill>
              </a:rPr>
              <a:t>//define and initialize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var2 = 22; </a:t>
            </a:r>
            <a:r>
              <a:rPr lang="en-US" dirty="0">
                <a:solidFill>
                  <a:srgbClr val="FFC000"/>
                </a:solidFill>
              </a:rPr>
              <a:t>//three variables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var3 = 33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cout</a:t>
            </a:r>
            <a:r>
              <a:rPr lang="en-US" dirty="0"/>
              <a:t> &lt;&lt; &amp;var1 &lt;&lt; </a:t>
            </a:r>
            <a:r>
              <a:rPr lang="en-US" dirty="0" err="1"/>
              <a:t>endl</a:t>
            </a:r>
            <a:r>
              <a:rPr lang="en-US" dirty="0"/>
              <a:t> 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FFC000"/>
                </a:solidFill>
              </a:rPr>
              <a:t>//</a:t>
            </a:r>
            <a:r>
              <a:rPr lang="en-US" dirty="0">
                <a:solidFill>
                  <a:srgbClr val="FFC000"/>
                </a:solidFill>
              </a:rPr>
              <a:t>print the addresses</a:t>
            </a:r>
          </a:p>
          <a:p>
            <a:pPr marL="0" indent="0">
              <a:buNone/>
            </a:pPr>
            <a:r>
              <a:rPr lang="en-US" dirty="0" smtClean="0"/>
              <a:t>	&lt;&lt; </a:t>
            </a:r>
            <a:r>
              <a:rPr lang="en-US" dirty="0"/>
              <a:t>&amp;var2 &lt;&lt; </a:t>
            </a:r>
            <a:r>
              <a:rPr lang="en-US" dirty="0" err="1"/>
              <a:t>endl</a:t>
            </a:r>
            <a:r>
              <a:rPr lang="en-US" dirty="0"/>
              <a:t> </a:t>
            </a:r>
            <a:r>
              <a:rPr lang="en-US" dirty="0" smtClean="0"/>
              <a:t>		</a:t>
            </a:r>
            <a:r>
              <a:rPr lang="en-US" dirty="0" smtClean="0">
                <a:solidFill>
                  <a:srgbClr val="FFC000"/>
                </a:solidFill>
              </a:rPr>
              <a:t>//</a:t>
            </a:r>
            <a:r>
              <a:rPr lang="en-US" dirty="0">
                <a:solidFill>
                  <a:srgbClr val="FFC000"/>
                </a:solidFill>
              </a:rPr>
              <a:t>of these variables</a:t>
            </a:r>
          </a:p>
          <a:p>
            <a:pPr marL="0" indent="0">
              <a:buNone/>
            </a:pPr>
            <a:r>
              <a:rPr lang="en-US" dirty="0" smtClean="0"/>
              <a:t>	&lt;&lt; </a:t>
            </a:r>
            <a:r>
              <a:rPr lang="en-US" dirty="0"/>
              <a:t>&amp;var3 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smtClean="0"/>
              <a:t>	return </a:t>
            </a:r>
            <a:r>
              <a:rPr lang="en-US" dirty="0"/>
              <a:t>0;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3939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0x8f4ffff4 </a:t>
            </a:r>
            <a:r>
              <a:rPr lang="en-US" dirty="0" smtClean="0"/>
              <a:t>← </a:t>
            </a:r>
            <a:r>
              <a:rPr lang="en-US" dirty="0">
                <a:solidFill>
                  <a:srgbClr val="FF0000"/>
                </a:solidFill>
              </a:rPr>
              <a:t>address of var1</a:t>
            </a:r>
          </a:p>
          <a:p>
            <a:pPr marL="0" indent="0">
              <a:buNone/>
            </a:pPr>
            <a:r>
              <a:rPr lang="en-US" dirty="0"/>
              <a:t>0x8f4ffff2 </a:t>
            </a:r>
            <a:r>
              <a:rPr lang="en-US" dirty="0" smtClean="0"/>
              <a:t>← </a:t>
            </a:r>
            <a:r>
              <a:rPr lang="en-US" dirty="0">
                <a:solidFill>
                  <a:srgbClr val="FF0000"/>
                </a:solidFill>
              </a:rPr>
              <a:t>address of var2</a:t>
            </a:r>
          </a:p>
          <a:p>
            <a:pPr marL="0" indent="0">
              <a:buNone/>
            </a:pPr>
            <a:r>
              <a:rPr lang="en-US" dirty="0"/>
              <a:t>0x8f4ffff0 </a:t>
            </a:r>
            <a:r>
              <a:rPr lang="en-US" dirty="0" smtClean="0"/>
              <a:t>← </a:t>
            </a:r>
            <a:r>
              <a:rPr lang="en-US" dirty="0">
                <a:solidFill>
                  <a:srgbClr val="FF0000"/>
                </a:solidFill>
              </a:rPr>
              <a:t>address of var3</a:t>
            </a:r>
          </a:p>
        </p:txBody>
      </p:sp>
    </p:spTree>
    <p:extLst>
      <p:ext uri="{BB962C8B-B14F-4D97-AF65-F5344CB8AC3E}">
        <p14:creationId xmlns:p14="http://schemas.microsoft.com/office/powerpoint/2010/main" val="48161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9404" y="1160360"/>
            <a:ext cx="6616325" cy="4892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83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&lt;&lt; insertion operator interprets the addresses in hexadecimal </a:t>
            </a:r>
            <a:r>
              <a:rPr lang="en-US" dirty="0" smtClean="0"/>
              <a:t>arithmetic.</a:t>
            </a:r>
          </a:p>
          <a:p>
            <a:r>
              <a:rPr lang="en-US" dirty="0"/>
              <a:t>The addresses appear in descending order because local variables are stored on the </a:t>
            </a:r>
            <a:r>
              <a:rPr lang="en-US" dirty="0" smtClean="0"/>
              <a:t>stack, which </a:t>
            </a:r>
            <a:r>
              <a:rPr lang="en-US" dirty="0"/>
              <a:t>grows downward in </a:t>
            </a:r>
            <a:r>
              <a:rPr lang="en-US" dirty="0" smtClean="0"/>
              <a:t>memory</a:t>
            </a:r>
          </a:p>
          <a:p>
            <a:r>
              <a:rPr lang="en-US" dirty="0"/>
              <a:t>If we had used global variables, they would have </a:t>
            </a:r>
            <a:r>
              <a:rPr lang="en-US" dirty="0" smtClean="0"/>
              <a:t>ascending addresses</a:t>
            </a:r>
            <a:r>
              <a:rPr lang="en-US" dirty="0"/>
              <a:t>, since global variables are stored on the heap, which grows upward</a:t>
            </a:r>
          </a:p>
        </p:txBody>
      </p:sp>
    </p:spTree>
    <p:extLst>
      <p:ext uri="{BB962C8B-B14F-4D97-AF65-F5344CB8AC3E}">
        <p14:creationId xmlns:p14="http://schemas.microsoft.com/office/powerpoint/2010/main" val="317024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variable that holds an address value </a:t>
            </a:r>
            <a:r>
              <a:rPr lang="en-US" dirty="0" smtClean="0"/>
              <a:t>is called </a:t>
            </a:r>
            <a:r>
              <a:rPr lang="en-US" dirty="0"/>
              <a:t>a </a:t>
            </a:r>
            <a:r>
              <a:rPr lang="en-US" i="1" dirty="0">
                <a:solidFill>
                  <a:srgbClr val="FF0000"/>
                </a:solidFill>
              </a:rPr>
              <a:t>pointer variable</a:t>
            </a:r>
            <a:r>
              <a:rPr lang="en-US" dirty="0"/>
              <a:t>, or simply a </a:t>
            </a:r>
            <a:r>
              <a:rPr lang="en-US" i="1" dirty="0">
                <a:solidFill>
                  <a:srgbClr val="FF0000"/>
                </a:solidFill>
              </a:rPr>
              <a:t>pointer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main()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sv-SE" dirty="0" smtClean="0"/>
              <a:t>	int </a:t>
            </a:r>
            <a:r>
              <a:rPr lang="sv-SE" dirty="0"/>
              <a:t>var1 = 11; </a:t>
            </a:r>
            <a:r>
              <a:rPr lang="sv-SE" dirty="0" smtClean="0"/>
              <a:t>			</a:t>
            </a:r>
            <a:r>
              <a:rPr lang="sv-SE" dirty="0" smtClean="0">
                <a:solidFill>
                  <a:srgbClr val="FFC000"/>
                </a:solidFill>
              </a:rPr>
              <a:t>//</a:t>
            </a:r>
            <a:r>
              <a:rPr lang="sv-SE" dirty="0">
                <a:solidFill>
                  <a:srgbClr val="FFC000"/>
                </a:solidFill>
              </a:rPr>
              <a:t>two integer variables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var2 = 22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&amp;var1 &lt;&lt; </a:t>
            </a:r>
            <a:r>
              <a:rPr lang="en-US" dirty="0" err="1"/>
              <a:t>endl</a:t>
            </a:r>
            <a:r>
              <a:rPr lang="en-US" dirty="0"/>
              <a:t> 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FFC000"/>
                </a:solidFill>
              </a:rPr>
              <a:t>//</a:t>
            </a:r>
            <a:r>
              <a:rPr lang="en-US" dirty="0">
                <a:solidFill>
                  <a:srgbClr val="FFC000"/>
                </a:solidFill>
              </a:rPr>
              <a:t>print addresses of </a:t>
            </a:r>
            <a:r>
              <a:rPr lang="en-US" dirty="0" smtClean="0"/>
              <a:t>						</a:t>
            </a:r>
            <a:r>
              <a:rPr lang="en-US" dirty="0" smtClean="0">
                <a:solidFill>
                  <a:srgbClr val="FFC000"/>
                </a:solidFill>
              </a:rPr>
              <a:t>//variables</a:t>
            </a: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US" dirty="0" smtClean="0"/>
              <a:t>	&lt;&lt; </a:t>
            </a:r>
            <a:r>
              <a:rPr lang="en-US" dirty="0"/>
              <a:t>&amp;var2 &lt;&lt; </a:t>
            </a:r>
            <a:r>
              <a:rPr lang="en-US" dirty="0" err="1"/>
              <a:t>endl</a:t>
            </a:r>
            <a:r>
              <a:rPr lang="en-US" dirty="0"/>
              <a:t> 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/>
              <a:t>* </a:t>
            </a:r>
            <a:r>
              <a:rPr lang="en-US" dirty="0" err="1"/>
              <a:t>ptr</a:t>
            </a:r>
            <a:r>
              <a:rPr lang="en-US" dirty="0"/>
              <a:t>; </a:t>
            </a:r>
            <a:r>
              <a:rPr lang="en-US" dirty="0" smtClean="0"/>
              <a:t>			</a:t>
            </a:r>
            <a:r>
              <a:rPr lang="en-US" dirty="0" smtClean="0">
                <a:solidFill>
                  <a:srgbClr val="FFC000"/>
                </a:solidFill>
              </a:rPr>
              <a:t>//pointer </a:t>
            </a:r>
            <a:r>
              <a:rPr lang="en-US" dirty="0">
                <a:solidFill>
                  <a:srgbClr val="FFC000"/>
                </a:solidFill>
              </a:rPr>
              <a:t>to integers</a:t>
            </a:r>
          </a:p>
          <a:p>
            <a:pPr marL="0" indent="0">
              <a:buNone/>
            </a:pPr>
            <a:r>
              <a:rPr lang="da-DK" dirty="0" smtClean="0"/>
              <a:t>	ptr </a:t>
            </a:r>
            <a:r>
              <a:rPr lang="da-DK" dirty="0"/>
              <a:t>= &amp;var1</a:t>
            </a:r>
            <a:r>
              <a:rPr lang="da-DK" dirty="0" smtClean="0"/>
              <a:t>;			</a:t>
            </a:r>
            <a:r>
              <a:rPr lang="da-DK" dirty="0" smtClean="0">
                <a:solidFill>
                  <a:srgbClr val="FFC000"/>
                </a:solidFill>
              </a:rPr>
              <a:t>//</a:t>
            </a:r>
            <a:r>
              <a:rPr lang="da-DK" dirty="0">
                <a:solidFill>
                  <a:srgbClr val="FFC000"/>
                </a:solidFill>
              </a:rPr>
              <a:t>pointer points to </a:t>
            </a:r>
            <a:r>
              <a:rPr lang="da-DK" dirty="0" smtClean="0">
                <a:solidFill>
                  <a:srgbClr val="FFC000"/>
                </a:solidFill>
              </a:rPr>
              <a:t>var1</a:t>
            </a:r>
            <a:endParaRPr lang="da-DK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49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59</TotalTime>
  <Words>345</Words>
  <Application>Microsoft Office PowerPoint</Application>
  <PresentationFormat>On-screen Show (4:3)</PresentationFormat>
  <Paragraphs>105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Century Gothic</vt:lpstr>
      <vt:lpstr>Vapor Trail</vt:lpstr>
      <vt:lpstr>Pointers</vt:lpstr>
      <vt:lpstr>Pointers uses</vt:lpstr>
      <vt:lpstr>Addresses and Pointers</vt:lpstr>
      <vt:lpstr>PowerPoint Presentation</vt:lpstr>
      <vt:lpstr>The Address-of Operator “&amp;”</vt:lpstr>
      <vt:lpstr>output</vt:lpstr>
      <vt:lpstr>PowerPoint Presentation</vt:lpstr>
      <vt:lpstr>Continued…</vt:lpstr>
      <vt:lpstr>Pointer variables</vt:lpstr>
      <vt:lpstr>Continued…</vt:lpstr>
      <vt:lpstr>Continued…</vt:lpstr>
      <vt:lpstr>Accessing the Variable Pointed To</vt:lpstr>
      <vt:lpstr>Continued…</vt:lpstr>
      <vt:lpstr>summary</vt:lpstr>
      <vt:lpstr>Pointer to void</vt:lpstr>
      <vt:lpstr>Continue…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Pointers</dc:title>
  <dc:creator>Nauman</dc:creator>
  <cp:lastModifiedBy>Nauman Ahmad</cp:lastModifiedBy>
  <cp:revision>12</cp:revision>
  <dcterms:created xsi:type="dcterms:W3CDTF">2017-07-25T14:26:40Z</dcterms:created>
  <dcterms:modified xsi:type="dcterms:W3CDTF">2020-05-03T10:57:19Z</dcterms:modified>
</cp:coreProperties>
</file>