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87" r:id="rId4"/>
    <p:sldId id="258" r:id="rId5"/>
    <p:sldId id="259" r:id="rId6"/>
    <p:sldId id="260" r:id="rId7"/>
    <p:sldId id="261" r:id="rId8"/>
    <p:sldId id="262" r:id="rId9"/>
    <p:sldId id="263" r:id="rId10"/>
    <p:sldId id="264" r:id="rId11"/>
    <p:sldId id="288" r:id="rId12"/>
    <p:sldId id="289" r:id="rId13"/>
    <p:sldId id="290" r:id="rId14"/>
    <p:sldId id="291" r:id="rId15"/>
    <p:sldId id="265" r:id="rId16"/>
    <p:sldId id="266" r:id="rId17"/>
    <p:sldId id="267" r:id="rId18"/>
    <p:sldId id="268" r:id="rId19"/>
    <p:sldId id="269" r:id="rId20"/>
    <p:sldId id="270" r:id="rId21"/>
    <p:sldId id="271" r:id="rId22"/>
    <p:sldId id="272" r:id="rId23"/>
    <p:sldId id="273" r:id="rId24"/>
    <p:sldId id="274" r:id="rId25"/>
    <p:sldId id="292" r:id="rId26"/>
    <p:sldId id="293" r:id="rId27"/>
    <p:sldId id="294" r:id="rId28"/>
    <p:sldId id="296" r:id="rId29"/>
    <p:sldId id="298" r:id="rId30"/>
    <p:sldId id="299" r:id="rId31"/>
    <p:sldId id="300" r:id="rId32"/>
    <p:sldId id="301" r:id="rId33"/>
    <p:sldId id="302" r:id="rId34"/>
    <p:sldId id="303" r:id="rId35"/>
    <p:sldId id="304" r:id="rId36"/>
    <p:sldId id="275" r:id="rId37"/>
    <p:sldId id="276" r:id="rId38"/>
    <p:sldId id="277" r:id="rId39"/>
    <p:sldId id="278" r:id="rId40"/>
    <p:sldId id="279" r:id="rId41"/>
    <p:sldId id="280" r:id="rId42"/>
    <p:sldId id="281" r:id="rId43"/>
    <p:sldId id="282" r:id="rId44"/>
    <p:sldId id="283" r:id="rId45"/>
    <p:sldId id="284" r:id="rId46"/>
    <p:sldId id="285" r:id="rId47"/>
    <p:sldId id="305" r:id="rId48"/>
    <p:sldId id="306" r:id="rId49"/>
    <p:sldId id="307" r:id="rId50"/>
    <p:sldId id="308" r:id="rId51"/>
    <p:sldId id="309" r:id="rId52"/>
    <p:sldId id="286" r:id="rId5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445BA1-5AA6-4B1E-BDE9-3FA3A270340A}" type="datetimeFigureOut">
              <a:rPr lang="en-US" smtClean="0"/>
              <a:pPr/>
              <a:t>4/7/2020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6982D264-150D-4EB9-A2E9-31718DE343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E8F0996-AEBE-40A7-9038-E79FAADBF3B7}" type="slidenum">
              <a:rPr lang="en-US"/>
              <a:pPr/>
              <a:t>30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FC82037-E0F8-479D-BC15-27F1FEC9F929}" type="slidenum">
              <a:rPr lang="en-US"/>
              <a:pPr/>
              <a:t>31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3D59756-5D8B-4923-9515-18A171E196AD}" type="slidenum">
              <a:rPr lang="en-US"/>
              <a:pPr/>
              <a:t>32</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9EFF836-874D-4368-B116-80AA429C84A0}" type="slidenum">
              <a:rPr lang="en-US"/>
              <a:pPr/>
              <a:t>33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26FC56D-9EC7-4370-B6CF-0B97248FD5C8}" type="slidenum">
              <a:rPr lang="en-US"/>
              <a:pPr/>
              <a:t>34</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601BBDC-CD9D-4FC2-BB7F-3DB4B69D0380}" type="slidenum">
              <a:rPr lang="en-US"/>
              <a:pPr/>
              <a:t>35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6F2F9F"/>
                </a:solidFill>
                <a:latin typeface="PMingLiU"/>
                <a:cs typeface="PMingLiU"/>
              </a:defRPr>
            </a:lvl1pPr>
          </a:lstStyle>
          <a:p>
            <a:endParaRPr/>
          </a:p>
        </p:txBody>
      </p:sp>
      <p:sp>
        <p:nvSpPr>
          <p:cNvPr id="3" name="Holder 3"/>
          <p:cNvSpPr>
            <a:spLocks noGrp="1"/>
          </p:cNvSpPr>
          <p:nvPr>
            <p:ph type="body" idx="1"/>
          </p:nvPr>
        </p:nvSpPr>
        <p:spPr/>
        <p:txBody>
          <a:bodyPr lIns="0" tIns="0" rIns="0" bIns="0"/>
          <a:lstStyle>
            <a:lvl1pPr>
              <a:defRPr sz="3200" b="0" i="0">
                <a:solidFill>
                  <a:srgbClr val="404040"/>
                </a:solidFill>
                <a:latin typeface="Berlin Sans FB"/>
                <a:cs typeface="Berlin Sans FB"/>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6F2F9F"/>
                </a:solidFill>
                <a:latin typeface="PMingLiU"/>
                <a:cs typeface="PMingLiU"/>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6F2F9F"/>
                </a:solidFill>
                <a:latin typeface="PMingLiU"/>
                <a:cs typeface="PMingLiU"/>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029944" y="287781"/>
            <a:ext cx="7084110" cy="1244600"/>
          </a:xfrm>
          <a:prstGeom prst="rect">
            <a:avLst/>
          </a:prstGeom>
        </p:spPr>
        <p:txBody>
          <a:bodyPr wrap="square" lIns="0" tIns="0" rIns="0" bIns="0">
            <a:spAutoFit/>
          </a:bodyPr>
          <a:lstStyle>
            <a:lvl1pPr>
              <a:defRPr sz="4000" b="0" i="0">
                <a:solidFill>
                  <a:srgbClr val="6F2F9F"/>
                </a:solidFill>
                <a:latin typeface="PMingLiU"/>
                <a:cs typeface="PMingLiU"/>
              </a:defRPr>
            </a:lvl1pPr>
          </a:lstStyle>
          <a:p>
            <a:endParaRPr/>
          </a:p>
        </p:txBody>
      </p:sp>
      <p:sp>
        <p:nvSpPr>
          <p:cNvPr id="3" name="Holder 3"/>
          <p:cNvSpPr>
            <a:spLocks noGrp="1"/>
          </p:cNvSpPr>
          <p:nvPr>
            <p:ph type="body" idx="1"/>
          </p:nvPr>
        </p:nvSpPr>
        <p:spPr>
          <a:xfrm>
            <a:off x="534034" y="1346962"/>
            <a:ext cx="8075930" cy="4758055"/>
          </a:xfrm>
          <a:prstGeom prst="rect">
            <a:avLst/>
          </a:prstGeom>
        </p:spPr>
        <p:txBody>
          <a:bodyPr wrap="square" lIns="0" tIns="0" rIns="0" bIns="0">
            <a:spAutoFit/>
          </a:bodyPr>
          <a:lstStyle>
            <a:lvl1pPr>
              <a:defRPr sz="3200" b="0" i="0">
                <a:solidFill>
                  <a:srgbClr val="404040"/>
                </a:solidFill>
                <a:latin typeface="Berlin Sans FB"/>
                <a:cs typeface="Berlin Sans FB"/>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4/7/2020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82823" y="1528572"/>
            <a:ext cx="3579876" cy="5501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99207" y="961516"/>
            <a:ext cx="3546982" cy="5167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19982" y="1081658"/>
            <a:ext cx="127635" cy="179070"/>
          </a:xfrm>
          <a:custGeom>
            <a:avLst/>
            <a:gdLst/>
            <a:ahLst/>
            <a:cxnLst/>
            <a:rect l="l" t="t" r="r" b="b"/>
            <a:pathLst>
              <a:path w="127635" h="179069">
                <a:moveTo>
                  <a:pt x="67817" y="0"/>
                </a:moveTo>
                <a:lnTo>
                  <a:pt x="0" y="178942"/>
                </a:lnTo>
                <a:lnTo>
                  <a:pt x="127634" y="178942"/>
                </a:lnTo>
                <a:lnTo>
                  <a:pt x="67817" y="0"/>
                </a:lnTo>
                <a:close/>
              </a:path>
            </a:pathLst>
          </a:custGeom>
          <a:ln w="9144">
            <a:solidFill>
              <a:srgbClr val="5C4379"/>
            </a:solidFill>
          </a:ln>
        </p:spPr>
        <p:txBody>
          <a:bodyPr wrap="square" lIns="0" tIns="0" rIns="0" bIns="0" rtlCol="0"/>
          <a:lstStyle/>
          <a:p>
            <a:endParaRPr/>
          </a:p>
        </p:txBody>
      </p:sp>
      <p:sp>
        <p:nvSpPr>
          <p:cNvPr id="5" name="object 5"/>
          <p:cNvSpPr/>
          <p:nvPr/>
        </p:nvSpPr>
        <p:spPr>
          <a:xfrm>
            <a:off x="4383278" y="1008633"/>
            <a:ext cx="146050" cy="19850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09895" y="1007872"/>
            <a:ext cx="131572" cy="19596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376417" y="980439"/>
            <a:ext cx="417195" cy="481965"/>
          </a:xfrm>
          <a:custGeom>
            <a:avLst/>
            <a:gdLst/>
            <a:ahLst/>
            <a:cxnLst/>
            <a:rect l="l" t="t" r="r" b="b"/>
            <a:pathLst>
              <a:path w="417195" h="481965">
                <a:moveTo>
                  <a:pt x="0" y="0"/>
                </a:moveTo>
                <a:lnTo>
                  <a:pt x="239522" y="0"/>
                </a:lnTo>
                <a:lnTo>
                  <a:pt x="288047" y="5478"/>
                </a:lnTo>
                <a:lnTo>
                  <a:pt x="322738" y="21923"/>
                </a:lnTo>
                <a:lnTo>
                  <a:pt x="343570" y="49345"/>
                </a:lnTo>
                <a:lnTo>
                  <a:pt x="350520" y="87757"/>
                </a:lnTo>
                <a:lnTo>
                  <a:pt x="343259" y="132810"/>
                </a:lnTo>
                <a:lnTo>
                  <a:pt x="321484" y="174243"/>
                </a:lnTo>
                <a:lnTo>
                  <a:pt x="285208" y="212058"/>
                </a:lnTo>
                <a:lnTo>
                  <a:pt x="234442" y="246252"/>
                </a:lnTo>
                <a:lnTo>
                  <a:pt x="314452" y="365633"/>
                </a:lnTo>
                <a:lnTo>
                  <a:pt x="340570" y="401544"/>
                </a:lnTo>
                <a:lnTo>
                  <a:pt x="366331" y="427561"/>
                </a:lnTo>
                <a:lnTo>
                  <a:pt x="391711" y="443696"/>
                </a:lnTo>
                <a:lnTo>
                  <a:pt x="416687" y="449961"/>
                </a:lnTo>
                <a:lnTo>
                  <a:pt x="416687" y="481838"/>
                </a:lnTo>
                <a:lnTo>
                  <a:pt x="321437" y="481838"/>
                </a:lnTo>
                <a:lnTo>
                  <a:pt x="306625" y="479669"/>
                </a:lnTo>
                <a:lnTo>
                  <a:pt x="292862" y="473154"/>
                </a:lnTo>
                <a:lnTo>
                  <a:pt x="280146" y="462281"/>
                </a:lnTo>
                <a:lnTo>
                  <a:pt x="268478" y="447039"/>
                </a:lnTo>
                <a:lnTo>
                  <a:pt x="138049" y="225679"/>
                </a:lnTo>
                <a:lnTo>
                  <a:pt x="138049" y="398907"/>
                </a:lnTo>
                <a:lnTo>
                  <a:pt x="141569" y="420508"/>
                </a:lnTo>
                <a:lnTo>
                  <a:pt x="152114" y="436181"/>
                </a:lnTo>
                <a:lnTo>
                  <a:pt x="169660" y="445948"/>
                </a:lnTo>
                <a:lnTo>
                  <a:pt x="194183" y="449834"/>
                </a:lnTo>
                <a:lnTo>
                  <a:pt x="194183" y="481838"/>
                </a:lnTo>
                <a:lnTo>
                  <a:pt x="0" y="481838"/>
                </a:lnTo>
                <a:lnTo>
                  <a:pt x="0" y="449707"/>
                </a:lnTo>
                <a:lnTo>
                  <a:pt x="16595" y="448843"/>
                </a:lnTo>
                <a:lnTo>
                  <a:pt x="29797" y="446801"/>
                </a:lnTo>
                <a:lnTo>
                  <a:pt x="54903" y="412571"/>
                </a:lnTo>
                <a:lnTo>
                  <a:pt x="55499" y="398780"/>
                </a:lnTo>
                <a:lnTo>
                  <a:pt x="55499" y="82550"/>
                </a:lnTo>
                <a:lnTo>
                  <a:pt x="45974" y="42925"/>
                </a:lnTo>
                <a:lnTo>
                  <a:pt x="0" y="32258"/>
                </a:lnTo>
                <a:lnTo>
                  <a:pt x="0" y="0"/>
                </a:lnTo>
                <a:close/>
              </a:path>
            </a:pathLst>
          </a:custGeom>
          <a:ln w="9144">
            <a:solidFill>
              <a:srgbClr val="5C4379"/>
            </a:solidFill>
          </a:ln>
        </p:spPr>
        <p:txBody>
          <a:bodyPr wrap="square" lIns="0" tIns="0" rIns="0" bIns="0" rtlCol="0"/>
          <a:lstStyle/>
          <a:p>
            <a:endParaRPr/>
          </a:p>
        </p:txBody>
      </p:sp>
      <p:sp>
        <p:nvSpPr>
          <p:cNvPr id="8" name="object 8"/>
          <p:cNvSpPr/>
          <p:nvPr/>
        </p:nvSpPr>
        <p:spPr>
          <a:xfrm>
            <a:off x="3263010" y="980439"/>
            <a:ext cx="483870" cy="481965"/>
          </a:xfrm>
          <a:custGeom>
            <a:avLst/>
            <a:gdLst/>
            <a:ahLst/>
            <a:cxnLst/>
            <a:rect l="l" t="t" r="r" b="b"/>
            <a:pathLst>
              <a:path w="483870" h="481965">
                <a:moveTo>
                  <a:pt x="0" y="0"/>
                </a:moveTo>
                <a:lnTo>
                  <a:pt x="193421" y="0"/>
                </a:lnTo>
                <a:lnTo>
                  <a:pt x="193421" y="32131"/>
                </a:lnTo>
                <a:lnTo>
                  <a:pt x="176823" y="33154"/>
                </a:lnTo>
                <a:lnTo>
                  <a:pt x="163607" y="35274"/>
                </a:lnTo>
                <a:lnTo>
                  <a:pt x="138622" y="68962"/>
                </a:lnTo>
                <a:lnTo>
                  <a:pt x="138049" y="82676"/>
                </a:lnTo>
                <a:lnTo>
                  <a:pt x="138049" y="200533"/>
                </a:lnTo>
                <a:lnTo>
                  <a:pt x="345566" y="200533"/>
                </a:lnTo>
                <a:lnTo>
                  <a:pt x="345566" y="82676"/>
                </a:lnTo>
                <a:lnTo>
                  <a:pt x="336168" y="42925"/>
                </a:lnTo>
                <a:lnTo>
                  <a:pt x="290194" y="32258"/>
                </a:lnTo>
                <a:lnTo>
                  <a:pt x="290194" y="0"/>
                </a:lnTo>
                <a:lnTo>
                  <a:pt x="483615" y="0"/>
                </a:lnTo>
                <a:lnTo>
                  <a:pt x="483615" y="32131"/>
                </a:lnTo>
                <a:lnTo>
                  <a:pt x="467020" y="33154"/>
                </a:lnTo>
                <a:lnTo>
                  <a:pt x="453818" y="35274"/>
                </a:lnTo>
                <a:lnTo>
                  <a:pt x="428819" y="68855"/>
                </a:lnTo>
                <a:lnTo>
                  <a:pt x="428243" y="82550"/>
                </a:lnTo>
                <a:lnTo>
                  <a:pt x="428243" y="398780"/>
                </a:lnTo>
                <a:lnTo>
                  <a:pt x="437514" y="439293"/>
                </a:lnTo>
                <a:lnTo>
                  <a:pt x="483615" y="449707"/>
                </a:lnTo>
                <a:lnTo>
                  <a:pt x="483615" y="481838"/>
                </a:lnTo>
                <a:lnTo>
                  <a:pt x="290194" y="481838"/>
                </a:lnTo>
                <a:lnTo>
                  <a:pt x="290194" y="449707"/>
                </a:lnTo>
                <a:lnTo>
                  <a:pt x="306627" y="448823"/>
                </a:lnTo>
                <a:lnTo>
                  <a:pt x="319738" y="446738"/>
                </a:lnTo>
                <a:lnTo>
                  <a:pt x="344971" y="412480"/>
                </a:lnTo>
                <a:lnTo>
                  <a:pt x="345566" y="398907"/>
                </a:lnTo>
                <a:lnTo>
                  <a:pt x="345566" y="238125"/>
                </a:lnTo>
                <a:lnTo>
                  <a:pt x="138049" y="238125"/>
                </a:lnTo>
                <a:lnTo>
                  <a:pt x="138049" y="398907"/>
                </a:lnTo>
                <a:lnTo>
                  <a:pt x="141503" y="420598"/>
                </a:lnTo>
                <a:lnTo>
                  <a:pt x="151876" y="436324"/>
                </a:lnTo>
                <a:lnTo>
                  <a:pt x="169177" y="446073"/>
                </a:lnTo>
                <a:lnTo>
                  <a:pt x="193421" y="449834"/>
                </a:lnTo>
                <a:lnTo>
                  <a:pt x="193421" y="481838"/>
                </a:lnTo>
                <a:lnTo>
                  <a:pt x="0" y="481838"/>
                </a:lnTo>
                <a:lnTo>
                  <a:pt x="0" y="449707"/>
                </a:lnTo>
                <a:lnTo>
                  <a:pt x="16577" y="448843"/>
                </a:lnTo>
                <a:lnTo>
                  <a:pt x="29749" y="446801"/>
                </a:lnTo>
                <a:lnTo>
                  <a:pt x="54796" y="412571"/>
                </a:lnTo>
                <a:lnTo>
                  <a:pt x="55372" y="398780"/>
                </a:lnTo>
                <a:lnTo>
                  <a:pt x="55372" y="82550"/>
                </a:lnTo>
                <a:lnTo>
                  <a:pt x="45974" y="42925"/>
                </a:lnTo>
                <a:lnTo>
                  <a:pt x="0" y="32258"/>
                </a:lnTo>
                <a:lnTo>
                  <a:pt x="0" y="0"/>
                </a:lnTo>
                <a:close/>
              </a:path>
            </a:pathLst>
          </a:custGeom>
          <a:ln w="9144">
            <a:solidFill>
              <a:srgbClr val="5C4379"/>
            </a:solidFill>
          </a:ln>
        </p:spPr>
        <p:txBody>
          <a:bodyPr wrap="square" lIns="0" tIns="0" rIns="0" bIns="0" rtlCol="0"/>
          <a:lstStyle/>
          <a:p>
            <a:endParaRPr/>
          </a:p>
        </p:txBody>
      </p:sp>
      <p:sp>
        <p:nvSpPr>
          <p:cNvPr id="9" name="object 9"/>
          <p:cNvSpPr/>
          <p:nvPr/>
        </p:nvSpPr>
        <p:spPr>
          <a:xfrm>
            <a:off x="2799207" y="970025"/>
            <a:ext cx="427355" cy="502920"/>
          </a:xfrm>
          <a:custGeom>
            <a:avLst/>
            <a:gdLst/>
            <a:ahLst/>
            <a:cxnLst/>
            <a:rect l="l" t="t" r="r" b="b"/>
            <a:pathLst>
              <a:path w="427355" h="502919">
                <a:moveTo>
                  <a:pt x="272161" y="0"/>
                </a:moveTo>
                <a:lnTo>
                  <a:pt x="308685" y="1549"/>
                </a:lnTo>
                <a:lnTo>
                  <a:pt x="344900" y="6207"/>
                </a:lnTo>
                <a:lnTo>
                  <a:pt x="380781" y="13983"/>
                </a:lnTo>
                <a:lnTo>
                  <a:pt x="416306" y="24891"/>
                </a:lnTo>
                <a:lnTo>
                  <a:pt x="416306" y="147700"/>
                </a:lnTo>
                <a:lnTo>
                  <a:pt x="375666" y="147700"/>
                </a:lnTo>
                <a:lnTo>
                  <a:pt x="370899" y="121384"/>
                </a:lnTo>
                <a:lnTo>
                  <a:pt x="361727" y="98615"/>
                </a:lnTo>
                <a:lnTo>
                  <a:pt x="330073" y="63626"/>
                </a:lnTo>
                <a:lnTo>
                  <a:pt x="288909" y="44370"/>
                </a:lnTo>
                <a:lnTo>
                  <a:pt x="239649" y="37973"/>
                </a:lnTo>
                <a:lnTo>
                  <a:pt x="203477" y="40876"/>
                </a:lnTo>
                <a:lnTo>
                  <a:pt x="143851" y="64065"/>
                </a:lnTo>
                <a:lnTo>
                  <a:pt x="101893" y="118119"/>
                </a:lnTo>
                <a:lnTo>
                  <a:pt x="80748" y="191323"/>
                </a:lnTo>
                <a:lnTo>
                  <a:pt x="78105" y="230759"/>
                </a:lnTo>
                <a:lnTo>
                  <a:pt x="80960" y="271454"/>
                </a:lnTo>
                <a:lnTo>
                  <a:pt x="89519" y="308768"/>
                </a:lnTo>
                <a:lnTo>
                  <a:pt x="123698" y="373252"/>
                </a:lnTo>
                <a:lnTo>
                  <a:pt x="180546" y="419544"/>
                </a:lnTo>
                <a:lnTo>
                  <a:pt x="253492" y="434975"/>
                </a:lnTo>
                <a:lnTo>
                  <a:pt x="293566" y="430666"/>
                </a:lnTo>
                <a:lnTo>
                  <a:pt x="335867" y="417750"/>
                </a:lnTo>
                <a:lnTo>
                  <a:pt x="380382" y="396238"/>
                </a:lnTo>
                <a:lnTo>
                  <a:pt x="427100" y="366140"/>
                </a:lnTo>
                <a:lnTo>
                  <a:pt x="427100" y="399034"/>
                </a:lnTo>
                <a:lnTo>
                  <a:pt x="379840" y="436341"/>
                </a:lnTo>
                <a:lnTo>
                  <a:pt x="334372" y="465358"/>
                </a:lnTo>
                <a:lnTo>
                  <a:pt x="290690" y="486084"/>
                </a:lnTo>
                <a:lnTo>
                  <a:pt x="248788" y="498520"/>
                </a:lnTo>
                <a:lnTo>
                  <a:pt x="208661" y="502665"/>
                </a:lnTo>
                <a:lnTo>
                  <a:pt x="164014" y="498308"/>
                </a:lnTo>
                <a:lnTo>
                  <a:pt x="123618" y="485235"/>
                </a:lnTo>
                <a:lnTo>
                  <a:pt x="87485" y="463446"/>
                </a:lnTo>
                <a:lnTo>
                  <a:pt x="55625" y="432943"/>
                </a:lnTo>
                <a:lnTo>
                  <a:pt x="31289" y="398202"/>
                </a:lnTo>
                <a:lnTo>
                  <a:pt x="13906" y="359902"/>
                </a:lnTo>
                <a:lnTo>
                  <a:pt x="3476" y="318053"/>
                </a:lnTo>
                <a:lnTo>
                  <a:pt x="0" y="272669"/>
                </a:lnTo>
                <a:lnTo>
                  <a:pt x="3513" y="224991"/>
                </a:lnTo>
                <a:lnTo>
                  <a:pt x="14054" y="180890"/>
                </a:lnTo>
                <a:lnTo>
                  <a:pt x="31623" y="140366"/>
                </a:lnTo>
                <a:lnTo>
                  <a:pt x="56218" y="103420"/>
                </a:lnTo>
                <a:lnTo>
                  <a:pt x="87841" y="70051"/>
                </a:lnTo>
                <a:lnTo>
                  <a:pt x="126492" y="40259"/>
                </a:lnTo>
                <a:lnTo>
                  <a:pt x="193182" y="10080"/>
                </a:lnTo>
                <a:lnTo>
                  <a:pt x="231130" y="2522"/>
                </a:lnTo>
                <a:lnTo>
                  <a:pt x="272161" y="0"/>
                </a:lnTo>
                <a:close/>
              </a:path>
            </a:pathLst>
          </a:custGeom>
          <a:ln w="9144">
            <a:solidFill>
              <a:srgbClr val="5C4379"/>
            </a:solidFill>
          </a:ln>
        </p:spPr>
        <p:txBody>
          <a:bodyPr wrap="square" lIns="0" tIns="0" rIns="0" bIns="0" rtlCol="0"/>
          <a:lstStyle/>
          <a:p>
            <a:endParaRPr/>
          </a:p>
        </p:txBody>
      </p:sp>
      <p:sp>
        <p:nvSpPr>
          <p:cNvPr id="10" name="object 10"/>
          <p:cNvSpPr/>
          <p:nvPr/>
        </p:nvSpPr>
        <p:spPr>
          <a:xfrm>
            <a:off x="4249801" y="964057"/>
            <a:ext cx="746760" cy="498475"/>
          </a:xfrm>
          <a:custGeom>
            <a:avLst/>
            <a:gdLst/>
            <a:ahLst/>
            <a:cxnLst/>
            <a:rect l="l" t="t" r="r" b="b"/>
            <a:pathLst>
              <a:path w="746760" h="498475">
                <a:moveTo>
                  <a:pt x="352044" y="0"/>
                </a:moveTo>
                <a:lnTo>
                  <a:pt x="381381" y="0"/>
                </a:lnTo>
                <a:lnTo>
                  <a:pt x="384556" y="10921"/>
                </a:lnTo>
                <a:lnTo>
                  <a:pt x="387350" y="16382"/>
                </a:lnTo>
                <a:lnTo>
                  <a:pt x="389763" y="16382"/>
                </a:lnTo>
                <a:lnTo>
                  <a:pt x="708660" y="16382"/>
                </a:lnTo>
                <a:lnTo>
                  <a:pt x="711962" y="16382"/>
                </a:lnTo>
                <a:lnTo>
                  <a:pt x="713613" y="10921"/>
                </a:lnTo>
                <a:lnTo>
                  <a:pt x="713613" y="0"/>
                </a:lnTo>
                <a:lnTo>
                  <a:pt x="746378" y="0"/>
                </a:lnTo>
                <a:lnTo>
                  <a:pt x="746378" y="153288"/>
                </a:lnTo>
                <a:lnTo>
                  <a:pt x="705103" y="153288"/>
                </a:lnTo>
                <a:lnTo>
                  <a:pt x="698271" y="107543"/>
                </a:lnTo>
                <a:lnTo>
                  <a:pt x="678735" y="74882"/>
                </a:lnTo>
                <a:lnTo>
                  <a:pt x="646507" y="55294"/>
                </a:lnTo>
                <a:lnTo>
                  <a:pt x="601599" y="48767"/>
                </a:lnTo>
                <a:lnTo>
                  <a:pt x="589788" y="48767"/>
                </a:lnTo>
                <a:lnTo>
                  <a:pt x="589788" y="415163"/>
                </a:lnTo>
                <a:lnTo>
                  <a:pt x="593242" y="436927"/>
                </a:lnTo>
                <a:lnTo>
                  <a:pt x="603615" y="452691"/>
                </a:lnTo>
                <a:lnTo>
                  <a:pt x="620916" y="462454"/>
                </a:lnTo>
                <a:lnTo>
                  <a:pt x="645160" y="466216"/>
                </a:lnTo>
                <a:lnTo>
                  <a:pt x="645160" y="498220"/>
                </a:lnTo>
                <a:lnTo>
                  <a:pt x="451738" y="498220"/>
                </a:lnTo>
                <a:lnTo>
                  <a:pt x="451738" y="466089"/>
                </a:lnTo>
                <a:lnTo>
                  <a:pt x="468316" y="465226"/>
                </a:lnTo>
                <a:lnTo>
                  <a:pt x="481488" y="463184"/>
                </a:lnTo>
                <a:lnTo>
                  <a:pt x="506517" y="428954"/>
                </a:lnTo>
                <a:lnTo>
                  <a:pt x="507111" y="415163"/>
                </a:lnTo>
                <a:lnTo>
                  <a:pt x="507111" y="48767"/>
                </a:lnTo>
                <a:lnTo>
                  <a:pt x="489458" y="48767"/>
                </a:lnTo>
                <a:lnTo>
                  <a:pt x="448313" y="55294"/>
                </a:lnTo>
                <a:lnTo>
                  <a:pt x="418433" y="74882"/>
                </a:lnTo>
                <a:lnTo>
                  <a:pt x="399839" y="107543"/>
                </a:lnTo>
                <a:lnTo>
                  <a:pt x="392557" y="153288"/>
                </a:lnTo>
                <a:lnTo>
                  <a:pt x="353568" y="153288"/>
                </a:lnTo>
                <a:lnTo>
                  <a:pt x="330422" y="197342"/>
                </a:lnTo>
                <a:lnTo>
                  <a:pt x="276774" y="249741"/>
                </a:lnTo>
                <a:lnTo>
                  <a:pt x="216818" y="277451"/>
                </a:lnTo>
                <a:lnTo>
                  <a:pt x="185674" y="280923"/>
                </a:lnTo>
                <a:lnTo>
                  <a:pt x="172767" y="280068"/>
                </a:lnTo>
                <a:lnTo>
                  <a:pt x="160527" y="277510"/>
                </a:lnTo>
                <a:lnTo>
                  <a:pt x="148955" y="273262"/>
                </a:lnTo>
                <a:lnTo>
                  <a:pt x="138049" y="267334"/>
                </a:lnTo>
                <a:lnTo>
                  <a:pt x="138049" y="415289"/>
                </a:lnTo>
                <a:lnTo>
                  <a:pt x="141503" y="436891"/>
                </a:lnTo>
                <a:lnTo>
                  <a:pt x="151876" y="452564"/>
                </a:lnTo>
                <a:lnTo>
                  <a:pt x="169177" y="462331"/>
                </a:lnTo>
                <a:lnTo>
                  <a:pt x="193421" y="466216"/>
                </a:lnTo>
                <a:lnTo>
                  <a:pt x="193421" y="498220"/>
                </a:lnTo>
                <a:lnTo>
                  <a:pt x="0" y="498220"/>
                </a:lnTo>
                <a:lnTo>
                  <a:pt x="0" y="466089"/>
                </a:lnTo>
                <a:lnTo>
                  <a:pt x="16742" y="465228"/>
                </a:lnTo>
                <a:lnTo>
                  <a:pt x="30019" y="463200"/>
                </a:lnTo>
                <a:lnTo>
                  <a:pt x="54800" y="429117"/>
                </a:lnTo>
                <a:lnTo>
                  <a:pt x="55372" y="415163"/>
                </a:lnTo>
                <a:lnTo>
                  <a:pt x="55372" y="98932"/>
                </a:lnTo>
                <a:lnTo>
                  <a:pt x="45974" y="59308"/>
                </a:lnTo>
                <a:lnTo>
                  <a:pt x="0" y="48640"/>
                </a:lnTo>
                <a:lnTo>
                  <a:pt x="0" y="16382"/>
                </a:lnTo>
                <a:lnTo>
                  <a:pt x="238251" y="16382"/>
                </a:lnTo>
                <a:lnTo>
                  <a:pt x="277256" y="19073"/>
                </a:lnTo>
                <a:lnTo>
                  <a:pt x="308927" y="27146"/>
                </a:lnTo>
                <a:lnTo>
                  <a:pt x="333263" y="40600"/>
                </a:lnTo>
                <a:lnTo>
                  <a:pt x="350265" y="59435"/>
                </a:lnTo>
                <a:lnTo>
                  <a:pt x="352044" y="62737"/>
                </a:lnTo>
                <a:lnTo>
                  <a:pt x="352044" y="0"/>
                </a:lnTo>
                <a:close/>
              </a:path>
            </a:pathLst>
          </a:custGeom>
          <a:ln w="9144">
            <a:solidFill>
              <a:srgbClr val="5C4379"/>
            </a:solidFill>
          </a:ln>
        </p:spPr>
        <p:txBody>
          <a:bodyPr wrap="square" lIns="0" tIns="0" rIns="0" bIns="0" rtlCol="0"/>
          <a:lstStyle/>
          <a:p>
            <a:endParaRPr/>
          </a:p>
        </p:txBody>
      </p:sp>
      <p:sp>
        <p:nvSpPr>
          <p:cNvPr id="11" name="object 11"/>
          <p:cNvSpPr/>
          <p:nvPr/>
        </p:nvSpPr>
        <p:spPr>
          <a:xfrm>
            <a:off x="6018021" y="963675"/>
            <a:ext cx="328295" cy="499109"/>
          </a:xfrm>
          <a:custGeom>
            <a:avLst/>
            <a:gdLst/>
            <a:ahLst/>
            <a:cxnLst/>
            <a:rect l="l" t="t" r="r" b="b"/>
            <a:pathLst>
              <a:path w="328295" h="499109">
                <a:moveTo>
                  <a:pt x="0" y="0"/>
                </a:moveTo>
                <a:lnTo>
                  <a:pt x="32385" y="0"/>
                </a:lnTo>
                <a:lnTo>
                  <a:pt x="32385" y="9906"/>
                </a:lnTo>
                <a:lnTo>
                  <a:pt x="32385" y="14477"/>
                </a:lnTo>
                <a:lnTo>
                  <a:pt x="36449" y="16763"/>
                </a:lnTo>
                <a:lnTo>
                  <a:pt x="44576" y="16763"/>
                </a:lnTo>
                <a:lnTo>
                  <a:pt x="328167" y="16763"/>
                </a:lnTo>
                <a:lnTo>
                  <a:pt x="328167" y="49275"/>
                </a:lnTo>
                <a:lnTo>
                  <a:pt x="295556" y="92905"/>
                </a:lnTo>
                <a:lnTo>
                  <a:pt x="266767" y="135540"/>
                </a:lnTo>
                <a:lnTo>
                  <a:pt x="241812" y="177163"/>
                </a:lnTo>
                <a:lnTo>
                  <a:pt x="220703" y="217757"/>
                </a:lnTo>
                <a:lnTo>
                  <a:pt x="203453" y="257301"/>
                </a:lnTo>
                <a:lnTo>
                  <a:pt x="188351" y="300599"/>
                </a:lnTo>
                <a:lnTo>
                  <a:pt x="176265" y="346372"/>
                </a:lnTo>
                <a:lnTo>
                  <a:pt x="167198" y="394626"/>
                </a:lnTo>
                <a:lnTo>
                  <a:pt x="161147" y="445367"/>
                </a:lnTo>
                <a:lnTo>
                  <a:pt x="158114" y="498601"/>
                </a:lnTo>
                <a:lnTo>
                  <a:pt x="77342" y="498601"/>
                </a:lnTo>
                <a:lnTo>
                  <a:pt x="80585" y="454642"/>
                </a:lnTo>
                <a:lnTo>
                  <a:pt x="86137" y="414194"/>
                </a:lnTo>
                <a:lnTo>
                  <a:pt x="94023" y="377247"/>
                </a:lnTo>
                <a:lnTo>
                  <a:pt x="104266" y="343788"/>
                </a:lnTo>
                <a:lnTo>
                  <a:pt x="112670" y="313973"/>
                </a:lnTo>
                <a:lnTo>
                  <a:pt x="141003" y="252009"/>
                </a:lnTo>
                <a:lnTo>
                  <a:pt x="180435" y="191002"/>
                </a:lnTo>
                <a:lnTo>
                  <a:pt x="210343" y="148381"/>
                </a:lnTo>
                <a:lnTo>
                  <a:pt x="266953" y="86740"/>
                </a:lnTo>
                <a:lnTo>
                  <a:pt x="81025" y="86740"/>
                </a:lnTo>
                <a:lnTo>
                  <a:pt x="42799" y="96647"/>
                </a:lnTo>
                <a:lnTo>
                  <a:pt x="32130" y="142494"/>
                </a:lnTo>
                <a:lnTo>
                  <a:pt x="0" y="142494"/>
                </a:lnTo>
                <a:lnTo>
                  <a:pt x="0" y="0"/>
                </a:lnTo>
                <a:close/>
              </a:path>
            </a:pathLst>
          </a:custGeom>
          <a:ln w="9144">
            <a:solidFill>
              <a:srgbClr val="5C4379"/>
            </a:solidFill>
          </a:ln>
        </p:spPr>
        <p:txBody>
          <a:bodyPr wrap="square" lIns="0" tIns="0" rIns="0" bIns="0" rtlCol="0"/>
          <a:lstStyle/>
          <a:p>
            <a:endParaRPr/>
          </a:p>
        </p:txBody>
      </p:sp>
      <p:sp>
        <p:nvSpPr>
          <p:cNvPr id="12" name="object 12"/>
          <p:cNvSpPr/>
          <p:nvPr/>
        </p:nvSpPr>
        <p:spPr>
          <a:xfrm>
            <a:off x="5013705" y="962152"/>
            <a:ext cx="343535" cy="516255"/>
          </a:xfrm>
          <a:custGeom>
            <a:avLst/>
            <a:gdLst/>
            <a:ahLst/>
            <a:cxnLst/>
            <a:rect l="l" t="t" r="r" b="b"/>
            <a:pathLst>
              <a:path w="343535" h="516255">
                <a:moveTo>
                  <a:pt x="284861" y="0"/>
                </a:moveTo>
                <a:lnTo>
                  <a:pt x="316992" y="0"/>
                </a:lnTo>
                <a:lnTo>
                  <a:pt x="316992" y="154432"/>
                </a:lnTo>
                <a:lnTo>
                  <a:pt x="274955" y="154432"/>
                </a:lnTo>
                <a:lnTo>
                  <a:pt x="267122" y="109019"/>
                </a:lnTo>
                <a:lnTo>
                  <a:pt x="244967" y="76596"/>
                </a:lnTo>
                <a:lnTo>
                  <a:pt x="208500" y="57151"/>
                </a:lnTo>
                <a:lnTo>
                  <a:pt x="157734" y="50673"/>
                </a:lnTo>
                <a:lnTo>
                  <a:pt x="137033" y="50673"/>
                </a:lnTo>
                <a:lnTo>
                  <a:pt x="135512" y="66653"/>
                </a:lnTo>
                <a:lnTo>
                  <a:pt x="134397" y="82597"/>
                </a:lnTo>
                <a:lnTo>
                  <a:pt x="133711" y="98518"/>
                </a:lnTo>
                <a:lnTo>
                  <a:pt x="133477" y="114426"/>
                </a:lnTo>
                <a:lnTo>
                  <a:pt x="139384" y="164339"/>
                </a:lnTo>
                <a:lnTo>
                  <a:pt x="157114" y="199977"/>
                </a:lnTo>
                <a:lnTo>
                  <a:pt x="186680" y="221351"/>
                </a:lnTo>
                <a:lnTo>
                  <a:pt x="228092" y="228473"/>
                </a:lnTo>
                <a:lnTo>
                  <a:pt x="271526" y="228473"/>
                </a:lnTo>
                <a:lnTo>
                  <a:pt x="271526" y="268859"/>
                </a:lnTo>
                <a:lnTo>
                  <a:pt x="137922" y="272542"/>
                </a:lnTo>
                <a:lnTo>
                  <a:pt x="137922" y="467740"/>
                </a:lnTo>
                <a:lnTo>
                  <a:pt x="168783" y="467740"/>
                </a:lnTo>
                <a:lnTo>
                  <a:pt x="220648" y="460432"/>
                </a:lnTo>
                <a:lnTo>
                  <a:pt x="260238" y="438515"/>
                </a:lnTo>
                <a:lnTo>
                  <a:pt x="287565" y="402000"/>
                </a:lnTo>
                <a:lnTo>
                  <a:pt x="302641" y="350900"/>
                </a:lnTo>
                <a:lnTo>
                  <a:pt x="343027" y="350900"/>
                </a:lnTo>
                <a:lnTo>
                  <a:pt x="311531" y="516127"/>
                </a:lnTo>
                <a:lnTo>
                  <a:pt x="279781" y="516127"/>
                </a:lnTo>
                <a:lnTo>
                  <a:pt x="279527" y="505460"/>
                </a:lnTo>
                <a:lnTo>
                  <a:pt x="277368" y="500125"/>
                </a:lnTo>
                <a:lnTo>
                  <a:pt x="273177" y="500125"/>
                </a:lnTo>
                <a:lnTo>
                  <a:pt x="0" y="500125"/>
                </a:lnTo>
                <a:lnTo>
                  <a:pt x="0" y="467995"/>
                </a:lnTo>
                <a:lnTo>
                  <a:pt x="39772" y="461887"/>
                </a:lnTo>
                <a:lnTo>
                  <a:pt x="55372" y="417068"/>
                </a:lnTo>
                <a:lnTo>
                  <a:pt x="55372" y="101219"/>
                </a:lnTo>
                <a:lnTo>
                  <a:pt x="45974" y="61340"/>
                </a:lnTo>
                <a:lnTo>
                  <a:pt x="0" y="50546"/>
                </a:lnTo>
                <a:lnTo>
                  <a:pt x="0" y="18287"/>
                </a:lnTo>
                <a:lnTo>
                  <a:pt x="267589" y="18287"/>
                </a:lnTo>
                <a:lnTo>
                  <a:pt x="278638" y="18287"/>
                </a:lnTo>
                <a:lnTo>
                  <a:pt x="284353" y="12192"/>
                </a:lnTo>
                <a:lnTo>
                  <a:pt x="284861" y="0"/>
                </a:lnTo>
                <a:close/>
              </a:path>
            </a:pathLst>
          </a:custGeom>
          <a:ln w="9144">
            <a:solidFill>
              <a:srgbClr val="5C4379"/>
            </a:solidFill>
          </a:ln>
        </p:spPr>
        <p:txBody>
          <a:bodyPr wrap="square" lIns="0" tIns="0" rIns="0" bIns="0" rtlCol="0"/>
          <a:lstStyle/>
          <a:p>
            <a:endParaRPr/>
          </a:p>
        </p:txBody>
      </p:sp>
      <p:sp>
        <p:nvSpPr>
          <p:cNvPr id="13" name="object 13"/>
          <p:cNvSpPr/>
          <p:nvPr/>
        </p:nvSpPr>
        <p:spPr>
          <a:xfrm>
            <a:off x="3769740" y="961516"/>
            <a:ext cx="462915" cy="501015"/>
          </a:xfrm>
          <a:custGeom>
            <a:avLst/>
            <a:gdLst/>
            <a:ahLst/>
            <a:cxnLst/>
            <a:rect l="l" t="t" r="r" b="b"/>
            <a:pathLst>
              <a:path w="462914" h="501015">
                <a:moveTo>
                  <a:pt x="226313" y="0"/>
                </a:moveTo>
                <a:lnTo>
                  <a:pt x="258445" y="0"/>
                </a:lnTo>
                <a:lnTo>
                  <a:pt x="389382" y="377952"/>
                </a:lnTo>
                <a:lnTo>
                  <a:pt x="395926" y="396690"/>
                </a:lnTo>
                <a:lnTo>
                  <a:pt x="415036" y="446786"/>
                </a:lnTo>
                <a:lnTo>
                  <a:pt x="448486" y="466949"/>
                </a:lnTo>
                <a:lnTo>
                  <a:pt x="462534" y="468757"/>
                </a:lnTo>
                <a:lnTo>
                  <a:pt x="462534" y="500761"/>
                </a:lnTo>
                <a:lnTo>
                  <a:pt x="316230" y="500761"/>
                </a:lnTo>
                <a:lnTo>
                  <a:pt x="316230" y="468375"/>
                </a:lnTo>
                <a:lnTo>
                  <a:pt x="332105" y="468375"/>
                </a:lnTo>
                <a:lnTo>
                  <a:pt x="331216" y="468375"/>
                </a:lnTo>
                <a:lnTo>
                  <a:pt x="330835" y="466852"/>
                </a:lnTo>
                <a:lnTo>
                  <a:pt x="330835" y="463804"/>
                </a:lnTo>
                <a:lnTo>
                  <a:pt x="330835" y="462280"/>
                </a:lnTo>
                <a:lnTo>
                  <a:pt x="330454" y="460375"/>
                </a:lnTo>
                <a:lnTo>
                  <a:pt x="329692" y="458216"/>
                </a:lnTo>
                <a:lnTo>
                  <a:pt x="287655" y="336296"/>
                </a:lnTo>
                <a:lnTo>
                  <a:pt x="139192" y="336296"/>
                </a:lnTo>
                <a:lnTo>
                  <a:pt x="129190" y="366633"/>
                </a:lnTo>
                <a:lnTo>
                  <a:pt x="122047" y="393065"/>
                </a:lnTo>
                <a:lnTo>
                  <a:pt x="117760" y="415591"/>
                </a:lnTo>
                <a:lnTo>
                  <a:pt x="116332" y="434213"/>
                </a:lnTo>
                <a:lnTo>
                  <a:pt x="116927" y="441785"/>
                </a:lnTo>
                <a:lnTo>
                  <a:pt x="151511" y="468375"/>
                </a:lnTo>
                <a:lnTo>
                  <a:pt x="178688" y="468375"/>
                </a:lnTo>
                <a:lnTo>
                  <a:pt x="178688" y="500761"/>
                </a:lnTo>
                <a:lnTo>
                  <a:pt x="0" y="500761"/>
                </a:lnTo>
                <a:lnTo>
                  <a:pt x="0" y="468884"/>
                </a:lnTo>
                <a:lnTo>
                  <a:pt x="20956" y="462837"/>
                </a:lnTo>
                <a:lnTo>
                  <a:pt x="40401" y="446992"/>
                </a:lnTo>
                <a:lnTo>
                  <a:pt x="58346" y="421360"/>
                </a:lnTo>
                <a:lnTo>
                  <a:pt x="74803" y="385953"/>
                </a:lnTo>
                <a:lnTo>
                  <a:pt x="226313" y="0"/>
                </a:lnTo>
                <a:close/>
              </a:path>
            </a:pathLst>
          </a:custGeom>
          <a:ln w="9143">
            <a:solidFill>
              <a:srgbClr val="5C4379"/>
            </a:solidFill>
          </a:ln>
        </p:spPr>
        <p:txBody>
          <a:bodyPr wrap="square" lIns="0" tIns="0" rIns="0" bIns="0" rtlCol="0"/>
          <a:lstStyle/>
          <a:p>
            <a:endParaRPr/>
          </a:p>
        </p:txBody>
      </p:sp>
      <p:sp>
        <p:nvSpPr>
          <p:cNvPr id="14" name="object 14"/>
          <p:cNvSpPr/>
          <p:nvPr/>
        </p:nvSpPr>
        <p:spPr>
          <a:xfrm>
            <a:off x="2113788" y="2441448"/>
            <a:ext cx="4937760" cy="551688"/>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129917" y="1875917"/>
            <a:ext cx="4904739" cy="517906"/>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5378450" y="1996058"/>
            <a:ext cx="127635" cy="179070"/>
          </a:xfrm>
          <a:custGeom>
            <a:avLst/>
            <a:gdLst/>
            <a:ahLst/>
            <a:cxnLst/>
            <a:rect l="l" t="t" r="r" b="b"/>
            <a:pathLst>
              <a:path w="127635" h="179069">
                <a:moveTo>
                  <a:pt x="67817" y="0"/>
                </a:moveTo>
                <a:lnTo>
                  <a:pt x="0" y="178942"/>
                </a:lnTo>
                <a:lnTo>
                  <a:pt x="127635" y="178942"/>
                </a:lnTo>
                <a:lnTo>
                  <a:pt x="67817" y="0"/>
                </a:lnTo>
                <a:close/>
              </a:path>
            </a:pathLst>
          </a:custGeom>
          <a:ln w="9144">
            <a:solidFill>
              <a:srgbClr val="5C4379"/>
            </a:solidFill>
          </a:ln>
        </p:spPr>
        <p:txBody>
          <a:bodyPr wrap="square" lIns="0" tIns="0" rIns="0" bIns="0" rtlCol="0"/>
          <a:lstStyle/>
          <a:p>
            <a:endParaRPr/>
          </a:p>
        </p:txBody>
      </p:sp>
      <p:sp>
        <p:nvSpPr>
          <p:cNvPr id="17" name="object 17"/>
          <p:cNvSpPr/>
          <p:nvPr/>
        </p:nvSpPr>
        <p:spPr>
          <a:xfrm>
            <a:off x="3686936" y="1933194"/>
            <a:ext cx="350520" cy="407034"/>
          </a:xfrm>
          <a:custGeom>
            <a:avLst/>
            <a:gdLst/>
            <a:ahLst/>
            <a:cxnLst/>
            <a:rect l="l" t="t" r="r" b="b"/>
            <a:pathLst>
              <a:path w="350520" h="407035">
                <a:moveTo>
                  <a:pt x="148082" y="0"/>
                </a:moveTo>
                <a:lnTo>
                  <a:pt x="86756" y="12017"/>
                </a:lnTo>
                <a:lnTo>
                  <a:pt x="38862" y="48132"/>
                </a:lnTo>
                <a:lnTo>
                  <a:pt x="9715" y="100250"/>
                </a:lnTo>
                <a:lnTo>
                  <a:pt x="0" y="164845"/>
                </a:lnTo>
                <a:lnTo>
                  <a:pt x="3403" y="210829"/>
                </a:lnTo>
                <a:lnTo>
                  <a:pt x="13604" y="253730"/>
                </a:lnTo>
                <a:lnTo>
                  <a:pt x="30593" y="293558"/>
                </a:lnTo>
                <a:lnTo>
                  <a:pt x="54355" y="330326"/>
                </a:lnTo>
                <a:lnTo>
                  <a:pt x="85861" y="363737"/>
                </a:lnTo>
                <a:lnTo>
                  <a:pt x="121332" y="387588"/>
                </a:lnTo>
                <a:lnTo>
                  <a:pt x="160780" y="401889"/>
                </a:lnTo>
                <a:lnTo>
                  <a:pt x="204215" y="406653"/>
                </a:lnTo>
                <a:lnTo>
                  <a:pt x="235152" y="403629"/>
                </a:lnTo>
                <a:lnTo>
                  <a:pt x="288405" y="379436"/>
                </a:lnTo>
                <a:lnTo>
                  <a:pt x="328177" y="333597"/>
                </a:lnTo>
                <a:lnTo>
                  <a:pt x="348041" y="276828"/>
                </a:lnTo>
                <a:lnTo>
                  <a:pt x="350520" y="244728"/>
                </a:lnTo>
                <a:lnTo>
                  <a:pt x="348829" y="212534"/>
                </a:lnTo>
                <a:lnTo>
                  <a:pt x="335303" y="151002"/>
                </a:lnTo>
                <a:lnTo>
                  <a:pt x="307060" y="91781"/>
                </a:lnTo>
                <a:lnTo>
                  <a:pt x="264336" y="40155"/>
                </a:lnTo>
                <a:lnTo>
                  <a:pt x="214804" y="10340"/>
                </a:lnTo>
                <a:lnTo>
                  <a:pt x="169846" y="1144"/>
                </a:lnTo>
                <a:lnTo>
                  <a:pt x="148082" y="0"/>
                </a:lnTo>
                <a:close/>
              </a:path>
            </a:pathLst>
          </a:custGeom>
          <a:ln w="9144">
            <a:solidFill>
              <a:srgbClr val="5C4379"/>
            </a:solidFill>
          </a:ln>
        </p:spPr>
        <p:txBody>
          <a:bodyPr wrap="square" lIns="0" tIns="0" rIns="0" bIns="0" rtlCol="0"/>
          <a:lstStyle/>
          <a:p>
            <a:endParaRPr/>
          </a:p>
        </p:txBody>
      </p:sp>
      <p:sp>
        <p:nvSpPr>
          <p:cNvPr id="18" name="object 18"/>
          <p:cNvSpPr/>
          <p:nvPr/>
        </p:nvSpPr>
        <p:spPr>
          <a:xfrm>
            <a:off x="2263394" y="1923033"/>
            <a:ext cx="146050" cy="198501"/>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4290695" y="1922272"/>
            <a:ext cx="131572" cy="195961"/>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2996819" y="1922272"/>
            <a:ext cx="131572" cy="195961"/>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5697854" y="1894839"/>
            <a:ext cx="504825" cy="499109"/>
          </a:xfrm>
          <a:custGeom>
            <a:avLst/>
            <a:gdLst/>
            <a:ahLst/>
            <a:cxnLst/>
            <a:rect l="l" t="t" r="r" b="b"/>
            <a:pathLst>
              <a:path w="504825" h="499110">
                <a:moveTo>
                  <a:pt x="11430" y="0"/>
                </a:moveTo>
                <a:lnTo>
                  <a:pt x="143002" y="0"/>
                </a:lnTo>
                <a:lnTo>
                  <a:pt x="396240" y="356743"/>
                </a:lnTo>
                <a:lnTo>
                  <a:pt x="396240" y="255650"/>
                </a:lnTo>
                <a:lnTo>
                  <a:pt x="393588" y="177256"/>
                </a:lnTo>
                <a:lnTo>
                  <a:pt x="385632" y="115656"/>
                </a:lnTo>
                <a:lnTo>
                  <a:pt x="372374" y="70850"/>
                </a:lnTo>
                <a:lnTo>
                  <a:pt x="329946" y="31623"/>
                </a:lnTo>
                <a:lnTo>
                  <a:pt x="329946" y="0"/>
                </a:lnTo>
                <a:lnTo>
                  <a:pt x="504444" y="0"/>
                </a:lnTo>
                <a:lnTo>
                  <a:pt x="504444" y="31750"/>
                </a:lnTo>
                <a:lnTo>
                  <a:pt x="480441" y="42204"/>
                </a:lnTo>
                <a:lnTo>
                  <a:pt x="461772" y="68691"/>
                </a:lnTo>
                <a:lnTo>
                  <a:pt x="448437" y="111211"/>
                </a:lnTo>
                <a:lnTo>
                  <a:pt x="440436" y="169763"/>
                </a:lnTo>
                <a:lnTo>
                  <a:pt x="437769" y="244348"/>
                </a:lnTo>
                <a:lnTo>
                  <a:pt x="437769" y="498601"/>
                </a:lnTo>
                <a:lnTo>
                  <a:pt x="408813" y="498601"/>
                </a:lnTo>
                <a:lnTo>
                  <a:pt x="106172" y="73279"/>
                </a:lnTo>
                <a:lnTo>
                  <a:pt x="106172" y="201549"/>
                </a:lnTo>
                <a:lnTo>
                  <a:pt x="106553" y="245719"/>
                </a:lnTo>
                <a:lnTo>
                  <a:pt x="107696" y="283924"/>
                </a:lnTo>
                <a:lnTo>
                  <a:pt x="112268" y="342392"/>
                </a:lnTo>
                <a:lnTo>
                  <a:pt x="121294" y="387425"/>
                </a:lnTo>
                <a:lnTo>
                  <a:pt x="151826" y="441440"/>
                </a:lnTo>
                <a:lnTo>
                  <a:pt x="173355" y="450469"/>
                </a:lnTo>
                <a:lnTo>
                  <a:pt x="173355" y="481838"/>
                </a:lnTo>
                <a:lnTo>
                  <a:pt x="0" y="481838"/>
                </a:lnTo>
                <a:lnTo>
                  <a:pt x="0" y="450596"/>
                </a:lnTo>
                <a:lnTo>
                  <a:pt x="20202" y="440923"/>
                </a:lnTo>
                <a:lnTo>
                  <a:pt x="36740" y="418766"/>
                </a:lnTo>
                <a:lnTo>
                  <a:pt x="49609" y="384127"/>
                </a:lnTo>
                <a:lnTo>
                  <a:pt x="58805" y="337010"/>
                </a:lnTo>
                <a:lnTo>
                  <a:pt x="64326" y="277420"/>
                </a:lnTo>
                <a:lnTo>
                  <a:pt x="66167" y="205359"/>
                </a:lnTo>
                <a:lnTo>
                  <a:pt x="66167" y="79375"/>
                </a:lnTo>
                <a:lnTo>
                  <a:pt x="56515" y="42418"/>
                </a:lnTo>
                <a:lnTo>
                  <a:pt x="11430" y="32131"/>
                </a:lnTo>
                <a:lnTo>
                  <a:pt x="11430" y="0"/>
                </a:lnTo>
                <a:close/>
              </a:path>
            </a:pathLst>
          </a:custGeom>
          <a:ln w="9144">
            <a:solidFill>
              <a:srgbClr val="5C4379"/>
            </a:solidFill>
          </a:ln>
        </p:spPr>
        <p:txBody>
          <a:bodyPr wrap="square" lIns="0" tIns="0" rIns="0" bIns="0" rtlCol="0"/>
          <a:lstStyle/>
          <a:p>
            <a:endParaRPr/>
          </a:p>
        </p:txBody>
      </p:sp>
      <p:sp>
        <p:nvSpPr>
          <p:cNvPr id="22" name="object 22"/>
          <p:cNvSpPr/>
          <p:nvPr/>
        </p:nvSpPr>
        <p:spPr>
          <a:xfrm>
            <a:off x="4157217" y="1894839"/>
            <a:ext cx="1065530" cy="499109"/>
          </a:xfrm>
          <a:custGeom>
            <a:avLst/>
            <a:gdLst/>
            <a:ahLst/>
            <a:cxnLst/>
            <a:rect l="l" t="t" r="r" b="b"/>
            <a:pathLst>
              <a:path w="1065529" h="499110">
                <a:moveTo>
                  <a:pt x="0" y="0"/>
                </a:moveTo>
                <a:lnTo>
                  <a:pt x="239522" y="0"/>
                </a:lnTo>
                <a:lnTo>
                  <a:pt x="288047" y="5478"/>
                </a:lnTo>
                <a:lnTo>
                  <a:pt x="322738" y="21923"/>
                </a:lnTo>
                <a:lnTo>
                  <a:pt x="343570" y="49345"/>
                </a:lnTo>
                <a:lnTo>
                  <a:pt x="350520" y="87757"/>
                </a:lnTo>
                <a:lnTo>
                  <a:pt x="343259" y="132810"/>
                </a:lnTo>
                <a:lnTo>
                  <a:pt x="321484" y="174243"/>
                </a:lnTo>
                <a:lnTo>
                  <a:pt x="285208" y="212058"/>
                </a:lnTo>
                <a:lnTo>
                  <a:pt x="234442" y="246252"/>
                </a:lnTo>
                <a:lnTo>
                  <a:pt x="314452" y="365633"/>
                </a:lnTo>
                <a:lnTo>
                  <a:pt x="356758" y="418941"/>
                </a:lnTo>
                <a:lnTo>
                  <a:pt x="398018" y="446150"/>
                </a:lnTo>
                <a:lnTo>
                  <a:pt x="404114" y="448056"/>
                </a:lnTo>
                <a:lnTo>
                  <a:pt x="410337" y="445262"/>
                </a:lnTo>
                <a:lnTo>
                  <a:pt x="438054" y="418973"/>
                </a:lnTo>
                <a:lnTo>
                  <a:pt x="454675" y="374110"/>
                </a:lnTo>
                <a:lnTo>
                  <a:pt x="466344" y="326771"/>
                </a:lnTo>
                <a:lnTo>
                  <a:pt x="479853" y="256254"/>
                </a:lnTo>
                <a:lnTo>
                  <a:pt x="489077" y="180975"/>
                </a:lnTo>
                <a:lnTo>
                  <a:pt x="498221" y="83820"/>
                </a:lnTo>
                <a:lnTo>
                  <a:pt x="498475" y="81152"/>
                </a:lnTo>
                <a:lnTo>
                  <a:pt x="498602" y="76326"/>
                </a:lnTo>
                <a:lnTo>
                  <a:pt x="498602" y="69469"/>
                </a:lnTo>
                <a:lnTo>
                  <a:pt x="476170" y="34607"/>
                </a:lnTo>
                <a:lnTo>
                  <a:pt x="450469" y="32131"/>
                </a:lnTo>
                <a:lnTo>
                  <a:pt x="450469" y="0"/>
                </a:lnTo>
                <a:lnTo>
                  <a:pt x="583057" y="0"/>
                </a:lnTo>
                <a:lnTo>
                  <a:pt x="734060" y="386334"/>
                </a:lnTo>
                <a:lnTo>
                  <a:pt x="816864" y="178815"/>
                </a:lnTo>
                <a:lnTo>
                  <a:pt x="839983" y="122997"/>
                </a:lnTo>
                <a:lnTo>
                  <a:pt x="859043" y="74596"/>
                </a:lnTo>
                <a:lnTo>
                  <a:pt x="874031" y="33601"/>
                </a:lnTo>
                <a:lnTo>
                  <a:pt x="884936" y="0"/>
                </a:lnTo>
                <a:lnTo>
                  <a:pt x="1028573" y="0"/>
                </a:lnTo>
                <a:lnTo>
                  <a:pt x="1028573" y="32131"/>
                </a:lnTo>
                <a:lnTo>
                  <a:pt x="1012741" y="32968"/>
                </a:lnTo>
                <a:lnTo>
                  <a:pt x="999934" y="34543"/>
                </a:lnTo>
                <a:lnTo>
                  <a:pt x="971677" y="71627"/>
                </a:lnTo>
                <a:lnTo>
                  <a:pt x="971677" y="75057"/>
                </a:lnTo>
                <a:lnTo>
                  <a:pt x="971677" y="76835"/>
                </a:lnTo>
                <a:lnTo>
                  <a:pt x="999617" y="367919"/>
                </a:lnTo>
                <a:lnTo>
                  <a:pt x="1004395" y="406876"/>
                </a:lnTo>
                <a:lnTo>
                  <a:pt x="1029763" y="443261"/>
                </a:lnTo>
                <a:lnTo>
                  <a:pt x="1065022" y="449834"/>
                </a:lnTo>
                <a:lnTo>
                  <a:pt x="1065022" y="481838"/>
                </a:lnTo>
                <a:lnTo>
                  <a:pt x="869823" y="481838"/>
                </a:lnTo>
                <a:lnTo>
                  <a:pt x="869823" y="449707"/>
                </a:lnTo>
                <a:lnTo>
                  <a:pt x="884630" y="448823"/>
                </a:lnTo>
                <a:lnTo>
                  <a:pt x="896461" y="446928"/>
                </a:lnTo>
                <a:lnTo>
                  <a:pt x="919734" y="406146"/>
                </a:lnTo>
                <a:lnTo>
                  <a:pt x="919734" y="403225"/>
                </a:lnTo>
                <a:lnTo>
                  <a:pt x="919480" y="399414"/>
                </a:lnTo>
                <a:lnTo>
                  <a:pt x="919099" y="394588"/>
                </a:lnTo>
                <a:lnTo>
                  <a:pt x="893064" y="110871"/>
                </a:lnTo>
                <a:lnTo>
                  <a:pt x="869394" y="161446"/>
                </a:lnTo>
                <a:lnTo>
                  <a:pt x="848677" y="206486"/>
                </a:lnTo>
                <a:lnTo>
                  <a:pt x="830913" y="245977"/>
                </a:lnTo>
                <a:lnTo>
                  <a:pt x="816102" y="279908"/>
                </a:lnTo>
                <a:lnTo>
                  <a:pt x="722503" y="498983"/>
                </a:lnTo>
                <a:lnTo>
                  <a:pt x="695833" y="498983"/>
                </a:lnTo>
                <a:lnTo>
                  <a:pt x="535051" y="74295"/>
                </a:lnTo>
                <a:lnTo>
                  <a:pt x="525526" y="198627"/>
                </a:lnTo>
                <a:lnTo>
                  <a:pt x="521932" y="240061"/>
                </a:lnTo>
                <a:lnTo>
                  <a:pt x="519350" y="277114"/>
                </a:lnTo>
                <a:lnTo>
                  <a:pt x="517792" y="309784"/>
                </a:lnTo>
                <a:lnTo>
                  <a:pt x="517271" y="338074"/>
                </a:lnTo>
                <a:lnTo>
                  <a:pt x="520868" y="385792"/>
                </a:lnTo>
                <a:lnTo>
                  <a:pt x="531669" y="420354"/>
                </a:lnTo>
                <a:lnTo>
                  <a:pt x="549685" y="441747"/>
                </a:lnTo>
                <a:lnTo>
                  <a:pt x="574929" y="449961"/>
                </a:lnTo>
                <a:lnTo>
                  <a:pt x="574929" y="481838"/>
                </a:lnTo>
                <a:lnTo>
                  <a:pt x="416687" y="481838"/>
                </a:lnTo>
                <a:lnTo>
                  <a:pt x="394716" y="481838"/>
                </a:lnTo>
                <a:lnTo>
                  <a:pt x="321437" y="481838"/>
                </a:lnTo>
                <a:lnTo>
                  <a:pt x="306625" y="479669"/>
                </a:lnTo>
                <a:lnTo>
                  <a:pt x="292862" y="473154"/>
                </a:lnTo>
                <a:lnTo>
                  <a:pt x="280146" y="462281"/>
                </a:lnTo>
                <a:lnTo>
                  <a:pt x="268478" y="447039"/>
                </a:lnTo>
                <a:lnTo>
                  <a:pt x="138049" y="225679"/>
                </a:lnTo>
                <a:lnTo>
                  <a:pt x="138049" y="398907"/>
                </a:lnTo>
                <a:lnTo>
                  <a:pt x="141569" y="420508"/>
                </a:lnTo>
                <a:lnTo>
                  <a:pt x="152114" y="436181"/>
                </a:lnTo>
                <a:lnTo>
                  <a:pt x="169660" y="445948"/>
                </a:lnTo>
                <a:lnTo>
                  <a:pt x="194183" y="449834"/>
                </a:lnTo>
                <a:lnTo>
                  <a:pt x="194183" y="481838"/>
                </a:lnTo>
                <a:lnTo>
                  <a:pt x="0" y="481838"/>
                </a:lnTo>
                <a:lnTo>
                  <a:pt x="0" y="449707"/>
                </a:lnTo>
                <a:lnTo>
                  <a:pt x="16595" y="448843"/>
                </a:lnTo>
                <a:lnTo>
                  <a:pt x="29797" y="446801"/>
                </a:lnTo>
                <a:lnTo>
                  <a:pt x="54903" y="412571"/>
                </a:lnTo>
                <a:lnTo>
                  <a:pt x="55499" y="398780"/>
                </a:lnTo>
                <a:lnTo>
                  <a:pt x="55499" y="82550"/>
                </a:lnTo>
                <a:lnTo>
                  <a:pt x="45974" y="42925"/>
                </a:lnTo>
                <a:lnTo>
                  <a:pt x="0" y="32258"/>
                </a:lnTo>
                <a:lnTo>
                  <a:pt x="0" y="0"/>
                </a:lnTo>
                <a:close/>
              </a:path>
            </a:pathLst>
          </a:custGeom>
          <a:ln w="9144">
            <a:solidFill>
              <a:srgbClr val="5C4379"/>
            </a:solidFill>
          </a:ln>
        </p:spPr>
        <p:txBody>
          <a:bodyPr wrap="square" lIns="0" tIns="0" rIns="0" bIns="0" rtlCol="0"/>
          <a:lstStyle/>
          <a:p>
            <a:endParaRPr/>
          </a:p>
        </p:txBody>
      </p:sp>
      <p:sp>
        <p:nvSpPr>
          <p:cNvPr id="23" name="object 23"/>
          <p:cNvSpPr/>
          <p:nvPr/>
        </p:nvSpPr>
        <p:spPr>
          <a:xfrm>
            <a:off x="2129917" y="1894839"/>
            <a:ext cx="362585" cy="481965"/>
          </a:xfrm>
          <a:custGeom>
            <a:avLst/>
            <a:gdLst/>
            <a:ahLst/>
            <a:cxnLst/>
            <a:rect l="l" t="t" r="r" b="b"/>
            <a:pathLst>
              <a:path w="362585" h="481964">
                <a:moveTo>
                  <a:pt x="0" y="0"/>
                </a:moveTo>
                <a:lnTo>
                  <a:pt x="238251" y="0"/>
                </a:lnTo>
                <a:lnTo>
                  <a:pt x="292572" y="5693"/>
                </a:lnTo>
                <a:lnTo>
                  <a:pt x="331343" y="22780"/>
                </a:lnTo>
                <a:lnTo>
                  <a:pt x="354587" y="51274"/>
                </a:lnTo>
                <a:lnTo>
                  <a:pt x="362331" y="91186"/>
                </a:lnTo>
                <a:lnTo>
                  <a:pt x="358782" y="121997"/>
                </a:lnTo>
                <a:lnTo>
                  <a:pt x="330398" y="181000"/>
                </a:lnTo>
                <a:lnTo>
                  <a:pt x="276774" y="233358"/>
                </a:lnTo>
                <a:lnTo>
                  <a:pt x="216818" y="261068"/>
                </a:lnTo>
                <a:lnTo>
                  <a:pt x="185674" y="264540"/>
                </a:lnTo>
                <a:lnTo>
                  <a:pt x="172767" y="263685"/>
                </a:lnTo>
                <a:lnTo>
                  <a:pt x="160527" y="261127"/>
                </a:lnTo>
                <a:lnTo>
                  <a:pt x="148955" y="256879"/>
                </a:lnTo>
                <a:lnTo>
                  <a:pt x="138049" y="250951"/>
                </a:lnTo>
                <a:lnTo>
                  <a:pt x="138049" y="398907"/>
                </a:lnTo>
                <a:lnTo>
                  <a:pt x="141503" y="420508"/>
                </a:lnTo>
                <a:lnTo>
                  <a:pt x="151876" y="436181"/>
                </a:lnTo>
                <a:lnTo>
                  <a:pt x="169177" y="445948"/>
                </a:lnTo>
                <a:lnTo>
                  <a:pt x="193420" y="449834"/>
                </a:lnTo>
                <a:lnTo>
                  <a:pt x="193420" y="481838"/>
                </a:lnTo>
                <a:lnTo>
                  <a:pt x="0" y="481838"/>
                </a:lnTo>
                <a:lnTo>
                  <a:pt x="0" y="449707"/>
                </a:lnTo>
                <a:lnTo>
                  <a:pt x="16742" y="448845"/>
                </a:lnTo>
                <a:lnTo>
                  <a:pt x="30019" y="446817"/>
                </a:lnTo>
                <a:lnTo>
                  <a:pt x="54800" y="412734"/>
                </a:lnTo>
                <a:lnTo>
                  <a:pt x="55371" y="398780"/>
                </a:lnTo>
                <a:lnTo>
                  <a:pt x="55371" y="82550"/>
                </a:lnTo>
                <a:lnTo>
                  <a:pt x="45974" y="42925"/>
                </a:lnTo>
                <a:lnTo>
                  <a:pt x="0" y="32258"/>
                </a:lnTo>
                <a:lnTo>
                  <a:pt x="0" y="0"/>
                </a:lnTo>
                <a:close/>
              </a:path>
            </a:pathLst>
          </a:custGeom>
          <a:ln w="9144">
            <a:solidFill>
              <a:srgbClr val="5C4379"/>
            </a:solidFill>
          </a:ln>
        </p:spPr>
        <p:txBody>
          <a:bodyPr wrap="square" lIns="0" tIns="0" rIns="0" bIns="0" rtlCol="0"/>
          <a:lstStyle/>
          <a:p>
            <a:endParaRPr/>
          </a:p>
        </p:txBody>
      </p:sp>
      <p:sp>
        <p:nvSpPr>
          <p:cNvPr id="24" name="object 24"/>
          <p:cNvSpPr/>
          <p:nvPr/>
        </p:nvSpPr>
        <p:spPr>
          <a:xfrm>
            <a:off x="6228207" y="1884426"/>
            <a:ext cx="427355" cy="502920"/>
          </a:xfrm>
          <a:custGeom>
            <a:avLst/>
            <a:gdLst/>
            <a:ahLst/>
            <a:cxnLst/>
            <a:rect l="l" t="t" r="r" b="b"/>
            <a:pathLst>
              <a:path w="427354" h="502919">
                <a:moveTo>
                  <a:pt x="272160" y="0"/>
                </a:moveTo>
                <a:lnTo>
                  <a:pt x="308685" y="1549"/>
                </a:lnTo>
                <a:lnTo>
                  <a:pt x="344900" y="6207"/>
                </a:lnTo>
                <a:lnTo>
                  <a:pt x="380781" y="13983"/>
                </a:lnTo>
                <a:lnTo>
                  <a:pt x="416306" y="24891"/>
                </a:lnTo>
                <a:lnTo>
                  <a:pt x="416306" y="147700"/>
                </a:lnTo>
                <a:lnTo>
                  <a:pt x="375665" y="147700"/>
                </a:lnTo>
                <a:lnTo>
                  <a:pt x="370899" y="121384"/>
                </a:lnTo>
                <a:lnTo>
                  <a:pt x="361727" y="98615"/>
                </a:lnTo>
                <a:lnTo>
                  <a:pt x="330072" y="63626"/>
                </a:lnTo>
                <a:lnTo>
                  <a:pt x="288909" y="44370"/>
                </a:lnTo>
                <a:lnTo>
                  <a:pt x="239648" y="37973"/>
                </a:lnTo>
                <a:lnTo>
                  <a:pt x="203477" y="40876"/>
                </a:lnTo>
                <a:lnTo>
                  <a:pt x="143851" y="64065"/>
                </a:lnTo>
                <a:lnTo>
                  <a:pt x="101893" y="118119"/>
                </a:lnTo>
                <a:lnTo>
                  <a:pt x="80748" y="191323"/>
                </a:lnTo>
                <a:lnTo>
                  <a:pt x="78104" y="230759"/>
                </a:lnTo>
                <a:lnTo>
                  <a:pt x="80960" y="271454"/>
                </a:lnTo>
                <a:lnTo>
                  <a:pt x="89519" y="308768"/>
                </a:lnTo>
                <a:lnTo>
                  <a:pt x="123697" y="373252"/>
                </a:lnTo>
                <a:lnTo>
                  <a:pt x="180546" y="419544"/>
                </a:lnTo>
                <a:lnTo>
                  <a:pt x="253491" y="434975"/>
                </a:lnTo>
                <a:lnTo>
                  <a:pt x="293566" y="430666"/>
                </a:lnTo>
                <a:lnTo>
                  <a:pt x="335867" y="417750"/>
                </a:lnTo>
                <a:lnTo>
                  <a:pt x="380382" y="396238"/>
                </a:lnTo>
                <a:lnTo>
                  <a:pt x="427100" y="366140"/>
                </a:lnTo>
                <a:lnTo>
                  <a:pt x="427100" y="399034"/>
                </a:lnTo>
                <a:lnTo>
                  <a:pt x="379840" y="436341"/>
                </a:lnTo>
                <a:lnTo>
                  <a:pt x="334372" y="465358"/>
                </a:lnTo>
                <a:lnTo>
                  <a:pt x="290690" y="486084"/>
                </a:lnTo>
                <a:lnTo>
                  <a:pt x="248788" y="498520"/>
                </a:lnTo>
                <a:lnTo>
                  <a:pt x="208660" y="502665"/>
                </a:lnTo>
                <a:lnTo>
                  <a:pt x="164014" y="498308"/>
                </a:lnTo>
                <a:lnTo>
                  <a:pt x="123618" y="485235"/>
                </a:lnTo>
                <a:lnTo>
                  <a:pt x="87485" y="463446"/>
                </a:lnTo>
                <a:lnTo>
                  <a:pt x="55625" y="432943"/>
                </a:lnTo>
                <a:lnTo>
                  <a:pt x="31289" y="398202"/>
                </a:lnTo>
                <a:lnTo>
                  <a:pt x="13906" y="359902"/>
                </a:lnTo>
                <a:lnTo>
                  <a:pt x="3476" y="318053"/>
                </a:lnTo>
                <a:lnTo>
                  <a:pt x="0" y="272669"/>
                </a:lnTo>
                <a:lnTo>
                  <a:pt x="3513" y="224991"/>
                </a:lnTo>
                <a:lnTo>
                  <a:pt x="14054" y="180890"/>
                </a:lnTo>
                <a:lnTo>
                  <a:pt x="31622" y="140366"/>
                </a:lnTo>
                <a:lnTo>
                  <a:pt x="56218" y="103420"/>
                </a:lnTo>
                <a:lnTo>
                  <a:pt x="87841" y="70051"/>
                </a:lnTo>
                <a:lnTo>
                  <a:pt x="126491" y="40259"/>
                </a:lnTo>
                <a:lnTo>
                  <a:pt x="193182" y="10080"/>
                </a:lnTo>
                <a:lnTo>
                  <a:pt x="231130" y="2522"/>
                </a:lnTo>
                <a:lnTo>
                  <a:pt x="272160" y="0"/>
                </a:lnTo>
                <a:close/>
              </a:path>
            </a:pathLst>
          </a:custGeom>
          <a:ln w="9144">
            <a:solidFill>
              <a:srgbClr val="5C4379"/>
            </a:solidFill>
          </a:ln>
        </p:spPr>
        <p:txBody>
          <a:bodyPr wrap="square" lIns="0" tIns="0" rIns="0" bIns="0" rtlCol="0"/>
          <a:lstStyle/>
          <a:p>
            <a:endParaRPr/>
          </a:p>
        </p:txBody>
      </p:sp>
      <p:sp>
        <p:nvSpPr>
          <p:cNvPr id="25" name="object 25"/>
          <p:cNvSpPr/>
          <p:nvPr/>
        </p:nvSpPr>
        <p:spPr>
          <a:xfrm>
            <a:off x="3609975" y="1884426"/>
            <a:ext cx="504825" cy="502920"/>
          </a:xfrm>
          <a:custGeom>
            <a:avLst/>
            <a:gdLst/>
            <a:ahLst/>
            <a:cxnLst/>
            <a:rect l="l" t="t" r="r" b="b"/>
            <a:pathLst>
              <a:path w="504825" h="502919">
                <a:moveTo>
                  <a:pt x="270637" y="0"/>
                </a:moveTo>
                <a:lnTo>
                  <a:pt x="318932" y="4099"/>
                </a:lnTo>
                <a:lnTo>
                  <a:pt x="362778" y="16398"/>
                </a:lnTo>
                <a:lnTo>
                  <a:pt x="402173" y="36896"/>
                </a:lnTo>
                <a:lnTo>
                  <a:pt x="437118" y="65592"/>
                </a:lnTo>
                <a:lnTo>
                  <a:pt x="467613" y="102488"/>
                </a:lnTo>
                <a:lnTo>
                  <a:pt x="495268" y="160766"/>
                </a:lnTo>
                <a:lnTo>
                  <a:pt x="504444" y="229235"/>
                </a:lnTo>
                <a:lnTo>
                  <a:pt x="501824" y="265934"/>
                </a:lnTo>
                <a:lnTo>
                  <a:pt x="480869" y="336712"/>
                </a:lnTo>
                <a:lnTo>
                  <a:pt x="462534" y="370839"/>
                </a:lnTo>
                <a:lnTo>
                  <a:pt x="439961" y="402443"/>
                </a:lnTo>
                <a:lnTo>
                  <a:pt x="385720" y="453028"/>
                </a:lnTo>
                <a:lnTo>
                  <a:pt x="323596" y="485467"/>
                </a:lnTo>
                <a:lnTo>
                  <a:pt x="260350" y="500759"/>
                </a:lnTo>
                <a:lnTo>
                  <a:pt x="227584" y="502665"/>
                </a:lnTo>
                <a:lnTo>
                  <a:pt x="181242" y="498570"/>
                </a:lnTo>
                <a:lnTo>
                  <a:pt x="138795" y="486283"/>
                </a:lnTo>
                <a:lnTo>
                  <a:pt x="100228" y="465804"/>
                </a:lnTo>
                <a:lnTo>
                  <a:pt x="65532" y="437134"/>
                </a:lnTo>
                <a:lnTo>
                  <a:pt x="36861" y="402361"/>
                </a:lnTo>
                <a:lnTo>
                  <a:pt x="16383" y="363743"/>
                </a:lnTo>
                <a:lnTo>
                  <a:pt x="4095" y="321244"/>
                </a:lnTo>
                <a:lnTo>
                  <a:pt x="0" y="274827"/>
                </a:lnTo>
                <a:lnTo>
                  <a:pt x="5048" y="221747"/>
                </a:lnTo>
                <a:lnTo>
                  <a:pt x="20192" y="172037"/>
                </a:lnTo>
                <a:lnTo>
                  <a:pt x="45434" y="125684"/>
                </a:lnTo>
                <a:lnTo>
                  <a:pt x="80772" y="82676"/>
                </a:lnTo>
                <a:lnTo>
                  <a:pt x="122868" y="46505"/>
                </a:lnTo>
                <a:lnTo>
                  <a:pt x="168560" y="20669"/>
                </a:lnTo>
                <a:lnTo>
                  <a:pt x="217824" y="5167"/>
                </a:lnTo>
                <a:lnTo>
                  <a:pt x="270637" y="0"/>
                </a:lnTo>
                <a:close/>
              </a:path>
            </a:pathLst>
          </a:custGeom>
          <a:ln w="9144">
            <a:solidFill>
              <a:srgbClr val="5C4379"/>
            </a:solidFill>
          </a:ln>
        </p:spPr>
        <p:txBody>
          <a:bodyPr wrap="square" lIns="0" tIns="0" rIns="0" bIns="0" rtlCol="0"/>
          <a:lstStyle/>
          <a:p>
            <a:endParaRPr/>
          </a:p>
        </p:txBody>
      </p:sp>
      <p:sp>
        <p:nvSpPr>
          <p:cNvPr id="26" name="object 26"/>
          <p:cNvSpPr/>
          <p:nvPr/>
        </p:nvSpPr>
        <p:spPr>
          <a:xfrm>
            <a:off x="2863342" y="1878838"/>
            <a:ext cx="732790" cy="497840"/>
          </a:xfrm>
          <a:custGeom>
            <a:avLst/>
            <a:gdLst/>
            <a:ahLst/>
            <a:cxnLst/>
            <a:rect l="l" t="t" r="r" b="b"/>
            <a:pathLst>
              <a:path w="732789" h="497839">
                <a:moveTo>
                  <a:pt x="702056" y="0"/>
                </a:moveTo>
                <a:lnTo>
                  <a:pt x="732662" y="0"/>
                </a:lnTo>
                <a:lnTo>
                  <a:pt x="732662" y="153288"/>
                </a:lnTo>
                <a:lnTo>
                  <a:pt x="691007" y="153288"/>
                </a:lnTo>
                <a:lnTo>
                  <a:pt x="689010" y="124930"/>
                </a:lnTo>
                <a:lnTo>
                  <a:pt x="683037" y="101393"/>
                </a:lnTo>
                <a:lnTo>
                  <a:pt x="659257" y="68834"/>
                </a:lnTo>
                <a:lnTo>
                  <a:pt x="623633" y="53514"/>
                </a:lnTo>
                <a:lnTo>
                  <a:pt x="572769" y="48387"/>
                </a:lnTo>
                <a:lnTo>
                  <a:pt x="552069" y="48387"/>
                </a:lnTo>
                <a:lnTo>
                  <a:pt x="550642" y="64390"/>
                </a:lnTo>
                <a:lnTo>
                  <a:pt x="549608" y="80406"/>
                </a:lnTo>
                <a:lnTo>
                  <a:pt x="548979" y="96446"/>
                </a:lnTo>
                <a:lnTo>
                  <a:pt x="548767" y="112522"/>
                </a:lnTo>
                <a:lnTo>
                  <a:pt x="549122" y="141952"/>
                </a:lnTo>
                <a:lnTo>
                  <a:pt x="551928" y="185906"/>
                </a:lnTo>
                <a:lnTo>
                  <a:pt x="596201" y="226695"/>
                </a:lnTo>
                <a:lnTo>
                  <a:pt x="649096" y="235458"/>
                </a:lnTo>
                <a:lnTo>
                  <a:pt x="687196" y="235458"/>
                </a:lnTo>
                <a:lnTo>
                  <a:pt x="687196" y="275589"/>
                </a:lnTo>
                <a:lnTo>
                  <a:pt x="552957" y="278384"/>
                </a:lnTo>
                <a:lnTo>
                  <a:pt x="552957" y="414909"/>
                </a:lnTo>
                <a:lnTo>
                  <a:pt x="556412" y="436510"/>
                </a:lnTo>
                <a:lnTo>
                  <a:pt x="566785" y="452183"/>
                </a:lnTo>
                <a:lnTo>
                  <a:pt x="584086" y="461950"/>
                </a:lnTo>
                <a:lnTo>
                  <a:pt x="608330" y="465836"/>
                </a:lnTo>
                <a:lnTo>
                  <a:pt x="608330" y="497839"/>
                </a:lnTo>
                <a:lnTo>
                  <a:pt x="416686" y="497839"/>
                </a:lnTo>
                <a:lnTo>
                  <a:pt x="414908" y="497839"/>
                </a:lnTo>
                <a:lnTo>
                  <a:pt x="321437" y="497839"/>
                </a:lnTo>
                <a:lnTo>
                  <a:pt x="306625" y="495671"/>
                </a:lnTo>
                <a:lnTo>
                  <a:pt x="292861" y="489156"/>
                </a:lnTo>
                <a:lnTo>
                  <a:pt x="280146" y="478283"/>
                </a:lnTo>
                <a:lnTo>
                  <a:pt x="268477" y="463041"/>
                </a:lnTo>
                <a:lnTo>
                  <a:pt x="138049" y="241681"/>
                </a:lnTo>
                <a:lnTo>
                  <a:pt x="138049" y="414909"/>
                </a:lnTo>
                <a:lnTo>
                  <a:pt x="141569" y="436510"/>
                </a:lnTo>
                <a:lnTo>
                  <a:pt x="152114" y="452183"/>
                </a:lnTo>
                <a:lnTo>
                  <a:pt x="169660" y="461950"/>
                </a:lnTo>
                <a:lnTo>
                  <a:pt x="194182" y="465836"/>
                </a:lnTo>
                <a:lnTo>
                  <a:pt x="194182" y="497839"/>
                </a:lnTo>
                <a:lnTo>
                  <a:pt x="0" y="497839"/>
                </a:lnTo>
                <a:lnTo>
                  <a:pt x="0" y="465709"/>
                </a:lnTo>
                <a:lnTo>
                  <a:pt x="16595" y="464845"/>
                </a:lnTo>
                <a:lnTo>
                  <a:pt x="29797" y="462803"/>
                </a:lnTo>
                <a:lnTo>
                  <a:pt x="54903" y="428573"/>
                </a:lnTo>
                <a:lnTo>
                  <a:pt x="55499" y="414782"/>
                </a:lnTo>
                <a:lnTo>
                  <a:pt x="55499" y="98551"/>
                </a:lnTo>
                <a:lnTo>
                  <a:pt x="45974" y="58927"/>
                </a:lnTo>
                <a:lnTo>
                  <a:pt x="0" y="48260"/>
                </a:lnTo>
                <a:lnTo>
                  <a:pt x="0" y="16001"/>
                </a:lnTo>
                <a:lnTo>
                  <a:pt x="239521" y="16001"/>
                </a:lnTo>
                <a:lnTo>
                  <a:pt x="288047" y="21480"/>
                </a:lnTo>
                <a:lnTo>
                  <a:pt x="322738" y="37925"/>
                </a:lnTo>
                <a:lnTo>
                  <a:pt x="343570" y="65347"/>
                </a:lnTo>
                <a:lnTo>
                  <a:pt x="350519" y="103759"/>
                </a:lnTo>
                <a:lnTo>
                  <a:pt x="343259" y="148812"/>
                </a:lnTo>
                <a:lnTo>
                  <a:pt x="321484" y="190245"/>
                </a:lnTo>
                <a:lnTo>
                  <a:pt x="285208" y="228060"/>
                </a:lnTo>
                <a:lnTo>
                  <a:pt x="234441" y="262254"/>
                </a:lnTo>
                <a:lnTo>
                  <a:pt x="314451" y="381635"/>
                </a:lnTo>
                <a:lnTo>
                  <a:pt x="338955" y="415571"/>
                </a:lnTo>
                <a:lnTo>
                  <a:pt x="386961" y="457394"/>
                </a:lnTo>
                <a:lnTo>
                  <a:pt x="414908" y="465836"/>
                </a:lnTo>
                <a:lnTo>
                  <a:pt x="431486" y="464845"/>
                </a:lnTo>
                <a:lnTo>
                  <a:pt x="467963" y="439864"/>
                </a:lnTo>
                <a:lnTo>
                  <a:pt x="470281" y="414782"/>
                </a:lnTo>
                <a:lnTo>
                  <a:pt x="470281" y="98551"/>
                </a:lnTo>
                <a:lnTo>
                  <a:pt x="460882" y="58927"/>
                </a:lnTo>
                <a:lnTo>
                  <a:pt x="414908" y="48260"/>
                </a:lnTo>
                <a:lnTo>
                  <a:pt x="414908" y="16001"/>
                </a:lnTo>
                <a:lnTo>
                  <a:pt x="698499" y="16001"/>
                </a:lnTo>
                <a:lnTo>
                  <a:pt x="699643" y="16001"/>
                </a:lnTo>
                <a:lnTo>
                  <a:pt x="700912" y="10667"/>
                </a:lnTo>
                <a:lnTo>
                  <a:pt x="702056" y="0"/>
                </a:lnTo>
                <a:close/>
              </a:path>
            </a:pathLst>
          </a:custGeom>
          <a:ln w="9144">
            <a:solidFill>
              <a:srgbClr val="5C4379"/>
            </a:solidFill>
          </a:ln>
        </p:spPr>
        <p:txBody>
          <a:bodyPr wrap="square" lIns="0" tIns="0" rIns="0" bIns="0" rtlCol="0"/>
          <a:lstStyle/>
          <a:p>
            <a:endParaRPr/>
          </a:p>
        </p:txBody>
      </p:sp>
      <p:sp>
        <p:nvSpPr>
          <p:cNvPr id="27" name="object 27"/>
          <p:cNvSpPr/>
          <p:nvPr/>
        </p:nvSpPr>
        <p:spPr>
          <a:xfrm>
            <a:off x="6691630" y="1876551"/>
            <a:ext cx="343535" cy="516255"/>
          </a:xfrm>
          <a:custGeom>
            <a:avLst/>
            <a:gdLst/>
            <a:ahLst/>
            <a:cxnLst/>
            <a:rect l="l" t="t" r="r" b="b"/>
            <a:pathLst>
              <a:path w="343534" h="516255">
                <a:moveTo>
                  <a:pt x="284861" y="0"/>
                </a:moveTo>
                <a:lnTo>
                  <a:pt x="316992" y="0"/>
                </a:lnTo>
                <a:lnTo>
                  <a:pt x="316992" y="154432"/>
                </a:lnTo>
                <a:lnTo>
                  <a:pt x="274954" y="154432"/>
                </a:lnTo>
                <a:lnTo>
                  <a:pt x="267122" y="109019"/>
                </a:lnTo>
                <a:lnTo>
                  <a:pt x="244967" y="76596"/>
                </a:lnTo>
                <a:lnTo>
                  <a:pt x="208500" y="57151"/>
                </a:lnTo>
                <a:lnTo>
                  <a:pt x="157734" y="50673"/>
                </a:lnTo>
                <a:lnTo>
                  <a:pt x="137033" y="50673"/>
                </a:lnTo>
                <a:lnTo>
                  <a:pt x="135512" y="66653"/>
                </a:lnTo>
                <a:lnTo>
                  <a:pt x="134397" y="82597"/>
                </a:lnTo>
                <a:lnTo>
                  <a:pt x="133711" y="98518"/>
                </a:lnTo>
                <a:lnTo>
                  <a:pt x="133476" y="114426"/>
                </a:lnTo>
                <a:lnTo>
                  <a:pt x="139384" y="164339"/>
                </a:lnTo>
                <a:lnTo>
                  <a:pt x="157114" y="199977"/>
                </a:lnTo>
                <a:lnTo>
                  <a:pt x="186680" y="221351"/>
                </a:lnTo>
                <a:lnTo>
                  <a:pt x="228092" y="228473"/>
                </a:lnTo>
                <a:lnTo>
                  <a:pt x="271525" y="228473"/>
                </a:lnTo>
                <a:lnTo>
                  <a:pt x="271525" y="268859"/>
                </a:lnTo>
                <a:lnTo>
                  <a:pt x="137922" y="272542"/>
                </a:lnTo>
                <a:lnTo>
                  <a:pt x="137922" y="467740"/>
                </a:lnTo>
                <a:lnTo>
                  <a:pt x="168783" y="467740"/>
                </a:lnTo>
                <a:lnTo>
                  <a:pt x="220648" y="460432"/>
                </a:lnTo>
                <a:lnTo>
                  <a:pt x="260238" y="438515"/>
                </a:lnTo>
                <a:lnTo>
                  <a:pt x="287565" y="402000"/>
                </a:lnTo>
                <a:lnTo>
                  <a:pt x="302641" y="350900"/>
                </a:lnTo>
                <a:lnTo>
                  <a:pt x="343026" y="350900"/>
                </a:lnTo>
                <a:lnTo>
                  <a:pt x="311530" y="516127"/>
                </a:lnTo>
                <a:lnTo>
                  <a:pt x="279780" y="516127"/>
                </a:lnTo>
                <a:lnTo>
                  <a:pt x="279526" y="505460"/>
                </a:lnTo>
                <a:lnTo>
                  <a:pt x="277368" y="500125"/>
                </a:lnTo>
                <a:lnTo>
                  <a:pt x="273176" y="500125"/>
                </a:lnTo>
                <a:lnTo>
                  <a:pt x="0" y="500125"/>
                </a:lnTo>
                <a:lnTo>
                  <a:pt x="0" y="467995"/>
                </a:lnTo>
                <a:lnTo>
                  <a:pt x="39772" y="461887"/>
                </a:lnTo>
                <a:lnTo>
                  <a:pt x="55372" y="417068"/>
                </a:lnTo>
                <a:lnTo>
                  <a:pt x="55372" y="101219"/>
                </a:lnTo>
                <a:lnTo>
                  <a:pt x="45974" y="61340"/>
                </a:lnTo>
                <a:lnTo>
                  <a:pt x="0" y="50546"/>
                </a:lnTo>
                <a:lnTo>
                  <a:pt x="0" y="18287"/>
                </a:lnTo>
                <a:lnTo>
                  <a:pt x="267589" y="18287"/>
                </a:lnTo>
                <a:lnTo>
                  <a:pt x="278638" y="18287"/>
                </a:lnTo>
                <a:lnTo>
                  <a:pt x="284352" y="12192"/>
                </a:lnTo>
                <a:lnTo>
                  <a:pt x="284861" y="0"/>
                </a:lnTo>
                <a:close/>
              </a:path>
            </a:pathLst>
          </a:custGeom>
          <a:ln w="9144">
            <a:solidFill>
              <a:srgbClr val="5C4379"/>
            </a:solidFill>
          </a:ln>
        </p:spPr>
        <p:txBody>
          <a:bodyPr wrap="square" lIns="0" tIns="0" rIns="0" bIns="0" rtlCol="0"/>
          <a:lstStyle/>
          <a:p>
            <a:endParaRPr/>
          </a:p>
        </p:txBody>
      </p:sp>
      <p:sp>
        <p:nvSpPr>
          <p:cNvPr id="28" name="object 28"/>
          <p:cNvSpPr/>
          <p:nvPr/>
        </p:nvSpPr>
        <p:spPr>
          <a:xfrm>
            <a:off x="2499105" y="1876551"/>
            <a:ext cx="343535" cy="516255"/>
          </a:xfrm>
          <a:custGeom>
            <a:avLst/>
            <a:gdLst/>
            <a:ahLst/>
            <a:cxnLst/>
            <a:rect l="l" t="t" r="r" b="b"/>
            <a:pathLst>
              <a:path w="343535" h="516255">
                <a:moveTo>
                  <a:pt x="284861" y="0"/>
                </a:moveTo>
                <a:lnTo>
                  <a:pt x="316992" y="0"/>
                </a:lnTo>
                <a:lnTo>
                  <a:pt x="316992" y="154432"/>
                </a:lnTo>
                <a:lnTo>
                  <a:pt x="274955" y="154432"/>
                </a:lnTo>
                <a:lnTo>
                  <a:pt x="267122" y="109019"/>
                </a:lnTo>
                <a:lnTo>
                  <a:pt x="244967" y="76596"/>
                </a:lnTo>
                <a:lnTo>
                  <a:pt x="208500" y="57151"/>
                </a:lnTo>
                <a:lnTo>
                  <a:pt x="157733" y="50673"/>
                </a:lnTo>
                <a:lnTo>
                  <a:pt x="137032" y="50673"/>
                </a:lnTo>
                <a:lnTo>
                  <a:pt x="135512" y="66653"/>
                </a:lnTo>
                <a:lnTo>
                  <a:pt x="134397" y="82597"/>
                </a:lnTo>
                <a:lnTo>
                  <a:pt x="133711" y="98518"/>
                </a:lnTo>
                <a:lnTo>
                  <a:pt x="133476" y="114426"/>
                </a:lnTo>
                <a:lnTo>
                  <a:pt x="139384" y="164339"/>
                </a:lnTo>
                <a:lnTo>
                  <a:pt x="157114" y="199977"/>
                </a:lnTo>
                <a:lnTo>
                  <a:pt x="186680" y="221351"/>
                </a:lnTo>
                <a:lnTo>
                  <a:pt x="228092" y="228473"/>
                </a:lnTo>
                <a:lnTo>
                  <a:pt x="271525" y="228473"/>
                </a:lnTo>
                <a:lnTo>
                  <a:pt x="271525" y="268859"/>
                </a:lnTo>
                <a:lnTo>
                  <a:pt x="137921" y="272542"/>
                </a:lnTo>
                <a:lnTo>
                  <a:pt x="137921" y="467740"/>
                </a:lnTo>
                <a:lnTo>
                  <a:pt x="168782" y="467740"/>
                </a:lnTo>
                <a:lnTo>
                  <a:pt x="220648" y="460432"/>
                </a:lnTo>
                <a:lnTo>
                  <a:pt x="260238" y="438515"/>
                </a:lnTo>
                <a:lnTo>
                  <a:pt x="287565" y="402000"/>
                </a:lnTo>
                <a:lnTo>
                  <a:pt x="302641" y="350900"/>
                </a:lnTo>
                <a:lnTo>
                  <a:pt x="343026" y="350900"/>
                </a:lnTo>
                <a:lnTo>
                  <a:pt x="311531" y="516127"/>
                </a:lnTo>
                <a:lnTo>
                  <a:pt x="279781" y="516127"/>
                </a:lnTo>
                <a:lnTo>
                  <a:pt x="279526" y="505460"/>
                </a:lnTo>
                <a:lnTo>
                  <a:pt x="277368" y="500125"/>
                </a:lnTo>
                <a:lnTo>
                  <a:pt x="273176" y="500125"/>
                </a:lnTo>
                <a:lnTo>
                  <a:pt x="0" y="500125"/>
                </a:lnTo>
                <a:lnTo>
                  <a:pt x="0" y="467995"/>
                </a:lnTo>
                <a:lnTo>
                  <a:pt x="39772" y="461887"/>
                </a:lnTo>
                <a:lnTo>
                  <a:pt x="55371" y="417068"/>
                </a:lnTo>
                <a:lnTo>
                  <a:pt x="55371" y="101219"/>
                </a:lnTo>
                <a:lnTo>
                  <a:pt x="45974" y="61340"/>
                </a:lnTo>
                <a:lnTo>
                  <a:pt x="0" y="50546"/>
                </a:lnTo>
                <a:lnTo>
                  <a:pt x="0" y="18287"/>
                </a:lnTo>
                <a:lnTo>
                  <a:pt x="267588" y="18287"/>
                </a:lnTo>
                <a:lnTo>
                  <a:pt x="278638" y="18287"/>
                </a:lnTo>
                <a:lnTo>
                  <a:pt x="284352" y="12192"/>
                </a:lnTo>
                <a:lnTo>
                  <a:pt x="284861" y="0"/>
                </a:lnTo>
                <a:close/>
              </a:path>
            </a:pathLst>
          </a:custGeom>
          <a:ln w="9144">
            <a:solidFill>
              <a:srgbClr val="5C4379"/>
            </a:solidFill>
          </a:ln>
        </p:spPr>
        <p:txBody>
          <a:bodyPr wrap="square" lIns="0" tIns="0" rIns="0" bIns="0" rtlCol="0"/>
          <a:lstStyle/>
          <a:p>
            <a:endParaRPr/>
          </a:p>
        </p:txBody>
      </p:sp>
      <p:sp>
        <p:nvSpPr>
          <p:cNvPr id="29" name="object 29"/>
          <p:cNvSpPr/>
          <p:nvPr/>
        </p:nvSpPr>
        <p:spPr>
          <a:xfrm>
            <a:off x="5228209" y="1875917"/>
            <a:ext cx="462915" cy="501015"/>
          </a:xfrm>
          <a:custGeom>
            <a:avLst/>
            <a:gdLst/>
            <a:ahLst/>
            <a:cxnLst/>
            <a:rect l="l" t="t" r="r" b="b"/>
            <a:pathLst>
              <a:path w="462914" h="501014">
                <a:moveTo>
                  <a:pt x="226313" y="0"/>
                </a:moveTo>
                <a:lnTo>
                  <a:pt x="258444" y="0"/>
                </a:lnTo>
                <a:lnTo>
                  <a:pt x="389381" y="377952"/>
                </a:lnTo>
                <a:lnTo>
                  <a:pt x="395926" y="396690"/>
                </a:lnTo>
                <a:lnTo>
                  <a:pt x="415036" y="446786"/>
                </a:lnTo>
                <a:lnTo>
                  <a:pt x="448486" y="466949"/>
                </a:lnTo>
                <a:lnTo>
                  <a:pt x="462533" y="468757"/>
                </a:lnTo>
                <a:lnTo>
                  <a:pt x="462533" y="500761"/>
                </a:lnTo>
                <a:lnTo>
                  <a:pt x="316229" y="500761"/>
                </a:lnTo>
                <a:lnTo>
                  <a:pt x="316229" y="468375"/>
                </a:lnTo>
                <a:lnTo>
                  <a:pt x="332104" y="468375"/>
                </a:lnTo>
                <a:lnTo>
                  <a:pt x="331215" y="468375"/>
                </a:lnTo>
                <a:lnTo>
                  <a:pt x="330835" y="466852"/>
                </a:lnTo>
                <a:lnTo>
                  <a:pt x="330835" y="463804"/>
                </a:lnTo>
                <a:lnTo>
                  <a:pt x="330835" y="462280"/>
                </a:lnTo>
                <a:lnTo>
                  <a:pt x="330453" y="460375"/>
                </a:lnTo>
                <a:lnTo>
                  <a:pt x="329691" y="458216"/>
                </a:lnTo>
                <a:lnTo>
                  <a:pt x="287654" y="336296"/>
                </a:lnTo>
                <a:lnTo>
                  <a:pt x="139191" y="336296"/>
                </a:lnTo>
                <a:lnTo>
                  <a:pt x="129190" y="366633"/>
                </a:lnTo>
                <a:lnTo>
                  <a:pt x="122046" y="393065"/>
                </a:lnTo>
                <a:lnTo>
                  <a:pt x="117760" y="415591"/>
                </a:lnTo>
                <a:lnTo>
                  <a:pt x="116331" y="434213"/>
                </a:lnTo>
                <a:lnTo>
                  <a:pt x="116927" y="441785"/>
                </a:lnTo>
                <a:lnTo>
                  <a:pt x="151511" y="468375"/>
                </a:lnTo>
                <a:lnTo>
                  <a:pt x="178688" y="468375"/>
                </a:lnTo>
                <a:lnTo>
                  <a:pt x="178688" y="500761"/>
                </a:lnTo>
                <a:lnTo>
                  <a:pt x="0" y="500761"/>
                </a:lnTo>
                <a:lnTo>
                  <a:pt x="0" y="468884"/>
                </a:lnTo>
                <a:lnTo>
                  <a:pt x="20956" y="462837"/>
                </a:lnTo>
                <a:lnTo>
                  <a:pt x="40401" y="446992"/>
                </a:lnTo>
                <a:lnTo>
                  <a:pt x="58346" y="421360"/>
                </a:lnTo>
                <a:lnTo>
                  <a:pt x="74802" y="385953"/>
                </a:lnTo>
                <a:lnTo>
                  <a:pt x="226313" y="0"/>
                </a:lnTo>
                <a:close/>
              </a:path>
            </a:pathLst>
          </a:custGeom>
          <a:ln w="9144">
            <a:solidFill>
              <a:srgbClr val="5C4379"/>
            </a:solidFill>
          </a:ln>
        </p:spPr>
        <p:txBody>
          <a:bodyPr wrap="square" lIns="0" tIns="0" rIns="0" bIns="0" rtlCol="0"/>
          <a:lstStyle/>
          <a:p>
            <a:endParaRPr/>
          </a:p>
        </p:txBody>
      </p:sp>
      <p:sp>
        <p:nvSpPr>
          <p:cNvPr id="30" name="object 30"/>
          <p:cNvSpPr/>
          <p:nvPr/>
        </p:nvSpPr>
        <p:spPr>
          <a:xfrm>
            <a:off x="2816351" y="3355847"/>
            <a:ext cx="3500628" cy="551688"/>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2832861" y="2790317"/>
            <a:ext cx="3466973" cy="517906"/>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4028185" y="2910458"/>
            <a:ext cx="127635" cy="179070"/>
          </a:xfrm>
          <a:custGeom>
            <a:avLst/>
            <a:gdLst/>
            <a:ahLst/>
            <a:cxnLst/>
            <a:rect l="l" t="t" r="r" b="b"/>
            <a:pathLst>
              <a:path w="127635" h="179069">
                <a:moveTo>
                  <a:pt x="67817" y="0"/>
                </a:moveTo>
                <a:lnTo>
                  <a:pt x="0" y="178942"/>
                </a:lnTo>
                <a:lnTo>
                  <a:pt x="127635" y="178942"/>
                </a:lnTo>
                <a:lnTo>
                  <a:pt x="67817" y="0"/>
                </a:lnTo>
                <a:close/>
              </a:path>
            </a:pathLst>
          </a:custGeom>
          <a:ln w="9144">
            <a:solidFill>
              <a:srgbClr val="5C4379"/>
            </a:solidFill>
          </a:ln>
        </p:spPr>
        <p:txBody>
          <a:bodyPr wrap="square" lIns="0" tIns="0" rIns="0" bIns="0" rtlCol="0"/>
          <a:lstStyle/>
          <a:p>
            <a:endParaRPr/>
          </a:p>
        </p:txBody>
      </p:sp>
      <p:sp>
        <p:nvSpPr>
          <p:cNvPr id="33" name="object 33"/>
          <p:cNvSpPr/>
          <p:nvPr/>
        </p:nvSpPr>
        <p:spPr>
          <a:xfrm>
            <a:off x="5346827" y="2836672"/>
            <a:ext cx="131572" cy="195961"/>
          </a:xfrm>
          <a:prstGeom prst="rect">
            <a:avLst/>
          </a:prstGeom>
          <a:blipFill>
            <a:blip r:embed="rId10" cstate="print"/>
            <a:stretch>
              <a:fillRect/>
            </a:stretch>
          </a:blipFill>
        </p:spPr>
        <p:txBody>
          <a:bodyPr wrap="square" lIns="0" tIns="0" rIns="0" bIns="0" rtlCol="0"/>
          <a:lstStyle/>
          <a:p>
            <a:endParaRPr/>
          </a:p>
        </p:txBody>
      </p:sp>
      <p:sp>
        <p:nvSpPr>
          <p:cNvPr id="34" name="object 34"/>
          <p:cNvSpPr/>
          <p:nvPr/>
        </p:nvSpPr>
        <p:spPr>
          <a:xfrm>
            <a:off x="4693411" y="2809239"/>
            <a:ext cx="496570" cy="492759"/>
          </a:xfrm>
          <a:custGeom>
            <a:avLst/>
            <a:gdLst/>
            <a:ahLst/>
            <a:cxnLst/>
            <a:rect l="l" t="t" r="r" b="b"/>
            <a:pathLst>
              <a:path w="496570" h="492760">
                <a:moveTo>
                  <a:pt x="0" y="0"/>
                </a:moveTo>
                <a:lnTo>
                  <a:pt x="193421" y="0"/>
                </a:lnTo>
                <a:lnTo>
                  <a:pt x="193421" y="32131"/>
                </a:lnTo>
                <a:lnTo>
                  <a:pt x="176752" y="33156"/>
                </a:lnTo>
                <a:lnTo>
                  <a:pt x="163512" y="35290"/>
                </a:lnTo>
                <a:lnTo>
                  <a:pt x="138622" y="69143"/>
                </a:lnTo>
                <a:lnTo>
                  <a:pt x="138049" y="82931"/>
                </a:lnTo>
                <a:lnTo>
                  <a:pt x="138049" y="339089"/>
                </a:lnTo>
                <a:lnTo>
                  <a:pt x="149764" y="396128"/>
                </a:lnTo>
                <a:lnTo>
                  <a:pt x="184912" y="434975"/>
                </a:lnTo>
                <a:lnTo>
                  <a:pt x="238186" y="453066"/>
                </a:lnTo>
                <a:lnTo>
                  <a:pt x="258952" y="454279"/>
                </a:lnTo>
                <a:lnTo>
                  <a:pt x="299362" y="450467"/>
                </a:lnTo>
                <a:lnTo>
                  <a:pt x="356893" y="419935"/>
                </a:lnTo>
                <a:lnTo>
                  <a:pt x="379849" y="375523"/>
                </a:lnTo>
                <a:lnTo>
                  <a:pt x="386516" y="327898"/>
                </a:lnTo>
                <a:lnTo>
                  <a:pt x="387350" y="297942"/>
                </a:lnTo>
                <a:lnTo>
                  <a:pt x="387018" y="248624"/>
                </a:lnTo>
                <a:lnTo>
                  <a:pt x="386032" y="207152"/>
                </a:lnTo>
                <a:lnTo>
                  <a:pt x="382142" y="147700"/>
                </a:lnTo>
                <a:lnTo>
                  <a:pt x="373264" y="98651"/>
                </a:lnTo>
                <a:lnTo>
                  <a:pt x="342316" y="40651"/>
                </a:lnTo>
                <a:lnTo>
                  <a:pt x="320293" y="31750"/>
                </a:lnTo>
                <a:lnTo>
                  <a:pt x="320293" y="0"/>
                </a:lnTo>
                <a:lnTo>
                  <a:pt x="496315" y="0"/>
                </a:lnTo>
                <a:lnTo>
                  <a:pt x="496315" y="31369"/>
                </a:lnTo>
                <a:lnTo>
                  <a:pt x="471826" y="43517"/>
                </a:lnTo>
                <a:lnTo>
                  <a:pt x="452768" y="71740"/>
                </a:lnTo>
                <a:lnTo>
                  <a:pt x="439147" y="116051"/>
                </a:lnTo>
                <a:lnTo>
                  <a:pt x="430970" y="176461"/>
                </a:lnTo>
                <a:lnTo>
                  <a:pt x="428243" y="252984"/>
                </a:lnTo>
                <a:lnTo>
                  <a:pt x="428194" y="287821"/>
                </a:lnTo>
                <a:lnTo>
                  <a:pt x="428037" y="314039"/>
                </a:lnTo>
                <a:lnTo>
                  <a:pt x="424185" y="365781"/>
                </a:lnTo>
                <a:lnTo>
                  <a:pt x="411370" y="408211"/>
                </a:lnTo>
                <a:lnTo>
                  <a:pt x="375100" y="454693"/>
                </a:lnTo>
                <a:lnTo>
                  <a:pt x="339867" y="475567"/>
                </a:lnTo>
                <a:lnTo>
                  <a:pt x="295991" y="488082"/>
                </a:lnTo>
                <a:lnTo>
                  <a:pt x="243459" y="492251"/>
                </a:lnTo>
                <a:lnTo>
                  <a:pt x="188261" y="487801"/>
                </a:lnTo>
                <a:lnTo>
                  <a:pt x="142112" y="474456"/>
                </a:lnTo>
                <a:lnTo>
                  <a:pt x="105013" y="452229"/>
                </a:lnTo>
                <a:lnTo>
                  <a:pt x="76962" y="421132"/>
                </a:lnTo>
                <a:lnTo>
                  <a:pt x="60785" y="386064"/>
                </a:lnTo>
                <a:lnTo>
                  <a:pt x="55372" y="342138"/>
                </a:lnTo>
                <a:lnTo>
                  <a:pt x="55372" y="82931"/>
                </a:lnTo>
                <a:lnTo>
                  <a:pt x="54796" y="69288"/>
                </a:lnTo>
                <a:lnTo>
                  <a:pt x="29749" y="35321"/>
                </a:lnTo>
                <a:lnTo>
                  <a:pt x="0" y="32258"/>
                </a:lnTo>
                <a:lnTo>
                  <a:pt x="0" y="0"/>
                </a:lnTo>
                <a:close/>
              </a:path>
            </a:pathLst>
          </a:custGeom>
          <a:ln w="9144">
            <a:solidFill>
              <a:srgbClr val="5C4379"/>
            </a:solidFill>
          </a:ln>
        </p:spPr>
        <p:txBody>
          <a:bodyPr wrap="square" lIns="0" tIns="0" rIns="0" bIns="0" rtlCol="0"/>
          <a:lstStyle/>
          <a:p>
            <a:endParaRPr/>
          </a:p>
        </p:txBody>
      </p:sp>
      <p:sp>
        <p:nvSpPr>
          <p:cNvPr id="35" name="object 35"/>
          <p:cNvSpPr/>
          <p:nvPr/>
        </p:nvSpPr>
        <p:spPr>
          <a:xfrm>
            <a:off x="2832861" y="2809239"/>
            <a:ext cx="670560" cy="499109"/>
          </a:xfrm>
          <a:custGeom>
            <a:avLst/>
            <a:gdLst/>
            <a:ahLst/>
            <a:cxnLst/>
            <a:rect l="l" t="t" r="r" b="b"/>
            <a:pathLst>
              <a:path w="670560" h="499110">
                <a:moveTo>
                  <a:pt x="55752" y="0"/>
                </a:moveTo>
                <a:lnTo>
                  <a:pt x="188340" y="0"/>
                </a:lnTo>
                <a:lnTo>
                  <a:pt x="339344" y="386334"/>
                </a:lnTo>
                <a:lnTo>
                  <a:pt x="422148" y="178815"/>
                </a:lnTo>
                <a:lnTo>
                  <a:pt x="445267" y="122997"/>
                </a:lnTo>
                <a:lnTo>
                  <a:pt x="464327" y="74596"/>
                </a:lnTo>
                <a:lnTo>
                  <a:pt x="479315" y="33601"/>
                </a:lnTo>
                <a:lnTo>
                  <a:pt x="490220" y="0"/>
                </a:lnTo>
                <a:lnTo>
                  <a:pt x="633857" y="0"/>
                </a:lnTo>
                <a:lnTo>
                  <a:pt x="633857" y="32131"/>
                </a:lnTo>
                <a:lnTo>
                  <a:pt x="618025" y="32968"/>
                </a:lnTo>
                <a:lnTo>
                  <a:pt x="605218" y="34543"/>
                </a:lnTo>
                <a:lnTo>
                  <a:pt x="576961" y="71627"/>
                </a:lnTo>
                <a:lnTo>
                  <a:pt x="576961" y="75057"/>
                </a:lnTo>
                <a:lnTo>
                  <a:pt x="576961" y="76835"/>
                </a:lnTo>
                <a:lnTo>
                  <a:pt x="604901" y="367919"/>
                </a:lnTo>
                <a:lnTo>
                  <a:pt x="609679" y="406876"/>
                </a:lnTo>
                <a:lnTo>
                  <a:pt x="635047" y="443261"/>
                </a:lnTo>
                <a:lnTo>
                  <a:pt x="670305" y="449834"/>
                </a:lnTo>
                <a:lnTo>
                  <a:pt x="670305" y="481838"/>
                </a:lnTo>
                <a:lnTo>
                  <a:pt x="475107" y="481838"/>
                </a:lnTo>
                <a:lnTo>
                  <a:pt x="475107" y="449707"/>
                </a:lnTo>
                <a:lnTo>
                  <a:pt x="489914" y="448823"/>
                </a:lnTo>
                <a:lnTo>
                  <a:pt x="501745" y="446928"/>
                </a:lnTo>
                <a:lnTo>
                  <a:pt x="525017" y="406146"/>
                </a:lnTo>
                <a:lnTo>
                  <a:pt x="525017" y="403225"/>
                </a:lnTo>
                <a:lnTo>
                  <a:pt x="524763" y="399414"/>
                </a:lnTo>
                <a:lnTo>
                  <a:pt x="524383" y="394588"/>
                </a:lnTo>
                <a:lnTo>
                  <a:pt x="498348" y="110871"/>
                </a:lnTo>
                <a:lnTo>
                  <a:pt x="474678" y="161446"/>
                </a:lnTo>
                <a:lnTo>
                  <a:pt x="453961" y="206486"/>
                </a:lnTo>
                <a:lnTo>
                  <a:pt x="436197" y="245977"/>
                </a:lnTo>
                <a:lnTo>
                  <a:pt x="421386" y="279908"/>
                </a:lnTo>
                <a:lnTo>
                  <a:pt x="327787" y="498983"/>
                </a:lnTo>
                <a:lnTo>
                  <a:pt x="301117" y="498983"/>
                </a:lnTo>
                <a:lnTo>
                  <a:pt x="140335" y="74295"/>
                </a:lnTo>
                <a:lnTo>
                  <a:pt x="130810" y="198627"/>
                </a:lnTo>
                <a:lnTo>
                  <a:pt x="127216" y="240061"/>
                </a:lnTo>
                <a:lnTo>
                  <a:pt x="124634" y="277114"/>
                </a:lnTo>
                <a:lnTo>
                  <a:pt x="123076" y="309784"/>
                </a:lnTo>
                <a:lnTo>
                  <a:pt x="122555" y="338074"/>
                </a:lnTo>
                <a:lnTo>
                  <a:pt x="126152" y="385792"/>
                </a:lnTo>
                <a:lnTo>
                  <a:pt x="136953" y="420354"/>
                </a:lnTo>
                <a:lnTo>
                  <a:pt x="154969" y="441747"/>
                </a:lnTo>
                <a:lnTo>
                  <a:pt x="180212" y="449961"/>
                </a:lnTo>
                <a:lnTo>
                  <a:pt x="180212" y="481838"/>
                </a:lnTo>
                <a:lnTo>
                  <a:pt x="0" y="481838"/>
                </a:lnTo>
                <a:lnTo>
                  <a:pt x="0" y="450976"/>
                </a:lnTo>
                <a:lnTo>
                  <a:pt x="15644" y="445309"/>
                </a:lnTo>
                <a:lnTo>
                  <a:pt x="29241" y="435927"/>
                </a:lnTo>
                <a:lnTo>
                  <a:pt x="54893" y="391993"/>
                </a:lnTo>
                <a:lnTo>
                  <a:pt x="65526" y="352369"/>
                </a:lnTo>
                <a:lnTo>
                  <a:pt x="78912" y="292096"/>
                </a:lnTo>
                <a:lnTo>
                  <a:pt x="90291" y="219221"/>
                </a:lnTo>
                <a:lnTo>
                  <a:pt x="94361" y="180975"/>
                </a:lnTo>
                <a:lnTo>
                  <a:pt x="103505" y="83820"/>
                </a:lnTo>
                <a:lnTo>
                  <a:pt x="103758" y="81152"/>
                </a:lnTo>
                <a:lnTo>
                  <a:pt x="103886" y="76326"/>
                </a:lnTo>
                <a:lnTo>
                  <a:pt x="103886" y="69469"/>
                </a:lnTo>
                <a:lnTo>
                  <a:pt x="81454" y="34607"/>
                </a:lnTo>
                <a:lnTo>
                  <a:pt x="55752" y="32131"/>
                </a:lnTo>
                <a:lnTo>
                  <a:pt x="55752" y="0"/>
                </a:lnTo>
                <a:close/>
              </a:path>
            </a:pathLst>
          </a:custGeom>
          <a:ln w="9144">
            <a:solidFill>
              <a:srgbClr val="5C4379"/>
            </a:solidFill>
          </a:ln>
        </p:spPr>
        <p:txBody>
          <a:bodyPr wrap="square" lIns="0" tIns="0" rIns="0" bIns="0" rtlCol="0"/>
          <a:lstStyle/>
          <a:p>
            <a:endParaRPr/>
          </a:p>
        </p:txBody>
      </p:sp>
      <p:sp>
        <p:nvSpPr>
          <p:cNvPr id="36" name="object 36"/>
          <p:cNvSpPr/>
          <p:nvPr/>
        </p:nvSpPr>
        <p:spPr>
          <a:xfrm>
            <a:off x="6005448" y="2798826"/>
            <a:ext cx="294640" cy="502920"/>
          </a:xfrm>
          <a:custGeom>
            <a:avLst/>
            <a:gdLst/>
            <a:ahLst/>
            <a:cxnLst/>
            <a:rect l="l" t="t" r="r" b="b"/>
            <a:pathLst>
              <a:path w="294639" h="502920">
                <a:moveTo>
                  <a:pt x="179324" y="0"/>
                </a:moveTo>
                <a:lnTo>
                  <a:pt x="197780" y="1309"/>
                </a:lnTo>
                <a:lnTo>
                  <a:pt x="219630" y="5238"/>
                </a:lnTo>
                <a:lnTo>
                  <a:pt x="244885" y="11787"/>
                </a:lnTo>
                <a:lnTo>
                  <a:pt x="273558" y="20954"/>
                </a:lnTo>
                <a:lnTo>
                  <a:pt x="273558" y="148082"/>
                </a:lnTo>
                <a:lnTo>
                  <a:pt x="231901" y="148082"/>
                </a:lnTo>
                <a:lnTo>
                  <a:pt x="229187" y="124458"/>
                </a:lnTo>
                <a:lnTo>
                  <a:pt x="223900" y="101774"/>
                </a:lnTo>
                <a:lnTo>
                  <a:pt x="205612" y="59182"/>
                </a:lnTo>
                <a:lnTo>
                  <a:pt x="163607" y="40965"/>
                </a:lnTo>
                <a:lnTo>
                  <a:pt x="145796" y="39750"/>
                </a:lnTo>
                <a:lnTo>
                  <a:pt x="132744" y="40774"/>
                </a:lnTo>
                <a:lnTo>
                  <a:pt x="92422" y="65154"/>
                </a:lnTo>
                <a:lnTo>
                  <a:pt x="82296" y="99695"/>
                </a:lnTo>
                <a:lnTo>
                  <a:pt x="84939" y="117484"/>
                </a:lnTo>
                <a:lnTo>
                  <a:pt x="92868" y="136572"/>
                </a:lnTo>
                <a:lnTo>
                  <a:pt x="106084" y="156970"/>
                </a:lnTo>
                <a:lnTo>
                  <a:pt x="124587" y="178688"/>
                </a:lnTo>
                <a:lnTo>
                  <a:pt x="133707" y="183139"/>
                </a:lnTo>
                <a:lnTo>
                  <a:pt x="148304" y="191722"/>
                </a:lnTo>
                <a:lnTo>
                  <a:pt x="193928" y="221234"/>
                </a:lnTo>
                <a:lnTo>
                  <a:pt x="236045" y="250761"/>
                </a:lnTo>
                <a:lnTo>
                  <a:pt x="275419" y="289125"/>
                </a:lnTo>
                <a:lnTo>
                  <a:pt x="292270" y="327658"/>
                </a:lnTo>
                <a:lnTo>
                  <a:pt x="294386" y="348614"/>
                </a:lnTo>
                <a:lnTo>
                  <a:pt x="290651" y="379857"/>
                </a:lnTo>
                <a:lnTo>
                  <a:pt x="260846" y="435482"/>
                </a:lnTo>
                <a:lnTo>
                  <a:pt x="206940" y="478609"/>
                </a:lnTo>
                <a:lnTo>
                  <a:pt x="146794" y="499997"/>
                </a:lnTo>
                <a:lnTo>
                  <a:pt x="114553" y="502665"/>
                </a:lnTo>
                <a:lnTo>
                  <a:pt x="88903" y="501092"/>
                </a:lnTo>
                <a:lnTo>
                  <a:pt x="61277" y="496363"/>
                </a:lnTo>
                <a:lnTo>
                  <a:pt x="31650" y="488467"/>
                </a:lnTo>
                <a:lnTo>
                  <a:pt x="0" y="477393"/>
                </a:lnTo>
                <a:lnTo>
                  <a:pt x="0" y="333375"/>
                </a:lnTo>
                <a:lnTo>
                  <a:pt x="41401" y="333375"/>
                </a:lnTo>
                <a:lnTo>
                  <a:pt x="43068" y="359876"/>
                </a:lnTo>
                <a:lnTo>
                  <a:pt x="48069" y="383936"/>
                </a:lnTo>
                <a:lnTo>
                  <a:pt x="68072" y="424688"/>
                </a:lnTo>
                <a:lnTo>
                  <a:pt x="100837" y="453548"/>
                </a:lnTo>
                <a:lnTo>
                  <a:pt x="141604" y="463169"/>
                </a:lnTo>
                <a:lnTo>
                  <a:pt x="158581" y="461883"/>
                </a:lnTo>
                <a:lnTo>
                  <a:pt x="199389" y="442595"/>
                </a:lnTo>
                <a:lnTo>
                  <a:pt x="219999" y="403482"/>
                </a:lnTo>
                <a:lnTo>
                  <a:pt x="221361" y="386841"/>
                </a:lnTo>
                <a:lnTo>
                  <a:pt x="219215" y="368887"/>
                </a:lnTo>
                <a:lnTo>
                  <a:pt x="202019" y="334406"/>
                </a:lnTo>
                <a:lnTo>
                  <a:pt x="162464" y="298831"/>
                </a:lnTo>
                <a:lnTo>
                  <a:pt x="117601" y="267970"/>
                </a:lnTo>
                <a:lnTo>
                  <a:pt x="95666" y="253136"/>
                </a:lnTo>
                <a:lnTo>
                  <a:pt x="76707" y="239696"/>
                </a:lnTo>
                <a:lnTo>
                  <a:pt x="39673" y="209113"/>
                </a:lnTo>
                <a:lnTo>
                  <a:pt x="19938" y="175895"/>
                </a:lnTo>
                <a:lnTo>
                  <a:pt x="16105" y="167850"/>
                </a:lnTo>
                <a:lnTo>
                  <a:pt x="13366" y="158972"/>
                </a:lnTo>
                <a:lnTo>
                  <a:pt x="11723" y="149284"/>
                </a:lnTo>
                <a:lnTo>
                  <a:pt x="11175" y="138811"/>
                </a:lnTo>
                <a:lnTo>
                  <a:pt x="14698" y="109549"/>
                </a:lnTo>
                <a:lnTo>
                  <a:pt x="42840" y="58408"/>
                </a:lnTo>
                <a:lnTo>
                  <a:pt x="93223" y="20574"/>
                </a:lnTo>
                <a:lnTo>
                  <a:pt x="149179" y="2286"/>
                </a:lnTo>
                <a:lnTo>
                  <a:pt x="179324" y="0"/>
                </a:lnTo>
                <a:close/>
              </a:path>
            </a:pathLst>
          </a:custGeom>
          <a:ln w="9144">
            <a:solidFill>
              <a:srgbClr val="5C4379"/>
            </a:solidFill>
          </a:ln>
        </p:spPr>
        <p:txBody>
          <a:bodyPr wrap="square" lIns="0" tIns="0" rIns="0" bIns="0" rtlCol="0"/>
          <a:lstStyle/>
          <a:p>
            <a:endParaRPr/>
          </a:p>
        </p:txBody>
      </p:sp>
      <p:sp>
        <p:nvSpPr>
          <p:cNvPr id="37" name="object 37"/>
          <p:cNvSpPr/>
          <p:nvPr/>
        </p:nvSpPr>
        <p:spPr>
          <a:xfrm>
            <a:off x="4370196" y="2798826"/>
            <a:ext cx="294640" cy="502920"/>
          </a:xfrm>
          <a:custGeom>
            <a:avLst/>
            <a:gdLst/>
            <a:ahLst/>
            <a:cxnLst/>
            <a:rect l="l" t="t" r="r" b="b"/>
            <a:pathLst>
              <a:path w="294639" h="502920">
                <a:moveTo>
                  <a:pt x="179324" y="0"/>
                </a:moveTo>
                <a:lnTo>
                  <a:pt x="197780" y="1309"/>
                </a:lnTo>
                <a:lnTo>
                  <a:pt x="219630" y="5238"/>
                </a:lnTo>
                <a:lnTo>
                  <a:pt x="244885" y="11787"/>
                </a:lnTo>
                <a:lnTo>
                  <a:pt x="273557" y="20954"/>
                </a:lnTo>
                <a:lnTo>
                  <a:pt x="273557" y="148082"/>
                </a:lnTo>
                <a:lnTo>
                  <a:pt x="231901" y="148082"/>
                </a:lnTo>
                <a:lnTo>
                  <a:pt x="229187" y="124458"/>
                </a:lnTo>
                <a:lnTo>
                  <a:pt x="223900" y="101774"/>
                </a:lnTo>
                <a:lnTo>
                  <a:pt x="205612" y="59182"/>
                </a:lnTo>
                <a:lnTo>
                  <a:pt x="163607" y="40965"/>
                </a:lnTo>
                <a:lnTo>
                  <a:pt x="145795" y="39750"/>
                </a:lnTo>
                <a:lnTo>
                  <a:pt x="132744" y="40774"/>
                </a:lnTo>
                <a:lnTo>
                  <a:pt x="92422" y="65154"/>
                </a:lnTo>
                <a:lnTo>
                  <a:pt x="82295" y="99695"/>
                </a:lnTo>
                <a:lnTo>
                  <a:pt x="84939" y="117484"/>
                </a:lnTo>
                <a:lnTo>
                  <a:pt x="92868" y="136572"/>
                </a:lnTo>
                <a:lnTo>
                  <a:pt x="106084" y="156970"/>
                </a:lnTo>
                <a:lnTo>
                  <a:pt x="124587" y="178688"/>
                </a:lnTo>
                <a:lnTo>
                  <a:pt x="133707" y="183139"/>
                </a:lnTo>
                <a:lnTo>
                  <a:pt x="148304" y="191722"/>
                </a:lnTo>
                <a:lnTo>
                  <a:pt x="193928" y="221234"/>
                </a:lnTo>
                <a:lnTo>
                  <a:pt x="236045" y="250761"/>
                </a:lnTo>
                <a:lnTo>
                  <a:pt x="275419" y="289125"/>
                </a:lnTo>
                <a:lnTo>
                  <a:pt x="292270" y="327658"/>
                </a:lnTo>
                <a:lnTo>
                  <a:pt x="294386" y="348614"/>
                </a:lnTo>
                <a:lnTo>
                  <a:pt x="290651" y="379857"/>
                </a:lnTo>
                <a:lnTo>
                  <a:pt x="260846" y="435482"/>
                </a:lnTo>
                <a:lnTo>
                  <a:pt x="206940" y="478609"/>
                </a:lnTo>
                <a:lnTo>
                  <a:pt x="146794" y="499997"/>
                </a:lnTo>
                <a:lnTo>
                  <a:pt x="114553" y="502665"/>
                </a:lnTo>
                <a:lnTo>
                  <a:pt x="88903" y="501092"/>
                </a:lnTo>
                <a:lnTo>
                  <a:pt x="61277" y="496363"/>
                </a:lnTo>
                <a:lnTo>
                  <a:pt x="31650" y="488467"/>
                </a:lnTo>
                <a:lnTo>
                  <a:pt x="0" y="477393"/>
                </a:lnTo>
                <a:lnTo>
                  <a:pt x="0" y="333375"/>
                </a:lnTo>
                <a:lnTo>
                  <a:pt x="41401" y="333375"/>
                </a:lnTo>
                <a:lnTo>
                  <a:pt x="43068" y="359876"/>
                </a:lnTo>
                <a:lnTo>
                  <a:pt x="48069" y="383936"/>
                </a:lnTo>
                <a:lnTo>
                  <a:pt x="68072" y="424688"/>
                </a:lnTo>
                <a:lnTo>
                  <a:pt x="100837" y="453548"/>
                </a:lnTo>
                <a:lnTo>
                  <a:pt x="141604" y="463169"/>
                </a:lnTo>
                <a:lnTo>
                  <a:pt x="158581" y="461883"/>
                </a:lnTo>
                <a:lnTo>
                  <a:pt x="199389" y="442595"/>
                </a:lnTo>
                <a:lnTo>
                  <a:pt x="219999" y="403482"/>
                </a:lnTo>
                <a:lnTo>
                  <a:pt x="221361" y="386841"/>
                </a:lnTo>
                <a:lnTo>
                  <a:pt x="219215" y="368887"/>
                </a:lnTo>
                <a:lnTo>
                  <a:pt x="202019" y="334406"/>
                </a:lnTo>
                <a:lnTo>
                  <a:pt x="162464" y="298831"/>
                </a:lnTo>
                <a:lnTo>
                  <a:pt x="117601" y="267970"/>
                </a:lnTo>
                <a:lnTo>
                  <a:pt x="95666" y="253136"/>
                </a:lnTo>
                <a:lnTo>
                  <a:pt x="76707" y="239696"/>
                </a:lnTo>
                <a:lnTo>
                  <a:pt x="39673" y="209113"/>
                </a:lnTo>
                <a:lnTo>
                  <a:pt x="19938" y="175895"/>
                </a:lnTo>
                <a:lnTo>
                  <a:pt x="16105" y="167850"/>
                </a:lnTo>
                <a:lnTo>
                  <a:pt x="13366" y="158972"/>
                </a:lnTo>
                <a:lnTo>
                  <a:pt x="11723" y="149284"/>
                </a:lnTo>
                <a:lnTo>
                  <a:pt x="11175" y="138811"/>
                </a:lnTo>
                <a:lnTo>
                  <a:pt x="14698" y="109549"/>
                </a:lnTo>
                <a:lnTo>
                  <a:pt x="42840" y="58408"/>
                </a:lnTo>
                <a:lnTo>
                  <a:pt x="93223" y="20574"/>
                </a:lnTo>
                <a:lnTo>
                  <a:pt x="149179" y="2286"/>
                </a:lnTo>
                <a:lnTo>
                  <a:pt x="179324" y="0"/>
                </a:lnTo>
                <a:close/>
              </a:path>
            </a:pathLst>
          </a:custGeom>
          <a:ln w="9144">
            <a:solidFill>
              <a:srgbClr val="5C4379"/>
            </a:solidFill>
          </a:ln>
        </p:spPr>
        <p:txBody>
          <a:bodyPr wrap="square" lIns="0" tIns="0" rIns="0" bIns="0" rtlCol="0"/>
          <a:lstStyle/>
          <a:p>
            <a:endParaRPr/>
          </a:p>
        </p:txBody>
      </p:sp>
      <p:sp>
        <p:nvSpPr>
          <p:cNvPr id="38" name="object 38"/>
          <p:cNvSpPr/>
          <p:nvPr/>
        </p:nvSpPr>
        <p:spPr>
          <a:xfrm>
            <a:off x="5213350" y="2790951"/>
            <a:ext cx="759460" cy="516255"/>
          </a:xfrm>
          <a:custGeom>
            <a:avLst/>
            <a:gdLst/>
            <a:ahLst/>
            <a:cxnLst/>
            <a:rect l="l" t="t" r="r" b="b"/>
            <a:pathLst>
              <a:path w="759460" h="516254">
                <a:moveTo>
                  <a:pt x="700913" y="0"/>
                </a:moveTo>
                <a:lnTo>
                  <a:pt x="733044" y="0"/>
                </a:lnTo>
                <a:lnTo>
                  <a:pt x="733044" y="154432"/>
                </a:lnTo>
                <a:lnTo>
                  <a:pt x="691007" y="154432"/>
                </a:lnTo>
                <a:lnTo>
                  <a:pt x="683174" y="109019"/>
                </a:lnTo>
                <a:lnTo>
                  <a:pt x="661019" y="76596"/>
                </a:lnTo>
                <a:lnTo>
                  <a:pt x="624552" y="57151"/>
                </a:lnTo>
                <a:lnTo>
                  <a:pt x="573786" y="50673"/>
                </a:lnTo>
                <a:lnTo>
                  <a:pt x="553085" y="50673"/>
                </a:lnTo>
                <a:lnTo>
                  <a:pt x="551564" y="66653"/>
                </a:lnTo>
                <a:lnTo>
                  <a:pt x="550449" y="82597"/>
                </a:lnTo>
                <a:lnTo>
                  <a:pt x="549763" y="98518"/>
                </a:lnTo>
                <a:lnTo>
                  <a:pt x="549528" y="114426"/>
                </a:lnTo>
                <a:lnTo>
                  <a:pt x="555436" y="164339"/>
                </a:lnTo>
                <a:lnTo>
                  <a:pt x="573166" y="199977"/>
                </a:lnTo>
                <a:lnTo>
                  <a:pt x="602732" y="221351"/>
                </a:lnTo>
                <a:lnTo>
                  <a:pt x="644144" y="228473"/>
                </a:lnTo>
                <a:lnTo>
                  <a:pt x="687577" y="228473"/>
                </a:lnTo>
                <a:lnTo>
                  <a:pt x="687577" y="268859"/>
                </a:lnTo>
                <a:lnTo>
                  <a:pt x="553974" y="272542"/>
                </a:lnTo>
                <a:lnTo>
                  <a:pt x="553974" y="467740"/>
                </a:lnTo>
                <a:lnTo>
                  <a:pt x="584835" y="467740"/>
                </a:lnTo>
                <a:lnTo>
                  <a:pt x="636700" y="460432"/>
                </a:lnTo>
                <a:lnTo>
                  <a:pt x="676290" y="438515"/>
                </a:lnTo>
                <a:lnTo>
                  <a:pt x="703617" y="402000"/>
                </a:lnTo>
                <a:lnTo>
                  <a:pt x="718692" y="350900"/>
                </a:lnTo>
                <a:lnTo>
                  <a:pt x="759078" y="350900"/>
                </a:lnTo>
                <a:lnTo>
                  <a:pt x="727583" y="516127"/>
                </a:lnTo>
                <a:lnTo>
                  <a:pt x="695833" y="516127"/>
                </a:lnTo>
                <a:lnTo>
                  <a:pt x="695578" y="505460"/>
                </a:lnTo>
                <a:lnTo>
                  <a:pt x="693420" y="500125"/>
                </a:lnTo>
                <a:lnTo>
                  <a:pt x="689228" y="500125"/>
                </a:lnTo>
                <a:lnTo>
                  <a:pt x="416687" y="500125"/>
                </a:lnTo>
                <a:lnTo>
                  <a:pt x="416051" y="500125"/>
                </a:lnTo>
                <a:lnTo>
                  <a:pt x="321437" y="500125"/>
                </a:lnTo>
                <a:lnTo>
                  <a:pt x="306625" y="497957"/>
                </a:lnTo>
                <a:lnTo>
                  <a:pt x="292862" y="491442"/>
                </a:lnTo>
                <a:lnTo>
                  <a:pt x="280146" y="480569"/>
                </a:lnTo>
                <a:lnTo>
                  <a:pt x="268477" y="465327"/>
                </a:lnTo>
                <a:lnTo>
                  <a:pt x="138049" y="243967"/>
                </a:lnTo>
                <a:lnTo>
                  <a:pt x="138049" y="417195"/>
                </a:lnTo>
                <a:lnTo>
                  <a:pt x="141569" y="438796"/>
                </a:lnTo>
                <a:lnTo>
                  <a:pt x="152114" y="454469"/>
                </a:lnTo>
                <a:lnTo>
                  <a:pt x="169660" y="464236"/>
                </a:lnTo>
                <a:lnTo>
                  <a:pt x="194183" y="468122"/>
                </a:lnTo>
                <a:lnTo>
                  <a:pt x="194183" y="500125"/>
                </a:lnTo>
                <a:lnTo>
                  <a:pt x="0" y="500125"/>
                </a:lnTo>
                <a:lnTo>
                  <a:pt x="0" y="467995"/>
                </a:lnTo>
                <a:lnTo>
                  <a:pt x="16595" y="467131"/>
                </a:lnTo>
                <a:lnTo>
                  <a:pt x="29797" y="465089"/>
                </a:lnTo>
                <a:lnTo>
                  <a:pt x="54903" y="430859"/>
                </a:lnTo>
                <a:lnTo>
                  <a:pt x="55499" y="417068"/>
                </a:lnTo>
                <a:lnTo>
                  <a:pt x="55499" y="100837"/>
                </a:lnTo>
                <a:lnTo>
                  <a:pt x="45974" y="61213"/>
                </a:lnTo>
                <a:lnTo>
                  <a:pt x="0" y="50546"/>
                </a:lnTo>
                <a:lnTo>
                  <a:pt x="0" y="18287"/>
                </a:lnTo>
                <a:lnTo>
                  <a:pt x="239522" y="18287"/>
                </a:lnTo>
                <a:lnTo>
                  <a:pt x="288047" y="23766"/>
                </a:lnTo>
                <a:lnTo>
                  <a:pt x="322738" y="40211"/>
                </a:lnTo>
                <a:lnTo>
                  <a:pt x="343570" y="67633"/>
                </a:lnTo>
                <a:lnTo>
                  <a:pt x="350520" y="106045"/>
                </a:lnTo>
                <a:lnTo>
                  <a:pt x="343259" y="151098"/>
                </a:lnTo>
                <a:lnTo>
                  <a:pt x="321484" y="192531"/>
                </a:lnTo>
                <a:lnTo>
                  <a:pt x="285208" y="230346"/>
                </a:lnTo>
                <a:lnTo>
                  <a:pt x="234441" y="264540"/>
                </a:lnTo>
                <a:lnTo>
                  <a:pt x="314451" y="383921"/>
                </a:lnTo>
                <a:lnTo>
                  <a:pt x="338955" y="417857"/>
                </a:lnTo>
                <a:lnTo>
                  <a:pt x="386961" y="459680"/>
                </a:lnTo>
                <a:lnTo>
                  <a:pt x="416051" y="468249"/>
                </a:lnTo>
                <a:lnTo>
                  <a:pt x="416051" y="467995"/>
                </a:lnTo>
                <a:lnTo>
                  <a:pt x="432738" y="467133"/>
                </a:lnTo>
                <a:lnTo>
                  <a:pt x="469122" y="442404"/>
                </a:lnTo>
                <a:lnTo>
                  <a:pt x="471424" y="417068"/>
                </a:lnTo>
                <a:lnTo>
                  <a:pt x="471424" y="101219"/>
                </a:lnTo>
                <a:lnTo>
                  <a:pt x="462025" y="61340"/>
                </a:lnTo>
                <a:lnTo>
                  <a:pt x="416051" y="50546"/>
                </a:lnTo>
                <a:lnTo>
                  <a:pt x="416051" y="18287"/>
                </a:lnTo>
                <a:lnTo>
                  <a:pt x="683640" y="18287"/>
                </a:lnTo>
                <a:lnTo>
                  <a:pt x="694689" y="18287"/>
                </a:lnTo>
                <a:lnTo>
                  <a:pt x="700404" y="12192"/>
                </a:lnTo>
                <a:lnTo>
                  <a:pt x="700913" y="0"/>
                </a:lnTo>
                <a:close/>
              </a:path>
            </a:pathLst>
          </a:custGeom>
          <a:ln w="9144">
            <a:solidFill>
              <a:srgbClr val="5C4379"/>
            </a:solidFill>
          </a:ln>
        </p:spPr>
        <p:txBody>
          <a:bodyPr wrap="square" lIns="0" tIns="0" rIns="0" bIns="0" rtlCol="0"/>
          <a:lstStyle/>
          <a:p>
            <a:endParaRPr/>
          </a:p>
        </p:txBody>
      </p:sp>
      <p:sp>
        <p:nvSpPr>
          <p:cNvPr id="39" name="object 39"/>
          <p:cNvSpPr/>
          <p:nvPr/>
        </p:nvSpPr>
        <p:spPr>
          <a:xfrm>
            <a:off x="3530853" y="2790951"/>
            <a:ext cx="343535" cy="516255"/>
          </a:xfrm>
          <a:custGeom>
            <a:avLst/>
            <a:gdLst/>
            <a:ahLst/>
            <a:cxnLst/>
            <a:rect l="l" t="t" r="r" b="b"/>
            <a:pathLst>
              <a:path w="343535" h="516254">
                <a:moveTo>
                  <a:pt x="284861" y="0"/>
                </a:moveTo>
                <a:lnTo>
                  <a:pt x="316992" y="0"/>
                </a:lnTo>
                <a:lnTo>
                  <a:pt x="316992" y="154432"/>
                </a:lnTo>
                <a:lnTo>
                  <a:pt x="274955" y="154432"/>
                </a:lnTo>
                <a:lnTo>
                  <a:pt x="267122" y="109019"/>
                </a:lnTo>
                <a:lnTo>
                  <a:pt x="244967" y="76596"/>
                </a:lnTo>
                <a:lnTo>
                  <a:pt x="208500" y="57151"/>
                </a:lnTo>
                <a:lnTo>
                  <a:pt x="157734" y="50673"/>
                </a:lnTo>
                <a:lnTo>
                  <a:pt x="137033" y="50673"/>
                </a:lnTo>
                <a:lnTo>
                  <a:pt x="135512" y="66653"/>
                </a:lnTo>
                <a:lnTo>
                  <a:pt x="134397" y="82597"/>
                </a:lnTo>
                <a:lnTo>
                  <a:pt x="133711" y="98518"/>
                </a:lnTo>
                <a:lnTo>
                  <a:pt x="133476" y="114426"/>
                </a:lnTo>
                <a:lnTo>
                  <a:pt x="139384" y="164339"/>
                </a:lnTo>
                <a:lnTo>
                  <a:pt x="157114" y="199977"/>
                </a:lnTo>
                <a:lnTo>
                  <a:pt x="186680" y="221351"/>
                </a:lnTo>
                <a:lnTo>
                  <a:pt x="228092" y="228473"/>
                </a:lnTo>
                <a:lnTo>
                  <a:pt x="271525" y="228473"/>
                </a:lnTo>
                <a:lnTo>
                  <a:pt x="271525" y="268859"/>
                </a:lnTo>
                <a:lnTo>
                  <a:pt x="137922" y="272542"/>
                </a:lnTo>
                <a:lnTo>
                  <a:pt x="137922" y="467740"/>
                </a:lnTo>
                <a:lnTo>
                  <a:pt x="168783" y="467740"/>
                </a:lnTo>
                <a:lnTo>
                  <a:pt x="220648" y="460432"/>
                </a:lnTo>
                <a:lnTo>
                  <a:pt x="260238" y="438515"/>
                </a:lnTo>
                <a:lnTo>
                  <a:pt x="287565" y="402000"/>
                </a:lnTo>
                <a:lnTo>
                  <a:pt x="302641" y="350900"/>
                </a:lnTo>
                <a:lnTo>
                  <a:pt x="343026" y="350900"/>
                </a:lnTo>
                <a:lnTo>
                  <a:pt x="311531" y="516127"/>
                </a:lnTo>
                <a:lnTo>
                  <a:pt x="279781" y="516127"/>
                </a:lnTo>
                <a:lnTo>
                  <a:pt x="279526" y="505460"/>
                </a:lnTo>
                <a:lnTo>
                  <a:pt x="277368" y="500125"/>
                </a:lnTo>
                <a:lnTo>
                  <a:pt x="273176" y="500125"/>
                </a:lnTo>
                <a:lnTo>
                  <a:pt x="0" y="500125"/>
                </a:lnTo>
                <a:lnTo>
                  <a:pt x="0" y="467995"/>
                </a:lnTo>
                <a:lnTo>
                  <a:pt x="39772" y="461887"/>
                </a:lnTo>
                <a:lnTo>
                  <a:pt x="55372" y="417068"/>
                </a:lnTo>
                <a:lnTo>
                  <a:pt x="55372" y="101219"/>
                </a:lnTo>
                <a:lnTo>
                  <a:pt x="45974" y="61340"/>
                </a:lnTo>
                <a:lnTo>
                  <a:pt x="0" y="50546"/>
                </a:lnTo>
                <a:lnTo>
                  <a:pt x="0" y="18287"/>
                </a:lnTo>
                <a:lnTo>
                  <a:pt x="267588" y="18287"/>
                </a:lnTo>
                <a:lnTo>
                  <a:pt x="278638" y="18287"/>
                </a:lnTo>
                <a:lnTo>
                  <a:pt x="284353" y="12192"/>
                </a:lnTo>
                <a:lnTo>
                  <a:pt x="284861" y="0"/>
                </a:lnTo>
                <a:close/>
              </a:path>
            </a:pathLst>
          </a:custGeom>
          <a:ln w="9144">
            <a:solidFill>
              <a:srgbClr val="5C4379"/>
            </a:solidFill>
          </a:ln>
        </p:spPr>
        <p:txBody>
          <a:bodyPr wrap="square" lIns="0" tIns="0" rIns="0" bIns="0" rtlCol="0"/>
          <a:lstStyle/>
          <a:p>
            <a:endParaRPr/>
          </a:p>
        </p:txBody>
      </p:sp>
      <p:sp>
        <p:nvSpPr>
          <p:cNvPr id="40" name="object 40"/>
          <p:cNvSpPr/>
          <p:nvPr/>
        </p:nvSpPr>
        <p:spPr>
          <a:xfrm>
            <a:off x="3877945" y="2790317"/>
            <a:ext cx="462915" cy="501015"/>
          </a:xfrm>
          <a:custGeom>
            <a:avLst/>
            <a:gdLst/>
            <a:ahLst/>
            <a:cxnLst/>
            <a:rect l="l" t="t" r="r" b="b"/>
            <a:pathLst>
              <a:path w="462914" h="501014">
                <a:moveTo>
                  <a:pt x="226313" y="0"/>
                </a:moveTo>
                <a:lnTo>
                  <a:pt x="258444" y="0"/>
                </a:lnTo>
                <a:lnTo>
                  <a:pt x="389381" y="377952"/>
                </a:lnTo>
                <a:lnTo>
                  <a:pt x="395926" y="396690"/>
                </a:lnTo>
                <a:lnTo>
                  <a:pt x="415035" y="446786"/>
                </a:lnTo>
                <a:lnTo>
                  <a:pt x="448486" y="466949"/>
                </a:lnTo>
                <a:lnTo>
                  <a:pt x="462533" y="468757"/>
                </a:lnTo>
                <a:lnTo>
                  <a:pt x="462533" y="500761"/>
                </a:lnTo>
                <a:lnTo>
                  <a:pt x="316229" y="500761"/>
                </a:lnTo>
                <a:lnTo>
                  <a:pt x="316229" y="468375"/>
                </a:lnTo>
                <a:lnTo>
                  <a:pt x="332104" y="468375"/>
                </a:lnTo>
                <a:lnTo>
                  <a:pt x="331215" y="468375"/>
                </a:lnTo>
                <a:lnTo>
                  <a:pt x="330834" y="466852"/>
                </a:lnTo>
                <a:lnTo>
                  <a:pt x="330834" y="463804"/>
                </a:lnTo>
                <a:lnTo>
                  <a:pt x="330834" y="462280"/>
                </a:lnTo>
                <a:lnTo>
                  <a:pt x="330453" y="460375"/>
                </a:lnTo>
                <a:lnTo>
                  <a:pt x="329691" y="458216"/>
                </a:lnTo>
                <a:lnTo>
                  <a:pt x="287654" y="336296"/>
                </a:lnTo>
                <a:lnTo>
                  <a:pt x="139191" y="336296"/>
                </a:lnTo>
                <a:lnTo>
                  <a:pt x="129190" y="366633"/>
                </a:lnTo>
                <a:lnTo>
                  <a:pt x="122046" y="393065"/>
                </a:lnTo>
                <a:lnTo>
                  <a:pt x="117760" y="415591"/>
                </a:lnTo>
                <a:lnTo>
                  <a:pt x="116331" y="434213"/>
                </a:lnTo>
                <a:lnTo>
                  <a:pt x="116927" y="441785"/>
                </a:lnTo>
                <a:lnTo>
                  <a:pt x="151510" y="468375"/>
                </a:lnTo>
                <a:lnTo>
                  <a:pt x="178688" y="468375"/>
                </a:lnTo>
                <a:lnTo>
                  <a:pt x="178688" y="500761"/>
                </a:lnTo>
                <a:lnTo>
                  <a:pt x="0" y="500761"/>
                </a:lnTo>
                <a:lnTo>
                  <a:pt x="0" y="468884"/>
                </a:lnTo>
                <a:lnTo>
                  <a:pt x="20956" y="462837"/>
                </a:lnTo>
                <a:lnTo>
                  <a:pt x="40401" y="446992"/>
                </a:lnTo>
                <a:lnTo>
                  <a:pt x="58346" y="421360"/>
                </a:lnTo>
                <a:lnTo>
                  <a:pt x="74802" y="385953"/>
                </a:lnTo>
                <a:lnTo>
                  <a:pt x="226313" y="0"/>
                </a:lnTo>
                <a:close/>
              </a:path>
            </a:pathLst>
          </a:custGeom>
          <a:ln w="9144">
            <a:solidFill>
              <a:srgbClr val="5C4379"/>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95401"/>
            <a:ext cx="7054850" cy="6020435"/>
          </a:xfrm>
          <a:prstGeom prst="rect">
            <a:avLst/>
          </a:prstGeom>
        </p:spPr>
        <p:txBody>
          <a:bodyPr vert="horz" wrap="square" lIns="0" tIns="67310" rIns="0" bIns="0" rtlCol="0">
            <a:spAutoFit/>
          </a:bodyPr>
          <a:lstStyle/>
          <a:p>
            <a:pPr marL="12700">
              <a:lnSpc>
                <a:spcPct val="100000"/>
              </a:lnSpc>
              <a:spcBef>
                <a:spcPts val="530"/>
              </a:spcBef>
            </a:pPr>
            <a:r>
              <a:rPr sz="3300" b="1" dirty="0">
                <a:solidFill>
                  <a:srgbClr val="404040"/>
                </a:solidFill>
                <a:latin typeface="Berlin Sans FB"/>
                <a:cs typeface="Berlin Sans FB"/>
              </a:rPr>
              <a:t>2. Typical</a:t>
            </a:r>
            <a:r>
              <a:rPr sz="3300" b="1" spc="-560" dirty="0">
                <a:solidFill>
                  <a:srgbClr val="404040"/>
                </a:solidFill>
                <a:latin typeface="Berlin Sans FB"/>
                <a:cs typeface="Berlin Sans FB"/>
              </a:rPr>
              <a:t> </a:t>
            </a:r>
            <a:r>
              <a:rPr sz="3300" b="1" spc="-5" dirty="0">
                <a:solidFill>
                  <a:srgbClr val="404040"/>
                </a:solidFill>
                <a:latin typeface="Berlin Sans FB"/>
                <a:cs typeface="Berlin Sans FB"/>
              </a:rPr>
              <a:t>Measurement</a:t>
            </a:r>
            <a:endParaRPr sz="3300">
              <a:latin typeface="Berlin Sans FB"/>
              <a:cs typeface="Berlin Sans FB"/>
            </a:endParaRPr>
          </a:p>
          <a:p>
            <a:pPr marL="527685" marR="5080" indent="-515620">
              <a:lnSpc>
                <a:spcPts val="3560"/>
              </a:lnSpc>
              <a:spcBef>
                <a:spcPts val="885"/>
              </a:spcBef>
            </a:pPr>
            <a:r>
              <a:rPr sz="3300" dirty="0">
                <a:solidFill>
                  <a:srgbClr val="404040"/>
                </a:solidFill>
                <a:latin typeface="Berlin Sans FB"/>
                <a:cs typeface="Berlin Sans FB"/>
              </a:rPr>
              <a:t>- </a:t>
            </a:r>
            <a:r>
              <a:rPr sz="3300" spc="-5" dirty="0">
                <a:solidFill>
                  <a:srgbClr val="404040"/>
                </a:solidFill>
                <a:latin typeface="Berlin Sans FB"/>
                <a:cs typeface="Berlin Sans FB"/>
              </a:rPr>
              <a:t>What </a:t>
            </a:r>
            <a:r>
              <a:rPr sz="3300" dirty="0">
                <a:solidFill>
                  <a:srgbClr val="404040"/>
                </a:solidFill>
                <a:latin typeface="Berlin Sans FB"/>
                <a:cs typeface="Berlin Sans FB"/>
              </a:rPr>
              <a:t>should </a:t>
            </a:r>
            <a:r>
              <a:rPr sz="3300" spc="-5" dirty="0">
                <a:solidFill>
                  <a:srgbClr val="404040"/>
                </a:solidFill>
                <a:latin typeface="Berlin Sans FB"/>
                <a:cs typeface="Berlin Sans FB"/>
              </a:rPr>
              <a:t>be </a:t>
            </a:r>
            <a:r>
              <a:rPr sz="3300" dirty="0">
                <a:solidFill>
                  <a:srgbClr val="404040"/>
                </a:solidFill>
                <a:latin typeface="Berlin Sans FB"/>
                <a:cs typeface="Berlin Sans FB"/>
              </a:rPr>
              <a:t>measured </a:t>
            </a:r>
            <a:r>
              <a:rPr sz="3300" spc="-5" dirty="0">
                <a:solidFill>
                  <a:srgbClr val="404040"/>
                </a:solidFill>
                <a:latin typeface="Berlin Sans FB"/>
                <a:cs typeface="Berlin Sans FB"/>
              </a:rPr>
              <a:t>is</a:t>
            </a:r>
            <a:r>
              <a:rPr sz="3300" spc="-85" dirty="0">
                <a:solidFill>
                  <a:srgbClr val="404040"/>
                </a:solidFill>
                <a:latin typeface="Berlin Sans FB"/>
                <a:cs typeface="Berlin Sans FB"/>
              </a:rPr>
              <a:t> </a:t>
            </a:r>
            <a:r>
              <a:rPr sz="3300" dirty="0">
                <a:solidFill>
                  <a:srgbClr val="404040"/>
                </a:solidFill>
                <a:latin typeface="Berlin Sans FB"/>
                <a:cs typeface="Berlin Sans FB"/>
              </a:rPr>
              <a:t>frequently  </a:t>
            </a:r>
            <a:r>
              <a:rPr sz="3300" spc="-5" dirty="0">
                <a:solidFill>
                  <a:srgbClr val="404040"/>
                </a:solidFill>
                <a:latin typeface="Berlin Sans FB"/>
                <a:cs typeface="Berlin Sans FB"/>
              </a:rPr>
              <a:t>asked by managers and</a:t>
            </a:r>
            <a:r>
              <a:rPr sz="3300" spc="-50" dirty="0">
                <a:solidFill>
                  <a:srgbClr val="404040"/>
                </a:solidFill>
                <a:latin typeface="Berlin Sans FB"/>
                <a:cs typeface="Berlin Sans FB"/>
              </a:rPr>
              <a:t> </a:t>
            </a:r>
            <a:r>
              <a:rPr sz="3300" dirty="0">
                <a:solidFill>
                  <a:srgbClr val="404040"/>
                </a:solidFill>
                <a:latin typeface="Berlin Sans FB"/>
                <a:cs typeface="Berlin Sans FB"/>
              </a:rPr>
              <a:t>teams.</a:t>
            </a:r>
            <a:endParaRPr sz="3300">
              <a:latin typeface="Berlin Sans FB"/>
              <a:cs typeface="Berlin Sans FB"/>
            </a:endParaRPr>
          </a:p>
          <a:p>
            <a:pPr>
              <a:lnSpc>
                <a:spcPct val="100000"/>
              </a:lnSpc>
              <a:spcBef>
                <a:spcPts val="50"/>
              </a:spcBef>
            </a:pPr>
            <a:endParaRPr sz="4050">
              <a:latin typeface="Times New Roman"/>
              <a:cs typeface="Times New Roman"/>
            </a:endParaRPr>
          </a:p>
          <a:p>
            <a:pPr marL="527685" indent="-515620">
              <a:lnSpc>
                <a:spcPct val="100000"/>
              </a:lnSpc>
              <a:buAutoNum type="alphaLcPeriod"/>
              <a:tabLst>
                <a:tab pos="527685" algn="l"/>
                <a:tab pos="528320" algn="l"/>
              </a:tabLst>
            </a:pPr>
            <a:r>
              <a:rPr sz="3300" dirty="0">
                <a:solidFill>
                  <a:srgbClr val="404040"/>
                </a:solidFill>
                <a:latin typeface="Berlin Sans FB"/>
                <a:cs typeface="Berlin Sans FB"/>
              </a:rPr>
              <a:t>Human</a:t>
            </a:r>
            <a:r>
              <a:rPr sz="3300" spc="-5" dirty="0">
                <a:solidFill>
                  <a:srgbClr val="404040"/>
                </a:solidFill>
                <a:latin typeface="Berlin Sans FB"/>
                <a:cs typeface="Berlin Sans FB"/>
              </a:rPr>
              <a:t> </a:t>
            </a:r>
            <a:r>
              <a:rPr sz="3300" dirty="0">
                <a:solidFill>
                  <a:srgbClr val="404040"/>
                </a:solidFill>
                <a:latin typeface="Berlin Sans FB"/>
                <a:cs typeface="Berlin Sans FB"/>
              </a:rPr>
              <a:t>resources</a:t>
            </a:r>
            <a:endParaRPr sz="3300">
              <a:latin typeface="Berlin Sans FB"/>
              <a:cs typeface="Berlin Sans FB"/>
            </a:endParaRPr>
          </a:p>
          <a:p>
            <a:pPr marL="527685" indent="-515620">
              <a:lnSpc>
                <a:spcPct val="100000"/>
              </a:lnSpc>
              <a:spcBef>
                <a:spcPts val="395"/>
              </a:spcBef>
              <a:buAutoNum type="alphaLcPeriod"/>
              <a:tabLst>
                <a:tab pos="527685" algn="l"/>
                <a:tab pos="528320" algn="l"/>
              </a:tabLst>
            </a:pPr>
            <a:r>
              <a:rPr sz="3300" dirty="0">
                <a:solidFill>
                  <a:srgbClr val="404040"/>
                </a:solidFill>
                <a:latin typeface="Berlin Sans FB"/>
                <a:cs typeface="Berlin Sans FB"/>
              </a:rPr>
              <a:t>Customers</a:t>
            </a:r>
            <a:endParaRPr sz="3300">
              <a:latin typeface="Berlin Sans FB"/>
              <a:cs typeface="Berlin Sans FB"/>
            </a:endParaRPr>
          </a:p>
          <a:p>
            <a:pPr marL="527685" indent="-515620">
              <a:lnSpc>
                <a:spcPct val="100000"/>
              </a:lnSpc>
              <a:spcBef>
                <a:spcPts val="400"/>
              </a:spcBef>
              <a:buAutoNum type="alphaLcPeriod"/>
              <a:tabLst>
                <a:tab pos="527685" algn="l"/>
                <a:tab pos="528320" algn="l"/>
              </a:tabLst>
            </a:pPr>
            <a:r>
              <a:rPr sz="3300" spc="-5" dirty="0">
                <a:solidFill>
                  <a:srgbClr val="404040"/>
                </a:solidFill>
                <a:latin typeface="Berlin Sans FB"/>
                <a:cs typeface="Berlin Sans FB"/>
              </a:rPr>
              <a:t>Production</a:t>
            </a:r>
            <a:endParaRPr sz="3300">
              <a:latin typeface="Berlin Sans FB"/>
              <a:cs typeface="Berlin Sans FB"/>
            </a:endParaRPr>
          </a:p>
          <a:p>
            <a:pPr marL="527685" indent="-515620">
              <a:lnSpc>
                <a:spcPct val="100000"/>
              </a:lnSpc>
              <a:spcBef>
                <a:spcPts val="395"/>
              </a:spcBef>
              <a:buAutoNum type="alphaLcPeriod"/>
              <a:tabLst>
                <a:tab pos="527685" algn="l"/>
                <a:tab pos="528320" algn="l"/>
              </a:tabLst>
            </a:pPr>
            <a:r>
              <a:rPr sz="3300" spc="-5" dirty="0">
                <a:solidFill>
                  <a:srgbClr val="404040"/>
                </a:solidFill>
                <a:latin typeface="Berlin Sans FB"/>
                <a:cs typeface="Berlin Sans FB"/>
              </a:rPr>
              <a:t>Research</a:t>
            </a:r>
            <a:r>
              <a:rPr sz="3300" spc="-25" dirty="0">
                <a:solidFill>
                  <a:srgbClr val="404040"/>
                </a:solidFill>
                <a:latin typeface="Berlin Sans FB"/>
                <a:cs typeface="Berlin Sans FB"/>
              </a:rPr>
              <a:t> </a:t>
            </a:r>
            <a:r>
              <a:rPr sz="3300" spc="-5" dirty="0">
                <a:solidFill>
                  <a:srgbClr val="404040"/>
                </a:solidFill>
                <a:latin typeface="Berlin Sans FB"/>
                <a:cs typeface="Berlin Sans FB"/>
              </a:rPr>
              <a:t>development</a:t>
            </a:r>
            <a:endParaRPr sz="3300">
              <a:latin typeface="Berlin Sans FB"/>
              <a:cs typeface="Berlin Sans FB"/>
            </a:endParaRPr>
          </a:p>
          <a:p>
            <a:pPr marL="527685" indent="-515620">
              <a:lnSpc>
                <a:spcPct val="100000"/>
              </a:lnSpc>
              <a:spcBef>
                <a:spcPts val="395"/>
              </a:spcBef>
              <a:buAutoNum type="alphaLcPeriod"/>
              <a:tabLst>
                <a:tab pos="527685" algn="l"/>
                <a:tab pos="528320" algn="l"/>
              </a:tabLst>
            </a:pPr>
            <a:r>
              <a:rPr sz="3300" spc="-5" dirty="0">
                <a:solidFill>
                  <a:srgbClr val="404040"/>
                </a:solidFill>
                <a:latin typeface="Berlin Sans FB"/>
                <a:cs typeface="Berlin Sans FB"/>
              </a:rPr>
              <a:t>Suppliers</a:t>
            </a:r>
            <a:endParaRPr sz="3300">
              <a:latin typeface="Berlin Sans FB"/>
              <a:cs typeface="Berlin Sans FB"/>
            </a:endParaRPr>
          </a:p>
          <a:p>
            <a:pPr marL="527685" indent="-515620">
              <a:lnSpc>
                <a:spcPct val="100000"/>
              </a:lnSpc>
              <a:spcBef>
                <a:spcPts val="400"/>
              </a:spcBef>
              <a:buAutoNum type="alphaLcPeriod"/>
              <a:tabLst>
                <a:tab pos="527685" algn="l"/>
                <a:tab pos="528320" algn="l"/>
              </a:tabLst>
            </a:pPr>
            <a:r>
              <a:rPr sz="3300" spc="-5" dirty="0">
                <a:solidFill>
                  <a:srgbClr val="404040"/>
                </a:solidFill>
                <a:latin typeface="Berlin Sans FB"/>
                <a:cs typeface="Berlin Sans FB"/>
              </a:rPr>
              <a:t>Marketing/Sales</a:t>
            </a:r>
            <a:endParaRPr sz="3300">
              <a:latin typeface="Berlin Sans FB"/>
              <a:cs typeface="Berlin Sans FB"/>
            </a:endParaRPr>
          </a:p>
          <a:p>
            <a:pPr marL="527685" indent="-515620">
              <a:lnSpc>
                <a:spcPct val="100000"/>
              </a:lnSpc>
              <a:spcBef>
                <a:spcPts val="395"/>
              </a:spcBef>
              <a:buAutoNum type="alphaLcPeriod"/>
              <a:tabLst>
                <a:tab pos="527685" algn="l"/>
                <a:tab pos="528320" algn="l"/>
              </a:tabLst>
            </a:pPr>
            <a:r>
              <a:rPr sz="3300" spc="-5" dirty="0">
                <a:solidFill>
                  <a:srgbClr val="404040"/>
                </a:solidFill>
                <a:latin typeface="Berlin Sans FB"/>
                <a:cs typeface="Berlin Sans FB"/>
              </a:rPr>
              <a:t>Administration</a:t>
            </a:r>
            <a:endParaRPr sz="3300">
              <a:latin typeface="Berlin Sans FB"/>
              <a:cs typeface="Berlin Sans F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944" y="287781"/>
            <a:ext cx="7084110" cy="615553"/>
          </a:xfrm>
        </p:spPr>
        <p:txBody>
          <a:bodyPr/>
          <a:lstStyle/>
          <a:p>
            <a:r>
              <a:rPr lang="en-US" b="1" dirty="0" smtClean="0">
                <a:solidFill>
                  <a:srgbClr val="404040"/>
                </a:solidFill>
                <a:latin typeface="Berlin Sans FB"/>
                <a:cs typeface="Berlin Sans FB"/>
              </a:rPr>
              <a:t>Typical</a:t>
            </a:r>
            <a:r>
              <a:rPr lang="en-US" b="1" spc="-560" dirty="0" smtClean="0">
                <a:solidFill>
                  <a:srgbClr val="404040"/>
                </a:solidFill>
                <a:latin typeface="Berlin Sans FB"/>
                <a:cs typeface="Berlin Sans FB"/>
              </a:rPr>
              <a:t> </a:t>
            </a:r>
            <a:r>
              <a:rPr lang="en-US" b="1" spc="-5" dirty="0" smtClean="0">
                <a:solidFill>
                  <a:srgbClr val="404040"/>
                </a:solidFill>
                <a:latin typeface="Berlin Sans FB"/>
                <a:cs typeface="Berlin Sans FB"/>
              </a:rPr>
              <a:t>Measurement</a:t>
            </a:r>
            <a:endParaRPr lang="en-US" dirty="0"/>
          </a:p>
        </p:txBody>
      </p:sp>
      <p:sp>
        <p:nvSpPr>
          <p:cNvPr id="3" name="Text Placeholder 2"/>
          <p:cNvSpPr>
            <a:spLocks noGrp="1"/>
          </p:cNvSpPr>
          <p:nvPr>
            <p:ph type="body" idx="1"/>
          </p:nvPr>
        </p:nvSpPr>
        <p:spPr>
          <a:xfrm>
            <a:off x="534034" y="1346962"/>
            <a:ext cx="8075930" cy="3139321"/>
          </a:xfrm>
        </p:spPr>
        <p:txBody>
          <a:bodyPr/>
          <a:lstStyle/>
          <a:p>
            <a:pPr marL="514350" indent="-514350">
              <a:buAutoNum type="arabicPeriod"/>
            </a:pPr>
            <a:r>
              <a:rPr lang="en-US" dirty="0" smtClean="0"/>
              <a:t>Human Resource</a:t>
            </a:r>
          </a:p>
          <a:p>
            <a:pPr marL="514350" indent="-514350" algn="just"/>
            <a:r>
              <a:rPr lang="en-US" dirty="0" smtClean="0"/>
              <a:t> 		</a:t>
            </a:r>
            <a:r>
              <a:rPr lang="en-US" sz="2800" dirty="0" smtClean="0"/>
              <a:t>Lost time due to accidents, absenteeism, turnover, employee satisfaction index, number of suggestion for improvements, number of suggestions implemented, number of training hours per employees, training cost per employee, number of active teams, number of grievances.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944" y="287781"/>
            <a:ext cx="7084110" cy="615553"/>
          </a:xfrm>
        </p:spPr>
        <p:txBody>
          <a:bodyPr/>
          <a:lstStyle/>
          <a:p>
            <a:r>
              <a:rPr lang="en-US" dirty="0" smtClean="0"/>
              <a:t>2. Customer</a:t>
            </a:r>
            <a:endParaRPr lang="en-US" dirty="0"/>
          </a:p>
        </p:txBody>
      </p:sp>
      <p:sp>
        <p:nvSpPr>
          <p:cNvPr id="3" name="Text Placeholder 2"/>
          <p:cNvSpPr>
            <a:spLocks noGrp="1"/>
          </p:cNvSpPr>
          <p:nvPr>
            <p:ph type="body" idx="1"/>
          </p:nvPr>
        </p:nvSpPr>
        <p:spPr>
          <a:xfrm>
            <a:off x="534034" y="1346962"/>
            <a:ext cx="8075930" cy="6217087"/>
          </a:xfrm>
        </p:spPr>
        <p:txBody>
          <a:bodyPr/>
          <a:lstStyle/>
          <a:p>
            <a:pPr algn="just"/>
            <a:r>
              <a:rPr lang="en-US" sz="2800" dirty="0" smtClean="0"/>
              <a:t>Number of complaints, number of on time deliveries, warranty data such as parts replacement, customer satisfaction index, time to resolve complaints, telephone data such as response time, mean time to repair, dealer satisfaction, reports cards, call-drop rates.</a:t>
            </a:r>
          </a:p>
          <a:p>
            <a:endParaRPr lang="en-US" dirty="0" smtClean="0"/>
          </a:p>
          <a:p>
            <a:r>
              <a:rPr lang="en-US" dirty="0" smtClean="0">
                <a:solidFill>
                  <a:schemeClr val="accent1">
                    <a:lumMod val="75000"/>
                  </a:schemeClr>
                </a:solidFill>
              </a:rPr>
              <a:t>3.Production</a:t>
            </a:r>
          </a:p>
          <a:p>
            <a:pPr algn="just"/>
            <a:r>
              <a:rPr lang="en-US" sz="2800" dirty="0" smtClean="0"/>
              <a:t>Inventory turns, amount of scrap/rework, nonconformities per million units, software errors per 100 lines of code, machine downtime, process yield, number of products returned, cost per unit.</a:t>
            </a:r>
          </a:p>
          <a:p>
            <a:endParaRPr lang="en-US" sz="2800" dirty="0" smtClean="0">
              <a:solidFill>
                <a:schemeClr val="accent1">
                  <a:lumMod val="75000"/>
                </a:schemeClr>
              </a:solidFill>
            </a:endParaRPr>
          </a:p>
          <a:p>
            <a:endParaRPr lang="en-US" dirty="0">
              <a:solidFill>
                <a:schemeClr val="accent1">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944" y="287781"/>
            <a:ext cx="7084110" cy="615553"/>
          </a:xfrm>
        </p:spPr>
        <p:txBody>
          <a:bodyPr/>
          <a:lstStyle/>
          <a:p>
            <a:r>
              <a:rPr lang="en-US" dirty="0" smtClean="0"/>
              <a:t>4. Research and Development</a:t>
            </a:r>
            <a:endParaRPr lang="en-US" dirty="0"/>
          </a:p>
        </p:txBody>
      </p:sp>
      <p:sp>
        <p:nvSpPr>
          <p:cNvPr id="3" name="Text Placeholder 2"/>
          <p:cNvSpPr>
            <a:spLocks noGrp="1"/>
          </p:cNvSpPr>
          <p:nvPr>
            <p:ph type="body" idx="1"/>
          </p:nvPr>
        </p:nvSpPr>
        <p:spPr>
          <a:xfrm>
            <a:off x="534034" y="1346962"/>
            <a:ext cx="8075930" cy="4431983"/>
          </a:xfrm>
        </p:spPr>
        <p:txBody>
          <a:bodyPr/>
          <a:lstStyle/>
          <a:p>
            <a:pPr algn="just"/>
            <a:r>
              <a:rPr lang="en-US" dirty="0" smtClean="0"/>
              <a:t>New product time to market, design change orders, R &amp; D spending to sales, average time to process, cost estimate errors.</a:t>
            </a:r>
          </a:p>
          <a:p>
            <a:pPr algn="just"/>
            <a:endParaRPr lang="en-US" dirty="0" smtClean="0"/>
          </a:p>
          <a:p>
            <a:pPr algn="just"/>
            <a:r>
              <a:rPr lang="en-US" dirty="0" smtClean="0">
                <a:solidFill>
                  <a:schemeClr val="accent1">
                    <a:lumMod val="75000"/>
                  </a:schemeClr>
                </a:solidFill>
              </a:rPr>
              <a:t>5. SUPPLIERS</a:t>
            </a:r>
          </a:p>
          <a:p>
            <a:pPr algn="just"/>
            <a:r>
              <a:rPr lang="en-US" dirty="0" smtClean="0">
                <a:solidFill>
                  <a:schemeClr val="tx1"/>
                </a:solidFill>
              </a:rPr>
              <a:t>On time delivery, quality performance, service rating, billing accuracy, average lead time, percent of suppliers that are errors free, just in time delivery targets.</a:t>
            </a:r>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944" y="287781"/>
            <a:ext cx="7084110" cy="615553"/>
          </a:xfrm>
        </p:spPr>
        <p:txBody>
          <a:bodyPr/>
          <a:lstStyle/>
          <a:p>
            <a:r>
              <a:rPr lang="en-US" dirty="0" smtClean="0"/>
              <a:t>6. Marketing/Sales</a:t>
            </a:r>
            <a:endParaRPr lang="en-US" dirty="0"/>
          </a:p>
        </p:txBody>
      </p:sp>
      <p:sp>
        <p:nvSpPr>
          <p:cNvPr id="3" name="Text Placeholder 2"/>
          <p:cNvSpPr>
            <a:spLocks noGrp="1"/>
          </p:cNvSpPr>
          <p:nvPr>
            <p:ph type="body" idx="1"/>
          </p:nvPr>
        </p:nvSpPr>
        <p:spPr>
          <a:xfrm>
            <a:off x="534034" y="1346962"/>
            <a:ext cx="8075930" cy="5416868"/>
          </a:xfrm>
        </p:spPr>
        <p:txBody>
          <a:bodyPr/>
          <a:lstStyle/>
          <a:p>
            <a:r>
              <a:rPr lang="en-US" dirty="0" smtClean="0"/>
              <a:t>	Sale expense to revenue, order accuracy, introduction cost to development cost, new product sale to total sales, new customers, gained or lost accounts.</a:t>
            </a:r>
          </a:p>
          <a:p>
            <a:endParaRPr lang="en-US" dirty="0" smtClean="0"/>
          </a:p>
          <a:p>
            <a:r>
              <a:rPr lang="en-US" dirty="0" smtClean="0">
                <a:solidFill>
                  <a:srgbClr val="002060"/>
                </a:solidFill>
              </a:rPr>
              <a:t>7. Administration</a:t>
            </a:r>
          </a:p>
          <a:p>
            <a:r>
              <a:rPr lang="en-US" dirty="0" smtClean="0"/>
              <a:t>	Revenue per employee, expense to revenue, cost of poor quality, percent of payroll distributed on time, number of days accounts receivable/ accounts payable past due.</a:t>
            </a:r>
          </a:p>
          <a:p>
            <a:r>
              <a:rPr lang="en-US"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63982"/>
            <a:ext cx="7857490" cy="5519420"/>
          </a:xfrm>
          <a:prstGeom prst="rect">
            <a:avLst/>
          </a:prstGeom>
        </p:spPr>
        <p:txBody>
          <a:bodyPr vert="horz" wrap="square" lIns="0" tIns="125095" rIns="0" bIns="0" rtlCol="0">
            <a:spAutoFit/>
          </a:bodyPr>
          <a:lstStyle/>
          <a:p>
            <a:pPr marL="12700">
              <a:lnSpc>
                <a:spcPct val="100000"/>
              </a:lnSpc>
              <a:spcBef>
                <a:spcPts val="985"/>
              </a:spcBef>
            </a:pPr>
            <a:r>
              <a:rPr sz="3600" b="1" dirty="0">
                <a:solidFill>
                  <a:srgbClr val="404040"/>
                </a:solidFill>
                <a:latin typeface="Berlin Sans FB"/>
                <a:cs typeface="Berlin Sans FB"/>
              </a:rPr>
              <a:t>3.</a:t>
            </a:r>
            <a:r>
              <a:rPr sz="3600" b="1" spc="95" dirty="0">
                <a:solidFill>
                  <a:srgbClr val="404040"/>
                </a:solidFill>
                <a:latin typeface="Berlin Sans FB"/>
                <a:cs typeface="Berlin Sans FB"/>
              </a:rPr>
              <a:t> </a:t>
            </a:r>
            <a:r>
              <a:rPr sz="3600" b="1" dirty="0">
                <a:solidFill>
                  <a:srgbClr val="404040"/>
                </a:solidFill>
                <a:latin typeface="Berlin Sans FB"/>
                <a:cs typeface="Berlin Sans FB"/>
              </a:rPr>
              <a:t>Criteria</a:t>
            </a:r>
            <a:endParaRPr sz="3600">
              <a:latin typeface="Berlin Sans FB"/>
              <a:cs typeface="Berlin Sans FB"/>
            </a:endParaRPr>
          </a:p>
          <a:p>
            <a:pPr marL="527685" marR="5080" indent="-515620">
              <a:lnSpc>
                <a:spcPct val="100000"/>
              </a:lnSpc>
              <a:spcBef>
                <a:spcPts val="890"/>
              </a:spcBef>
              <a:tabLst>
                <a:tab pos="527685" algn="l"/>
              </a:tabLst>
            </a:pPr>
            <a:r>
              <a:rPr sz="3600" dirty="0">
                <a:solidFill>
                  <a:srgbClr val="404040"/>
                </a:solidFill>
                <a:latin typeface="Berlin Sans FB"/>
                <a:cs typeface="Berlin Sans FB"/>
              </a:rPr>
              <a:t>-	</a:t>
            </a:r>
            <a:r>
              <a:rPr sz="3600" spc="-5" dirty="0">
                <a:solidFill>
                  <a:srgbClr val="404040"/>
                </a:solidFill>
                <a:latin typeface="Berlin Sans FB"/>
                <a:cs typeface="Berlin Sans FB"/>
              </a:rPr>
              <a:t>All business organizations have </a:t>
            </a:r>
            <a:r>
              <a:rPr sz="3600" dirty="0">
                <a:solidFill>
                  <a:srgbClr val="404040"/>
                </a:solidFill>
                <a:latin typeface="Berlin Sans FB"/>
                <a:cs typeface="Berlin Sans FB"/>
              </a:rPr>
              <a:t>some  measurements </a:t>
            </a:r>
            <a:r>
              <a:rPr sz="3600" spc="-5" dirty="0">
                <a:solidFill>
                  <a:srgbClr val="404040"/>
                </a:solidFill>
                <a:latin typeface="Berlin Sans FB"/>
                <a:cs typeface="Berlin Sans FB"/>
              </a:rPr>
              <a:t>in </a:t>
            </a:r>
            <a:r>
              <a:rPr sz="3600" dirty="0">
                <a:solidFill>
                  <a:srgbClr val="404040"/>
                </a:solidFill>
                <a:latin typeface="Berlin Sans FB"/>
                <a:cs typeface="Berlin Sans FB"/>
              </a:rPr>
              <a:t>place that can </a:t>
            </a:r>
            <a:r>
              <a:rPr sz="3600" spc="-5" dirty="0">
                <a:solidFill>
                  <a:srgbClr val="404040"/>
                </a:solidFill>
                <a:latin typeface="Berlin Sans FB"/>
                <a:cs typeface="Berlin Sans FB"/>
              </a:rPr>
              <a:t>be  adopted for TQM. </a:t>
            </a:r>
            <a:r>
              <a:rPr sz="3600" dirty="0">
                <a:solidFill>
                  <a:srgbClr val="404040"/>
                </a:solidFill>
                <a:latin typeface="Berlin Sans FB"/>
                <a:cs typeface="Berlin Sans FB"/>
              </a:rPr>
              <a:t>In </a:t>
            </a:r>
            <a:r>
              <a:rPr sz="3600" spc="-5" dirty="0">
                <a:solidFill>
                  <a:srgbClr val="404040"/>
                </a:solidFill>
                <a:latin typeface="Berlin Sans FB"/>
                <a:cs typeface="Berlin Sans FB"/>
              </a:rPr>
              <a:t>order </a:t>
            </a:r>
            <a:r>
              <a:rPr sz="3600" dirty="0">
                <a:solidFill>
                  <a:srgbClr val="404040"/>
                </a:solidFill>
                <a:latin typeface="Berlin Sans FB"/>
                <a:cs typeface="Berlin Sans FB"/>
              </a:rPr>
              <a:t>to evaluate  the existing </a:t>
            </a:r>
            <a:r>
              <a:rPr sz="3600" spc="-5" dirty="0">
                <a:solidFill>
                  <a:srgbClr val="404040"/>
                </a:solidFill>
                <a:latin typeface="Berlin Sans FB"/>
                <a:cs typeface="Berlin Sans FB"/>
              </a:rPr>
              <a:t>measures or add </a:t>
            </a:r>
            <a:r>
              <a:rPr sz="3600" dirty="0">
                <a:solidFill>
                  <a:srgbClr val="404040"/>
                </a:solidFill>
                <a:latin typeface="Berlin Sans FB"/>
                <a:cs typeface="Berlin Sans FB"/>
              </a:rPr>
              <a:t>new </a:t>
            </a:r>
            <a:r>
              <a:rPr sz="3600" spc="-5" dirty="0">
                <a:solidFill>
                  <a:srgbClr val="404040"/>
                </a:solidFill>
                <a:latin typeface="Berlin Sans FB"/>
                <a:cs typeface="Berlin Sans FB"/>
              </a:rPr>
              <a:t>ones,  </a:t>
            </a:r>
            <a:r>
              <a:rPr sz="3600" dirty="0">
                <a:solidFill>
                  <a:srgbClr val="404040"/>
                </a:solidFill>
                <a:latin typeface="Berlin Sans FB"/>
                <a:cs typeface="Berlin Sans FB"/>
              </a:rPr>
              <a:t>there </a:t>
            </a:r>
            <a:r>
              <a:rPr sz="3600" spc="-5" dirty="0">
                <a:solidFill>
                  <a:srgbClr val="404040"/>
                </a:solidFill>
                <a:latin typeface="Berlin Sans FB"/>
                <a:cs typeface="Berlin Sans FB"/>
              </a:rPr>
              <a:t>are </a:t>
            </a:r>
            <a:r>
              <a:rPr sz="3600" dirty="0">
                <a:solidFill>
                  <a:srgbClr val="404040"/>
                </a:solidFill>
                <a:latin typeface="Berlin Sans FB"/>
                <a:cs typeface="Berlin Sans FB"/>
              </a:rPr>
              <a:t>seven </a:t>
            </a:r>
            <a:r>
              <a:rPr sz="3600" spc="-5" dirty="0">
                <a:solidFill>
                  <a:srgbClr val="404040"/>
                </a:solidFill>
                <a:latin typeface="Berlin Sans FB"/>
                <a:cs typeface="Berlin Sans FB"/>
              </a:rPr>
              <a:t>criteria </a:t>
            </a:r>
            <a:r>
              <a:rPr sz="3600" dirty="0">
                <a:solidFill>
                  <a:srgbClr val="404040"/>
                </a:solidFill>
                <a:latin typeface="Berlin Sans FB"/>
                <a:cs typeface="Berlin Sans FB"/>
              </a:rPr>
              <a:t>to </a:t>
            </a:r>
            <a:r>
              <a:rPr sz="3600" spc="-5" dirty="0">
                <a:solidFill>
                  <a:srgbClr val="404040"/>
                </a:solidFill>
                <a:latin typeface="Berlin Sans FB"/>
                <a:cs typeface="Berlin Sans FB"/>
              </a:rPr>
              <a:t>be</a:t>
            </a:r>
            <a:r>
              <a:rPr sz="3600" spc="-30" dirty="0">
                <a:solidFill>
                  <a:srgbClr val="404040"/>
                </a:solidFill>
                <a:latin typeface="Berlin Sans FB"/>
                <a:cs typeface="Berlin Sans FB"/>
              </a:rPr>
              <a:t> </a:t>
            </a:r>
            <a:r>
              <a:rPr sz="3600" spc="-5" dirty="0">
                <a:solidFill>
                  <a:srgbClr val="404040"/>
                </a:solidFill>
                <a:latin typeface="Berlin Sans FB"/>
                <a:cs typeface="Berlin Sans FB"/>
              </a:rPr>
              <a:t>followed:</a:t>
            </a:r>
            <a:endParaRPr sz="3600">
              <a:latin typeface="Berlin Sans FB"/>
              <a:cs typeface="Berlin Sans FB"/>
            </a:endParaRPr>
          </a:p>
          <a:p>
            <a:pPr>
              <a:lnSpc>
                <a:spcPct val="100000"/>
              </a:lnSpc>
              <a:spcBef>
                <a:spcPts val="15"/>
              </a:spcBef>
            </a:pPr>
            <a:endParaRPr sz="5250">
              <a:latin typeface="Times New Roman"/>
              <a:cs typeface="Times New Roman"/>
            </a:endParaRPr>
          </a:p>
          <a:p>
            <a:pPr marL="527685" indent="-515620">
              <a:lnSpc>
                <a:spcPct val="100000"/>
              </a:lnSpc>
              <a:buAutoNum type="alphaLcPeriod"/>
              <a:tabLst>
                <a:tab pos="528320" algn="l"/>
              </a:tabLst>
            </a:pPr>
            <a:r>
              <a:rPr sz="3600" dirty="0">
                <a:solidFill>
                  <a:srgbClr val="404040"/>
                </a:solidFill>
                <a:latin typeface="Berlin Sans FB"/>
                <a:cs typeface="Berlin Sans FB"/>
              </a:rPr>
              <a:t>Simple</a:t>
            </a:r>
            <a:endParaRPr sz="3600">
              <a:latin typeface="Berlin Sans FB"/>
              <a:cs typeface="Berlin Sans FB"/>
            </a:endParaRPr>
          </a:p>
          <a:p>
            <a:pPr marL="527685" indent="-515620">
              <a:lnSpc>
                <a:spcPct val="100000"/>
              </a:lnSpc>
              <a:spcBef>
                <a:spcPts val="865"/>
              </a:spcBef>
              <a:buAutoNum type="alphaLcPeriod"/>
              <a:tabLst>
                <a:tab pos="528320" algn="l"/>
              </a:tabLst>
            </a:pPr>
            <a:r>
              <a:rPr sz="3600" spc="-5" dirty="0">
                <a:solidFill>
                  <a:srgbClr val="404040"/>
                </a:solidFill>
                <a:latin typeface="Berlin Sans FB"/>
                <a:cs typeface="Berlin Sans FB"/>
              </a:rPr>
              <a:t>Few in</a:t>
            </a:r>
            <a:r>
              <a:rPr sz="3600" spc="10" dirty="0">
                <a:solidFill>
                  <a:srgbClr val="404040"/>
                </a:solidFill>
                <a:latin typeface="Berlin Sans FB"/>
                <a:cs typeface="Berlin Sans FB"/>
              </a:rPr>
              <a:t> </a:t>
            </a:r>
            <a:r>
              <a:rPr sz="3600" dirty="0">
                <a:solidFill>
                  <a:srgbClr val="404040"/>
                </a:solidFill>
                <a:latin typeface="Berlin Sans FB"/>
                <a:cs typeface="Berlin Sans FB"/>
              </a:rPr>
              <a:t>number</a:t>
            </a:r>
            <a:endParaRPr sz="3600">
              <a:latin typeface="Berlin Sans FB"/>
              <a:cs typeface="Berlin Sans F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028823"/>
            <a:ext cx="4822825" cy="5363007"/>
          </a:xfrm>
          <a:prstGeom prst="rect">
            <a:avLst/>
          </a:prstGeom>
        </p:spPr>
        <p:txBody>
          <a:bodyPr vert="horz" wrap="square" lIns="0" tIns="121920" rIns="0" bIns="0" rtlCol="0">
            <a:spAutoFit/>
          </a:bodyPr>
          <a:lstStyle/>
          <a:p>
            <a:pPr marL="527685" indent="-515620">
              <a:lnSpc>
                <a:spcPct val="100000"/>
              </a:lnSpc>
              <a:spcBef>
                <a:spcPts val="960"/>
              </a:spcBef>
              <a:buAutoNum type="alphaLcPeriod" startAt="3"/>
              <a:tabLst>
                <a:tab pos="527685" algn="l"/>
                <a:tab pos="528320" algn="l"/>
              </a:tabLst>
            </a:pPr>
            <a:r>
              <a:rPr sz="3600" spc="-5" dirty="0">
                <a:solidFill>
                  <a:srgbClr val="404040"/>
                </a:solidFill>
                <a:latin typeface="Berlin Sans FB"/>
                <a:cs typeface="Berlin Sans FB"/>
              </a:rPr>
              <a:t>Developed by</a:t>
            </a:r>
            <a:r>
              <a:rPr sz="3600" spc="-15" dirty="0">
                <a:solidFill>
                  <a:srgbClr val="404040"/>
                </a:solidFill>
                <a:latin typeface="Berlin Sans FB"/>
                <a:cs typeface="Berlin Sans FB"/>
              </a:rPr>
              <a:t> </a:t>
            </a:r>
            <a:r>
              <a:rPr sz="3600" dirty="0">
                <a:solidFill>
                  <a:srgbClr val="404040"/>
                </a:solidFill>
                <a:latin typeface="Berlin Sans FB"/>
                <a:cs typeface="Berlin Sans FB"/>
              </a:rPr>
              <a:t>users</a:t>
            </a:r>
            <a:endParaRPr sz="3600">
              <a:latin typeface="Berlin Sans FB"/>
              <a:cs typeface="Berlin Sans FB"/>
            </a:endParaRPr>
          </a:p>
          <a:p>
            <a:pPr marL="527685" indent="-515620">
              <a:lnSpc>
                <a:spcPct val="100000"/>
              </a:lnSpc>
              <a:spcBef>
                <a:spcPts val="865"/>
              </a:spcBef>
              <a:buAutoNum type="alphaLcPeriod" startAt="3"/>
              <a:tabLst>
                <a:tab pos="528320" algn="l"/>
              </a:tabLst>
            </a:pPr>
            <a:r>
              <a:rPr sz="3600" spc="-5" dirty="0">
                <a:solidFill>
                  <a:srgbClr val="404040"/>
                </a:solidFill>
                <a:latin typeface="Berlin Sans FB"/>
                <a:cs typeface="Berlin Sans FB"/>
              </a:rPr>
              <a:t>Relevance </a:t>
            </a:r>
            <a:r>
              <a:rPr sz="3600" dirty="0">
                <a:solidFill>
                  <a:srgbClr val="404040"/>
                </a:solidFill>
                <a:latin typeface="Berlin Sans FB"/>
                <a:cs typeface="Berlin Sans FB"/>
              </a:rPr>
              <a:t>to</a:t>
            </a:r>
            <a:r>
              <a:rPr sz="3600" spc="-40" dirty="0">
                <a:solidFill>
                  <a:srgbClr val="404040"/>
                </a:solidFill>
                <a:latin typeface="Berlin Sans FB"/>
                <a:cs typeface="Berlin Sans FB"/>
              </a:rPr>
              <a:t> </a:t>
            </a:r>
            <a:r>
              <a:rPr sz="3600" spc="-5" dirty="0">
                <a:solidFill>
                  <a:srgbClr val="404040"/>
                </a:solidFill>
                <a:latin typeface="Berlin Sans FB"/>
                <a:cs typeface="Berlin Sans FB"/>
              </a:rPr>
              <a:t>customer</a:t>
            </a:r>
            <a:endParaRPr sz="3600">
              <a:latin typeface="Berlin Sans FB"/>
              <a:cs typeface="Berlin Sans FB"/>
            </a:endParaRPr>
          </a:p>
          <a:p>
            <a:pPr marL="527685" indent="-515620">
              <a:lnSpc>
                <a:spcPct val="100000"/>
              </a:lnSpc>
              <a:spcBef>
                <a:spcPts val="865"/>
              </a:spcBef>
              <a:buAutoNum type="alphaLcPeriod" startAt="3"/>
              <a:tabLst>
                <a:tab pos="527685" algn="l"/>
                <a:tab pos="528320" algn="l"/>
              </a:tabLst>
            </a:pPr>
            <a:r>
              <a:rPr sz="3600" dirty="0">
                <a:solidFill>
                  <a:srgbClr val="404040"/>
                </a:solidFill>
                <a:latin typeface="Berlin Sans FB"/>
                <a:cs typeface="Berlin Sans FB"/>
              </a:rPr>
              <a:t>Improvement</a:t>
            </a:r>
            <a:endParaRPr sz="3600">
              <a:latin typeface="Berlin Sans FB"/>
              <a:cs typeface="Berlin Sans FB"/>
            </a:endParaRPr>
          </a:p>
          <a:p>
            <a:pPr marL="527685" indent="-515620">
              <a:lnSpc>
                <a:spcPct val="100000"/>
              </a:lnSpc>
              <a:spcBef>
                <a:spcPts val="865"/>
              </a:spcBef>
              <a:buAutoNum type="alphaLcPeriod" startAt="3"/>
              <a:tabLst>
                <a:tab pos="527685" algn="l"/>
                <a:tab pos="528320" algn="l"/>
              </a:tabLst>
            </a:pPr>
            <a:r>
              <a:rPr sz="3600" dirty="0">
                <a:solidFill>
                  <a:srgbClr val="404040"/>
                </a:solidFill>
                <a:latin typeface="Berlin Sans FB"/>
                <a:cs typeface="Berlin Sans FB"/>
              </a:rPr>
              <a:t>Cost</a:t>
            </a:r>
            <a:endParaRPr sz="3600">
              <a:latin typeface="Berlin Sans FB"/>
              <a:cs typeface="Berlin Sans FB"/>
            </a:endParaRPr>
          </a:p>
          <a:p>
            <a:pPr marL="527685" indent="-515620">
              <a:lnSpc>
                <a:spcPct val="100000"/>
              </a:lnSpc>
              <a:spcBef>
                <a:spcPts val="865"/>
              </a:spcBef>
              <a:buAutoNum type="alphaLcPeriod" startAt="3"/>
              <a:tabLst>
                <a:tab pos="527685" algn="l"/>
                <a:tab pos="528320" algn="l"/>
              </a:tabLst>
            </a:pPr>
            <a:r>
              <a:rPr sz="3600" spc="-5" smtClean="0">
                <a:solidFill>
                  <a:srgbClr val="404040"/>
                </a:solidFill>
                <a:latin typeface="Berlin Sans FB"/>
                <a:cs typeface="Berlin Sans FB"/>
              </a:rPr>
              <a:t>Visible</a:t>
            </a:r>
            <a:endParaRPr lang="en-US" sz="3600" spc="-5" dirty="0" smtClean="0">
              <a:solidFill>
                <a:srgbClr val="404040"/>
              </a:solidFill>
              <a:latin typeface="Berlin Sans FB"/>
              <a:cs typeface="Berlin Sans FB"/>
            </a:endParaRPr>
          </a:p>
          <a:p>
            <a:pPr marL="527685" indent="-515620">
              <a:lnSpc>
                <a:spcPct val="100000"/>
              </a:lnSpc>
              <a:spcBef>
                <a:spcPts val="865"/>
              </a:spcBef>
              <a:buAutoNum type="alphaLcPeriod" startAt="3"/>
              <a:tabLst>
                <a:tab pos="527685" algn="l"/>
                <a:tab pos="528320" algn="l"/>
              </a:tabLst>
            </a:pPr>
            <a:r>
              <a:rPr lang="en-US" sz="3600" spc="-5" dirty="0">
                <a:solidFill>
                  <a:srgbClr val="404040"/>
                </a:solidFill>
                <a:latin typeface="Berlin Sans FB"/>
                <a:cs typeface="Berlin Sans FB"/>
              </a:rPr>
              <a:t> </a:t>
            </a:r>
            <a:r>
              <a:rPr lang="en-US" sz="3600" spc="-5" dirty="0" smtClean="0">
                <a:solidFill>
                  <a:srgbClr val="404040"/>
                </a:solidFill>
                <a:latin typeface="Berlin Sans FB"/>
                <a:cs typeface="Berlin Sans FB"/>
              </a:rPr>
              <a:t>Timely</a:t>
            </a:r>
          </a:p>
          <a:p>
            <a:pPr marL="527685" indent="-515620">
              <a:lnSpc>
                <a:spcPct val="100000"/>
              </a:lnSpc>
              <a:spcBef>
                <a:spcPts val="865"/>
              </a:spcBef>
              <a:buAutoNum type="alphaLcPeriod" startAt="3"/>
              <a:tabLst>
                <a:tab pos="527685" algn="l"/>
                <a:tab pos="528320" algn="l"/>
              </a:tabLst>
            </a:pPr>
            <a:r>
              <a:rPr lang="en-US" sz="3600" spc="-5" dirty="0" smtClean="0">
                <a:solidFill>
                  <a:srgbClr val="404040"/>
                </a:solidFill>
                <a:latin typeface="Berlin Sans FB"/>
                <a:cs typeface="Berlin Sans FB"/>
              </a:rPr>
              <a:t>Aligned</a:t>
            </a:r>
          </a:p>
          <a:p>
            <a:pPr marL="527685" indent="-515620">
              <a:lnSpc>
                <a:spcPct val="100000"/>
              </a:lnSpc>
              <a:spcBef>
                <a:spcPts val="865"/>
              </a:spcBef>
              <a:buAutoNum type="alphaLcPeriod" startAt="3"/>
              <a:tabLst>
                <a:tab pos="527685" algn="l"/>
                <a:tab pos="528320" algn="l"/>
              </a:tabLst>
            </a:pPr>
            <a:r>
              <a:rPr lang="en-US" sz="3600" spc="-5" dirty="0" smtClean="0">
                <a:solidFill>
                  <a:srgbClr val="404040"/>
                </a:solidFill>
                <a:latin typeface="Berlin Sans FB"/>
                <a:cs typeface="Berlin Sans FB"/>
              </a:rPr>
              <a:t>Results</a:t>
            </a:r>
            <a:endParaRPr sz="3600">
              <a:latin typeface="Berlin Sans FB"/>
              <a:cs typeface="Berlin Sans F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99059"/>
            <a:ext cx="7854315" cy="5887720"/>
          </a:xfrm>
          <a:prstGeom prst="rect">
            <a:avLst/>
          </a:prstGeom>
        </p:spPr>
        <p:txBody>
          <a:bodyPr vert="horz" wrap="square" lIns="0" tIns="114300" rIns="0" bIns="0" rtlCol="0">
            <a:spAutoFit/>
          </a:bodyPr>
          <a:lstStyle/>
          <a:p>
            <a:pPr marL="12700">
              <a:lnSpc>
                <a:spcPct val="100000"/>
              </a:lnSpc>
              <a:spcBef>
                <a:spcPts val="900"/>
              </a:spcBef>
            </a:pPr>
            <a:r>
              <a:rPr sz="3200" b="1" spc="-5" dirty="0">
                <a:solidFill>
                  <a:srgbClr val="404040"/>
                </a:solidFill>
                <a:latin typeface="Berlin Sans FB"/>
                <a:cs typeface="Berlin Sans FB"/>
              </a:rPr>
              <a:t>4.</a:t>
            </a:r>
            <a:r>
              <a:rPr sz="3200" b="1" spc="210" dirty="0">
                <a:solidFill>
                  <a:srgbClr val="404040"/>
                </a:solidFill>
                <a:latin typeface="Berlin Sans FB"/>
                <a:cs typeface="Berlin Sans FB"/>
              </a:rPr>
              <a:t> </a:t>
            </a:r>
            <a:r>
              <a:rPr sz="3200" b="1" dirty="0">
                <a:solidFill>
                  <a:srgbClr val="404040"/>
                </a:solidFill>
                <a:latin typeface="Berlin Sans FB"/>
                <a:cs typeface="Berlin Sans FB"/>
              </a:rPr>
              <a:t>Characteristics</a:t>
            </a:r>
            <a:endParaRPr sz="3200">
              <a:latin typeface="Berlin Sans FB"/>
              <a:cs typeface="Berlin Sans FB"/>
            </a:endParaRPr>
          </a:p>
          <a:p>
            <a:pPr marL="527685" marR="5080" indent="-515620">
              <a:lnSpc>
                <a:spcPct val="100000"/>
              </a:lnSpc>
              <a:spcBef>
                <a:spcPts val="805"/>
              </a:spcBef>
            </a:pPr>
            <a:r>
              <a:rPr sz="3200" dirty="0">
                <a:solidFill>
                  <a:srgbClr val="404040"/>
                </a:solidFill>
                <a:latin typeface="Berlin Sans FB"/>
                <a:cs typeface="Berlin Sans FB"/>
              </a:rPr>
              <a:t>- One </a:t>
            </a:r>
            <a:r>
              <a:rPr sz="3200" spc="-5" dirty="0">
                <a:solidFill>
                  <a:srgbClr val="404040"/>
                </a:solidFill>
                <a:latin typeface="Berlin Sans FB"/>
                <a:cs typeface="Berlin Sans FB"/>
              </a:rPr>
              <a:t>of </a:t>
            </a:r>
            <a:r>
              <a:rPr sz="3200" dirty="0">
                <a:solidFill>
                  <a:srgbClr val="404040"/>
                </a:solidFill>
                <a:latin typeface="Berlin Sans FB"/>
                <a:cs typeface="Berlin Sans FB"/>
              </a:rPr>
              <a:t>the seven </a:t>
            </a:r>
            <a:r>
              <a:rPr sz="3200" spc="-5" dirty="0">
                <a:solidFill>
                  <a:srgbClr val="404040"/>
                </a:solidFill>
                <a:latin typeface="Berlin Sans FB"/>
                <a:cs typeface="Berlin Sans FB"/>
              </a:rPr>
              <a:t>basic </a:t>
            </a:r>
            <a:r>
              <a:rPr sz="3200" dirty="0">
                <a:solidFill>
                  <a:srgbClr val="404040"/>
                </a:solidFill>
                <a:latin typeface="Berlin Sans FB"/>
                <a:cs typeface="Berlin Sans FB"/>
              </a:rPr>
              <a:t>characteristics </a:t>
            </a:r>
            <a:r>
              <a:rPr sz="3200" spc="-5" dirty="0">
                <a:solidFill>
                  <a:srgbClr val="404040"/>
                </a:solidFill>
                <a:latin typeface="Berlin Sans FB"/>
                <a:cs typeface="Berlin Sans FB"/>
              </a:rPr>
              <a:t>is </a:t>
            </a:r>
            <a:r>
              <a:rPr sz="3200" dirty="0">
                <a:solidFill>
                  <a:srgbClr val="404040"/>
                </a:solidFill>
                <a:latin typeface="Berlin Sans FB"/>
                <a:cs typeface="Berlin Sans FB"/>
              </a:rPr>
              <a:t>used  to measure the performance of a</a:t>
            </a:r>
            <a:r>
              <a:rPr sz="3200" spc="-110" dirty="0">
                <a:solidFill>
                  <a:srgbClr val="404040"/>
                </a:solidFill>
                <a:latin typeface="Berlin Sans FB"/>
                <a:cs typeface="Berlin Sans FB"/>
              </a:rPr>
              <a:t> </a:t>
            </a:r>
            <a:r>
              <a:rPr sz="3200" dirty="0">
                <a:solidFill>
                  <a:srgbClr val="404040"/>
                </a:solidFill>
                <a:latin typeface="Berlin Sans FB"/>
                <a:cs typeface="Berlin Sans FB"/>
              </a:rPr>
              <a:t>particular  process </a:t>
            </a:r>
            <a:r>
              <a:rPr sz="3200" spc="-5" dirty="0">
                <a:solidFill>
                  <a:srgbClr val="404040"/>
                </a:solidFill>
                <a:latin typeface="Berlin Sans FB"/>
                <a:cs typeface="Berlin Sans FB"/>
              </a:rPr>
              <a:t>or</a:t>
            </a:r>
            <a:r>
              <a:rPr sz="3200" spc="-25" dirty="0">
                <a:solidFill>
                  <a:srgbClr val="404040"/>
                </a:solidFill>
                <a:latin typeface="Berlin Sans FB"/>
                <a:cs typeface="Berlin Sans FB"/>
              </a:rPr>
              <a:t> </a:t>
            </a:r>
            <a:r>
              <a:rPr sz="3200" spc="-5" dirty="0">
                <a:solidFill>
                  <a:srgbClr val="404040"/>
                </a:solidFill>
                <a:latin typeface="Berlin Sans FB"/>
                <a:cs typeface="Berlin Sans FB"/>
              </a:rPr>
              <a:t>function.</a:t>
            </a:r>
            <a:endParaRPr sz="3200">
              <a:latin typeface="Berlin Sans FB"/>
              <a:cs typeface="Berlin Sans FB"/>
            </a:endParaRPr>
          </a:p>
          <a:p>
            <a:pPr>
              <a:lnSpc>
                <a:spcPct val="100000"/>
              </a:lnSpc>
              <a:spcBef>
                <a:spcPts val="30"/>
              </a:spcBef>
            </a:pPr>
            <a:endParaRPr sz="4650">
              <a:latin typeface="Times New Roman"/>
              <a:cs typeface="Times New Roman"/>
            </a:endParaRPr>
          </a:p>
          <a:p>
            <a:pPr marL="527685" marR="66675" indent="-515620">
              <a:lnSpc>
                <a:spcPct val="100000"/>
              </a:lnSpc>
              <a:spcBef>
                <a:spcPts val="5"/>
              </a:spcBef>
              <a:buAutoNum type="alphaLcPeriod"/>
              <a:tabLst>
                <a:tab pos="527685" algn="l"/>
                <a:tab pos="528320" algn="l"/>
              </a:tabLst>
            </a:pPr>
            <a:r>
              <a:rPr sz="3200" spc="-5" dirty="0">
                <a:solidFill>
                  <a:srgbClr val="404040"/>
                </a:solidFill>
                <a:latin typeface="Berlin Sans FB"/>
                <a:cs typeface="Berlin Sans FB"/>
              </a:rPr>
              <a:t>Quantity </a:t>
            </a:r>
            <a:r>
              <a:rPr sz="3200" dirty="0">
                <a:solidFill>
                  <a:srgbClr val="404040"/>
                </a:solidFill>
                <a:latin typeface="Berlin Sans FB"/>
                <a:cs typeface="Berlin Sans FB"/>
              </a:rPr>
              <a:t>– most common measures; refers  to </a:t>
            </a:r>
            <a:r>
              <a:rPr sz="3200" spc="-5" dirty="0">
                <a:solidFill>
                  <a:srgbClr val="404040"/>
                </a:solidFill>
                <a:latin typeface="Berlin Sans FB"/>
                <a:cs typeface="Berlin Sans FB"/>
              </a:rPr>
              <a:t>how </a:t>
            </a:r>
            <a:r>
              <a:rPr sz="3200" dirty="0">
                <a:solidFill>
                  <a:srgbClr val="404040"/>
                </a:solidFill>
                <a:latin typeface="Berlin Sans FB"/>
                <a:cs typeface="Berlin Sans FB"/>
              </a:rPr>
              <a:t>many </a:t>
            </a:r>
            <a:r>
              <a:rPr sz="3200" spc="-5" dirty="0">
                <a:solidFill>
                  <a:srgbClr val="404040"/>
                </a:solidFill>
                <a:latin typeface="Berlin Sans FB"/>
                <a:cs typeface="Berlin Sans FB"/>
              </a:rPr>
              <a:t>units </a:t>
            </a:r>
            <a:r>
              <a:rPr sz="3200" dirty="0">
                <a:solidFill>
                  <a:srgbClr val="404040"/>
                </a:solidFill>
                <a:latin typeface="Berlin Sans FB"/>
                <a:cs typeface="Berlin Sans FB"/>
              </a:rPr>
              <a:t>a </a:t>
            </a:r>
            <a:r>
              <a:rPr sz="3200" spc="-5" dirty="0">
                <a:solidFill>
                  <a:srgbClr val="404040"/>
                </a:solidFill>
                <a:latin typeface="Berlin Sans FB"/>
                <a:cs typeface="Berlin Sans FB"/>
              </a:rPr>
              <a:t>production </a:t>
            </a:r>
            <a:r>
              <a:rPr sz="3200" spc="-10" dirty="0">
                <a:solidFill>
                  <a:srgbClr val="404040"/>
                </a:solidFill>
                <a:latin typeface="Berlin Sans FB"/>
                <a:cs typeface="Berlin Sans FB"/>
              </a:rPr>
              <a:t>or </a:t>
            </a:r>
            <a:r>
              <a:rPr sz="3200" spc="-5" dirty="0">
                <a:solidFill>
                  <a:srgbClr val="404040"/>
                </a:solidFill>
                <a:latin typeface="Berlin Sans FB"/>
                <a:cs typeface="Berlin Sans FB"/>
              </a:rPr>
              <a:t>business  </a:t>
            </a:r>
            <a:r>
              <a:rPr sz="3200" dirty="0">
                <a:solidFill>
                  <a:srgbClr val="404040"/>
                </a:solidFill>
                <a:latin typeface="Berlin Sans FB"/>
                <a:cs typeface="Berlin Sans FB"/>
              </a:rPr>
              <a:t>produces</a:t>
            </a:r>
            <a:endParaRPr sz="3200">
              <a:latin typeface="Berlin Sans FB"/>
              <a:cs typeface="Berlin Sans FB"/>
            </a:endParaRPr>
          </a:p>
          <a:p>
            <a:pPr marL="527685" marR="815975" indent="-515620">
              <a:lnSpc>
                <a:spcPct val="100000"/>
              </a:lnSpc>
              <a:spcBef>
                <a:spcPts val="770"/>
              </a:spcBef>
              <a:buAutoNum type="alphaLcPeriod"/>
              <a:tabLst>
                <a:tab pos="527685" algn="l"/>
                <a:tab pos="528320" algn="l"/>
              </a:tabLst>
            </a:pPr>
            <a:r>
              <a:rPr sz="3200" spc="-5" dirty="0">
                <a:solidFill>
                  <a:srgbClr val="404040"/>
                </a:solidFill>
                <a:latin typeface="Berlin Sans FB"/>
                <a:cs typeface="Berlin Sans FB"/>
              </a:rPr>
              <a:t>Cost </a:t>
            </a:r>
            <a:r>
              <a:rPr sz="3200" dirty="0">
                <a:solidFill>
                  <a:srgbClr val="404040"/>
                </a:solidFill>
                <a:latin typeface="Berlin Sans FB"/>
                <a:cs typeface="Berlin Sans FB"/>
              </a:rPr>
              <a:t>– </a:t>
            </a:r>
            <a:r>
              <a:rPr sz="3200" spc="-5" dirty="0">
                <a:solidFill>
                  <a:srgbClr val="404040"/>
                </a:solidFill>
                <a:latin typeface="Berlin Sans FB"/>
                <a:cs typeface="Berlin Sans FB"/>
              </a:rPr>
              <a:t>amount </a:t>
            </a:r>
            <a:r>
              <a:rPr sz="3200" dirty="0">
                <a:solidFill>
                  <a:srgbClr val="404040"/>
                </a:solidFill>
                <a:latin typeface="Berlin Sans FB"/>
                <a:cs typeface="Berlin Sans FB"/>
              </a:rPr>
              <a:t>of resources required</a:t>
            </a:r>
            <a:r>
              <a:rPr sz="3200" spc="-85" dirty="0">
                <a:solidFill>
                  <a:srgbClr val="404040"/>
                </a:solidFill>
                <a:latin typeface="Berlin Sans FB"/>
                <a:cs typeface="Berlin Sans FB"/>
              </a:rPr>
              <a:t> </a:t>
            </a:r>
            <a:r>
              <a:rPr sz="3200" dirty="0">
                <a:solidFill>
                  <a:srgbClr val="404040"/>
                </a:solidFill>
                <a:latin typeface="Berlin Sans FB"/>
                <a:cs typeface="Berlin Sans FB"/>
              </a:rPr>
              <a:t>to  </a:t>
            </a:r>
            <a:r>
              <a:rPr sz="3200" spc="-5" dirty="0">
                <a:solidFill>
                  <a:srgbClr val="404040"/>
                </a:solidFill>
                <a:latin typeface="Berlin Sans FB"/>
                <a:cs typeface="Berlin Sans FB"/>
              </a:rPr>
              <a:t>produce </a:t>
            </a:r>
            <a:r>
              <a:rPr sz="3200" dirty="0">
                <a:solidFill>
                  <a:srgbClr val="404040"/>
                </a:solidFill>
                <a:latin typeface="Berlin Sans FB"/>
                <a:cs typeface="Berlin Sans FB"/>
              </a:rPr>
              <a:t>a </a:t>
            </a:r>
            <a:r>
              <a:rPr sz="3200" spc="-5" dirty="0">
                <a:solidFill>
                  <a:srgbClr val="404040"/>
                </a:solidFill>
                <a:latin typeface="Berlin Sans FB"/>
                <a:cs typeface="Berlin Sans FB"/>
              </a:rPr>
              <a:t>given</a:t>
            </a:r>
            <a:r>
              <a:rPr sz="3200" spc="-40" dirty="0">
                <a:solidFill>
                  <a:srgbClr val="404040"/>
                </a:solidFill>
                <a:latin typeface="Berlin Sans FB"/>
                <a:cs typeface="Berlin Sans FB"/>
              </a:rPr>
              <a:t> </a:t>
            </a:r>
            <a:r>
              <a:rPr sz="3200" spc="-5" dirty="0">
                <a:solidFill>
                  <a:srgbClr val="404040"/>
                </a:solidFill>
                <a:latin typeface="Berlin Sans FB"/>
                <a:cs typeface="Berlin Sans FB"/>
              </a:rPr>
              <a:t>output</a:t>
            </a:r>
            <a:endParaRPr sz="3200">
              <a:latin typeface="Berlin Sans FB"/>
              <a:cs typeface="Berlin Sans FB"/>
            </a:endParaRPr>
          </a:p>
          <a:p>
            <a:pPr marL="365125" indent="-353060">
              <a:lnSpc>
                <a:spcPct val="100000"/>
              </a:lnSpc>
              <a:buAutoNum type="alphaLcPeriod"/>
              <a:tabLst>
                <a:tab pos="365760" algn="l"/>
              </a:tabLst>
            </a:pPr>
            <a:r>
              <a:rPr sz="3200" spc="-5" dirty="0">
                <a:solidFill>
                  <a:srgbClr val="404040"/>
                </a:solidFill>
                <a:latin typeface="Berlin Sans FB"/>
                <a:cs typeface="Berlin Sans FB"/>
              </a:rPr>
              <a:t>Time</a:t>
            </a:r>
            <a:endParaRPr sz="3200">
              <a:latin typeface="Berlin Sans FB"/>
              <a:cs typeface="Berlin Sans F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88975"/>
            <a:ext cx="7773670" cy="5147310"/>
          </a:xfrm>
          <a:prstGeom prst="rect">
            <a:avLst/>
          </a:prstGeom>
        </p:spPr>
        <p:txBody>
          <a:bodyPr vert="horz" wrap="square" lIns="0" tIns="12700" rIns="0" bIns="0" rtlCol="0">
            <a:spAutoFit/>
          </a:bodyPr>
          <a:lstStyle/>
          <a:p>
            <a:pPr marL="427355" marR="5080" indent="-427355">
              <a:lnSpc>
                <a:spcPct val="150000"/>
              </a:lnSpc>
              <a:spcBef>
                <a:spcPts val="100"/>
              </a:spcBef>
              <a:buAutoNum type="alphaLcPeriod" startAt="4"/>
              <a:tabLst>
                <a:tab pos="427355" algn="l"/>
              </a:tabLst>
            </a:pPr>
            <a:r>
              <a:rPr sz="3200" spc="-5" dirty="0">
                <a:solidFill>
                  <a:srgbClr val="404040"/>
                </a:solidFill>
                <a:latin typeface="Berlin Sans FB"/>
                <a:cs typeface="Berlin Sans FB"/>
              </a:rPr>
              <a:t>Accuracy </a:t>
            </a:r>
            <a:r>
              <a:rPr sz="3200" dirty="0">
                <a:solidFill>
                  <a:srgbClr val="404040"/>
                </a:solidFill>
                <a:latin typeface="Berlin Sans FB"/>
                <a:cs typeface="Berlin Sans FB"/>
              </a:rPr>
              <a:t>– number </a:t>
            </a:r>
            <a:r>
              <a:rPr sz="3200" spc="-5" dirty="0">
                <a:solidFill>
                  <a:srgbClr val="404040"/>
                </a:solidFill>
                <a:latin typeface="Berlin Sans FB"/>
                <a:cs typeface="Berlin Sans FB"/>
              </a:rPr>
              <a:t>of non-conformances in  </a:t>
            </a:r>
            <a:r>
              <a:rPr sz="3200" dirty="0">
                <a:solidFill>
                  <a:srgbClr val="404040"/>
                </a:solidFill>
                <a:latin typeface="Berlin Sans FB"/>
                <a:cs typeface="Berlin Sans FB"/>
              </a:rPr>
              <a:t>the</a:t>
            </a:r>
            <a:r>
              <a:rPr sz="3200" spc="-5" dirty="0">
                <a:solidFill>
                  <a:srgbClr val="404040"/>
                </a:solidFill>
                <a:latin typeface="Berlin Sans FB"/>
                <a:cs typeface="Berlin Sans FB"/>
              </a:rPr>
              <a:t> output</a:t>
            </a:r>
            <a:endParaRPr sz="3200">
              <a:latin typeface="Berlin Sans FB"/>
              <a:cs typeface="Berlin Sans FB"/>
            </a:endParaRPr>
          </a:p>
          <a:p>
            <a:pPr marL="396240" indent="-384175">
              <a:lnSpc>
                <a:spcPct val="100000"/>
              </a:lnSpc>
              <a:spcBef>
                <a:spcPts val="1920"/>
              </a:spcBef>
              <a:buAutoNum type="alphaLcPeriod" startAt="4"/>
              <a:tabLst>
                <a:tab pos="396875" algn="l"/>
              </a:tabLst>
            </a:pPr>
            <a:r>
              <a:rPr sz="3200" spc="-5" dirty="0">
                <a:solidFill>
                  <a:srgbClr val="404040"/>
                </a:solidFill>
                <a:latin typeface="Berlin Sans FB"/>
                <a:cs typeface="Berlin Sans FB"/>
              </a:rPr>
              <a:t>Function</a:t>
            </a:r>
            <a:endParaRPr sz="3200">
              <a:latin typeface="Berlin Sans FB"/>
              <a:cs typeface="Berlin Sans FB"/>
            </a:endParaRPr>
          </a:p>
          <a:p>
            <a:pPr marL="320675" marR="620395" indent="-320675">
              <a:lnSpc>
                <a:spcPct val="150000"/>
              </a:lnSpc>
              <a:buAutoNum type="alphaLcPeriod" startAt="4"/>
              <a:tabLst>
                <a:tab pos="320675" algn="l"/>
              </a:tabLst>
            </a:pPr>
            <a:r>
              <a:rPr sz="3200" spc="-5" dirty="0">
                <a:solidFill>
                  <a:srgbClr val="404040"/>
                </a:solidFill>
                <a:latin typeface="Berlin Sans FB"/>
                <a:cs typeface="Berlin Sans FB"/>
              </a:rPr>
              <a:t>Aesthetics </a:t>
            </a:r>
            <a:r>
              <a:rPr sz="3200" dirty="0">
                <a:solidFill>
                  <a:srgbClr val="404040"/>
                </a:solidFill>
                <a:latin typeface="Berlin Sans FB"/>
                <a:cs typeface="Berlin Sans FB"/>
              </a:rPr>
              <a:t>– </a:t>
            </a:r>
            <a:r>
              <a:rPr sz="3200" spc="-5" dirty="0">
                <a:solidFill>
                  <a:srgbClr val="404040"/>
                </a:solidFill>
                <a:latin typeface="Berlin Sans FB"/>
                <a:cs typeface="Berlin Sans FB"/>
              </a:rPr>
              <a:t>how </a:t>
            </a:r>
            <a:r>
              <a:rPr sz="3200" dirty="0">
                <a:solidFill>
                  <a:srgbClr val="404040"/>
                </a:solidFill>
                <a:latin typeface="Berlin Sans FB"/>
                <a:cs typeface="Berlin Sans FB"/>
              </a:rPr>
              <a:t>the </a:t>
            </a:r>
            <a:r>
              <a:rPr sz="3200" spc="-5" dirty="0">
                <a:solidFill>
                  <a:srgbClr val="404040"/>
                </a:solidFill>
                <a:latin typeface="Berlin Sans FB"/>
                <a:cs typeface="Berlin Sans FB"/>
              </a:rPr>
              <a:t>product looks, </a:t>
            </a:r>
            <a:r>
              <a:rPr sz="3200" dirty="0">
                <a:solidFill>
                  <a:srgbClr val="404040"/>
                </a:solidFill>
                <a:latin typeface="Berlin Sans FB"/>
                <a:cs typeface="Berlin Sans FB"/>
              </a:rPr>
              <a:t>feels,  sounds, tastes, </a:t>
            </a:r>
            <a:r>
              <a:rPr sz="3200" spc="-5" dirty="0">
                <a:solidFill>
                  <a:srgbClr val="404040"/>
                </a:solidFill>
                <a:latin typeface="Berlin Sans FB"/>
                <a:cs typeface="Berlin Sans FB"/>
              </a:rPr>
              <a:t>or </a:t>
            </a:r>
            <a:r>
              <a:rPr sz="3200" dirty="0">
                <a:solidFill>
                  <a:srgbClr val="404040"/>
                </a:solidFill>
                <a:latin typeface="Berlin Sans FB"/>
                <a:cs typeface="Berlin Sans FB"/>
              </a:rPr>
              <a:t>smells </a:t>
            </a:r>
            <a:r>
              <a:rPr sz="3200" spc="-5" dirty="0">
                <a:solidFill>
                  <a:srgbClr val="404040"/>
                </a:solidFill>
                <a:latin typeface="Berlin Sans FB"/>
                <a:cs typeface="Berlin Sans FB"/>
              </a:rPr>
              <a:t>and is quite  </a:t>
            </a:r>
            <a:r>
              <a:rPr sz="3200" dirty="0">
                <a:solidFill>
                  <a:srgbClr val="404040"/>
                </a:solidFill>
                <a:latin typeface="Berlin Sans FB"/>
                <a:cs typeface="Berlin Sans FB"/>
              </a:rPr>
              <a:t>subjective</a:t>
            </a:r>
            <a:endParaRPr sz="3200">
              <a:latin typeface="Berlin Sans FB"/>
              <a:cs typeface="Berlin Sans FB"/>
            </a:endParaRPr>
          </a:p>
          <a:p>
            <a:pPr marL="411480" indent="-399415">
              <a:lnSpc>
                <a:spcPct val="100000"/>
              </a:lnSpc>
              <a:spcBef>
                <a:spcPts val="1925"/>
              </a:spcBef>
              <a:buAutoNum type="alphaLcPeriod" startAt="4"/>
              <a:tabLst>
                <a:tab pos="412115" algn="l"/>
              </a:tabLst>
            </a:pPr>
            <a:r>
              <a:rPr sz="3200" dirty="0">
                <a:solidFill>
                  <a:srgbClr val="404040"/>
                </a:solidFill>
                <a:latin typeface="Berlin Sans FB"/>
                <a:cs typeface="Berlin Sans FB"/>
              </a:rPr>
              <a:t>Service – service</a:t>
            </a:r>
            <a:r>
              <a:rPr sz="3200" spc="-45" dirty="0">
                <a:solidFill>
                  <a:srgbClr val="404040"/>
                </a:solidFill>
                <a:latin typeface="Berlin Sans FB"/>
                <a:cs typeface="Berlin Sans FB"/>
              </a:rPr>
              <a:t> </a:t>
            </a:r>
            <a:r>
              <a:rPr sz="3200" spc="-5" dirty="0">
                <a:solidFill>
                  <a:srgbClr val="404040"/>
                </a:solidFill>
                <a:latin typeface="Berlin Sans FB"/>
                <a:cs typeface="Berlin Sans FB"/>
              </a:rPr>
              <a:t>activity</a:t>
            </a:r>
            <a:endParaRPr sz="3200">
              <a:latin typeface="Berlin Sans FB"/>
              <a:cs typeface="Berlin Sans F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7408" y="521208"/>
            <a:ext cx="8179308" cy="58171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77000" y="4646703"/>
            <a:ext cx="2341880" cy="1971039"/>
          </a:xfrm>
          <a:custGeom>
            <a:avLst/>
            <a:gdLst/>
            <a:ahLst/>
            <a:cxnLst/>
            <a:rect l="l" t="t" r="r" b="b"/>
            <a:pathLst>
              <a:path w="2341879" h="1971040">
                <a:moveTo>
                  <a:pt x="293711" y="0"/>
                </a:moveTo>
                <a:lnTo>
                  <a:pt x="0" y="1767988"/>
                </a:lnTo>
                <a:lnTo>
                  <a:pt x="2326133" y="1970713"/>
                </a:lnTo>
                <a:lnTo>
                  <a:pt x="2341456" y="264024"/>
                </a:lnTo>
                <a:lnTo>
                  <a:pt x="293711" y="0"/>
                </a:lnTo>
                <a:close/>
              </a:path>
            </a:pathLst>
          </a:custGeom>
          <a:solidFill>
            <a:srgbClr val="B1D1B1"/>
          </a:solidFill>
        </p:spPr>
        <p:txBody>
          <a:bodyPr wrap="square" lIns="0" tIns="0" rIns="0" bIns="0" rtlCol="0"/>
          <a:lstStyle/>
          <a:p>
            <a:endParaRPr/>
          </a:p>
        </p:txBody>
      </p:sp>
      <p:sp>
        <p:nvSpPr>
          <p:cNvPr id="4" name="object 4"/>
          <p:cNvSpPr/>
          <p:nvPr/>
        </p:nvSpPr>
        <p:spPr>
          <a:xfrm>
            <a:off x="6492334" y="4662003"/>
            <a:ext cx="2312035" cy="1933575"/>
          </a:xfrm>
          <a:custGeom>
            <a:avLst/>
            <a:gdLst/>
            <a:ahLst/>
            <a:cxnLst/>
            <a:rect l="l" t="t" r="r" b="b"/>
            <a:pathLst>
              <a:path w="2312034" h="1933575">
                <a:moveTo>
                  <a:pt x="288993" y="0"/>
                </a:moveTo>
                <a:lnTo>
                  <a:pt x="0" y="1738537"/>
                </a:lnTo>
                <a:lnTo>
                  <a:pt x="2283706" y="1933019"/>
                </a:lnTo>
                <a:lnTo>
                  <a:pt x="2312024" y="262923"/>
                </a:lnTo>
                <a:lnTo>
                  <a:pt x="288993" y="0"/>
                </a:lnTo>
                <a:close/>
              </a:path>
            </a:pathLst>
          </a:custGeom>
          <a:solidFill>
            <a:srgbClr val="FFFFFF"/>
          </a:solidFill>
        </p:spPr>
        <p:txBody>
          <a:bodyPr wrap="square" lIns="0" tIns="0" rIns="0" bIns="0" rtlCol="0"/>
          <a:lstStyle/>
          <a:p>
            <a:endParaRPr/>
          </a:p>
        </p:txBody>
      </p:sp>
      <p:sp>
        <p:nvSpPr>
          <p:cNvPr id="5" name="object 5"/>
          <p:cNvSpPr/>
          <p:nvPr/>
        </p:nvSpPr>
        <p:spPr>
          <a:xfrm>
            <a:off x="6514746" y="4689177"/>
            <a:ext cx="2265045" cy="1877695"/>
          </a:xfrm>
          <a:custGeom>
            <a:avLst/>
            <a:gdLst/>
            <a:ahLst/>
            <a:cxnLst/>
            <a:rect l="l" t="t" r="r" b="b"/>
            <a:pathLst>
              <a:path w="2265045" h="1877695">
                <a:moveTo>
                  <a:pt x="280740" y="0"/>
                </a:moveTo>
                <a:lnTo>
                  <a:pt x="0" y="1687789"/>
                </a:lnTo>
                <a:lnTo>
                  <a:pt x="2236531" y="1877557"/>
                </a:lnTo>
                <a:lnTo>
                  <a:pt x="2264726" y="258149"/>
                </a:lnTo>
                <a:lnTo>
                  <a:pt x="280740" y="0"/>
                </a:lnTo>
                <a:close/>
              </a:path>
            </a:pathLst>
          </a:custGeom>
          <a:solidFill>
            <a:srgbClr val="B1D1B1"/>
          </a:solidFill>
        </p:spPr>
        <p:txBody>
          <a:bodyPr wrap="square" lIns="0" tIns="0" rIns="0" bIns="0" rtlCol="0"/>
          <a:lstStyle/>
          <a:p>
            <a:endParaRPr/>
          </a:p>
        </p:txBody>
      </p:sp>
      <p:sp>
        <p:nvSpPr>
          <p:cNvPr id="6" name="object 6"/>
          <p:cNvSpPr/>
          <p:nvPr/>
        </p:nvSpPr>
        <p:spPr>
          <a:xfrm>
            <a:off x="6539517" y="4712679"/>
            <a:ext cx="2220595" cy="1830705"/>
          </a:xfrm>
          <a:custGeom>
            <a:avLst/>
            <a:gdLst/>
            <a:ahLst/>
            <a:cxnLst/>
            <a:rect l="l" t="t" r="r" b="b"/>
            <a:pathLst>
              <a:path w="2220595" h="1830704">
                <a:moveTo>
                  <a:pt x="272483" y="0"/>
                </a:moveTo>
                <a:lnTo>
                  <a:pt x="0" y="1645437"/>
                </a:lnTo>
                <a:lnTo>
                  <a:pt x="2191656" y="1830482"/>
                </a:lnTo>
                <a:lnTo>
                  <a:pt x="2219974" y="254599"/>
                </a:lnTo>
                <a:lnTo>
                  <a:pt x="272483" y="0"/>
                </a:lnTo>
                <a:close/>
              </a:path>
            </a:pathLst>
          </a:custGeom>
          <a:solidFill>
            <a:srgbClr val="FFFFFF"/>
          </a:solidFill>
        </p:spPr>
        <p:txBody>
          <a:bodyPr wrap="square" lIns="0" tIns="0" rIns="0" bIns="0" rtlCol="0"/>
          <a:lstStyle/>
          <a:p>
            <a:endParaRPr/>
          </a:p>
        </p:txBody>
      </p:sp>
      <p:sp>
        <p:nvSpPr>
          <p:cNvPr id="7" name="object 7"/>
          <p:cNvSpPr/>
          <p:nvPr/>
        </p:nvSpPr>
        <p:spPr>
          <a:xfrm>
            <a:off x="6579623" y="4753929"/>
            <a:ext cx="2150745" cy="1756410"/>
          </a:xfrm>
          <a:custGeom>
            <a:avLst/>
            <a:gdLst/>
            <a:ahLst/>
            <a:cxnLst/>
            <a:rect l="l" t="t" r="r" b="b"/>
            <a:pathLst>
              <a:path w="2150745" h="1756409">
                <a:moveTo>
                  <a:pt x="261859" y="0"/>
                </a:moveTo>
                <a:lnTo>
                  <a:pt x="0" y="1578250"/>
                </a:lnTo>
                <a:lnTo>
                  <a:pt x="2124457" y="1756231"/>
                </a:lnTo>
                <a:lnTo>
                  <a:pt x="2150324" y="247500"/>
                </a:lnTo>
                <a:lnTo>
                  <a:pt x="261859" y="0"/>
                </a:lnTo>
                <a:close/>
              </a:path>
            </a:pathLst>
          </a:custGeom>
          <a:solidFill>
            <a:srgbClr val="B1D1B1"/>
          </a:solidFill>
        </p:spPr>
        <p:txBody>
          <a:bodyPr wrap="square" lIns="0" tIns="0" rIns="0" bIns="0" rtlCol="0"/>
          <a:lstStyle/>
          <a:p>
            <a:endParaRPr/>
          </a:p>
        </p:txBody>
      </p:sp>
      <p:sp>
        <p:nvSpPr>
          <p:cNvPr id="8" name="object 8"/>
          <p:cNvSpPr/>
          <p:nvPr/>
        </p:nvSpPr>
        <p:spPr>
          <a:xfrm>
            <a:off x="6579623" y="4753929"/>
            <a:ext cx="2150745" cy="1756410"/>
          </a:xfrm>
          <a:custGeom>
            <a:avLst/>
            <a:gdLst/>
            <a:ahLst/>
            <a:cxnLst/>
            <a:rect l="l" t="t" r="r" b="b"/>
            <a:pathLst>
              <a:path w="2150745" h="1756409">
                <a:moveTo>
                  <a:pt x="261859" y="0"/>
                </a:moveTo>
                <a:lnTo>
                  <a:pt x="0" y="1578250"/>
                </a:lnTo>
                <a:lnTo>
                  <a:pt x="2124457" y="1756231"/>
                </a:lnTo>
                <a:lnTo>
                  <a:pt x="2150324" y="247500"/>
                </a:lnTo>
                <a:lnTo>
                  <a:pt x="261859" y="0"/>
                </a:lnTo>
                <a:close/>
              </a:path>
            </a:pathLst>
          </a:custGeom>
          <a:solidFill>
            <a:srgbClr val="B1D1B1"/>
          </a:solidFill>
        </p:spPr>
        <p:txBody>
          <a:bodyPr wrap="square" lIns="0" tIns="0" rIns="0" bIns="0" rtlCol="0"/>
          <a:lstStyle/>
          <a:p>
            <a:endParaRPr/>
          </a:p>
        </p:txBody>
      </p:sp>
      <p:sp>
        <p:nvSpPr>
          <p:cNvPr id="9" name="object 9"/>
          <p:cNvSpPr/>
          <p:nvPr/>
        </p:nvSpPr>
        <p:spPr>
          <a:xfrm>
            <a:off x="6755376" y="4941329"/>
            <a:ext cx="1900282" cy="141088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25322"/>
            <a:ext cx="6510655" cy="696595"/>
          </a:xfrm>
          <a:prstGeom prst="rect">
            <a:avLst/>
          </a:prstGeom>
        </p:spPr>
        <p:txBody>
          <a:bodyPr vert="horz" wrap="square" lIns="0" tIns="13335" rIns="0" bIns="0" rtlCol="0">
            <a:spAutoFit/>
          </a:bodyPr>
          <a:lstStyle/>
          <a:p>
            <a:pPr marL="12700">
              <a:lnSpc>
                <a:spcPct val="100000"/>
              </a:lnSpc>
              <a:spcBef>
                <a:spcPts val="105"/>
              </a:spcBef>
            </a:pPr>
            <a:r>
              <a:rPr sz="4400" spc="165" dirty="0"/>
              <a:t>Performance Measures</a:t>
            </a:r>
            <a:r>
              <a:rPr sz="4400" spc="-430" dirty="0"/>
              <a:t> </a:t>
            </a:r>
            <a:r>
              <a:rPr sz="4400" spc="20" dirty="0"/>
              <a:t>(PM)</a:t>
            </a:r>
            <a:endParaRPr sz="4400"/>
          </a:p>
        </p:txBody>
      </p:sp>
      <p:sp>
        <p:nvSpPr>
          <p:cNvPr id="3" name="object 3"/>
          <p:cNvSpPr txBox="1">
            <a:spLocks noGrp="1"/>
          </p:cNvSpPr>
          <p:nvPr>
            <p:ph type="body" idx="1"/>
          </p:nvPr>
        </p:nvSpPr>
        <p:spPr>
          <a:prstGeom prst="rect">
            <a:avLst/>
          </a:prstGeom>
        </p:spPr>
        <p:txBody>
          <a:bodyPr vert="horz" wrap="square" lIns="0" tIns="67945" rIns="0" bIns="0" rtlCol="0">
            <a:spAutoFit/>
          </a:bodyPr>
          <a:lstStyle/>
          <a:p>
            <a:pPr marL="357505" marR="475615" indent="-342900">
              <a:lnSpc>
                <a:spcPts val="3460"/>
              </a:lnSpc>
              <a:spcBef>
                <a:spcPts val="535"/>
              </a:spcBef>
              <a:buFont typeface="Arial"/>
              <a:buChar char="•"/>
              <a:tabLst>
                <a:tab pos="356870" algn="l"/>
                <a:tab pos="357505" algn="l"/>
              </a:tabLst>
            </a:pPr>
            <a:r>
              <a:rPr spc="-5" dirty="0"/>
              <a:t>The </a:t>
            </a:r>
            <a:r>
              <a:rPr dirty="0"/>
              <a:t>sixth </a:t>
            </a:r>
            <a:r>
              <a:rPr spc="-5" dirty="0"/>
              <a:t>and </a:t>
            </a:r>
            <a:r>
              <a:rPr dirty="0"/>
              <a:t>final concept </a:t>
            </a:r>
            <a:r>
              <a:rPr spc="-5" dirty="0"/>
              <a:t>of Total </a:t>
            </a:r>
            <a:r>
              <a:rPr dirty="0"/>
              <a:t>Quality  Management</a:t>
            </a:r>
          </a:p>
          <a:p>
            <a:pPr marL="357505" marR="482600" indent="-342900">
              <a:lnSpc>
                <a:spcPts val="3460"/>
              </a:lnSpc>
              <a:spcBef>
                <a:spcPts val="760"/>
              </a:spcBef>
              <a:buClr>
                <a:srgbClr val="404040"/>
              </a:buClr>
              <a:buFont typeface="Arial"/>
              <a:buChar char="•"/>
              <a:tabLst>
                <a:tab pos="459740" algn="l"/>
                <a:tab pos="460375" algn="l"/>
              </a:tabLst>
            </a:pPr>
            <a:r>
              <a:rPr dirty="0">
                <a:solidFill>
                  <a:srgbClr val="000000"/>
                </a:solidFill>
              </a:rPr>
              <a:t>	</a:t>
            </a:r>
            <a:r>
              <a:rPr dirty="0"/>
              <a:t>It </a:t>
            </a:r>
            <a:r>
              <a:rPr spc="-5" dirty="0"/>
              <a:t>plays an important </a:t>
            </a:r>
            <a:r>
              <a:rPr dirty="0"/>
              <a:t>part </a:t>
            </a:r>
            <a:r>
              <a:rPr spc="-5" dirty="0"/>
              <a:t>in </a:t>
            </a:r>
            <a:r>
              <a:rPr dirty="0"/>
              <a:t>the </a:t>
            </a:r>
            <a:r>
              <a:rPr spc="-5" dirty="0"/>
              <a:t>overall  </a:t>
            </a:r>
            <a:r>
              <a:rPr dirty="0"/>
              <a:t>success </a:t>
            </a:r>
            <a:r>
              <a:rPr spc="-5" dirty="0"/>
              <a:t>or </a:t>
            </a:r>
            <a:r>
              <a:rPr dirty="0"/>
              <a:t>failure </a:t>
            </a:r>
            <a:r>
              <a:rPr spc="-5" dirty="0"/>
              <a:t>of </a:t>
            </a:r>
            <a:r>
              <a:rPr dirty="0"/>
              <a:t>a </a:t>
            </a:r>
            <a:r>
              <a:rPr spc="-5" dirty="0"/>
              <a:t>business</a:t>
            </a:r>
            <a:r>
              <a:rPr spc="-25" dirty="0"/>
              <a:t> </a:t>
            </a:r>
            <a:r>
              <a:rPr spc="-5" dirty="0"/>
              <a:t>organization.</a:t>
            </a:r>
          </a:p>
          <a:p>
            <a:pPr marL="357505" marR="5080" indent="-342900">
              <a:lnSpc>
                <a:spcPct val="90000"/>
              </a:lnSpc>
              <a:spcBef>
                <a:spcPts val="715"/>
              </a:spcBef>
              <a:buFont typeface="Arial"/>
              <a:buChar char="•"/>
              <a:tabLst>
                <a:tab pos="356870" algn="l"/>
                <a:tab pos="357505" algn="l"/>
              </a:tabLst>
            </a:pPr>
            <a:r>
              <a:rPr spc="-5" dirty="0"/>
              <a:t>Performance </a:t>
            </a:r>
            <a:r>
              <a:rPr dirty="0"/>
              <a:t>measures quantitatively tell us  something </a:t>
            </a:r>
            <a:r>
              <a:rPr spc="-5" dirty="0"/>
              <a:t>important about our </a:t>
            </a:r>
            <a:r>
              <a:rPr dirty="0"/>
              <a:t>products,  services, and the processes that </a:t>
            </a:r>
            <a:r>
              <a:rPr spc="-5" dirty="0"/>
              <a:t>produce</a:t>
            </a:r>
            <a:r>
              <a:rPr spc="-80" dirty="0"/>
              <a:t> </a:t>
            </a:r>
            <a:r>
              <a:rPr dirty="0"/>
              <a:t>them.</a:t>
            </a:r>
          </a:p>
          <a:p>
            <a:pPr marL="357505" marR="1330960" indent="-342900">
              <a:lnSpc>
                <a:spcPct val="90000"/>
              </a:lnSpc>
              <a:spcBef>
                <a:spcPts val="765"/>
              </a:spcBef>
              <a:buFont typeface="Arial"/>
              <a:buChar char="•"/>
              <a:tabLst>
                <a:tab pos="356870" algn="l"/>
                <a:tab pos="357505" algn="l"/>
              </a:tabLst>
            </a:pPr>
            <a:r>
              <a:rPr spc="-5" dirty="0"/>
              <a:t>They are </a:t>
            </a:r>
            <a:r>
              <a:rPr dirty="0"/>
              <a:t>a tool to help us understand,  manage, and </a:t>
            </a:r>
            <a:r>
              <a:rPr spc="-5" dirty="0"/>
              <a:t>improve </a:t>
            </a:r>
            <a:r>
              <a:rPr dirty="0"/>
              <a:t>what </a:t>
            </a:r>
            <a:r>
              <a:rPr spc="-5" dirty="0"/>
              <a:t>our  organizations </a:t>
            </a:r>
            <a:r>
              <a:rPr spc="-10" dirty="0"/>
              <a:t>do.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991361"/>
            <a:ext cx="8229600" cy="993775"/>
          </a:xfrm>
          <a:custGeom>
            <a:avLst/>
            <a:gdLst/>
            <a:ahLst/>
            <a:cxnLst/>
            <a:rect l="l" t="t" r="r" b="b"/>
            <a:pathLst>
              <a:path w="8229600" h="993775">
                <a:moveTo>
                  <a:pt x="8130286" y="0"/>
                </a:moveTo>
                <a:lnTo>
                  <a:pt x="99364" y="0"/>
                </a:lnTo>
                <a:lnTo>
                  <a:pt x="60687" y="7802"/>
                </a:lnTo>
                <a:lnTo>
                  <a:pt x="29103" y="29083"/>
                </a:lnTo>
                <a:lnTo>
                  <a:pt x="7808" y="60650"/>
                </a:lnTo>
                <a:lnTo>
                  <a:pt x="0" y="99313"/>
                </a:lnTo>
                <a:lnTo>
                  <a:pt x="0" y="894334"/>
                </a:lnTo>
                <a:lnTo>
                  <a:pt x="7808" y="932997"/>
                </a:lnTo>
                <a:lnTo>
                  <a:pt x="29103" y="964564"/>
                </a:lnTo>
                <a:lnTo>
                  <a:pt x="60687" y="985845"/>
                </a:lnTo>
                <a:lnTo>
                  <a:pt x="99364" y="993648"/>
                </a:lnTo>
                <a:lnTo>
                  <a:pt x="8130286" y="993648"/>
                </a:lnTo>
                <a:lnTo>
                  <a:pt x="8168949" y="985845"/>
                </a:lnTo>
                <a:lnTo>
                  <a:pt x="8200517" y="964564"/>
                </a:lnTo>
                <a:lnTo>
                  <a:pt x="8221797" y="932997"/>
                </a:lnTo>
                <a:lnTo>
                  <a:pt x="8229600" y="894334"/>
                </a:lnTo>
                <a:lnTo>
                  <a:pt x="8229600" y="99313"/>
                </a:lnTo>
                <a:lnTo>
                  <a:pt x="8221797" y="60650"/>
                </a:lnTo>
                <a:lnTo>
                  <a:pt x="8200517" y="29083"/>
                </a:lnTo>
                <a:lnTo>
                  <a:pt x="8168949" y="7802"/>
                </a:lnTo>
                <a:lnTo>
                  <a:pt x="8130286" y="0"/>
                </a:lnTo>
                <a:close/>
              </a:path>
            </a:pathLst>
          </a:custGeom>
          <a:solidFill>
            <a:srgbClr val="B3A1C6"/>
          </a:solidFill>
        </p:spPr>
        <p:txBody>
          <a:bodyPr wrap="square" lIns="0" tIns="0" rIns="0" bIns="0" rtlCol="0"/>
          <a:lstStyle/>
          <a:p>
            <a:endParaRPr/>
          </a:p>
        </p:txBody>
      </p:sp>
      <p:sp>
        <p:nvSpPr>
          <p:cNvPr id="3" name="object 3"/>
          <p:cNvSpPr/>
          <p:nvPr/>
        </p:nvSpPr>
        <p:spPr>
          <a:xfrm>
            <a:off x="457962" y="991361"/>
            <a:ext cx="8229600" cy="993775"/>
          </a:xfrm>
          <a:custGeom>
            <a:avLst/>
            <a:gdLst/>
            <a:ahLst/>
            <a:cxnLst/>
            <a:rect l="l" t="t" r="r" b="b"/>
            <a:pathLst>
              <a:path w="8229600" h="993775">
                <a:moveTo>
                  <a:pt x="0" y="99313"/>
                </a:moveTo>
                <a:lnTo>
                  <a:pt x="7808" y="60650"/>
                </a:lnTo>
                <a:lnTo>
                  <a:pt x="29103" y="29083"/>
                </a:lnTo>
                <a:lnTo>
                  <a:pt x="60687" y="7802"/>
                </a:lnTo>
                <a:lnTo>
                  <a:pt x="99364" y="0"/>
                </a:lnTo>
                <a:lnTo>
                  <a:pt x="8130286" y="0"/>
                </a:lnTo>
                <a:lnTo>
                  <a:pt x="8168949" y="7802"/>
                </a:lnTo>
                <a:lnTo>
                  <a:pt x="8200517" y="29083"/>
                </a:lnTo>
                <a:lnTo>
                  <a:pt x="8221797" y="60650"/>
                </a:lnTo>
                <a:lnTo>
                  <a:pt x="8229600" y="99313"/>
                </a:lnTo>
                <a:lnTo>
                  <a:pt x="8229600" y="894334"/>
                </a:lnTo>
                <a:lnTo>
                  <a:pt x="8221797" y="932997"/>
                </a:lnTo>
                <a:lnTo>
                  <a:pt x="8200517" y="964564"/>
                </a:lnTo>
                <a:lnTo>
                  <a:pt x="8168949" y="985845"/>
                </a:lnTo>
                <a:lnTo>
                  <a:pt x="8130286" y="993648"/>
                </a:lnTo>
                <a:lnTo>
                  <a:pt x="99364" y="993648"/>
                </a:lnTo>
                <a:lnTo>
                  <a:pt x="60687" y="985845"/>
                </a:lnTo>
                <a:lnTo>
                  <a:pt x="29103" y="964564"/>
                </a:lnTo>
                <a:lnTo>
                  <a:pt x="7808" y="932997"/>
                </a:lnTo>
                <a:lnTo>
                  <a:pt x="0" y="894334"/>
                </a:lnTo>
                <a:lnTo>
                  <a:pt x="0" y="99313"/>
                </a:lnTo>
                <a:close/>
              </a:path>
            </a:pathLst>
          </a:custGeom>
          <a:ln w="25908">
            <a:solidFill>
              <a:srgbClr val="FFFFFF"/>
            </a:solidFill>
          </a:ln>
        </p:spPr>
        <p:txBody>
          <a:bodyPr wrap="square" lIns="0" tIns="0" rIns="0" bIns="0" rtlCol="0"/>
          <a:lstStyle/>
          <a:p>
            <a:endParaRPr/>
          </a:p>
        </p:txBody>
      </p:sp>
      <p:sp>
        <p:nvSpPr>
          <p:cNvPr id="4" name="object 4"/>
          <p:cNvSpPr/>
          <p:nvPr/>
        </p:nvSpPr>
        <p:spPr>
          <a:xfrm>
            <a:off x="616458" y="1120902"/>
            <a:ext cx="1645920" cy="734695"/>
          </a:xfrm>
          <a:custGeom>
            <a:avLst/>
            <a:gdLst/>
            <a:ahLst/>
            <a:cxnLst/>
            <a:rect l="l" t="t" r="r" b="b"/>
            <a:pathLst>
              <a:path w="1645920" h="734694">
                <a:moveTo>
                  <a:pt x="1572514" y="0"/>
                </a:moveTo>
                <a:lnTo>
                  <a:pt x="73456" y="0"/>
                </a:lnTo>
                <a:lnTo>
                  <a:pt x="44866" y="5772"/>
                </a:lnTo>
                <a:lnTo>
                  <a:pt x="21516" y="21510"/>
                </a:lnTo>
                <a:lnTo>
                  <a:pt x="5773" y="44844"/>
                </a:lnTo>
                <a:lnTo>
                  <a:pt x="0" y="73406"/>
                </a:lnTo>
                <a:lnTo>
                  <a:pt x="0" y="661162"/>
                </a:lnTo>
                <a:lnTo>
                  <a:pt x="5773" y="689723"/>
                </a:lnTo>
                <a:lnTo>
                  <a:pt x="21516" y="713057"/>
                </a:lnTo>
                <a:lnTo>
                  <a:pt x="44866" y="728795"/>
                </a:lnTo>
                <a:lnTo>
                  <a:pt x="73456" y="734568"/>
                </a:lnTo>
                <a:lnTo>
                  <a:pt x="1572514" y="734568"/>
                </a:lnTo>
                <a:lnTo>
                  <a:pt x="1601075" y="728795"/>
                </a:lnTo>
                <a:lnTo>
                  <a:pt x="1624409" y="713057"/>
                </a:lnTo>
                <a:lnTo>
                  <a:pt x="1640147" y="689723"/>
                </a:lnTo>
                <a:lnTo>
                  <a:pt x="1645920" y="661162"/>
                </a:lnTo>
                <a:lnTo>
                  <a:pt x="1645920" y="73406"/>
                </a:lnTo>
                <a:lnTo>
                  <a:pt x="1640147" y="44844"/>
                </a:lnTo>
                <a:lnTo>
                  <a:pt x="1624409" y="21510"/>
                </a:lnTo>
                <a:lnTo>
                  <a:pt x="1601075" y="5772"/>
                </a:lnTo>
                <a:lnTo>
                  <a:pt x="1572514" y="0"/>
                </a:lnTo>
                <a:close/>
              </a:path>
            </a:pathLst>
          </a:custGeom>
          <a:solidFill>
            <a:srgbClr val="E6DFEB"/>
          </a:solidFill>
        </p:spPr>
        <p:txBody>
          <a:bodyPr wrap="square" lIns="0" tIns="0" rIns="0" bIns="0" rtlCol="0"/>
          <a:lstStyle/>
          <a:p>
            <a:endParaRPr/>
          </a:p>
        </p:txBody>
      </p:sp>
      <p:sp>
        <p:nvSpPr>
          <p:cNvPr id="5" name="object 5"/>
          <p:cNvSpPr/>
          <p:nvPr/>
        </p:nvSpPr>
        <p:spPr>
          <a:xfrm>
            <a:off x="616458" y="1120902"/>
            <a:ext cx="1645920" cy="734695"/>
          </a:xfrm>
          <a:custGeom>
            <a:avLst/>
            <a:gdLst/>
            <a:ahLst/>
            <a:cxnLst/>
            <a:rect l="l" t="t" r="r" b="b"/>
            <a:pathLst>
              <a:path w="1645920" h="734694">
                <a:moveTo>
                  <a:pt x="0" y="73406"/>
                </a:moveTo>
                <a:lnTo>
                  <a:pt x="5773" y="44844"/>
                </a:lnTo>
                <a:lnTo>
                  <a:pt x="21516" y="21510"/>
                </a:lnTo>
                <a:lnTo>
                  <a:pt x="44866" y="5772"/>
                </a:lnTo>
                <a:lnTo>
                  <a:pt x="73456" y="0"/>
                </a:lnTo>
                <a:lnTo>
                  <a:pt x="1572514" y="0"/>
                </a:lnTo>
                <a:lnTo>
                  <a:pt x="1601075" y="5772"/>
                </a:lnTo>
                <a:lnTo>
                  <a:pt x="1624409" y="21510"/>
                </a:lnTo>
                <a:lnTo>
                  <a:pt x="1640147" y="44844"/>
                </a:lnTo>
                <a:lnTo>
                  <a:pt x="1645920" y="73406"/>
                </a:lnTo>
                <a:lnTo>
                  <a:pt x="1645920" y="661162"/>
                </a:lnTo>
                <a:lnTo>
                  <a:pt x="1640147" y="689723"/>
                </a:lnTo>
                <a:lnTo>
                  <a:pt x="1624409" y="713057"/>
                </a:lnTo>
                <a:lnTo>
                  <a:pt x="1601075" y="728795"/>
                </a:lnTo>
                <a:lnTo>
                  <a:pt x="1572514" y="734568"/>
                </a:lnTo>
                <a:lnTo>
                  <a:pt x="73456" y="734568"/>
                </a:lnTo>
                <a:lnTo>
                  <a:pt x="44866" y="728795"/>
                </a:lnTo>
                <a:lnTo>
                  <a:pt x="21516" y="713057"/>
                </a:lnTo>
                <a:lnTo>
                  <a:pt x="5773" y="689723"/>
                </a:lnTo>
                <a:lnTo>
                  <a:pt x="0" y="661162"/>
                </a:lnTo>
                <a:lnTo>
                  <a:pt x="0" y="73406"/>
                </a:lnTo>
                <a:close/>
              </a:path>
            </a:pathLst>
          </a:custGeom>
          <a:ln w="25908">
            <a:solidFill>
              <a:srgbClr val="FFFFFF"/>
            </a:solidFill>
          </a:ln>
        </p:spPr>
        <p:txBody>
          <a:bodyPr wrap="square" lIns="0" tIns="0" rIns="0" bIns="0" rtlCol="0"/>
          <a:lstStyle/>
          <a:p>
            <a:endParaRPr/>
          </a:p>
        </p:txBody>
      </p:sp>
      <p:sp>
        <p:nvSpPr>
          <p:cNvPr id="6" name="object 6"/>
          <p:cNvSpPr/>
          <p:nvPr/>
        </p:nvSpPr>
        <p:spPr>
          <a:xfrm>
            <a:off x="457962" y="2143505"/>
            <a:ext cx="8229600" cy="1149350"/>
          </a:xfrm>
          <a:custGeom>
            <a:avLst/>
            <a:gdLst/>
            <a:ahLst/>
            <a:cxnLst/>
            <a:rect l="l" t="t" r="r" b="b"/>
            <a:pathLst>
              <a:path w="8229600" h="1149350">
                <a:moveTo>
                  <a:pt x="8114665" y="0"/>
                </a:moveTo>
                <a:lnTo>
                  <a:pt x="114909" y="0"/>
                </a:lnTo>
                <a:lnTo>
                  <a:pt x="70181" y="9028"/>
                </a:lnTo>
                <a:lnTo>
                  <a:pt x="33656" y="33655"/>
                </a:lnTo>
                <a:lnTo>
                  <a:pt x="9030" y="70187"/>
                </a:lnTo>
                <a:lnTo>
                  <a:pt x="0" y="114935"/>
                </a:lnTo>
                <a:lnTo>
                  <a:pt x="0" y="1034161"/>
                </a:lnTo>
                <a:lnTo>
                  <a:pt x="9030" y="1078908"/>
                </a:lnTo>
                <a:lnTo>
                  <a:pt x="33656" y="1115441"/>
                </a:lnTo>
                <a:lnTo>
                  <a:pt x="70181" y="1140067"/>
                </a:lnTo>
                <a:lnTo>
                  <a:pt x="114909" y="1149096"/>
                </a:lnTo>
                <a:lnTo>
                  <a:pt x="8114665" y="1149096"/>
                </a:lnTo>
                <a:lnTo>
                  <a:pt x="8159412" y="1140067"/>
                </a:lnTo>
                <a:lnTo>
                  <a:pt x="8195944" y="1115441"/>
                </a:lnTo>
                <a:lnTo>
                  <a:pt x="8220571" y="1078908"/>
                </a:lnTo>
                <a:lnTo>
                  <a:pt x="8229600" y="1034161"/>
                </a:lnTo>
                <a:lnTo>
                  <a:pt x="8229600" y="114935"/>
                </a:lnTo>
                <a:lnTo>
                  <a:pt x="8220571" y="70187"/>
                </a:lnTo>
                <a:lnTo>
                  <a:pt x="8195944" y="33655"/>
                </a:lnTo>
                <a:lnTo>
                  <a:pt x="8159412" y="9028"/>
                </a:lnTo>
                <a:lnTo>
                  <a:pt x="8114665" y="0"/>
                </a:lnTo>
                <a:close/>
              </a:path>
            </a:pathLst>
          </a:custGeom>
          <a:solidFill>
            <a:srgbClr val="B3A1C6"/>
          </a:solidFill>
        </p:spPr>
        <p:txBody>
          <a:bodyPr wrap="square" lIns="0" tIns="0" rIns="0" bIns="0" rtlCol="0"/>
          <a:lstStyle/>
          <a:p>
            <a:endParaRPr/>
          </a:p>
        </p:txBody>
      </p:sp>
      <p:sp>
        <p:nvSpPr>
          <p:cNvPr id="7" name="object 7"/>
          <p:cNvSpPr/>
          <p:nvPr/>
        </p:nvSpPr>
        <p:spPr>
          <a:xfrm>
            <a:off x="457962" y="2143505"/>
            <a:ext cx="8229600" cy="1149350"/>
          </a:xfrm>
          <a:custGeom>
            <a:avLst/>
            <a:gdLst/>
            <a:ahLst/>
            <a:cxnLst/>
            <a:rect l="l" t="t" r="r" b="b"/>
            <a:pathLst>
              <a:path w="8229600" h="1149350">
                <a:moveTo>
                  <a:pt x="0" y="114935"/>
                </a:moveTo>
                <a:lnTo>
                  <a:pt x="9030" y="70187"/>
                </a:lnTo>
                <a:lnTo>
                  <a:pt x="33656" y="33655"/>
                </a:lnTo>
                <a:lnTo>
                  <a:pt x="70181" y="9028"/>
                </a:lnTo>
                <a:lnTo>
                  <a:pt x="114909" y="0"/>
                </a:lnTo>
                <a:lnTo>
                  <a:pt x="8114665" y="0"/>
                </a:lnTo>
                <a:lnTo>
                  <a:pt x="8159412" y="9028"/>
                </a:lnTo>
                <a:lnTo>
                  <a:pt x="8195944" y="33654"/>
                </a:lnTo>
                <a:lnTo>
                  <a:pt x="8220571" y="70187"/>
                </a:lnTo>
                <a:lnTo>
                  <a:pt x="8229600" y="114935"/>
                </a:lnTo>
                <a:lnTo>
                  <a:pt x="8229600" y="1034161"/>
                </a:lnTo>
                <a:lnTo>
                  <a:pt x="8220571" y="1078908"/>
                </a:lnTo>
                <a:lnTo>
                  <a:pt x="8195944" y="1115440"/>
                </a:lnTo>
                <a:lnTo>
                  <a:pt x="8159412" y="1140067"/>
                </a:lnTo>
                <a:lnTo>
                  <a:pt x="8114665" y="1149096"/>
                </a:lnTo>
                <a:lnTo>
                  <a:pt x="114909" y="1149096"/>
                </a:lnTo>
                <a:lnTo>
                  <a:pt x="70181" y="1140067"/>
                </a:lnTo>
                <a:lnTo>
                  <a:pt x="33656" y="1115441"/>
                </a:lnTo>
                <a:lnTo>
                  <a:pt x="9030" y="1078908"/>
                </a:lnTo>
                <a:lnTo>
                  <a:pt x="0" y="1034161"/>
                </a:lnTo>
                <a:lnTo>
                  <a:pt x="0" y="114935"/>
                </a:lnTo>
                <a:close/>
              </a:path>
            </a:pathLst>
          </a:custGeom>
          <a:ln w="25908">
            <a:solidFill>
              <a:srgbClr val="FFFFFF"/>
            </a:solidFill>
          </a:ln>
        </p:spPr>
        <p:txBody>
          <a:bodyPr wrap="square" lIns="0" tIns="0" rIns="0" bIns="0" rtlCol="0"/>
          <a:lstStyle/>
          <a:p>
            <a:endParaRPr/>
          </a:p>
        </p:txBody>
      </p:sp>
      <p:sp>
        <p:nvSpPr>
          <p:cNvPr id="8" name="object 8"/>
          <p:cNvSpPr/>
          <p:nvPr/>
        </p:nvSpPr>
        <p:spPr>
          <a:xfrm>
            <a:off x="616458" y="2317242"/>
            <a:ext cx="1645920" cy="803275"/>
          </a:xfrm>
          <a:custGeom>
            <a:avLst/>
            <a:gdLst/>
            <a:ahLst/>
            <a:cxnLst/>
            <a:rect l="l" t="t" r="r" b="b"/>
            <a:pathLst>
              <a:path w="1645920" h="803275">
                <a:moveTo>
                  <a:pt x="1565656" y="0"/>
                </a:moveTo>
                <a:lnTo>
                  <a:pt x="80314" y="0"/>
                </a:lnTo>
                <a:lnTo>
                  <a:pt x="49050" y="6308"/>
                </a:lnTo>
                <a:lnTo>
                  <a:pt x="23521" y="23510"/>
                </a:lnTo>
                <a:lnTo>
                  <a:pt x="6310" y="49023"/>
                </a:lnTo>
                <a:lnTo>
                  <a:pt x="0" y="80263"/>
                </a:lnTo>
                <a:lnTo>
                  <a:pt x="0" y="722884"/>
                </a:lnTo>
                <a:lnTo>
                  <a:pt x="6310" y="754124"/>
                </a:lnTo>
                <a:lnTo>
                  <a:pt x="23521" y="779637"/>
                </a:lnTo>
                <a:lnTo>
                  <a:pt x="49050" y="796839"/>
                </a:lnTo>
                <a:lnTo>
                  <a:pt x="80314" y="803148"/>
                </a:lnTo>
                <a:lnTo>
                  <a:pt x="1565656" y="803148"/>
                </a:lnTo>
                <a:lnTo>
                  <a:pt x="1596896" y="796839"/>
                </a:lnTo>
                <a:lnTo>
                  <a:pt x="1622409" y="779637"/>
                </a:lnTo>
                <a:lnTo>
                  <a:pt x="1639611" y="754124"/>
                </a:lnTo>
                <a:lnTo>
                  <a:pt x="1645920" y="722884"/>
                </a:lnTo>
                <a:lnTo>
                  <a:pt x="1645920" y="80263"/>
                </a:lnTo>
                <a:lnTo>
                  <a:pt x="1639611" y="49023"/>
                </a:lnTo>
                <a:lnTo>
                  <a:pt x="1622409" y="23510"/>
                </a:lnTo>
                <a:lnTo>
                  <a:pt x="1596896" y="6308"/>
                </a:lnTo>
                <a:lnTo>
                  <a:pt x="1565656" y="0"/>
                </a:lnTo>
                <a:close/>
              </a:path>
            </a:pathLst>
          </a:custGeom>
          <a:solidFill>
            <a:srgbClr val="E6DFEB"/>
          </a:solidFill>
        </p:spPr>
        <p:txBody>
          <a:bodyPr wrap="square" lIns="0" tIns="0" rIns="0" bIns="0" rtlCol="0"/>
          <a:lstStyle/>
          <a:p>
            <a:endParaRPr/>
          </a:p>
        </p:txBody>
      </p:sp>
      <p:sp>
        <p:nvSpPr>
          <p:cNvPr id="9" name="object 9"/>
          <p:cNvSpPr/>
          <p:nvPr/>
        </p:nvSpPr>
        <p:spPr>
          <a:xfrm>
            <a:off x="616458" y="2317242"/>
            <a:ext cx="1645920" cy="803275"/>
          </a:xfrm>
          <a:custGeom>
            <a:avLst/>
            <a:gdLst/>
            <a:ahLst/>
            <a:cxnLst/>
            <a:rect l="l" t="t" r="r" b="b"/>
            <a:pathLst>
              <a:path w="1645920" h="803275">
                <a:moveTo>
                  <a:pt x="0" y="80263"/>
                </a:moveTo>
                <a:lnTo>
                  <a:pt x="6310" y="49023"/>
                </a:lnTo>
                <a:lnTo>
                  <a:pt x="23521" y="23510"/>
                </a:lnTo>
                <a:lnTo>
                  <a:pt x="49050" y="6308"/>
                </a:lnTo>
                <a:lnTo>
                  <a:pt x="80314" y="0"/>
                </a:lnTo>
                <a:lnTo>
                  <a:pt x="1565656" y="0"/>
                </a:lnTo>
                <a:lnTo>
                  <a:pt x="1596896" y="6308"/>
                </a:lnTo>
                <a:lnTo>
                  <a:pt x="1622409" y="23510"/>
                </a:lnTo>
                <a:lnTo>
                  <a:pt x="1639611" y="49023"/>
                </a:lnTo>
                <a:lnTo>
                  <a:pt x="1645920" y="80263"/>
                </a:lnTo>
                <a:lnTo>
                  <a:pt x="1645920" y="722884"/>
                </a:lnTo>
                <a:lnTo>
                  <a:pt x="1639611" y="754124"/>
                </a:lnTo>
                <a:lnTo>
                  <a:pt x="1622409" y="779637"/>
                </a:lnTo>
                <a:lnTo>
                  <a:pt x="1596896" y="796839"/>
                </a:lnTo>
                <a:lnTo>
                  <a:pt x="1565656" y="803148"/>
                </a:lnTo>
                <a:lnTo>
                  <a:pt x="80314" y="803148"/>
                </a:lnTo>
                <a:lnTo>
                  <a:pt x="49050" y="796839"/>
                </a:lnTo>
                <a:lnTo>
                  <a:pt x="23521" y="779637"/>
                </a:lnTo>
                <a:lnTo>
                  <a:pt x="6310" y="754124"/>
                </a:lnTo>
                <a:lnTo>
                  <a:pt x="0" y="722884"/>
                </a:lnTo>
                <a:lnTo>
                  <a:pt x="0" y="80263"/>
                </a:lnTo>
                <a:close/>
              </a:path>
            </a:pathLst>
          </a:custGeom>
          <a:ln w="25908">
            <a:solidFill>
              <a:srgbClr val="FFFFFF"/>
            </a:solidFill>
          </a:ln>
        </p:spPr>
        <p:txBody>
          <a:bodyPr wrap="square" lIns="0" tIns="0" rIns="0" bIns="0" rtlCol="0"/>
          <a:lstStyle/>
          <a:p>
            <a:endParaRPr/>
          </a:p>
        </p:txBody>
      </p:sp>
      <p:sp>
        <p:nvSpPr>
          <p:cNvPr id="10" name="object 10"/>
          <p:cNvSpPr/>
          <p:nvPr/>
        </p:nvSpPr>
        <p:spPr>
          <a:xfrm>
            <a:off x="457962" y="3451097"/>
            <a:ext cx="8229600" cy="1583690"/>
          </a:xfrm>
          <a:custGeom>
            <a:avLst/>
            <a:gdLst/>
            <a:ahLst/>
            <a:cxnLst/>
            <a:rect l="l" t="t" r="r" b="b"/>
            <a:pathLst>
              <a:path w="8229600" h="1583689">
                <a:moveTo>
                  <a:pt x="8071231" y="0"/>
                </a:moveTo>
                <a:lnTo>
                  <a:pt x="158343" y="0"/>
                </a:lnTo>
                <a:lnTo>
                  <a:pt x="108294" y="8070"/>
                </a:lnTo>
                <a:lnTo>
                  <a:pt x="64827" y="30545"/>
                </a:lnTo>
                <a:lnTo>
                  <a:pt x="30550" y="64821"/>
                </a:lnTo>
                <a:lnTo>
                  <a:pt x="8072" y="108297"/>
                </a:lnTo>
                <a:lnTo>
                  <a:pt x="0" y="158369"/>
                </a:lnTo>
                <a:lnTo>
                  <a:pt x="0" y="1425066"/>
                </a:lnTo>
                <a:lnTo>
                  <a:pt x="8072" y="1475138"/>
                </a:lnTo>
                <a:lnTo>
                  <a:pt x="30550" y="1518614"/>
                </a:lnTo>
                <a:lnTo>
                  <a:pt x="64827" y="1552890"/>
                </a:lnTo>
                <a:lnTo>
                  <a:pt x="108294" y="1575365"/>
                </a:lnTo>
                <a:lnTo>
                  <a:pt x="158343" y="1583435"/>
                </a:lnTo>
                <a:lnTo>
                  <a:pt x="8071231" y="1583435"/>
                </a:lnTo>
                <a:lnTo>
                  <a:pt x="8121302" y="1575365"/>
                </a:lnTo>
                <a:lnTo>
                  <a:pt x="8164778" y="1552890"/>
                </a:lnTo>
                <a:lnTo>
                  <a:pt x="8199054" y="1518614"/>
                </a:lnTo>
                <a:lnTo>
                  <a:pt x="8221529" y="1475138"/>
                </a:lnTo>
                <a:lnTo>
                  <a:pt x="8229600" y="1425066"/>
                </a:lnTo>
                <a:lnTo>
                  <a:pt x="8229600" y="158369"/>
                </a:lnTo>
                <a:lnTo>
                  <a:pt x="8221529" y="108297"/>
                </a:lnTo>
                <a:lnTo>
                  <a:pt x="8199054" y="64821"/>
                </a:lnTo>
                <a:lnTo>
                  <a:pt x="8164778" y="30545"/>
                </a:lnTo>
                <a:lnTo>
                  <a:pt x="8121302" y="8070"/>
                </a:lnTo>
                <a:lnTo>
                  <a:pt x="8071231" y="0"/>
                </a:lnTo>
                <a:close/>
              </a:path>
            </a:pathLst>
          </a:custGeom>
          <a:solidFill>
            <a:srgbClr val="B3A1C6"/>
          </a:solidFill>
        </p:spPr>
        <p:txBody>
          <a:bodyPr wrap="square" lIns="0" tIns="0" rIns="0" bIns="0" rtlCol="0"/>
          <a:lstStyle/>
          <a:p>
            <a:endParaRPr/>
          </a:p>
        </p:txBody>
      </p:sp>
      <p:sp>
        <p:nvSpPr>
          <p:cNvPr id="11" name="object 11"/>
          <p:cNvSpPr/>
          <p:nvPr/>
        </p:nvSpPr>
        <p:spPr>
          <a:xfrm>
            <a:off x="457962" y="3451097"/>
            <a:ext cx="8229600" cy="1583690"/>
          </a:xfrm>
          <a:custGeom>
            <a:avLst/>
            <a:gdLst/>
            <a:ahLst/>
            <a:cxnLst/>
            <a:rect l="l" t="t" r="r" b="b"/>
            <a:pathLst>
              <a:path w="8229600" h="1583689">
                <a:moveTo>
                  <a:pt x="0" y="158369"/>
                </a:moveTo>
                <a:lnTo>
                  <a:pt x="8072" y="108297"/>
                </a:lnTo>
                <a:lnTo>
                  <a:pt x="30550" y="64821"/>
                </a:lnTo>
                <a:lnTo>
                  <a:pt x="64827" y="30545"/>
                </a:lnTo>
                <a:lnTo>
                  <a:pt x="108294" y="8070"/>
                </a:lnTo>
                <a:lnTo>
                  <a:pt x="158343" y="0"/>
                </a:lnTo>
                <a:lnTo>
                  <a:pt x="8071231" y="0"/>
                </a:lnTo>
                <a:lnTo>
                  <a:pt x="8121302" y="8070"/>
                </a:lnTo>
                <a:lnTo>
                  <a:pt x="8164778" y="30545"/>
                </a:lnTo>
                <a:lnTo>
                  <a:pt x="8199054" y="64821"/>
                </a:lnTo>
                <a:lnTo>
                  <a:pt x="8221529" y="108297"/>
                </a:lnTo>
                <a:lnTo>
                  <a:pt x="8229600" y="158369"/>
                </a:lnTo>
                <a:lnTo>
                  <a:pt x="8229600" y="1425066"/>
                </a:lnTo>
                <a:lnTo>
                  <a:pt x="8221529" y="1475138"/>
                </a:lnTo>
                <a:lnTo>
                  <a:pt x="8199054" y="1518614"/>
                </a:lnTo>
                <a:lnTo>
                  <a:pt x="8164778" y="1552890"/>
                </a:lnTo>
                <a:lnTo>
                  <a:pt x="8121302" y="1575365"/>
                </a:lnTo>
                <a:lnTo>
                  <a:pt x="8071231" y="1583435"/>
                </a:lnTo>
                <a:lnTo>
                  <a:pt x="158343" y="1583435"/>
                </a:lnTo>
                <a:lnTo>
                  <a:pt x="108294" y="1575365"/>
                </a:lnTo>
                <a:lnTo>
                  <a:pt x="64827" y="1552890"/>
                </a:lnTo>
                <a:lnTo>
                  <a:pt x="30550" y="1518614"/>
                </a:lnTo>
                <a:lnTo>
                  <a:pt x="8072" y="1475138"/>
                </a:lnTo>
                <a:lnTo>
                  <a:pt x="0" y="1425066"/>
                </a:lnTo>
                <a:lnTo>
                  <a:pt x="0" y="158369"/>
                </a:lnTo>
                <a:close/>
              </a:path>
            </a:pathLst>
          </a:custGeom>
          <a:ln w="25908">
            <a:solidFill>
              <a:srgbClr val="FFFFFF"/>
            </a:solidFill>
          </a:ln>
        </p:spPr>
        <p:txBody>
          <a:bodyPr wrap="square" lIns="0" tIns="0" rIns="0" bIns="0" rtlCol="0"/>
          <a:lstStyle/>
          <a:p>
            <a:endParaRPr/>
          </a:p>
        </p:txBody>
      </p:sp>
      <p:sp>
        <p:nvSpPr>
          <p:cNvPr id="12" name="object 12"/>
          <p:cNvSpPr/>
          <p:nvPr/>
        </p:nvSpPr>
        <p:spPr>
          <a:xfrm>
            <a:off x="616458" y="3609594"/>
            <a:ext cx="1645920" cy="1268095"/>
          </a:xfrm>
          <a:custGeom>
            <a:avLst/>
            <a:gdLst/>
            <a:ahLst/>
            <a:cxnLst/>
            <a:rect l="l" t="t" r="r" b="b"/>
            <a:pathLst>
              <a:path w="1645920" h="1268095">
                <a:moveTo>
                  <a:pt x="1519174" y="0"/>
                </a:moveTo>
                <a:lnTo>
                  <a:pt x="126796" y="0"/>
                </a:lnTo>
                <a:lnTo>
                  <a:pt x="77441" y="9963"/>
                </a:lnTo>
                <a:lnTo>
                  <a:pt x="37137" y="37131"/>
                </a:lnTo>
                <a:lnTo>
                  <a:pt x="9964" y="77420"/>
                </a:lnTo>
                <a:lnTo>
                  <a:pt x="0" y="126745"/>
                </a:lnTo>
                <a:lnTo>
                  <a:pt x="0" y="1141221"/>
                </a:lnTo>
                <a:lnTo>
                  <a:pt x="9964" y="1190547"/>
                </a:lnTo>
                <a:lnTo>
                  <a:pt x="37137" y="1230836"/>
                </a:lnTo>
                <a:lnTo>
                  <a:pt x="77441" y="1258004"/>
                </a:lnTo>
                <a:lnTo>
                  <a:pt x="126796" y="1267967"/>
                </a:lnTo>
                <a:lnTo>
                  <a:pt x="1519174" y="1267967"/>
                </a:lnTo>
                <a:lnTo>
                  <a:pt x="1568499" y="1258004"/>
                </a:lnTo>
                <a:lnTo>
                  <a:pt x="1608788" y="1230836"/>
                </a:lnTo>
                <a:lnTo>
                  <a:pt x="1635956" y="1190547"/>
                </a:lnTo>
                <a:lnTo>
                  <a:pt x="1645920" y="1141221"/>
                </a:lnTo>
                <a:lnTo>
                  <a:pt x="1645920" y="126745"/>
                </a:lnTo>
                <a:lnTo>
                  <a:pt x="1635956" y="77420"/>
                </a:lnTo>
                <a:lnTo>
                  <a:pt x="1608788" y="37131"/>
                </a:lnTo>
                <a:lnTo>
                  <a:pt x="1568499" y="9963"/>
                </a:lnTo>
                <a:lnTo>
                  <a:pt x="1519174" y="0"/>
                </a:lnTo>
                <a:close/>
              </a:path>
            </a:pathLst>
          </a:custGeom>
          <a:solidFill>
            <a:srgbClr val="E6DFEB"/>
          </a:solidFill>
        </p:spPr>
        <p:txBody>
          <a:bodyPr wrap="square" lIns="0" tIns="0" rIns="0" bIns="0" rtlCol="0"/>
          <a:lstStyle/>
          <a:p>
            <a:endParaRPr/>
          </a:p>
        </p:txBody>
      </p:sp>
      <p:sp>
        <p:nvSpPr>
          <p:cNvPr id="13" name="object 13"/>
          <p:cNvSpPr/>
          <p:nvPr/>
        </p:nvSpPr>
        <p:spPr>
          <a:xfrm>
            <a:off x="616458" y="3609594"/>
            <a:ext cx="1645920" cy="1268095"/>
          </a:xfrm>
          <a:custGeom>
            <a:avLst/>
            <a:gdLst/>
            <a:ahLst/>
            <a:cxnLst/>
            <a:rect l="l" t="t" r="r" b="b"/>
            <a:pathLst>
              <a:path w="1645920" h="1268095">
                <a:moveTo>
                  <a:pt x="0" y="126745"/>
                </a:moveTo>
                <a:lnTo>
                  <a:pt x="9964" y="77420"/>
                </a:lnTo>
                <a:lnTo>
                  <a:pt x="37137" y="37131"/>
                </a:lnTo>
                <a:lnTo>
                  <a:pt x="77441" y="9963"/>
                </a:lnTo>
                <a:lnTo>
                  <a:pt x="126796" y="0"/>
                </a:lnTo>
                <a:lnTo>
                  <a:pt x="1519174" y="0"/>
                </a:lnTo>
                <a:lnTo>
                  <a:pt x="1568499" y="9963"/>
                </a:lnTo>
                <a:lnTo>
                  <a:pt x="1608788" y="37131"/>
                </a:lnTo>
                <a:lnTo>
                  <a:pt x="1635956" y="77420"/>
                </a:lnTo>
                <a:lnTo>
                  <a:pt x="1645920" y="126745"/>
                </a:lnTo>
                <a:lnTo>
                  <a:pt x="1645920" y="1141221"/>
                </a:lnTo>
                <a:lnTo>
                  <a:pt x="1635956" y="1190547"/>
                </a:lnTo>
                <a:lnTo>
                  <a:pt x="1608788" y="1230836"/>
                </a:lnTo>
                <a:lnTo>
                  <a:pt x="1568499" y="1258004"/>
                </a:lnTo>
                <a:lnTo>
                  <a:pt x="1519174" y="1267967"/>
                </a:lnTo>
                <a:lnTo>
                  <a:pt x="126796" y="1267967"/>
                </a:lnTo>
                <a:lnTo>
                  <a:pt x="77441" y="1258004"/>
                </a:lnTo>
                <a:lnTo>
                  <a:pt x="37137" y="1230836"/>
                </a:lnTo>
                <a:lnTo>
                  <a:pt x="9964" y="1190547"/>
                </a:lnTo>
                <a:lnTo>
                  <a:pt x="0" y="1141221"/>
                </a:lnTo>
                <a:lnTo>
                  <a:pt x="0" y="126745"/>
                </a:lnTo>
                <a:close/>
              </a:path>
            </a:pathLst>
          </a:custGeom>
          <a:ln w="25908">
            <a:solidFill>
              <a:srgbClr val="FFFFFF"/>
            </a:solidFill>
          </a:ln>
        </p:spPr>
        <p:txBody>
          <a:bodyPr wrap="square" lIns="0" tIns="0" rIns="0" bIns="0" rtlCol="0"/>
          <a:lstStyle/>
          <a:p>
            <a:endParaRPr/>
          </a:p>
        </p:txBody>
      </p:sp>
      <p:sp>
        <p:nvSpPr>
          <p:cNvPr id="14" name="object 14"/>
          <p:cNvSpPr/>
          <p:nvPr/>
        </p:nvSpPr>
        <p:spPr>
          <a:xfrm>
            <a:off x="457962" y="5193029"/>
            <a:ext cx="8229600" cy="1583690"/>
          </a:xfrm>
          <a:custGeom>
            <a:avLst/>
            <a:gdLst/>
            <a:ahLst/>
            <a:cxnLst/>
            <a:rect l="l" t="t" r="r" b="b"/>
            <a:pathLst>
              <a:path w="8229600" h="1583690">
                <a:moveTo>
                  <a:pt x="8071231" y="0"/>
                </a:moveTo>
                <a:lnTo>
                  <a:pt x="158343" y="0"/>
                </a:lnTo>
                <a:lnTo>
                  <a:pt x="108294" y="8070"/>
                </a:lnTo>
                <a:lnTo>
                  <a:pt x="64827" y="30545"/>
                </a:lnTo>
                <a:lnTo>
                  <a:pt x="30550" y="64821"/>
                </a:lnTo>
                <a:lnTo>
                  <a:pt x="8072" y="108297"/>
                </a:lnTo>
                <a:lnTo>
                  <a:pt x="0" y="158369"/>
                </a:lnTo>
                <a:lnTo>
                  <a:pt x="0" y="1425092"/>
                </a:lnTo>
                <a:lnTo>
                  <a:pt x="8072" y="1475141"/>
                </a:lnTo>
                <a:lnTo>
                  <a:pt x="30550" y="1518608"/>
                </a:lnTo>
                <a:lnTo>
                  <a:pt x="64827" y="1552885"/>
                </a:lnTo>
                <a:lnTo>
                  <a:pt x="108294" y="1575363"/>
                </a:lnTo>
                <a:lnTo>
                  <a:pt x="158343" y="1583436"/>
                </a:lnTo>
                <a:lnTo>
                  <a:pt x="8071231" y="1583436"/>
                </a:lnTo>
                <a:lnTo>
                  <a:pt x="8121302" y="1575363"/>
                </a:lnTo>
                <a:lnTo>
                  <a:pt x="8164778" y="1552885"/>
                </a:lnTo>
                <a:lnTo>
                  <a:pt x="8199054" y="1518608"/>
                </a:lnTo>
                <a:lnTo>
                  <a:pt x="8221529" y="1475141"/>
                </a:lnTo>
                <a:lnTo>
                  <a:pt x="8229600" y="1425092"/>
                </a:lnTo>
                <a:lnTo>
                  <a:pt x="8229600" y="158369"/>
                </a:lnTo>
                <a:lnTo>
                  <a:pt x="8221529" y="108297"/>
                </a:lnTo>
                <a:lnTo>
                  <a:pt x="8199054" y="64821"/>
                </a:lnTo>
                <a:lnTo>
                  <a:pt x="8164778" y="30545"/>
                </a:lnTo>
                <a:lnTo>
                  <a:pt x="8121302" y="8070"/>
                </a:lnTo>
                <a:lnTo>
                  <a:pt x="8071231" y="0"/>
                </a:lnTo>
                <a:close/>
              </a:path>
            </a:pathLst>
          </a:custGeom>
          <a:solidFill>
            <a:srgbClr val="B3A1C6"/>
          </a:solidFill>
        </p:spPr>
        <p:txBody>
          <a:bodyPr wrap="square" lIns="0" tIns="0" rIns="0" bIns="0" rtlCol="0"/>
          <a:lstStyle/>
          <a:p>
            <a:endParaRPr/>
          </a:p>
        </p:txBody>
      </p:sp>
      <p:sp>
        <p:nvSpPr>
          <p:cNvPr id="15" name="object 15"/>
          <p:cNvSpPr/>
          <p:nvPr/>
        </p:nvSpPr>
        <p:spPr>
          <a:xfrm>
            <a:off x="457962" y="5193029"/>
            <a:ext cx="8229600" cy="1583690"/>
          </a:xfrm>
          <a:custGeom>
            <a:avLst/>
            <a:gdLst/>
            <a:ahLst/>
            <a:cxnLst/>
            <a:rect l="l" t="t" r="r" b="b"/>
            <a:pathLst>
              <a:path w="8229600" h="1583690">
                <a:moveTo>
                  <a:pt x="0" y="158369"/>
                </a:moveTo>
                <a:lnTo>
                  <a:pt x="8072" y="108297"/>
                </a:lnTo>
                <a:lnTo>
                  <a:pt x="30550" y="64821"/>
                </a:lnTo>
                <a:lnTo>
                  <a:pt x="64827" y="30545"/>
                </a:lnTo>
                <a:lnTo>
                  <a:pt x="108294" y="8070"/>
                </a:lnTo>
                <a:lnTo>
                  <a:pt x="158343" y="0"/>
                </a:lnTo>
                <a:lnTo>
                  <a:pt x="8071231" y="0"/>
                </a:lnTo>
                <a:lnTo>
                  <a:pt x="8121302" y="8070"/>
                </a:lnTo>
                <a:lnTo>
                  <a:pt x="8164778" y="30545"/>
                </a:lnTo>
                <a:lnTo>
                  <a:pt x="8199054" y="64821"/>
                </a:lnTo>
                <a:lnTo>
                  <a:pt x="8221529" y="108297"/>
                </a:lnTo>
                <a:lnTo>
                  <a:pt x="8229600" y="158369"/>
                </a:lnTo>
                <a:lnTo>
                  <a:pt x="8229600" y="1425092"/>
                </a:lnTo>
                <a:lnTo>
                  <a:pt x="8221529" y="1475141"/>
                </a:lnTo>
                <a:lnTo>
                  <a:pt x="8199054" y="1518608"/>
                </a:lnTo>
                <a:lnTo>
                  <a:pt x="8164778" y="1552885"/>
                </a:lnTo>
                <a:lnTo>
                  <a:pt x="8121302" y="1575363"/>
                </a:lnTo>
                <a:lnTo>
                  <a:pt x="8071231" y="1583436"/>
                </a:lnTo>
                <a:lnTo>
                  <a:pt x="158343" y="1583436"/>
                </a:lnTo>
                <a:lnTo>
                  <a:pt x="108294" y="1575363"/>
                </a:lnTo>
                <a:lnTo>
                  <a:pt x="64827" y="1552885"/>
                </a:lnTo>
                <a:lnTo>
                  <a:pt x="30550" y="1518608"/>
                </a:lnTo>
                <a:lnTo>
                  <a:pt x="8072" y="1475141"/>
                </a:lnTo>
                <a:lnTo>
                  <a:pt x="0" y="1425092"/>
                </a:lnTo>
                <a:lnTo>
                  <a:pt x="0" y="158369"/>
                </a:lnTo>
                <a:close/>
              </a:path>
            </a:pathLst>
          </a:custGeom>
          <a:ln w="25908">
            <a:solidFill>
              <a:srgbClr val="FFFFFF"/>
            </a:solidFill>
          </a:ln>
        </p:spPr>
        <p:txBody>
          <a:bodyPr wrap="square" lIns="0" tIns="0" rIns="0" bIns="0" rtlCol="0"/>
          <a:lstStyle/>
          <a:p>
            <a:endParaRPr/>
          </a:p>
        </p:txBody>
      </p:sp>
      <p:sp>
        <p:nvSpPr>
          <p:cNvPr id="16" name="object 16"/>
          <p:cNvSpPr txBox="1"/>
          <p:nvPr/>
        </p:nvSpPr>
        <p:spPr>
          <a:xfrm>
            <a:off x="2344292" y="956006"/>
            <a:ext cx="6210300" cy="5653405"/>
          </a:xfrm>
          <a:prstGeom prst="rect">
            <a:avLst/>
          </a:prstGeom>
        </p:spPr>
        <p:txBody>
          <a:bodyPr vert="horz" wrap="square" lIns="0" tIns="69850" rIns="0" bIns="0" rtlCol="0">
            <a:spAutoFit/>
          </a:bodyPr>
          <a:lstStyle/>
          <a:p>
            <a:pPr marL="16510">
              <a:lnSpc>
                <a:spcPct val="100000"/>
              </a:lnSpc>
              <a:spcBef>
                <a:spcPts val="550"/>
              </a:spcBef>
            </a:pPr>
            <a:r>
              <a:rPr sz="2600" dirty="0">
                <a:solidFill>
                  <a:srgbClr val="FFFFFF"/>
                </a:solidFill>
                <a:latin typeface="Berlin Sans FB"/>
                <a:cs typeface="Berlin Sans FB"/>
              </a:rPr>
              <a:t>Control:</a:t>
            </a:r>
            <a:endParaRPr sz="2600">
              <a:latin typeface="Berlin Sans FB"/>
              <a:cs typeface="Berlin Sans FB"/>
            </a:endParaRPr>
          </a:p>
          <a:p>
            <a:pPr marL="226695" indent="-210820">
              <a:lnSpc>
                <a:spcPct val="100000"/>
              </a:lnSpc>
              <a:spcBef>
                <a:spcPts val="455"/>
              </a:spcBef>
              <a:buSzPct val="130000"/>
              <a:buChar char="-"/>
              <a:tabLst>
                <a:tab pos="227329" algn="l"/>
              </a:tabLst>
            </a:pPr>
            <a:r>
              <a:rPr sz="2000" spc="-5" dirty="0">
                <a:solidFill>
                  <a:srgbClr val="FFFFFF"/>
                </a:solidFill>
                <a:latin typeface="Berlin Sans FB"/>
                <a:cs typeface="Berlin Sans FB"/>
              </a:rPr>
              <a:t>Measurements help </a:t>
            </a:r>
            <a:r>
              <a:rPr sz="2000" dirty="0">
                <a:solidFill>
                  <a:srgbClr val="FFFFFF"/>
                </a:solidFill>
                <a:latin typeface="Berlin Sans FB"/>
                <a:cs typeface="Berlin Sans FB"/>
              </a:rPr>
              <a:t>to reduce</a:t>
            </a:r>
            <a:r>
              <a:rPr sz="2000" spc="-45" dirty="0">
                <a:solidFill>
                  <a:srgbClr val="FFFFFF"/>
                </a:solidFill>
                <a:latin typeface="Berlin Sans FB"/>
                <a:cs typeface="Berlin Sans FB"/>
              </a:rPr>
              <a:t> </a:t>
            </a:r>
            <a:r>
              <a:rPr sz="2000" spc="-5" dirty="0">
                <a:solidFill>
                  <a:srgbClr val="FFFFFF"/>
                </a:solidFill>
                <a:latin typeface="Berlin Sans FB"/>
                <a:cs typeface="Berlin Sans FB"/>
              </a:rPr>
              <a:t>variation</a:t>
            </a:r>
            <a:endParaRPr sz="2000">
              <a:latin typeface="Berlin Sans FB"/>
              <a:cs typeface="Berlin Sans FB"/>
            </a:endParaRPr>
          </a:p>
          <a:p>
            <a:pPr marL="12700">
              <a:lnSpc>
                <a:spcPct val="100000"/>
              </a:lnSpc>
              <a:spcBef>
                <a:spcPts val="2190"/>
              </a:spcBef>
            </a:pPr>
            <a:r>
              <a:rPr sz="2500" spc="-5" dirty="0">
                <a:solidFill>
                  <a:srgbClr val="FFFFFF"/>
                </a:solidFill>
                <a:latin typeface="Berlin Sans FB"/>
                <a:cs typeface="Berlin Sans FB"/>
              </a:rPr>
              <a:t>Self-Assessment:</a:t>
            </a:r>
            <a:endParaRPr sz="2500">
              <a:latin typeface="Berlin Sans FB"/>
              <a:cs typeface="Berlin Sans FB"/>
            </a:endParaRPr>
          </a:p>
          <a:p>
            <a:pPr marL="12700" marR="5080">
              <a:lnSpc>
                <a:spcPts val="2170"/>
              </a:lnSpc>
              <a:spcBef>
                <a:spcPts val="885"/>
              </a:spcBef>
              <a:buChar char="-"/>
              <a:tabLst>
                <a:tab pos="182245" algn="l"/>
              </a:tabLst>
            </a:pPr>
            <a:r>
              <a:rPr sz="2100" spc="-5" dirty="0">
                <a:solidFill>
                  <a:srgbClr val="FFFFFF"/>
                </a:solidFill>
                <a:latin typeface="Berlin Sans FB"/>
                <a:cs typeface="Berlin Sans FB"/>
              </a:rPr>
              <a:t>Measurements </a:t>
            </a:r>
            <a:r>
              <a:rPr sz="2100" dirty="0">
                <a:solidFill>
                  <a:srgbClr val="FFFFFF"/>
                </a:solidFill>
                <a:latin typeface="Berlin Sans FB"/>
                <a:cs typeface="Berlin Sans FB"/>
              </a:rPr>
              <a:t>can </a:t>
            </a:r>
            <a:r>
              <a:rPr sz="2100" spc="-5" dirty="0">
                <a:solidFill>
                  <a:srgbClr val="FFFFFF"/>
                </a:solidFill>
                <a:latin typeface="Berlin Sans FB"/>
                <a:cs typeface="Berlin Sans FB"/>
              </a:rPr>
              <a:t>be </a:t>
            </a:r>
            <a:r>
              <a:rPr sz="2100" dirty="0">
                <a:solidFill>
                  <a:srgbClr val="FFFFFF"/>
                </a:solidFill>
                <a:latin typeface="Berlin Sans FB"/>
                <a:cs typeface="Berlin Sans FB"/>
              </a:rPr>
              <a:t>used to </a:t>
            </a:r>
            <a:r>
              <a:rPr sz="2100" spc="-5" dirty="0">
                <a:solidFill>
                  <a:srgbClr val="FFFFFF"/>
                </a:solidFill>
                <a:latin typeface="Berlin Sans FB"/>
                <a:cs typeface="Berlin Sans FB"/>
              </a:rPr>
              <a:t>assess how well </a:t>
            </a:r>
            <a:r>
              <a:rPr sz="2100" dirty="0">
                <a:solidFill>
                  <a:srgbClr val="FFFFFF"/>
                </a:solidFill>
                <a:latin typeface="Berlin Sans FB"/>
                <a:cs typeface="Berlin Sans FB"/>
              </a:rPr>
              <a:t>a </a:t>
            </a:r>
            <a:r>
              <a:rPr sz="2100" spc="-5" dirty="0">
                <a:solidFill>
                  <a:srgbClr val="FFFFFF"/>
                </a:solidFill>
                <a:latin typeface="Berlin Sans FB"/>
                <a:cs typeface="Berlin Sans FB"/>
              </a:rPr>
              <a:t>process  is doing, including </a:t>
            </a:r>
            <a:r>
              <a:rPr sz="2100" dirty="0">
                <a:solidFill>
                  <a:srgbClr val="FFFFFF"/>
                </a:solidFill>
                <a:latin typeface="Berlin Sans FB"/>
                <a:cs typeface="Berlin Sans FB"/>
              </a:rPr>
              <a:t>improvements that </a:t>
            </a:r>
            <a:r>
              <a:rPr sz="2100" spc="-5" dirty="0">
                <a:solidFill>
                  <a:srgbClr val="FFFFFF"/>
                </a:solidFill>
                <a:latin typeface="Berlin Sans FB"/>
                <a:cs typeface="Berlin Sans FB"/>
              </a:rPr>
              <a:t>have been</a:t>
            </a:r>
            <a:r>
              <a:rPr sz="2100" spc="-50" dirty="0">
                <a:solidFill>
                  <a:srgbClr val="FFFFFF"/>
                </a:solidFill>
                <a:latin typeface="Berlin Sans FB"/>
                <a:cs typeface="Berlin Sans FB"/>
              </a:rPr>
              <a:t> </a:t>
            </a:r>
            <a:r>
              <a:rPr sz="2100" dirty="0">
                <a:solidFill>
                  <a:srgbClr val="FFFFFF"/>
                </a:solidFill>
                <a:latin typeface="Berlin Sans FB"/>
                <a:cs typeface="Berlin Sans FB"/>
              </a:rPr>
              <a:t>made</a:t>
            </a:r>
            <a:endParaRPr sz="2100">
              <a:latin typeface="Berlin Sans FB"/>
              <a:cs typeface="Berlin Sans FB"/>
            </a:endParaRPr>
          </a:p>
          <a:p>
            <a:pPr marL="12700">
              <a:lnSpc>
                <a:spcPct val="100000"/>
              </a:lnSpc>
              <a:spcBef>
                <a:spcPts val="1705"/>
              </a:spcBef>
            </a:pPr>
            <a:r>
              <a:rPr sz="2500" spc="-5" dirty="0">
                <a:solidFill>
                  <a:srgbClr val="FFFFFF"/>
                </a:solidFill>
                <a:latin typeface="Berlin Sans FB"/>
                <a:cs typeface="Berlin Sans FB"/>
              </a:rPr>
              <a:t>Continuous</a:t>
            </a:r>
            <a:r>
              <a:rPr sz="2500" spc="-60" dirty="0">
                <a:solidFill>
                  <a:srgbClr val="FFFFFF"/>
                </a:solidFill>
                <a:latin typeface="Berlin Sans FB"/>
                <a:cs typeface="Berlin Sans FB"/>
              </a:rPr>
              <a:t> </a:t>
            </a:r>
            <a:r>
              <a:rPr sz="2500" spc="-5" dirty="0">
                <a:solidFill>
                  <a:srgbClr val="FFFFFF"/>
                </a:solidFill>
                <a:latin typeface="Berlin Sans FB"/>
                <a:cs typeface="Berlin Sans FB"/>
              </a:rPr>
              <a:t>Improvement:</a:t>
            </a:r>
            <a:endParaRPr sz="2500">
              <a:latin typeface="Berlin Sans FB"/>
              <a:cs typeface="Berlin Sans FB"/>
            </a:endParaRPr>
          </a:p>
          <a:p>
            <a:pPr marL="12700" marR="50165">
              <a:lnSpc>
                <a:spcPct val="83700"/>
              </a:lnSpc>
              <a:spcBef>
                <a:spcPts val="930"/>
              </a:spcBef>
              <a:buChar char="-"/>
              <a:tabLst>
                <a:tab pos="182245" algn="l"/>
              </a:tabLst>
            </a:pPr>
            <a:r>
              <a:rPr sz="2100" spc="-5" dirty="0">
                <a:solidFill>
                  <a:srgbClr val="FFFFFF"/>
                </a:solidFill>
                <a:latin typeface="Berlin Sans FB"/>
                <a:cs typeface="Berlin Sans FB"/>
              </a:rPr>
              <a:t>Measurements </a:t>
            </a:r>
            <a:r>
              <a:rPr sz="2100" dirty="0">
                <a:solidFill>
                  <a:srgbClr val="FFFFFF"/>
                </a:solidFill>
                <a:latin typeface="Berlin Sans FB"/>
                <a:cs typeface="Berlin Sans FB"/>
              </a:rPr>
              <a:t>can </a:t>
            </a:r>
            <a:r>
              <a:rPr sz="2100" spc="-5" dirty="0">
                <a:solidFill>
                  <a:srgbClr val="FFFFFF"/>
                </a:solidFill>
                <a:latin typeface="Berlin Sans FB"/>
                <a:cs typeface="Berlin Sans FB"/>
              </a:rPr>
              <a:t>be </a:t>
            </a:r>
            <a:r>
              <a:rPr sz="2100" dirty="0">
                <a:solidFill>
                  <a:srgbClr val="FFFFFF"/>
                </a:solidFill>
                <a:latin typeface="Berlin Sans FB"/>
                <a:cs typeface="Berlin Sans FB"/>
              </a:rPr>
              <a:t>used to </a:t>
            </a:r>
            <a:r>
              <a:rPr sz="2100" spc="-5" dirty="0">
                <a:solidFill>
                  <a:srgbClr val="FFFFFF"/>
                </a:solidFill>
                <a:latin typeface="Berlin Sans FB"/>
                <a:cs typeface="Berlin Sans FB"/>
              </a:rPr>
              <a:t>identify defect sources,  process trends, and defect prevention, and </a:t>
            </a:r>
            <a:r>
              <a:rPr sz="2100" dirty="0">
                <a:solidFill>
                  <a:srgbClr val="FFFFFF"/>
                </a:solidFill>
                <a:latin typeface="Berlin Sans FB"/>
                <a:cs typeface="Berlin Sans FB"/>
              </a:rPr>
              <a:t>to </a:t>
            </a:r>
            <a:r>
              <a:rPr sz="2100" spc="-5" dirty="0">
                <a:solidFill>
                  <a:srgbClr val="FFFFFF"/>
                </a:solidFill>
                <a:latin typeface="Berlin Sans FB"/>
                <a:cs typeface="Berlin Sans FB"/>
              </a:rPr>
              <a:t>determine  process efficiency and effectiveness, as </a:t>
            </a:r>
            <a:r>
              <a:rPr sz="2100" dirty="0">
                <a:solidFill>
                  <a:srgbClr val="FFFFFF"/>
                </a:solidFill>
                <a:latin typeface="Berlin Sans FB"/>
                <a:cs typeface="Berlin Sans FB"/>
              </a:rPr>
              <a:t>well </a:t>
            </a:r>
            <a:r>
              <a:rPr sz="2100" spc="-5" dirty="0">
                <a:solidFill>
                  <a:srgbClr val="FFFFFF"/>
                </a:solidFill>
                <a:latin typeface="Berlin Sans FB"/>
                <a:cs typeface="Berlin Sans FB"/>
              </a:rPr>
              <a:t>as  opportunities for</a:t>
            </a:r>
            <a:r>
              <a:rPr sz="2100" spc="-10" dirty="0">
                <a:solidFill>
                  <a:srgbClr val="FFFFFF"/>
                </a:solidFill>
                <a:latin typeface="Berlin Sans FB"/>
                <a:cs typeface="Berlin Sans FB"/>
              </a:rPr>
              <a:t> </a:t>
            </a:r>
            <a:r>
              <a:rPr sz="2100" dirty="0">
                <a:solidFill>
                  <a:srgbClr val="FFFFFF"/>
                </a:solidFill>
                <a:latin typeface="Berlin Sans FB"/>
                <a:cs typeface="Berlin Sans FB"/>
              </a:rPr>
              <a:t>improvement</a:t>
            </a:r>
            <a:endParaRPr sz="2100">
              <a:latin typeface="Berlin Sans FB"/>
              <a:cs typeface="Berlin Sans FB"/>
            </a:endParaRPr>
          </a:p>
          <a:p>
            <a:pPr>
              <a:lnSpc>
                <a:spcPct val="100000"/>
              </a:lnSpc>
              <a:spcBef>
                <a:spcPts val="35"/>
              </a:spcBef>
              <a:buChar char="-"/>
            </a:pPr>
            <a:endParaRPr sz="2050">
              <a:latin typeface="Times New Roman"/>
              <a:cs typeface="Times New Roman"/>
            </a:endParaRPr>
          </a:p>
          <a:p>
            <a:pPr marL="12700">
              <a:lnSpc>
                <a:spcPct val="100000"/>
              </a:lnSpc>
            </a:pPr>
            <a:r>
              <a:rPr sz="2500" spc="-5" dirty="0">
                <a:solidFill>
                  <a:srgbClr val="FFFFFF"/>
                </a:solidFill>
                <a:latin typeface="Berlin Sans FB"/>
                <a:cs typeface="Berlin Sans FB"/>
              </a:rPr>
              <a:t>Management</a:t>
            </a:r>
            <a:r>
              <a:rPr sz="2500" spc="30" dirty="0">
                <a:solidFill>
                  <a:srgbClr val="FFFFFF"/>
                </a:solidFill>
                <a:latin typeface="Berlin Sans FB"/>
                <a:cs typeface="Berlin Sans FB"/>
              </a:rPr>
              <a:t> </a:t>
            </a:r>
            <a:r>
              <a:rPr sz="2500" spc="-5" dirty="0">
                <a:solidFill>
                  <a:srgbClr val="FFFFFF"/>
                </a:solidFill>
                <a:latin typeface="Berlin Sans FB"/>
                <a:cs typeface="Berlin Sans FB"/>
              </a:rPr>
              <a:t>Assessment:</a:t>
            </a:r>
            <a:endParaRPr sz="2500">
              <a:latin typeface="Berlin Sans FB"/>
              <a:cs typeface="Berlin Sans FB"/>
            </a:endParaRPr>
          </a:p>
          <a:p>
            <a:pPr marL="12700" marR="164465">
              <a:lnSpc>
                <a:spcPct val="84300"/>
              </a:lnSpc>
              <a:spcBef>
                <a:spcPts val="919"/>
              </a:spcBef>
              <a:buChar char="-"/>
              <a:tabLst>
                <a:tab pos="182245" algn="l"/>
              </a:tabLst>
            </a:pPr>
            <a:r>
              <a:rPr sz="2100" spc="-5" dirty="0">
                <a:solidFill>
                  <a:srgbClr val="FFFFFF"/>
                </a:solidFill>
                <a:latin typeface="Berlin Sans FB"/>
                <a:cs typeface="Berlin Sans FB"/>
              </a:rPr>
              <a:t>Without measurements </a:t>
            </a:r>
            <a:r>
              <a:rPr sz="2100" dirty="0">
                <a:solidFill>
                  <a:srgbClr val="FFFFFF"/>
                </a:solidFill>
                <a:latin typeface="Berlin Sans FB"/>
                <a:cs typeface="Berlin Sans FB"/>
              </a:rPr>
              <a:t>there is no way to </a:t>
            </a:r>
            <a:r>
              <a:rPr sz="2100" spc="-5" dirty="0">
                <a:solidFill>
                  <a:srgbClr val="FFFFFF"/>
                </a:solidFill>
                <a:latin typeface="Berlin Sans FB"/>
                <a:cs typeface="Berlin Sans FB"/>
              </a:rPr>
              <a:t>be certain  </a:t>
            </a:r>
            <a:r>
              <a:rPr sz="2100" dirty="0">
                <a:solidFill>
                  <a:srgbClr val="FFFFFF"/>
                </a:solidFill>
                <a:latin typeface="Berlin Sans FB"/>
                <a:cs typeface="Berlin Sans FB"/>
              </a:rPr>
              <a:t>we </a:t>
            </a:r>
            <a:r>
              <a:rPr sz="2100" spc="-5" dirty="0">
                <a:solidFill>
                  <a:srgbClr val="FFFFFF"/>
                </a:solidFill>
                <a:latin typeface="Berlin Sans FB"/>
                <a:cs typeface="Berlin Sans FB"/>
              </a:rPr>
              <a:t>are </a:t>
            </a:r>
            <a:r>
              <a:rPr sz="2100" dirty="0">
                <a:solidFill>
                  <a:srgbClr val="FFFFFF"/>
                </a:solidFill>
                <a:latin typeface="Berlin Sans FB"/>
                <a:cs typeface="Berlin Sans FB"/>
              </a:rPr>
              <a:t>meeting </a:t>
            </a:r>
            <a:r>
              <a:rPr sz="2100" spc="-5" dirty="0">
                <a:solidFill>
                  <a:srgbClr val="FFFFFF"/>
                </a:solidFill>
                <a:latin typeface="Berlin Sans FB"/>
                <a:cs typeface="Berlin Sans FB"/>
              </a:rPr>
              <a:t>value-added objectives or </a:t>
            </a:r>
            <a:r>
              <a:rPr sz="2100" dirty="0">
                <a:solidFill>
                  <a:srgbClr val="FFFFFF"/>
                </a:solidFill>
                <a:latin typeface="Berlin Sans FB"/>
                <a:cs typeface="Berlin Sans FB"/>
              </a:rPr>
              <a:t>that we </a:t>
            </a:r>
            <a:r>
              <a:rPr sz="2100" spc="-5" dirty="0">
                <a:solidFill>
                  <a:srgbClr val="FFFFFF"/>
                </a:solidFill>
                <a:latin typeface="Berlin Sans FB"/>
                <a:cs typeface="Berlin Sans FB"/>
              </a:rPr>
              <a:t>are  being effective and efficient</a:t>
            </a:r>
            <a:endParaRPr sz="2100">
              <a:latin typeface="Berlin Sans FB"/>
              <a:cs typeface="Berlin Sans FB"/>
            </a:endParaRPr>
          </a:p>
        </p:txBody>
      </p:sp>
      <p:sp>
        <p:nvSpPr>
          <p:cNvPr id="17" name="object 17"/>
          <p:cNvSpPr/>
          <p:nvPr/>
        </p:nvSpPr>
        <p:spPr>
          <a:xfrm>
            <a:off x="616458" y="5351526"/>
            <a:ext cx="1645920" cy="1266825"/>
          </a:xfrm>
          <a:custGeom>
            <a:avLst/>
            <a:gdLst/>
            <a:ahLst/>
            <a:cxnLst/>
            <a:rect l="l" t="t" r="r" b="b"/>
            <a:pathLst>
              <a:path w="1645920" h="1266825">
                <a:moveTo>
                  <a:pt x="1519301" y="0"/>
                </a:moveTo>
                <a:lnTo>
                  <a:pt x="126644" y="0"/>
                </a:lnTo>
                <a:lnTo>
                  <a:pt x="77350" y="9943"/>
                </a:lnTo>
                <a:lnTo>
                  <a:pt x="37095" y="37068"/>
                </a:lnTo>
                <a:lnTo>
                  <a:pt x="9953" y="77313"/>
                </a:lnTo>
                <a:lnTo>
                  <a:pt x="0" y="126618"/>
                </a:lnTo>
                <a:lnTo>
                  <a:pt x="0" y="1139799"/>
                </a:lnTo>
                <a:lnTo>
                  <a:pt x="9953" y="1189093"/>
                </a:lnTo>
                <a:lnTo>
                  <a:pt x="37095" y="1229348"/>
                </a:lnTo>
                <a:lnTo>
                  <a:pt x="77350" y="1256490"/>
                </a:lnTo>
                <a:lnTo>
                  <a:pt x="126644" y="1266444"/>
                </a:lnTo>
                <a:lnTo>
                  <a:pt x="1519301" y="1266444"/>
                </a:lnTo>
                <a:lnTo>
                  <a:pt x="1568606" y="1256490"/>
                </a:lnTo>
                <a:lnTo>
                  <a:pt x="1608851" y="1229348"/>
                </a:lnTo>
                <a:lnTo>
                  <a:pt x="1635976" y="1189093"/>
                </a:lnTo>
                <a:lnTo>
                  <a:pt x="1645920" y="1139799"/>
                </a:lnTo>
                <a:lnTo>
                  <a:pt x="1645920" y="126618"/>
                </a:lnTo>
                <a:lnTo>
                  <a:pt x="1635976" y="77313"/>
                </a:lnTo>
                <a:lnTo>
                  <a:pt x="1608851" y="37068"/>
                </a:lnTo>
                <a:lnTo>
                  <a:pt x="1568606" y="9943"/>
                </a:lnTo>
                <a:lnTo>
                  <a:pt x="1519301" y="0"/>
                </a:lnTo>
                <a:close/>
              </a:path>
            </a:pathLst>
          </a:custGeom>
          <a:solidFill>
            <a:srgbClr val="E6DFEB"/>
          </a:solidFill>
        </p:spPr>
        <p:txBody>
          <a:bodyPr wrap="square" lIns="0" tIns="0" rIns="0" bIns="0" rtlCol="0"/>
          <a:lstStyle/>
          <a:p>
            <a:endParaRPr/>
          </a:p>
        </p:txBody>
      </p:sp>
      <p:sp>
        <p:nvSpPr>
          <p:cNvPr id="18" name="object 18"/>
          <p:cNvSpPr/>
          <p:nvPr/>
        </p:nvSpPr>
        <p:spPr>
          <a:xfrm>
            <a:off x="616458" y="5351526"/>
            <a:ext cx="1645920" cy="1266825"/>
          </a:xfrm>
          <a:custGeom>
            <a:avLst/>
            <a:gdLst/>
            <a:ahLst/>
            <a:cxnLst/>
            <a:rect l="l" t="t" r="r" b="b"/>
            <a:pathLst>
              <a:path w="1645920" h="1266825">
                <a:moveTo>
                  <a:pt x="0" y="126618"/>
                </a:moveTo>
                <a:lnTo>
                  <a:pt x="9953" y="77313"/>
                </a:lnTo>
                <a:lnTo>
                  <a:pt x="37095" y="37068"/>
                </a:lnTo>
                <a:lnTo>
                  <a:pt x="77350" y="9943"/>
                </a:lnTo>
                <a:lnTo>
                  <a:pt x="126644" y="0"/>
                </a:lnTo>
                <a:lnTo>
                  <a:pt x="1519301" y="0"/>
                </a:lnTo>
                <a:lnTo>
                  <a:pt x="1568606" y="9943"/>
                </a:lnTo>
                <a:lnTo>
                  <a:pt x="1608851" y="37068"/>
                </a:lnTo>
                <a:lnTo>
                  <a:pt x="1635976" y="77313"/>
                </a:lnTo>
                <a:lnTo>
                  <a:pt x="1645920" y="126618"/>
                </a:lnTo>
                <a:lnTo>
                  <a:pt x="1645920" y="1139799"/>
                </a:lnTo>
                <a:lnTo>
                  <a:pt x="1635976" y="1189093"/>
                </a:lnTo>
                <a:lnTo>
                  <a:pt x="1608851" y="1229348"/>
                </a:lnTo>
                <a:lnTo>
                  <a:pt x="1568606" y="1256490"/>
                </a:lnTo>
                <a:lnTo>
                  <a:pt x="1519301" y="1266444"/>
                </a:lnTo>
                <a:lnTo>
                  <a:pt x="126644" y="1266444"/>
                </a:lnTo>
                <a:lnTo>
                  <a:pt x="77350" y="1256490"/>
                </a:lnTo>
                <a:lnTo>
                  <a:pt x="37095" y="1229348"/>
                </a:lnTo>
                <a:lnTo>
                  <a:pt x="9953" y="1189093"/>
                </a:lnTo>
                <a:lnTo>
                  <a:pt x="0" y="1139799"/>
                </a:lnTo>
                <a:lnTo>
                  <a:pt x="0" y="126618"/>
                </a:lnTo>
                <a:close/>
              </a:path>
            </a:pathLst>
          </a:custGeom>
          <a:ln w="25908">
            <a:solidFill>
              <a:srgbClr val="FFFFFF"/>
            </a:solidFill>
          </a:ln>
        </p:spPr>
        <p:txBody>
          <a:bodyPr wrap="square" lIns="0" tIns="0" rIns="0" bIns="0" rtlCol="0"/>
          <a:lstStyle/>
          <a:p>
            <a:endParaRPr/>
          </a:p>
        </p:txBody>
      </p:sp>
      <p:sp>
        <p:nvSpPr>
          <p:cNvPr id="19" name="object 19"/>
          <p:cNvSpPr txBox="1">
            <a:spLocks noGrp="1"/>
          </p:cNvSpPr>
          <p:nvPr>
            <p:ph type="title"/>
          </p:nvPr>
        </p:nvSpPr>
        <p:spPr>
          <a:xfrm>
            <a:off x="2140076" y="147015"/>
            <a:ext cx="4933950" cy="514350"/>
          </a:xfrm>
          <a:prstGeom prst="rect">
            <a:avLst/>
          </a:prstGeom>
        </p:spPr>
        <p:txBody>
          <a:bodyPr vert="horz" wrap="square" lIns="0" tIns="13335" rIns="0" bIns="0" rtlCol="0">
            <a:spAutoFit/>
          </a:bodyPr>
          <a:lstStyle/>
          <a:p>
            <a:pPr marL="12700">
              <a:lnSpc>
                <a:spcPct val="100000"/>
              </a:lnSpc>
              <a:spcBef>
                <a:spcPts val="105"/>
              </a:spcBef>
            </a:pPr>
            <a:r>
              <a:rPr sz="3200" b="1" spc="80" dirty="0">
                <a:solidFill>
                  <a:srgbClr val="5F497A"/>
                </a:solidFill>
                <a:latin typeface="Calibri"/>
                <a:cs typeface="Calibri"/>
              </a:rPr>
              <a:t>Why </a:t>
            </a:r>
            <a:r>
              <a:rPr sz="3200" b="1" spc="-100" dirty="0">
                <a:solidFill>
                  <a:srgbClr val="5F497A"/>
                </a:solidFill>
                <a:latin typeface="Calibri"/>
                <a:cs typeface="Calibri"/>
              </a:rPr>
              <a:t>do </a:t>
            </a:r>
            <a:r>
              <a:rPr sz="3200" b="1" spc="-95" dirty="0">
                <a:solidFill>
                  <a:srgbClr val="5F497A"/>
                </a:solidFill>
                <a:latin typeface="Calibri"/>
                <a:cs typeface="Calibri"/>
              </a:rPr>
              <a:t>we </a:t>
            </a:r>
            <a:r>
              <a:rPr sz="3200" b="1" spc="-100" dirty="0">
                <a:solidFill>
                  <a:srgbClr val="5F497A"/>
                </a:solidFill>
                <a:latin typeface="Calibri"/>
                <a:cs typeface="Calibri"/>
              </a:rPr>
              <a:t>need </a:t>
            </a:r>
            <a:r>
              <a:rPr sz="3200" b="1" spc="-160" dirty="0">
                <a:solidFill>
                  <a:srgbClr val="5F497A"/>
                </a:solidFill>
                <a:latin typeface="Calibri"/>
                <a:cs typeface="Calibri"/>
              </a:rPr>
              <a:t>to</a:t>
            </a:r>
            <a:r>
              <a:rPr sz="3200" b="1" spc="-140" dirty="0">
                <a:solidFill>
                  <a:srgbClr val="5F497A"/>
                </a:solidFill>
                <a:latin typeface="Calibri"/>
                <a:cs typeface="Calibri"/>
              </a:rPr>
              <a:t> </a:t>
            </a:r>
            <a:r>
              <a:rPr sz="3200" b="1" spc="-65" dirty="0">
                <a:solidFill>
                  <a:srgbClr val="5F497A"/>
                </a:solidFill>
                <a:latin typeface="Calibri"/>
                <a:cs typeface="Calibri"/>
              </a:rPr>
              <a:t>measure?</a:t>
            </a:r>
            <a:endParaRPr sz="3200">
              <a:latin typeface="Calibri"/>
              <a:cs typeface="Calibri"/>
            </a:endParaRPr>
          </a:p>
        </p:txBody>
      </p:sp>
      <p:sp>
        <p:nvSpPr>
          <p:cNvPr id="20" name="object 20"/>
          <p:cNvSpPr/>
          <p:nvPr/>
        </p:nvSpPr>
        <p:spPr>
          <a:xfrm>
            <a:off x="991378" y="5487161"/>
            <a:ext cx="914400" cy="914400"/>
          </a:xfrm>
          <a:custGeom>
            <a:avLst/>
            <a:gdLst/>
            <a:ahLst/>
            <a:cxnLst/>
            <a:rect l="l" t="t" r="r" b="b"/>
            <a:pathLst>
              <a:path w="914400" h="914400">
                <a:moveTo>
                  <a:pt x="914383" y="349262"/>
                </a:moveTo>
                <a:lnTo>
                  <a:pt x="565133" y="349275"/>
                </a:lnTo>
                <a:lnTo>
                  <a:pt x="0" y="349275"/>
                </a:lnTo>
                <a:lnTo>
                  <a:pt x="282558" y="565124"/>
                </a:lnTo>
                <a:lnTo>
                  <a:pt x="174621" y="914400"/>
                </a:lnTo>
                <a:lnTo>
                  <a:pt x="457183" y="698538"/>
                </a:lnTo>
                <a:lnTo>
                  <a:pt x="673042" y="698538"/>
                </a:lnTo>
                <a:lnTo>
                  <a:pt x="631808" y="565124"/>
                </a:lnTo>
                <a:lnTo>
                  <a:pt x="914366" y="349275"/>
                </a:lnTo>
                <a:lnTo>
                  <a:pt x="349233" y="349275"/>
                </a:lnTo>
                <a:lnTo>
                  <a:pt x="914383" y="349262"/>
                </a:lnTo>
                <a:close/>
              </a:path>
              <a:path w="914400" h="914400">
                <a:moveTo>
                  <a:pt x="673042" y="698538"/>
                </a:moveTo>
                <a:lnTo>
                  <a:pt x="457183" y="698538"/>
                </a:lnTo>
                <a:lnTo>
                  <a:pt x="739758" y="914400"/>
                </a:lnTo>
                <a:lnTo>
                  <a:pt x="673042" y="698538"/>
                </a:lnTo>
                <a:close/>
              </a:path>
              <a:path w="914400" h="914400">
                <a:moveTo>
                  <a:pt x="457183" y="0"/>
                </a:moveTo>
                <a:lnTo>
                  <a:pt x="349233" y="349275"/>
                </a:lnTo>
                <a:lnTo>
                  <a:pt x="565133" y="349275"/>
                </a:lnTo>
                <a:lnTo>
                  <a:pt x="457183" y="0"/>
                </a:lnTo>
                <a:close/>
              </a:path>
            </a:pathLst>
          </a:custGeom>
          <a:solidFill>
            <a:srgbClr val="4F81BC"/>
          </a:solidFill>
        </p:spPr>
        <p:txBody>
          <a:bodyPr wrap="square" lIns="0" tIns="0" rIns="0" bIns="0" rtlCol="0"/>
          <a:lstStyle/>
          <a:p>
            <a:endParaRPr/>
          </a:p>
        </p:txBody>
      </p:sp>
      <p:sp>
        <p:nvSpPr>
          <p:cNvPr id="21" name="object 21"/>
          <p:cNvSpPr/>
          <p:nvPr/>
        </p:nvSpPr>
        <p:spPr>
          <a:xfrm>
            <a:off x="991361" y="5487161"/>
            <a:ext cx="914400" cy="914400"/>
          </a:xfrm>
          <a:custGeom>
            <a:avLst/>
            <a:gdLst/>
            <a:ahLst/>
            <a:cxnLst/>
            <a:rect l="l" t="t" r="r" b="b"/>
            <a:pathLst>
              <a:path w="914400" h="914400">
                <a:moveTo>
                  <a:pt x="0" y="349262"/>
                </a:moveTo>
                <a:lnTo>
                  <a:pt x="349250" y="349275"/>
                </a:lnTo>
                <a:lnTo>
                  <a:pt x="457200" y="0"/>
                </a:lnTo>
                <a:lnTo>
                  <a:pt x="565150" y="349275"/>
                </a:lnTo>
                <a:lnTo>
                  <a:pt x="914400" y="349262"/>
                </a:lnTo>
                <a:lnTo>
                  <a:pt x="631825" y="565124"/>
                </a:lnTo>
                <a:lnTo>
                  <a:pt x="739775" y="914400"/>
                </a:lnTo>
                <a:lnTo>
                  <a:pt x="457200" y="698538"/>
                </a:lnTo>
                <a:lnTo>
                  <a:pt x="174637" y="914400"/>
                </a:lnTo>
                <a:lnTo>
                  <a:pt x="282575" y="565124"/>
                </a:lnTo>
                <a:lnTo>
                  <a:pt x="0" y="349262"/>
                </a:lnTo>
                <a:close/>
              </a:path>
            </a:pathLst>
          </a:custGeom>
          <a:ln w="25908">
            <a:solidFill>
              <a:srgbClr val="385D89"/>
            </a:solidFill>
          </a:ln>
        </p:spPr>
        <p:txBody>
          <a:bodyPr wrap="square" lIns="0" tIns="0" rIns="0" bIns="0" rtlCol="0"/>
          <a:lstStyle/>
          <a:p>
            <a:endParaRPr/>
          </a:p>
        </p:txBody>
      </p:sp>
      <p:sp>
        <p:nvSpPr>
          <p:cNvPr id="22" name="object 22"/>
          <p:cNvSpPr/>
          <p:nvPr/>
        </p:nvSpPr>
        <p:spPr>
          <a:xfrm>
            <a:off x="991361" y="3734561"/>
            <a:ext cx="914400" cy="914400"/>
          </a:xfrm>
          <a:custGeom>
            <a:avLst/>
            <a:gdLst/>
            <a:ahLst/>
            <a:cxnLst/>
            <a:rect l="l" t="t" r="r" b="b"/>
            <a:pathLst>
              <a:path w="914400" h="914400">
                <a:moveTo>
                  <a:pt x="914400" y="349250"/>
                </a:moveTo>
                <a:lnTo>
                  <a:pt x="0" y="349250"/>
                </a:lnTo>
                <a:lnTo>
                  <a:pt x="282575" y="565150"/>
                </a:lnTo>
                <a:lnTo>
                  <a:pt x="174637" y="914400"/>
                </a:lnTo>
                <a:lnTo>
                  <a:pt x="457200" y="698500"/>
                </a:lnTo>
                <a:lnTo>
                  <a:pt x="673042" y="698500"/>
                </a:lnTo>
                <a:lnTo>
                  <a:pt x="631825" y="565150"/>
                </a:lnTo>
                <a:lnTo>
                  <a:pt x="914400" y="349250"/>
                </a:lnTo>
                <a:close/>
              </a:path>
              <a:path w="914400" h="914400">
                <a:moveTo>
                  <a:pt x="673042" y="698500"/>
                </a:moveTo>
                <a:lnTo>
                  <a:pt x="457200" y="698500"/>
                </a:lnTo>
                <a:lnTo>
                  <a:pt x="739775" y="914400"/>
                </a:lnTo>
                <a:lnTo>
                  <a:pt x="673042" y="698500"/>
                </a:lnTo>
                <a:close/>
              </a:path>
              <a:path w="914400" h="914400">
                <a:moveTo>
                  <a:pt x="457200" y="0"/>
                </a:moveTo>
                <a:lnTo>
                  <a:pt x="349250" y="349250"/>
                </a:lnTo>
                <a:lnTo>
                  <a:pt x="565150" y="349250"/>
                </a:lnTo>
                <a:lnTo>
                  <a:pt x="457200" y="0"/>
                </a:lnTo>
                <a:close/>
              </a:path>
            </a:pathLst>
          </a:custGeom>
          <a:solidFill>
            <a:srgbClr val="4F81BC"/>
          </a:solidFill>
        </p:spPr>
        <p:txBody>
          <a:bodyPr wrap="square" lIns="0" tIns="0" rIns="0" bIns="0" rtlCol="0"/>
          <a:lstStyle/>
          <a:p>
            <a:endParaRPr/>
          </a:p>
        </p:txBody>
      </p:sp>
      <p:sp>
        <p:nvSpPr>
          <p:cNvPr id="23" name="object 23"/>
          <p:cNvSpPr/>
          <p:nvPr/>
        </p:nvSpPr>
        <p:spPr>
          <a:xfrm>
            <a:off x="991361" y="3734561"/>
            <a:ext cx="914400" cy="914400"/>
          </a:xfrm>
          <a:custGeom>
            <a:avLst/>
            <a:gdLst/>
            <a:ahLst/>
            <a:cxnLst/>
            <a:rect l="l" t="t" r="r" b="b"/>
            <a:pathLst>
              <a:path w="914400" h="914400">
                <a:moveTo>
                  <a:pt x="0" y="349250"/>
                </a:moveTo>
                <a:lnTo>
                  <a:pt x="349250" y="349250"/>
                </a:lnTo>
                <a:lnTo>
                  <a:pt x="457200" y="0"/>
                </a:lnTo>
                <a:lnTo>
                  <a:pt x="565150" y="349250"/>
                </a:lnTo>
                <a:lnTo>
                  <a:pt x="914400" y="349250"/>
                </a:lnTo>
                <a:lnTo>
                  <a:pt x="631825" y="565150"/>
                </a:lnTo>
                <a:lnTo>
                  <a:pt x="739775" y="914400"/>
                </a:lnTo>
                <a:lnTo>
                  <a:pt x="457200" y="698500"/>
                </a:lnTo>
                <a:lnTo>
                  <a:pt x="174637" y="914400"/>
                </a:lnTo>
                <a:lnTo>
                  <a:pt x="282575" y="565150"/>
                </a:lnTo>
                <a:lnTo>
                  <a:pt x="0" y="349250"/>
                </a:lnTo>
                <a:close/>
              </a:path>
            </a:pathLst>
          </a:custGeom>
          <a:ln w="25908">
            <a:solidFill>
              <a:srgbClr val="385D89"/>
            </a:solidFill>
          </a:ln>
        </p:spPr>
        <p:txBody>
          <a:bodyPr wrap="square" lIns="0" tIns="0" rIns="0" bIns="0" rtlCol="0"/>
          <a:lstStyle/>
          <a:p>
            <a:endParaRPr/>
          </a:p>
        </p:txBody>
      </p:sp>
      <p:sp>
        <p:nvSpPr>
          <p:cNvPr id="24" name="object 24"/>
          <p:cNvSpPr/>
          <p:nvPr/>
        </p:nvSpPr>
        <p:spPr>
          <a:xfrm>
            <a:off x="1143761" y="2439161"/>
            <a:ext cx="533400" cy="533400"/>
          </a:xfrm>
          <a:custGeom>
            <a:avLst/>
            <a:gdLst/>
            <a:ahLst/>
            <a:cxnLst/>
            <a:rect l="l" t="t" r="r" b="b"/>
            <a:pathLst>
              <a:path w="533400" h="533400">
                <a:moveTo>
                  <a:pt x="533400" y="203708"/>
                </a:moveTo>
                <a:lnTo>
                  <a:pt x="0" y="203708"/>
                </a:lnTo>
                <a:lnTo>
                  <a:pt x="164846" y="329691"/>
                </a:lnTo>
                <a:lnTo>
                  <a:pt x="101866" y="533400"/>
                </a:lnTo>
                <a:lnTo>
                  <a:pt x="266700" y="407415"/>
                </a:lnTo>
                <a:lnTo>
                  <a:pt x="392588" y="407415"/>
                </a:lnTo>
                <a:lnTo>
                  <a:pt x="368553" y="329691"/>
                </a:lnTo>
                <a:lnTo>
                  <a:pt x="533400" y="203708"/>
                </a:lnTo>
                <a:close/>
              </a:path>
              <a:path w="533400" h="533400">
                <a:moveTo>
                  <a:pt x="392588" y="407415"/>
                </a:moveTo>
                <a:lnTo>
                  <a:pt x="266700" y="407415"/>
                </a:lnTo>
                <a:lnTo>
                  <a:pt x="431546" y="533400"/>
                </a:lnTo>
                <a:lnTo>
                  <a:pt x="392588" y="407415"/>
                </a:lnTo>
                <a:close/>
              </a:path>
              <a:path w="533400" h="533400">
                <a:moveTo>
                  <a:pt x="266700" y="0"/>
                </a:moveTo>
                <a:lnTo>
                  <a:pt x="203707" y="203708"/>
                </a:lnTo>
                <a:lnTo>
                  <a:pt x="329691" y="203708"/>
                </a:lnTo>
                <a:lnTo>
                  <a:pt x="266700" y="0"/>
                </a:lnTo>
                <a:close/>
              </a:path>
            </a:pathLst>
          </a:custGeom>
          <a:solidFill>
            <a:srgbClr val="4F81BC"/>
          </a:solidFill>
        </p:spPr>
        <p:txBody>
          <a:bodyPr wrap="square" lIns="0" tIns="0" rIns="0" bIns="0" rtlCol="0"/>
          <a:lstStyle/>
          <a:p>
            <a:endParaRPr/>
          </a:p>
        </p:txBody>
      </p:sp>
      <p:sp>
        <p:nvSpPr>
          <p:cNvPr id="25" name="object 25"/>
          <p:cNvSpPr/>
          <p:nvPr/>
        </p:nvSpPr>
        <p:spPr>
          <a:xfrm>
            <a:off x="1143761" y="2439161"/>
            <a:ext cx="533400" cy="533400"/>
          </a:xfrm>
          <a:custGeom>
            <a:avLst/>
            <a:gdLst/>
            <a:ahLst/>
            <a:cxnLst/>
            <a:rect l="l" t="t" r="r" b="b"/>
            <a:pathLst>
              <a:path w="533400" h="533400">
                <a:moveTo>
                  <a:pt x="0" y="203708"/>
                </a:moveTo>
                <a:lnTo>
                  <a:pt x="203707" y="203708"/>
                </a:lnTo>
                <a:lnTo>
                  <a:pt x="266700" y="0"/>
                </a:lnTo>
                <a:lnTo>
                  <a:pt x="329691" y="203708"/>
                </a:lnTo>
                <a:lnTo>
                  <a:pt x="533400" y="203708"/>
                </a:lnTo>
                <a:lnTo>
                  <a:pt x="368553" y="329691"/>
                </a:lnTo>
                <a:lnTo>
                  <a:pt x="431546" y="533400"/>
                </a:lnTo>
                <a:lnTo>
                  <a:pt x="266700" y="407415"/>
                </a:lnTo>
                <a:lnTo>
                  <a:pt x="101866" y="533400"/>
                </a:lnTo>
                <a:lnTo>
                  <a:pt x="164846" y="329691"/>
                </a:lnTo>
                <a:lnTo>
                  <a:pt x="0" y="203708"/>
                </a:lnTo>
                <a:close/>
              </a:path>
            </a:pathLst>
          </a:custGeom>
          <a:ln w="25908">
            <a:solidFill>
              <a:srgbClr val="385D89"/>
            </a:solidFill>
          </a:ln>
        </p:spPr>
        <p:txBody>
          <a:bodyPr wrap="square" lIns="0" tIns="0" rIns="0" bIns="0" rtlCol="0"/>
          <a:lstStyle/>
          <a:p>
            <a:endParaRPr/>
          </a:p>
        </p:txBody>
      </p:sp>
      <p:sp>
        <p:nvSpPr>
          <p:cNvPr id="26" name="object 26"/>
          <p:cNvSpPr/>
          <p:nvPr/>
        </p:nvSpPr>
        <p:spPr>
          <a:xfrm>
            <a:off x="1143761" y="1219961"/>
            <a:ext cx="533400" cy="533400"/>
          </a:xfrm>
          <a:custGeom>
            <a:avLst/>
            <a:gdLst/>
            <a:ahLst/>
            <a:cxnLst/>
            <a:rect l="l" t="t" r="r" b="b"/>
            <a:pathLst>
              <a:path w="533400" h="533400">
                <a:moveTo>
                  <a:pt x="533400" y="203708"/>
                </a:moveTo>
                <a:lnTo>
                  <a:pt x="0" y="203708"/>
                </a:lnTo>
                <a:lnTo>
                  <a:pt x="164846" y="329691"/>
                </a:lnTo>
                <a:lnTo>
                  <a:pt x="101866" y="533400"/>
                </a:lnTo>
                <a:lnTo>
                  <a:pt x="266700" y="407415"/>
                </a:lnTo>
                <a:lnTo>
                  <a:pt x="392588" y="407415"/>
                </a:lnTo>
                <a:lnTo>
                  <a:pt x="368553" y="329691"/>
                </a:lnTo>
                <a:lnTo>
                  <a:pt x="533400" y="203708"/>
                </a:lnTo>
                <a:close/>
              </a:path>
              <a:path w="533400" h="533400">
                <a:moveTo>
                  <a:pt x="392588" y="407415"/>
                </a:moveTo>
                <a:lnTo>
                  <a:pt x="266700" y="407415"/>
                </a:lnTo>
                <a:lnTo>
                  <a:pt x="431546" y="533400"/>
                </a:lnTo>
                <a:lnTo>
                  <a:pt x="392588" y="407415"/>
                </a:lnTo>
                <a:close/>
              </a:path>
              <a:path w="533400" h="533400">
                <a:moveTo>
                  <a:pt x="266700" y="0"/>
                </a:moveTo>
                <a:lnTo>
                  <a:pt x="203707" y="203708"/>
                </a:lnTo>
                <a:lnTo>
                  <a:pt x="329691" y="203708"/>
                </a:lnTo>
                <a:lnTo>
                  <a:pt x="266700" y="0"/>
                </a:lnTo>
                <a:close/>
              </a:path>
            </a:pathLst>
          </a:custGeom>
          <a:solidFill>
            <a:srgbClr val="4F81BC"/>
          </a:solidFill>
        </p:spPr>
        <p:txBody>
          <a:bodyPr wrap="square" lIns="0" tIns="0" rIns="0" bIns="0" rtlCol="0"/>
          <a:lstStyle/>
          <a:p>
            <a:endParaRPr/>
          </a:p>
        </p:txBody>
      </p:sp>
      <p:sp>
        <p:nvSpPr>
          <p:cNvPr id="27" name="object 27"/>
          <p:cNvSpPr/>
          <p:nvPr/>
        </p:nvSpPr>
        <p:spPr>
          <a:xfrm>
            <a:off x="1143761" y="1219961"/>
            <a:ext cx="533400" cy="533400"/>
          </a:xfrm>
          <a:custGeom>
            <a:avLst/>
            <a:gdLst/>
            <a:ahLst/>
            <a:cxnLst/>
            <a:rect l="l" t="t" r="r" b="b"/>
            <a:pathLst>
              <a:path w="533400" h="533400">
                <a:moveTo>
                  <a:pt x="0" y="203708"/>
                </a:moveTo>
                <a:lnTo>
                  <a:pt x="203707" y="203708"/>
                </a:lnTo>
                <a:lnTo>
                  <a:pt x="266700" y="0"/>
                </a:lnTo>
                <a:lnTo>
                  <a:pt x="329691" y="203708"/>
                </a:lnTo>
                <a:lnTo>
                  <a:pt x="533400" y="203708"/>
                </a:lnTo>
                <a:lnTo>
                  <a:pt x="368553" y="329691"/>
                </a:lnTo>
                <a:lnTo>
                  <a:pt x="431546" y="533400"/>
                </a:lnTo>
                <a:lnTo>
                  <a:pt x="266700" y="407415"/>
                </a:lnTo>
                <a:lnTo>
                  <a:pt x="101866" y="533400"/>
                </a:lnTo>
                <a:lnTo>
                  <a:pt x="164846" y="329691"/>
                </a:lnTo>
                <a:lnTo>
                  <a:pt x="0" y="203708"/>
                </a:lnTo>
                <a:close/>
              </a:path>
            </a:pathLst>
          </a:custGeom>
          <a:ln w="25908">
            <a:solidFill>
              <a:srgbClr val="385D89"/>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81330"/>
            <a:ext cx="8072755" cy="4806315"/>
          </a:xfrm>
          <a:prstGeom prst="rect">
            <a:avLst/>
          </a:prstGeom>
        </p:spPr>
        <p:txBody>
          <a:bodyPr vert="horz" wrap="square" lIns="0" tIns="13335" rIns="0" bIns="0" rtlCol="0">
            <a:spAutoFit/>
          </a:bodyPr>
          <a:lstStyle/>
          <a:p>
            <a:pPr marL="355600" marR="6985" indent="-342900">
              <a:lnSpc>
                <a:spcPct val="100000"/>
              </a:lnSpc>
              <a:spcBef>
                <a:spcPts val="105"/>
              </a:spcBef>
              <a:buFont typeface="Arial"/>
              <a:buChar char="•"/>
              <a:tabLst>
                <a:tab pos="354965" algn="l"/>
                <a:tab pos="355600" algn="l"/>
                <a:tab pos="1586865" algn="l"/>
                <a:tab pos="3028950" algn="l"/>
                <a:tab pos="4955540" algn="l"/>
                <a:tab pos="5897245" algn="l"/>
              </a:tabLst>
            </a:pPr>
            <a:r>
              <a:rPr sz="3200" spc="-5" dirty="0">
                <a:solidFill>
                  <a:srgbClr val="404040"/>
                </a:solidFill>
                <a:latin typeface="Berlin Sans FB"/>
                <a:cs typeface="Berlin Sans FB"/>
              </a:rPr>
              <a:t>Th</a:t>
            </a:r>
            <a:r>
              <a:rPr sz="3200" dirty="0">
                <a:solidFill>
                  <a:srgbClr val="404040"/>
                </a:solidFill>
                <a:latin typeface="Berlin Sans FB"/>
                <a:cs typeface="Berlin Sans FB"/>
              </a:rPr>
              <a:t>e	</a:t>
            </a:r>
            <a:r>
              <a:rPr sz="3200" spc="-15" dirty="0">
                <a:solidFill>
                  <a:srgbClr val="404040"/>
                </a:solidFill>
                <a:latin typeface="Berlin Sans FB"/>
                <a:cs typeface="Berlin Sans FB"/>
              </a:rPr>
              <a:t>b</a:t>
            </a:r>
            <a:r>
              <a:rPr sz="3200" spc="-5" dirty="0">
                <a:solidFill>
                  <a:srgbClr val="404040"/>
                </a:solidFill>
                <a:latin typeface="Berlin Sans FB"/>
                <a:cs typeface="Berlin Sans FB"/>
              </a:rPr>
              <a:t>asi</a:t>
            </a:r>
            <a:r>
              <a:rPr sz="3200" dirty="0">
                <a:solidFill>
                  <a:srgbClr val="404040"/>
                </a:solidFill>
                <a:latin typeface="Berlin Sans FB"/>
                <a:cs typeface="Berlin Sans FB"/>
              </a:rPr>
              <a:t>c	</a:t>
            </a:r>
            <a:r>
              <a:rPr sz="3200" spc="-20" dirty="0">
                <a:solidFill>
                  <a:srgbClr val="404040"/>
                </a:solidFill>
                <a:latin typeface="Berlin Sans FB"/>
                <a:cs typeface="Berlin Sans FB"/>
              </a:rPr>
              <a:t>c</a:t>
            </a:r>
            <a:r>
              <a:rPr sz="3200" spc="-5" dirty="0">
                <a:solidFill>
                  <a:srgbClr val="404040"/>
                </a:solidFill>
                <a:latin typeface="Berlin Sans FB"/>
                <a:cs typeface="Berlin Sans FB"/>
              </a:rPr>
              <a:t>onc</a:t>
            </a:r>
            <a:r>
              <a:rPr sz="3200" spc="-15" dirty="0">
                <a:solidFill>
                  <a:srgbClr val="404040"/>
                </a:solidFill>
                <a:latin typeface="Berlin Sans FB"/>
                <a:cs typeface="Berlin Sans FB"/>
              </a:rPr>
              <a:t>e</a:t>
            </a:r>
            <a:r>
              <a:rPr sz="3200" dirty="0">
                <a:solidFill>
                  <a:srgbClr val="404040"/>
                </a:solidFill>
                <a:latin typeface="Berlin Sans FB"/>
                <a:cs typeface="Berlin Sans FB"/>
              </a:rPr>
              <a:t>pt	</a:t>
            </a:r>
            <a:r>
              <a:rPr sz="3200" spc="-10" dirty="0">
                <a:solidFill>
                  <a:srgbClr val="404040"/>
                </a:solidFill>
                <a:latin typeface="Berlin Sans FB"/>
                <a:cs typeface="Berlin Sans FB"/>
              </a:rPr>
              <a:t>o</a:t>
            </a:r>
            <a:r>
              <a:rPr sz="3200" dirty="0">
                <a:solidFill>
                  <a:srgbClr val="404040"/>
                </a:solidFill>
                <a:latin typeface="Berlin Sans FB"/>
                <a:cs typeface="Berlin Sans FB"/>
              </a:rPr>
              <a:t>f	perf</a:t>
            </a:r>
            <a:r>
              <a:rPr sz="3200" spc="-15" dirty="0">
                <a:solidFill>
                  <a:srgbClr val="404040"/>
                </a:solidFill>
                <a:latin typeface="Berlin Sans FB"/>
                <a:cs typeface="Berlin Sans FB"/>
              </a:rPr>
              <a:t>o</a:t>
            </a:r>
            <a:r>
              <a:rPr sz="3200" dirty="0">
                <a:solidFill>
                  <a:srgbClr val="404040"/>
                </a:solidFill>
                <a:latin typeface="Berlin Sans FB"/>
                <a:cs typeface="Berlin Sans FB"/>
              </a:rPr>
              <a:t>r</a:t>
            </a:r>
            <a:r>
              <a:rPr sz="3200" spc="-10" dirty="0">
                <a:solidFill>
                  <a:srgbClr val="404040"/>
                </a:solidFill>
                <a:latin typeface="Berlin Sans FB"/>
                <a:cs typeface="Berlin Sans FB"/>
              </a:rPr>
              <a:t>m</a:t>
            </a:r>
            <a:r>
              <a:rPr sz="3200" spc="-5" dirty="0">
                <a:solidFill>
                  <a:srgbClr val="404040"/>
                </a:solidFill>
                <a:latin typeface="Berlin Sans FB"/>
                <a:cs typeface="Berlin Sans FB"/>
              </a:rPr>
              <a:t>ance  </a:t>
            </a:r>
            <a:r>
              <a:rPr sz="3200" dirty="0">
                <a:solidFill>
                  <a:srgbClr val="404040"/>
                </a:solidFill>
                <a:latin typeface="Berlin Sans FB"/>
                <a:cs typeface="Berlin Sans FB"/>
              </a:rPr>
              <a:t>measurement</a:t>
            </a:r>
            <a:r>
              <a:rPr sz="3200" spc="-45" dirty="0">
                <a:solidFill>
                  <a:srgbClr val="404040"/>
                </a:solidFill>
                <a:latin typeface="Berlin Sans FB"/>
                <a:cs typeface="Berlin Sans FB"/>
              </a:rPr>
              <a:t> </a:t>
            </a:r>
            <a:r>
              <a:rPr sz="3200" spc="-5" dirty="0">
                <a:solidFill>
                  <a:srgbClr val="404040"/>
                </a:solidFill>
                <a:latin typeface="Berlin Sans FB"/>
                <a:cs typeface="Berlin Sans FB"/>
              </a:rPr>
              <a:t>involves:</a:t>
            </a:r>
            <a:endParaRPr sz="3200">
              <a:latin typeface="Berlin Sans FB"/>
              <a:cs typeface="Berlin Sans FB"/>
            </a:endParaRPr>
          </a:p>
          <a:p>
            <a:pPr>
              <a:lnSpc>
                <a:spcPct val="100000"/>
              </a:lnSpc>
              <a:spcBef>
                <a:spcPts val="30"/>
              </a:spcBef>
            </a:pPr>
            <a:endParaRPr sz="4650">
              <a:latin typeface="Times New Roman"/>
              <a:cs typeface="Times New Roman"/>
            </a:endParaRPr>
          </a:p>
          <a:p>
            <a:pPr marL="527685" marR="5080" indent="-515620">
              <a:lnSpc>
                <a:spcPct val="100000"/>
              </a:lnSpc>
              <a:buSzPct val="96875"/>
              <a:buAutoNum type="alphaLcParenBoth"/>
              <a:tabLst>
                <a:tab pos="528320" algn="l"/>
              </a:tabLst>
            </a:pPr>
            <a:r>
              <a:rPr sz="3200" dirty="0">
                <a:solidFill>
                  <a:srgbClr val="404040"/>
                </a:solidFill>
                <a:latin typeface="Berlin Sans FB"/>
                <a:cs typeface="Berlin Sans FB"/>
              </a:rPr>
              <a:t>planning </a:t>
            </a:r>
            <a:r>
              <a:rPr sz="3200" spc="-5" dirty="0">
                <a:solidFill>
                  <a:srgbClr val="404040"/>
                </a:solidFill>
                <a:latin typeface="Berlin Sans FB"/>
                <a:cs typeface="Berlin Sans FB"/>
              </a:rPr>
              <a:t>and meeting established operating  goals/standards;</a:t>
            </a:r>
            <a:endParaRPr sz="3200">
              <a:latin typeface="Berlin Sans FB"/>
              <a:cs typeface="Berlin Sans FB"/>
            </a:endParaRPr>
          </a:p>
          <a:p>
            <a:pPr marL="527685" marR="6985" indent="-515620">
              <a:lnSpc>
                <a:spcPct val="100000"/>
              </a:lnSpc>
              <a:spcBef>
                <a:spcPts val="765"/>
              </a:spcBef>
              <a:buSzPct val="96875"/>
              <a:buAutoNum type="alphaLcParenBoth"/>
              <a:tabLst>
                <a:tab pos="664210" algn="l"/>
              </a:tabLst>
            </a:pPr>
            <a:r>
              <a:rPr sz="3200" spc="-5" dirty="0">
                <a:solidFill>
                  <a:srgbClr val="404040"/>
                </a:solidFill>
                <a:latin typeface="Berlin Sans FB"/>
                <a:cs typeface="Berlin Sans FB"/>
              </a:rPr>
              <a:t>detecting </a:t>
            </a:r>
            <a:r>
              <a:rPr sz="3200" dirty="0">
                <a:solidFill>
                  <a:srgbClr val="404040"/>
                </a:solidFill>
                <a:latin typeface="Berlin Sans FB"/>
                <a:cs typeface="Berlin Sans FB"/>
              </a:rPr>
              <a:t>deviations </a:t>
            </a:r>
            <a:r>
              <a:rPr sz="3200" spc="-5" dirty="0">
                <a:solidFill>
                  <a:srgbClr val="404040"/>
                </a:solidFill>
                <a:latin typeface="Berlin Sans FB"/>
                <a:cs typeface="Berlin Sans FB"/>
              </a:rPr>
              <a:t>from </a:t>
            </a:r>
            <a:r>
              <a:rPr sz="3200" dirty="0">
                <a:solidFill>
                  <a:srgbClr val="404040"/>
                </a:solidFill>
                <a:latin typeface="Berlin Sans FB"/>
                <a:cs typeface="Berlin Sans FB"/>
              </a:rPr>
              <a:t>planned </a:t>
            </a:r>
            <a:r>
              <a:rPr sz="3200" spc="-5" dirty="0">
                <a:solidFill>
                  <a:srgbClr val="404040"/>
                </a:solidFill>
                <a:latin typeface="Berlin Sans FB"/>
                <a:cs typeface="Berlin Sans FB"/>
              </a:rPr>
              <a:t>levels </a:t>
            </a:r>
            <a:r>
              <a:rPr sz="3200" spc="-10" dirty="0">
                <a:solidFill>
                  <a:srgbClr val="404040"/>
                </a:solidFill>
                <a:latin typeface="Berlin Sans FB"/>
                <a:cs typeface="Berlin Sans FB"/>
              </a:rPr>
              <a:t>of  </a:t>
            </a:r>
            <a:r>
              <a:rPr sz="3200" dirty="0">
                <a:solidFill>
                  <a:srgbClr val="404040"/>
                </a:solidFill>
                <a:latin typeface="Berlin Sans FB"/>
                <a:cs typeface="Berlin Sans FB"/>
              </a:rPr>
              <a:t>performance;</a:t>
            </a:r>
            <a:r>
              <a:rPr sz="3200" spc="-55" dirty="0">
                <a:solidFill>
                  <a:srgbClr val="404040"/>
                </a:solidFill>
                <a:latin typeface="Berlin Sans FB"/>
                <a:cs typeface="Berlin Sans FB"/>
              </a:rPr>
              <a:t> </a:t>
            </a:r>
            <a:r>
              <a:rPr sz="3200" spc="-5" dirty="0">
                <a:solidFill>
                  <a:srgbClr val="404040"/>
                </a:solidFill>
                <a:latin typeface="Berlin Sans FB"/>
                <a:cs typeface="Berlin Sans FB"/>
              </a:rPr>
              <a:t>and</a:t>
            </a:r>
            <a:endParaRPr sz="3200">
              <a:latin typeface="Berlin Sans FB"/>
              <a:cs typeface="Berlin Sans FB"/>
            </a:endParaRPr>
          </a:p>
          <a:p>
            <a:pPr marL="527685" marR="5080" indent="-515620">
              <a:lnSpc>
                <a:spcPct val="100000"/>
              </a:lnSpc>
              <a:spcBef>
                <a:spcPts val="770"/>
              </a:spcBef>
              <a:buClr>
                <a:srgbClr val="404040"/>
              </a:buClr>
              <a:buSzPct val="96875"/>
              <a:buFont typeface="Berlin Sans FB"/>
              <a:buAutoNum type="alphaLcParenBoth"/>
              <a:tabLst>
                <a:tab pos="598805" algn="l"/>
              </a:tabLst>
            </a:pPr>
            <a:r>
              <a:rPr dirty="0"/>
              <a:t>	</a:t>
            </a:r>
            <a:r>
              <a:rPr sz="3200" dirty="0">
                <a:solidFill>
                  <a:srgbClr val="404040"/>
                </a:solidFill>
                <a:latin typeface="Berlin Sans FB"/>
                <a:cs typeface="Berlin Sans FB"/>
              </a:rPr>
              <a:t>restoring </a:t>
            </a:r>
            <a:r>
              <a:rPr sz="3200" spc="-5" dirty="0">
                <a:solidFill>
                  <a:srgbClr val="404040"/>
                </a:solidFill>
                <a:latin typeface="Berlin Sans FB"/>
                <a:cs typeface="Berlin Sans FB"/>
              </a:rPr>
              <a:t>performance to </a:t>
            </a:r>
            <a:r>
              <a:rPr sz="3200" dirty="0">
                <a:solidFill>
                  <a:srgbClr val="404040"/>
                </a:solidFill>
                <a:latin typeface="Berlin Sans FB"/>
                <a:cs typeface="Berlin Sans FB"/>
              </a:rPr>
              <a:t>the </a:t>
            </a:r>
            <a:r>
              <a:rPr sz="3200" spc="-5" dirty="0">
                <a:solidFill>
                  <a:srgbClr val="404040"/>
                </a:solidFill>
                <a:latin typeface="Berlin Sans FB"/>
                <a:cs typeface="Berlin Sans FB"/>
              </a:rPr>
              <a:t>planned levels  or achieving </a:t>
            </a:r>
            <a:r>
              <a:rPr sz="3200" dirty="0">
                <a:solidFill>
                  <a:srgbClr val="404040"/>
                </a:solidFill>
                <a:latin typeface="Berlin Sans FB"/>
                <a:cs typeface="Berlin Sans FB"/>
              </a:rPr>
              <a:t>new </a:t>
            </a:r>
            <a:r>
              <a:rPr sz="3200" spc="-5" dirty="0">
                <a:solidFill>
                  <a:srgbClr val="404040"/>
                </a:solidFill>
                <a:latin typeface="Berlin Sans FB"/>
                <a:cs typeface="Berlin Sans FB"/>
              </a:rPr>
              <a:t>levels </a:t>
            </a:r>
            <a:r>
              <a:rPr sz="3200" dirty="0">
                <a:solidFill>
                  <a:srgbClr val="404040"/>
                </a:solidFill>
                <a:latin typeface="Berlin Sans FB"/>
                <a:cs typeface="Berlin Sans FB"/>
              </a:rPr>
              <a:t>of</a:t>
            </a:r>
            <a:r>
              <a:rPr sz="3200" spc="-60" dirty="0">
                <a:solidFill>
                  <a:srgbClr val="404040"/>
                </a:solidFill>
                <a:latin typeface="Berlin Sans FB"/>
                <a:cs typeface="Berlin Sans FB"/>
              </a:rPr>
              <a:t> </a:t>
            </a:r>
            <a:r>
              <a:rPr sz="3200" dirty="0">
                <a:solidFill>
                  <a:srgbClr val="404040"/>
                </a:solidFill>
                <a:latin typeface="Berlin Sans FB"/>
                <a:cs typeface="Berlin Sans FB"/>
              </a:rPr>
              <a:t>performance.</a:t>
            </a:r>
            <a:endParaRPr sz="3200">
              <a:latin typeface="Berlin Sans FB"/>
              <a:cs typeface="Berlin Sans FB"/>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25322"/>
            <a:ext cx="5683250" cy="696595"/>
          </a:xfrm>
          <a:prstGeom prst="rect">
            <a:avLst/>
          </a:prstGeom>
        </p:spPr>
        <p:txBody>
          <a:bodyPr vert="horz" wrap="square" lIns="0" tIns="13335" rIns="0" bIns="0" rtlCol="0">
            <a:spAutoFit/>
          </a:bodyPr>
          <a:lstStyle/>
          <a:p>
            <a:pPr marL="12700">
              <a:lnSpc>
                <a:spcPct val="100000"/>
              </a:lnSpc>
              <a:spcBef>
                <a:spcPts val="105"/>
              </a:spcBef>
            </a:pPr>
            <a:r>
              <a:rPr sz="4400" spc="45" dirty="0"/>
              <a:t>Benefits </a:t>
            </a:r>
            <a:r>
              <a:rPr sz="4400" spc="40" dirty="0"/>
              <a:t>of</a:t>
            </a:r>
            <a:r>
              <a:rPr sz="4400" spc="-300" dirty="0"/>
              <a:t> </a:t>
            </a:r>
            <a:r>
              <a:rPr sz="4400" spc="200" dirty="0"/>
              <a:t>Measurement</a:t>
            </a:r>
            <a:endParaRPr sz="4400"/>
          </a:p>
        </p:txBody>
      </p:sp>
      <p:sp>
        <p:nvSpPr>
          <p:cNvPr id="3" name="object 3"/>
          <p:cNvSpPr txBox="1"/>
          <p:nvPr/>
        </p:nvSpPr>
        <p:spPr>
          <a:xfrm>
            <a:off x="535940" y="1395730"/>
            <a:ext cx="8041640" cy="4615815"/>
          </a:xfrm>
          <a:prstGeom prst="rect">
            <a:avLst/>
          </a:prstGeom>
        </p:spPr>
        <p:txBody>
          <a:bodyPr vert="horz" wrap="square" lIns="0" tIns="33655" rIns="0" bIns="0" rtlCol="0">
            <a:spAutoFit/>
          </a:bodyPr>
          <a:lstStyle/>
          <a:p>
            <a:pPr marL="354965" marR="278130" indent="-342900">
              <a:lnSpc>
                <a:spcPct val="95800"/>
              </a:lnSpc>
              <a:spcBef>
                <a:spcPts val="265"/>
              </a:spcBef>
              <a:buFont typeface="Arial"/>
              <a:buChar char="•"/>
              <a:tabLst>
                <a:tab pos="354965" algn="l"/>
                <a:tab pos="355600" algn="l"/>
              </a:tabLst>
            </a:pPr>
            <a:r>
              <a:rPr sz="3200" spc="-5" dirty="0">
                <a:solidFill>
                  <a:srgbClr val="404040"/>
                </a:solidFill>
                <a:latin typeface="Berlin Sans FB"/>
                <a:cs typeface="Berlin Sans FB"/>
              </a:rPr>
              <a:t>To </a:t>
            </a:r>
            <a:r>
              <a:rPr sz="3200" dirty="0">
                <a:solidFill>
                  <a:srgbClr val="404040"/>
                </a:solidFill>
                <a:latin typeface="Berlin Sans FB"/>
                <a:cs typeface="Berlin Sans FB"/>
              </a:rPr>
              <a:t>identify whether the company </a:t>
            </a:r>
            <a:r>
              <a:rPr sz="3200" spc="-5" dirty="0">
                <a:solidFill>
                  <a:srgbClr val="404040"/>
                </a:solidFill>
                <a:latin typeface="Berlin Sans FB"/>
                <a:cs typeface="Berlin Sans FB"/>
              </a:rPr>
              <a:t>is </a:t>
            </a:r>
            <a:r>
              <a:rPr sz="3200" dirty="0">
                <a:solidFill>
                  <a:srgbClr val="404040"/>
                </a:solidFill>
                <a:latin typeface="Berlin Sans FB"/>
                <a:cs typeface="Berlin Sans FB"/>
              </a:rPr>
              <a:t>meeting  customer requirements. </a:t>
            </a:r>
            <a:r>
              <a:rPr sz="3350" i="1" spc="-100" dirty="0">
                <a:solidFill>
                  <a:srgbClr val="404040"/>
                </a:solidFill>
                <a:latin typeface="Berlin Sans FB"/>
                <a:cs typeface="Berlin Sans FB"/>
              </a:rPr>
              <a:t>How </a:t>
            </a:r>
            <a:r>
              <a:rPr sz="3350" i="1" spc="-90" dirty="0">
                <a:solidFill>
                  <a:srgbClr val="404040"/>
                </a:solidFill>
                <a:latin typeface="Berlin Sans FB"/>
                <a:cs typeface="Berlin Sans FB"/>
              </a:rPr>
              <a:t>do we </a:t>
            </a:r>
            <a:r>
              <a:rPr sz="3350" i="1" spc="-85" dirty="0">
                <a:solidFill>
                  <a:srgbClr val="404040"/>
                </a:solidFill>
                <a:latin typeface="Berlin Sans FB"/>
                <a:cs typeface="Berlin Sans FB"/>
              </a:rPr>
              <a:t>know  </a:t>
            </a:r>
            <a:r>
              <a:rPr sz="3350" i="1" spc="-65" dirty="0">
                <a:solidFill>
                  <a:srgbClr val="404040"/>
                </a:solidFill>
                <a:latin typeface="Berlin Sans FB"/>
                <a:cs typeface="Berlin Sans FB"/>
              </a:rPr>
              <a:t>that </a:t>
            </a:r>
            <a:r>
              <a:rPr sz="3350" i="1" spc="-85" dirty="0">
                <a:solidFill>
                  <a:srgbClr val="404040"/>
                </a:solidFill>
                <a:latin typeface="Berlin Sans FB"/>
                <a:cs typeface="Berlin Sans FB"/>
              </a:rPr>
              <a:t>we </a:t>
            </a:r>
            <a:r>
              <a:rPr sz="3350" i="1" spc="-70" dirty="0">
                <a:solidFill>
                  <a:srgbClr val="404040"/>
                </a:solidFill>
                <a:latin typeface="Berlin Sans FB"/>
                <a:cs typeface="Berlin Sans FB"/>
              </a:rPr>
              <a:t>are providing the </a:t>
            </a:r>
            <a:r>
              <a:rPr sz="3350" i="1" spc="-65" dirty="0">
                <a:solidFill>
                  <a:srgbClr val="404040"/>
                </a:solidFill>
                <a:latin typeface="Berlin Sans FB"/>
                <a:cs typeface="Berlin Sans FB"/>
              </a:rPr>
              <a:t>services/products  that </a:t>
            </a:r>
            <a:r>
              <a:rPr sz="3350" i="1" spc="-75" dirty="0">
                <a:solidFill>
                  <a:srgbClr val="404040"/>
                </a:solidFill>
                <a:latin typeface="Berlin Sans FB"/>
                <a:cs typeface="Berlin Sans FB"/>
              </a:rPr>
              <a:t>our </a:t>
            </a:r>
            <a:r>
              <a:rPr sz="3350" i="1" spc="-70" dirty="0">
                <a:solidFill>
                  <a:srgbClr val="404040"/>
                </a:solidFill>
                <a:latin typeface="Berlin Sans FB"/>
                <a:cs typeface="Berlin Sans FB"/>
              </a:rPr>
              <a:t>customers</a:t>
            </a:r>
            <a:r>
              <a:rPr sz="3350" i="1" spc="15" dirty="0">
                <a:solidFill>
                  <a:srgbClr val="404040"/>
                </a:solidFill>
                <a:latin typeface="Berlin Sans FB"/>
                <a:cs typeface="Berlin Sans FB"/>
              </a:rPr>
              <a:t> </a:t>
            </a:r>
            <a:r>
              <a:rPr sz="3350" i="1" spc="-65" dirty="0">
                <a:solidFill>
                  <a:srgbClr val="404040"/>
                </a:solidFill>
                <a:latin typeface="Berlin Sans FB"/>
                <a:cs typeface="Berlin Sans FB"/>
              </a:rPr>
              <a:t>require?</a:t>
            </a:r>
            <a:endParaRPr sz="3350">
              <a:latin typeface="Berlin Sans FB"/>
              <a:cs typeface="Berlin Sans FB"/>
            </a:endParaRPr>
          </a:p>
          <a:p>
            <a:pPr>
              <a:lnSpc>
                <a:spcPct val="100000"/>
              </a:lnSpc>
              <a:spcBef>
                <a:spcPts val="45"/>
              </a:spcBef>
              <a:buClr>
                <a:srgbClr val="404040"/>
              </a:buClr>
              <a:buFont typeface="Arial"/>
              <a:buChar char="•"/>
            </a:pPr>
            <a:endParaRPr sz="4750">
              <a:latin typeface="Times New Roman"/>
              <a:cs typeface="Times New Roman"/>
            </a:endParaRPr>
          </a:p>
          <a:p>
            <a:pPr marL="354965" marR="5080" indent="-342900">
              <a:lnSpc>
                <a:spcPct val="95800"/>
              </a:lnSpc>
              <a:buFont typeface="Arial"/>
              <a:buChar char="•"/>
              <a:tabLst>
                <a:tab pos="354965" algn="l"/>
                <a:tab pos="355600" algn="l"/>
              </a:tabLst>
            </a:pPr>
            <a:r>
              <a:rPr sz="3200" spc="-5" dirty="0">
                <a:solidFill>
                  <a:srgbClr val="404040"/>
                </a:solidFill>
                <a:latin typeface="Berlin Sans FB"/>
                <a:cs typeface="Berlin Sans FB"/>
              </a:rPr>
              <a:t>To </a:t>
            </a:r>
            <a:r>
              <a:rPr sz="3200" dirty="0">
                <a:solidFill>
                  <a:srgbClr val="404040"/>
                </a:solidFill>
                <a:latin typeface="Berlin Sans FB"/>
                <a:cs typeface="Berlin Sans FB"/>
              </a:rPr>
              <a:t>help us understand the company’s  processes. </a:t>
            </a:r>
            <a:r>
              <a:rPr sz="3350" i="1" spc="-80" dirty="0">
                <a:solidFill>
                  <a:srgbClr val="404040"/>
                </a:solidFill>
                <a:latin typeface="Berlin Sans FB"/>
                <a:cs typeface="Berlin Sans FB"/>
              </a:rPr>
              <a:t>To </a:t>
            </a:r>
            <a:r>
              <a:rPr sz="3350" i="1" spc="-70" dirty="0">
                <a:solidFill>
                  <a:srgbClr val="404040"/>
                </a:solidFill>
                <a:latin typeface="Berlin Sans FB"/>
                <a:cs typeface="Berlin Sans FB"/>
              </a:rPr>
              <a:t>confirm </a:t>
            </a:r>
            <a:r>
              <a:rPr sz="3350" i="1" spc="-80" dirty="0">
                <a:solidFill>
                  <a:srgbClr val="404040"/>
                </a:solidFill>
                <a:latin typeface="Berlin Sans FB"/>
                <a:cs typeface="Berlin Sans FB"/>
              </a:rPr>
              <a:t>what </a:t>
            </a:r>
            <a:r>
              <a:rPr sz="3350" i="1" spc="-90" dirty="0">
                <a:solidFill>
                  <a:srgbClr val="404040"/>
                </a:solidFill>
                <a:latin typeface="Berlin Sans FB"/>
                <a:cs typeface="Berlin Sans FB"/>
              </a:rPr>
              <a:t>we </a:t>
            </a:r>
            <a:r>
              <a:rPr sz="3350" i="1" spc="-85" dirty="0">
                <a:solidFill>
                  <a:srgbClr val="404040"/>
                </a:solidFill>
                <a:latin typeface="Berlin Sans FB"/>
                <a:cs typeface="Berlin Sans FB"/>
              </a:rPr>
              <a:t>know </a:t>
            </a:r>
            <a:r>
              <a:rPr sz="3350" i="1" spc="-70" dirty="0">
                <a:solidFill>
                  <a:srgbClr val="404040"/>
                </a:solidFill>
                <a:latin typeface="Berlin Sans FB"/>
                <a:cs typeface="Berlin Sans FB"/>
              </a:rPr>
              <a:t>or </a:t>
            </a:r>
            <a:r>
              <a:rPr sz="3350" i="1" spc="-65" dirty="0">
                <a:solidFill>
                  <a:srgbClr val="404040"/>
                </a:solidFill>
                <a:latin typeface="Berlin Sans FB"/>
                <a:cs typeface="Berlin Sans FB"/>
              </a:rPr>
              <a:t>reveal  </a:t>
            </a:r>
            <a:r>
              <a:rPr sz="3350" i="1" spc="-80" dirty="0">
                <a:solidFill>
                  <a:srgbClr val="404040"/>
                </a:solidFill>
                <a:latin typeface="Berlin Sans FB"/>
                <a:cs typeface="Berlin Sans FB"/>
              </a:rPr>
              <a:t>what </a:t>
            </a:r>
            <a:r>
              <a:rPr sz="3350" i="1" spc="-90" dirty="0">
                <a:solidFill>
                  <a:srgbClr val="404040"/>
                </a:solidFill>
                <a:latin typeface="Berlin Sans FB"/>
                <a:cs typeface="Berlin Sans FB"/>
              </a:rPr>
              <a:t>we </a:t>
            </a:r>
            <a:r>
              <a:rPr sz="3350" i="1" spc="-70" dirty="0">
                <a:solidFill>
                  <a:srgbClr val="404040"/>
                </a:solidFill>
                <a:latin typeface="Berlin Sans FB"/>
                <a:cs typeface="Berlin Sans FB"/>
              </a:rPr>
              <a:t>don‘t </a:t>
            </a:r>
            <a:r>
              <a:rPr sz="3350" i="1" spc="-75" dirty="0">
                <a:solidFill>
                  <a:srgbClr val="404040"/>
                </a:solidFill>
                <a:latin typeface="Berlin Sans FB"/>
                <a:cs typeface="Berlin Sans FB"/>
              </a:rPr>
              <a:t>know. </a:t>
            </a:r>
            <a:r>
              <a:rPr sz="3350" i="1" spc="-90" dirty="0">
                <a:solidFill>
                  <a:srgbClr val="404040"/>
                </a:solidFill>
                <a:latin typeface="Berlin Sans FB"/>
                <a:cs typeface="Berlin Sans FB"/>
              </a:rPr>
              <a:t>Do </a:t>
            </a:r>
            <a:r>
              <a:rPr sz="3350" i="1" spc="-85" dirty="0">
                <a:solidFill>
                  <a:srgbClr val="404040"/>
                </a:solidFill>
                <a:latin typeface="Berlin Sans FB"/>
                <a:cs typeface="Berlin Sans FB"/>
              </a:rPr>
              <a:t>we know </a:t>
            </a:r>
            <a:r>
              <a:rPr sz="3350" i="1" spc="-75" dirty="0">
                <a:solidFill>
                  <a:srgbClr val="404040"/>
                </a:solidFill>
                <a:latin typeface="Berlin Sans FB"/>
                <a:cs typeface="Berlin Sans FB"/>
              </a:rPr>
              <a:t>where </a:t>
            </a:r>
            <a:r>
              <a:rPr sz="3350" i="1" spc="-70" dirty="0">
                <a:solidFill>
                  <a:srgbClr val="404040"/>
                </a:solidFill>
                <a:latin typeface="Berlin Sans FB"/>
                <a:cs typeface="Berlin Sans FB"/>
              </a:rPr>
              <a:t>the  problems are?</a:t>
            </a:r>
            <a:endParaRPr sz="3350">
              <a:latin typeface="Berlin Sans FB"/>
              <a:cs typeface="Berlin Sans F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81330"/>
            <a:ext cx="7962265" cy="5786120"/>
          </a:xfrm>
          <a:prstGeom prst="rect">
            <a:avLst/>
          </a:prstGeom>
        </p:spPr>
        <p:txBody>
          <a:bodyPr vert="horz" wrap="square" lIns="0" tIns="33655" rIns="0" bIns="0" rtlCol="0">
            <a:spAutoFit/>
          </a:bodyPr>
          <a:lstStyle/>
          <a:p>
            <a:pPr marL="354965" marR="156210" indent="-342900">
              <a:lnSpc>
                <a:spcPct val="95800"/>
              </a:lnSpc>
              <a:spcBef>
                <a:spcPts val="265"/>
              </a:spcBef>
              <a:buFont typeface="Arial"/>
              <a:buChar char="•"/>
              <a:tabLst>
                <a:tab pos="354965" algn="l"/>
                <a:tab pos="355600" algn="l"/>
              </a:tabLst>
            </a:pPr>
            <a:r>
              <a:rPr sz="3200" spc="-5" dirty="0">
                <a:solidFill>
                  <a:srgbClr val="404040"/>
                </a:solidFill>
                <a:latin typeface="Berlin Sans FB"/>
                <a:cs typeface="Berlin Sans FB"/>
              </a:rPr>
              <a:t>To </a:t>
            </a:r>
            <a:r>
              <a:rPr sz="3200" dirty="0">
                <a:solidFill>
                  <a:srgbClr val="404040"/>
                </a:solidFill>
                <a:latin typeface="Berlin Sans FB"/>
                <a:cs typeface="Berlin Sans FB"/>
              </a:rPr>
              <a:t>ensure </a:t>
            </a:r>
            <a:r>
              <a:rPr sz="3200" spc="-5" dirty="0">
                <a:solidFill>
                  <a:srgbClr val="404040"/>
                </a:solidFill>
                <a:latin typeface="Berlin Sans FB"/>
                <a:cs typeface="Berlin Sans FB"/>
              </a:rPr>
              <a:t>decisions are </a:t>
            </a:r>
            <a:r>
              <a:rPr sz="3200" dirty="0">
                <a:solidFill>
                  <a:srgbClr val="404040"/>
                </a:solidFill>
                <a:latin typeface="Berlin Sans FB"/>
                <a:cs typeface="Berlin Sans FB"/>
              </a:rPr>
              <a:t>based </a:t>
            </a:r>
            <a:r>
              <a:rPr sz="3200" spc="-5" dirty="0">
                <a:solidFill>
                  <a:srgbClr val="404040"/>
                </a:solidFill>
                <a:latin typeface="Berlin Sans FB"/>
                <a:cs typeface="Berlin Sans FB"/>
              </a:rPr>
              <a:t>on </a:t>
            </a:r>
            <a:r>
              <a:rPr sz="3200" dirty="0">
                <a:solidFill>
                  <a:srgbClr val="404040"/>
                </a:solidFill>
                <a:latin typeface="Berlin Sans FB"/>
                <a:cs typeface="Berlin Sans FB"/>
              </a:rPr>
              <a:t>fact, not </a:t>
            </a:r>
            <a:r>
              <a:rPr sz="3200" spc="-5" dirty="0">
                <a:solidFill>
                  <a:srgbClr val="404040"/>
                </a:solidFill>
                <a:latin typeface="Berlin Sans FB"/>
                <a:cs typeface="Berlin Sans FB"/>
              </a:rPr>
              <a:t>on  </a:t>
            </a:r>
            <a:r>
              <a:rPr sz="3200" dirty="0">
                <a:solidFill>
                  <a:srgbClr val="404040"/>
                </a:solidFill>
                <a:latin typeface="Berlin Sans FB"/>
                <a:cs typeface="Berlin Sans FB"/>
              </a:rPr>
              <a:t>emotion. </a:t>
            </a:r>
            <a:r>
              <a:rPr sz="3350" i="1" spc="-80" dirty="0">
                <a:solidFill>
                  <a:srgbClr val="404040"/>
                </a:solidFill>
                <a:latin typeface="Berlin Sans FB"/>
                <a:cs typeface="Berlin Sans FB"/>
              </a:rPr>
              <a:t>Are </a:t>
            </a:r>
            <a:r>
              <a:rPr sz="3350" i="1" spc="-75" dirty="0">
                <a:solidFill>
                  <a:srgbClr val="404040"/>
                </a:solidFill>
                <a:latin typeface="Berlin Sans FB"/>
                <a:cs typeface="Berlin Sans FB"/>
              </a:rPr>
              <a:t>our </a:t>
            </a:r>
            <a:r>
              <a:rPr sz="3350" i="1" spc="-60" dirty="0">
                <a:solidFill>
                  <a:srgbClr val="404040"/>
                </a:solidFill>
                <a:latin typeface="Berlin Sans FB"/>
                <a:cs typeface="Berlin Sans FB"/>
              </a:rPr>
              <a:t>decisions </a:t>
            </a:r>
            <a:r>
              <a:rPr sz="3350" i="1" spc="-80" dirty="0">
                <a:solidFill>
                  <a:srgbClr val="404040"/>
                </a:solidFill>
                <a:latin typeface="Berlin Sans FB"/>
                <a:cs typeface="Berlin Sans FB"/>
              </a:rPr>
              <a:t>based upon </a:t>
            </a:r>
            <a:r>
              <a:rPr sz="3350" i="1" spc="-65" dirty="0">
                <a:solidFill>
                  <a:srgbClr val="404040"/>
                </a:solidFill>
                <a:latin typeface="Berlin Sans FB"/>
                <a:cs typeface="Berlin Sans FB"/>
              </a:rPr>
              <a:t>well  </a:t>
            </a:r>
            <a:r>
              <a:rPr sz="3350" i="1" spc="-80" dirty="0">
                <a:solidFill>
                  <a:srgbClr val="404040"/>
                </a:solidFill>
                <a:latin typeface="Berlin Sans FB"/>
                <a:cs typeface="Berlin Sans FB"/>
              </a:rPr>
              <a:t>documented </a:t>
            </a:r>
            <a:r>
              <a:rPr sz="3350" i="1" spc="-65" dirty="0">
                <a:solidFill>
                  <a:srgbClr val="404040"/>
                </a:solidFill>
                <a:latin typeface="Berlin Sans FB"/>
                <a:cs typeface="Berlin Sans FB"/>
              </a:rPr>
              <a:t>facts </a:t>
            </a:r>
            <a:r>
              <a:rPr sz="3350" i="1" spc="-80" dirty="0">
                <a:solidFill>
                  <a:srgbClr val="404040"/>
                </a:solidFill>
                <a:latin typeface="Berlin Sans FB"/>
                <a:cs typeface="Berlin Sans FB"/>
              </a:rPr>
              <a:t>and </a:t>
            </a:r>
            <a:r>
              <a:rPr sz="3350" i="1" spc="-60" dirty="0">
                <a:solidFill>
                  <a:srgbClr val="404040"/>
                </a:solidFill>
                <a:latin typeface="Berlin Sans FB"/>
                <a:cs typeface="Berlin Sans FB"/>
              </a:rPr>
              <a:t>figures </a:t>
            </a:r>
            <a:r>
              <a:rPr sz="3350" i="1" spc="-65" dirty="0">
                <a:solidFill>
                  <a:srgbClr val="404040"/>
                </a:solidFill>
                <a:latin typeface="Berlin Sans FB"/>
                <a:cs typeface="Berlin Sans FB"/>
              </a:rPr>
              <a:t>or </a:t>
            </a:r>
            <a:r>
              <a:rPr sz="3350" i="1" spc="-80" dirty="0">
                <a:solidFill>
                  <a:srgbClr val="404040"/>
                </a:solidFill>
                <a:latin typeface="Berlin Sans FB"/>
                <a:cs typeface="Berlin Sans FB"/>
              </a:rPr>
              <a:t>on </a:t>
            </a:r>
            <a:r>
              <a:rPr sz="3350" i="1" spc="-60" dirty="0">
                <a:solidFill>
                  <a:srgbClr val="404040"/>
                </a:solidFill>
                <a:latin typeface="Berlin Sans FB"/>
                <a:cs typeface="Berlin Sans FB"/>
              </a:rPr>
              <a:t>intuition  </a:t>
            </a:r>
            <a:r>
              <a:rPr sz="3350" i="1" spc="-80" dirty="0">
                <a:solidFill>
                  <a:srgbClr val="404040"/>
                </a:solidFill>
                <a:latin typeface="Berlin Sans FB"/>
                <a:cs typeface="Berlin Sans FB"/>
              </a:rPr>
              <a:t>and </a:t>
            </a:r>
            <a:r>
              <a:rPr sz="3350" i="1" spc="-75" dirty="0">
                <a:solidFill>
                  <a:srgbClr val="404040"/>
                </a:solidFill>
                <a:latin typeface="Berlin Sans FB"/>
                <a:cs typeface="Berlin Sans FB"/>
              </a:rPr>
              <a:t>gut</a:t>
            </a:r>
            <a:r>
              <a:rPr sz="3350" i="1" spc="-20" dirty="0">
                <a:solidFill>
                  <a:srgbClr val="404040"/>
                </a:solidFill>
                <a:latin typeface="Berlin Sans FB"/>
                <a:cs typeface="Berlin Sans FB"/>
              </a:rPr>
              <a:t> </a:t>
            </a:r>
            <a:r>
              <a:rPr sz="3350" i="1" spc="-60" dirty="0">
                <a:solidFill>
                  <a:srgbClr val="404040"/>
                </a:solidFill>
                <a:latin typeface="Berlin Sans FB"/>
                <a:cs typeface="Berlin Sans FB"/>
              </a:rPr>
              <a:t>feelings?</a:t>
            </a:r>
            <a:endParaRPr sz="3350">
              <a:latin typeface="Berlin Sans FB"/>
              <a:cs typeface="Berlin Sans FB"/>
            </a:endParaRPr>
          </a:p>
          <a:p>
            <a:pPr>
              <a:lnSpc>
                <a:spcPct val="100000"/>
              </a:lnSpc>
              <a:spcBef>
                <a:spcPts val="40"/>
              </a:spcBef>
              <a:buClr>
                <a:srgbClr val="404040"/>
              </a:buClr>
              <a:buFont typeface="Arial"/>
              <a:buChar char="•"/>
            </a:pPr>
            <a:endParaRPr sz="4750">
              <a:latin typeface="Times New Roman"/>
              <a:cs typeface="Times New Roman"/>
            </a:endParaRPr>
          </a:p>
          <a:p>
            <a:pPr marL="354965" marR="5080" indent="-342900">
              <a:lnSpc>
                <a:spcPct val="95900"/>
              </a:lnSpc>
              <a:buFont typeface="Arial"/>
              <a:buChar char="•"/>
              <a:tabLst>
                <a:tab pos="354965" algn="l"/>
                <a:tab pos="355600" algn="l"/>
              </a:tabLst>
            </a:pPr>
            <a:r>
              <a:rPr sz="3200" dirty="0">
                <a:solidFill>
                  <a:srgbClr val="404040"/>
                </a:solidFill>
                <a:latin typeface="Berlin Sans FB"/>
                <a:cs typeface="Berlin Sans FB"/>
              </a:rPr>
              <a:t>To show where improvements need to </a:t>
            </a:r>
            <a:r>
              <a:rPr sz="3200" spc="-5" dirty="0">
                <a:solidFill>
                  <a:srgbClr val="404040"/>
                </a:solidFill>
                <a:latin typeface="Berlin Sans FB"/>
                <a:cs typeface="Berlin Sans FB"/>
              </a:rPr>
              <a:t>be  </a:t>
            </a:r>
            <a:r>
              <a:rPr sz="3200" dirty="0">
                <a:solidFill>
                  <a:srgbClr val="404040"/>
                </a:solidFill>
                <a:latin typeface="Berlin Sans FB"/>
                <a:cs typeface="Berlin Sans FB"/>
              </a:rPr>
              <a:t>made. </a:t>
            </a:r>
            <a:r>
              <a:rPr sz="3350" i="1" spc="-85" dirty="0">
                <a:solidFill>
                  <a:srgbClr val="404040"/>
                </a:solidFill>
                <a:latin typeface="Berlin Sans FB"/>
                <a:cs typeface="Berlin Sans FB"/>
              </a:rPr>
              <a:t>Where </a:t>
            </a:r>
            <a:r>
              <a:rPr sz="3350" i="1" spc="-75" dirty="0">
                <a:solidFill>
                  <a:srgbClr val="404040"/>
                </a:solidFill>
                <a:latin typeface="Berlin Sans FB"/>
                <a:cs typeface="Berlin Sans FB"/>
              </a:rPr>
              <a:t>can </a:t>
            </a:r>
            <a:r>
              <a:rPr sz="3350" i="1" spc="-90" dirty="0">
                <a:solidFill>
                  <a:srgbClr val="404040"/>
                </a:solidFill>
                <a:latin typeface="Berlin Sans FB"/>
                <a:cs typeface="Berlin Sans FB"/>
              </a:rPr>
              <a:t>we </a:t>
            </a:r>
            <a:r>
              <a:rPr sz="3350" i="1" spc="-85" dirty="0">
                <a:solidFill>
                  <a:srgbClr val="404040"/>
                </a:solidFill>
                <a:latin typeface="Berlin Sans FB"/>
                <a:cs typeface="Berlin Sans FB"/>
              </a:rPr>
              <a:t>do </a:t>
            </a:r>
            <a:r>
              <a:rPr sz="3350" i="1" spc="-70" dirty="0">
                <a:solidFill>
                  <a:srgbClr val="404040"/>
                </a:solidFill>
                <a:latin typeface="Berlin Sans FB"/>
                <a:cs typeface="Berlin Sans FB"/>
              </a:rPr>
              <a:t>better? </a:t>
            </a:r>
            <a:r>
              <a:rPr sz="3350" i="1" spc="-105" dirty="0">
                <a:solidFill>
                  <a:srgbClr val="404040"/>
                </a:solidFill>
                <a:latin typeface="Berlin Sans FB"/>
                <a:cs typeface="Berlin Sans FB"/>
              </a:rPr>
              <a:t>How </a:t>
            </a:r>
            <a:r>
              <a:rPr sz="3350" i="1" spc="-75" dirty="0">
                <a:solidFill>
                  <a:srgbClr val="404040"/>
                </a:solidFill>
                <a:latin typeface="Berlin Sans FB"/>
                <a:cs typeface="Berlin Sans FB"/>
              </a:rPr>
              <a:t>can </a:t>
            </a:r>
            <a:r>
              <a:rPr sz="3350" i="1" spc="-90" dirty="0">
                <a:solidFill>
                  <a:srgbClr val="404040"/>
                </a:solidFill>
                <a:latin typeface="Berlin Sans FB"/>
                <a:cs typeface="Berlin Sans FB"/>
              </a:rPr>
              <a:t>we  </a:t>
            </a:r>
            <a:r>
              <a:rPr sz="3350" i="1" spc="-75" dirty="0">
                <a:solidFill>
                  <a:srgbClr val="404040"/>
                </a:solidFill>
                <a:latin typeface="Berlin Sans FB"/>
                <a:cs typeface="Berlin Sans FB"/>
              </a:rPr>
              <a:t>improve?</a:t>
            </a:r>
            <a:endParaRPr sz="3350">
              <a:latin typeface="Berlin Sans FB"/>
              <a:cs typeface="Berlin Sans FB"/>
            </a:endParaRPr>
          </a:p>
          <a:p>
            <a:pPr>
              <a:lnSpc>
                <a:spcPct val="100000"/>
              </a:lnSpc>
              <a:buClr>
                <a:srgbClr val="404040"/>
              </a:buClr>
              <a:buFont typeface="Arial"/>
              <a:buChar char="•"/>
            </a:pPr>
            <a:endParaRPr sz="4650">
              <a:latin typeface="Times New Roman"/>
              <a:cs typeface="Times New Roman"/>
            </a:endParaRPr>
          </a:p>
          <a:p>
            <a:pPr marL="355600" indent="-342900">
              <a:lnSpc>
                <a:spcPts val="3765"/>
              </a:lnSpc>
              <a:buFont typeface="Arial"/>
              <a:buChar char="•"/>
              <a:tabLst>
                <a:tab pos="354965" algn="l"/>
                <a:tab pos="355600" algn="l"/>
              </a:tabLst>
            </a:pPr>
            <a:r>
              <a:rPr sz="3200" spc="-5" dirty="0">
                <a:solidFill>
                  <a:srgbClr val="404040"/>
                </a:solidFill>
                <a:latin typeface="Berlin Sans FB"/>
                <a:cs typeface="Berlin Sans FB"/>
              </a:rPr>
              <a:t>To </a:t>
            </a:r>
            <a:r>
              <a:rPr sz="3200" dirty="0">
                <a:solidFill>
                  <a:srgbClr val="404040"/>
                </a:solidFill>
                <a:latin typeface="Berlin Sans FB"/>
                <a:cs typeface="Berlin Sans FB"/>
              </a:rPr>
              <a:t>show </a:t>
            </a:r>
            <a:r>
              <a:rPr sz="3200" spc="-5" dirty="0">
                <a:solidFill>
                  <a:srgbClr val="404040"/>
                </a:solidFill>
                <a:latin typeface="Berlin Sans FB"/>
                <a:cs typeface="Berlin Sans FB"/>
              </a:rPr>
              <a:t>if </a:t>
            </a:r>
            <a:r>
              <a:rPr sz="3200" dirty="0">
                <a:solidFill>
                  <a:srgbClr val="404040"/>
                </a:solidFill>
                <a:latin typeface="Berlin Sans FB"/>
                <a:cs typeface="Berlin Sans FB"/>
              </a:rPr>
              <a:t>improvements </a:t>
            </a:r>
            <a:r>
              <a:rPr sz="3200" spc="-5" dirty="0">
                <a:solidFill>
                  <a:srgbClr val="404040"/>
                </a:solidFill>
                <a:latin typeface="Berlin Sans FB"/>
                <a:cs typeface="Berlin Sans FB"/>
              </a:rPr>
              <a:t>actually</a:t>
            </a:r>
            <a:r>
              <a:rPr sz="3200" spc="-55" dirty="0">
                <a:solidFill>
                  <a:srgbClr val="404040"/>
                </a:solidFill>
                <a:latin typeface="Berlin Sans FB"/>
                <a:cs typeface="Berlin Sans FB"/>
              </a:rPr>
              <a:t> </a:t>
            </a:r>
            <a:r>
              <a:rPr sz="3200" dirty="0">
                <a:solidFill>
                  <a:srgbClr val="404040"/>
                </a:solidFill>
                <a:latin typeface="Berlin Sans FB"/>
                <a:cs typeface="Berlin Sans FB"/>
              </a:rPr>
              <a:t>happened.</a:t>
            </a:r>
            <a:endParaRPr sz="3200">
              <a:latin typeface="Berlin Sans FB"/>
              <a:cs typeface="Berlin Sans FB"/>
            </a:endParaRPr>
          </a:p>
          <a:p>
            <a:pPr marL="354965">
              <a:lnSpc>
                <a:spcPts val="3945"/>
              </a:lnSpc>
            </a:pPr>
            <a:r>
              <a:rPr sz="3350" i="1" spc="-90" dirty="0">
                <a:solidFill>
                  <a:srgbClr val="404040"/>
                </a:solidFill>
                <a:latin typeface="Berlin Sans FB"/>
                <a:cs typeface="Berlin Sans FB"/>
              </a:rPr>
              <a:t>Do we </a:t>
            </a:r>
            <a:r>
              <a:rPr sz="3350" i="1" spc="-80" dirty="0">
                <a:solidFill>
                  <a:srgbClr val="404040"/>
                </a:solidFill>
                <a:latin typeface="Berlin Sans FB"/>
                <a:cs typeface="Berlin Sans FB"/>
              </a:rPr>
              <a:t>have </a:t>
            </a:r>
            <a:r>
              <a:rPr sz="3350" i="1" spc="-85" dirty="0">
                <a:solidFill>
                  <a:srgbClr val="404040"/>
                </a:solidFill>
                <a:latin typeface="Berlin Sans FB"/>
                <a:cs typeface="Berlin Sans FB"/>
              </a:rPr>
              <a:t>a </a:t>
            </a:r>
            <a:r>
              <a:rPr sz="3350" i="1" spc="-60" dirty="0">
                <a:solidFill>
                  <a:srgbClr val="404040"/>
                </a:solidFill>
                <a:latin typeface="Berlin Sans FB"/>
                <a:cs typeface="Berlin Sans FB"/>
              </a:rPr>
              <a:t>clear</a:t>
            </a:r>
            <a:r>
              <a:rPr sz="3350" i="1" spc="114" dirty="0">
                <a:solidFill>
                  <a:srgbClr val="404040"/>
                </a:solidFill>
                <a:latin typeface="Berlin Sans FB"/>
                <a:cs typeface="Berlin Sans FB"/>
              </a:rPr>
              <a:t> </a:t>
            </a:r>
            <a:r>
              <a:rPr sz="3350" i="1" spc="-60" dirty="0">
                <a:solidFill>
                  <a:srgbClr val="404040"/>
                </a:solidFill>
                <a:latin typeface="Berlin Sans FB"/>
                <a:cs typeface="Berlin Sans FB"/>
              </a:rPr>
              <a:t>picture?</a:t>
            </a:r>
            <a:endParaRPr sz="3350">
              <a:latin typeface="Berlin Sans FB"/>
              <a:cs typeface="Berlin Sans FB"/>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81330"/>
            <a:ext cx="8061325" cy="5591175"/>
          </a:xfrm>
          <a:prstGeom prst="rect">
            <a:avLst/>
          </a:prstGeom>
        </p:spPr>
        <p:txBody>
          <a:bodyPr vert="horz" wrap="square" lIns="0" tIns="34290" rIns="0" bIns="0" rtlCol="0">
            <a:spAutoFit/>
          </a:bodyPr>
          <a:lstStyle/>
          <a:p>
            <a:pPr marL="354965" marR="5080" indent="-342900">
              <a:lnSpc>
                <a:spcPct val="95700"/>
              </a:lnSpc>
              <a:spcBef>
                <a:spcPts val="270"/>
              </a:spcBef>
              <a:buFont typeface="Arial"/>
              <a:buChar char="•"/>
              <a:tabLst>
                <a:tab pos="354965" algn="l"/>
                <a:tab pos="355600" algn="l"/>
              </a:tabLst>
            </a:pPr>
            <a:r>
              <a:rPr sz="3200" spc="-5" dirty="0">
                <a:solidFill>
                  <a:srgbClr val="404040"/>
                </a:solidFill>
                <a:latin typeface="Berlin Sans FB"/>
                <a:cs typeface="Berlin Sans FB"/>
              </a:rPr>
              <a:t>To </a:t>
            </a:r>
            <a:r>
              <a:rPr sz="3200" dirty="0">
                <a:solidFill>
                  <a:srgbClr val="404040"/>
                </a:solidFill>
                <a:latin typeface="Berlin Sans FB"/>
                <a:cs typeface="Berlin Sans FB"/>
              </a:rPr>
              <a:t>reveal problems that </a:t>
            </a:r>
            <a:r>
              <a:rPr sz="3200" spc="-5" dirty="0">
                <a:solidFill>
                  <a:srgbClr val="404040"/>
                </a:solidFill>
                <a:latin typeface="Berlin Sans FB"/>
                <a:cs typeface="Berlin Sans FB"/>
              </a:rPr>
              <a:t>bias, </a:t>
            </a:r>
            <a:r>
              <a:rPr sz="3200" dirty="0">
                <a:solidFill>
                  <a:srgbClr val="404040"/>
                </a:solidFill>
                <a:latin typeface="Berlin Sans FB"/>
                <a:cs typeface="Berlin Sans FB"/>
              </a:rPr>
              <a:t>emotion, </a:t>
            </a:r>
            <a:r>
              <a:rPr sz="3200" spc="-5" dirty="0">
                <a:solidFill>
                  <a:srgbClr val="404040"/>
                </a:solidFill>
                <a:latin typeface="Berlin Sans FB"/>
                <a:cs typeface="Berlin Sans FB"/>
              </a:rPr>
              <a:t>and  </a:t>
            </a:r>
            <a:r>
              <a:rPr sz="3200" dirty="0">
                <a:solidFill>
                  <a:srgbClr val="404040"/>
                </a:solidFill>
                <a:latin typeface="Berlin Sans FB"/>
                <a:cs typeface="Berlin Sans FB"/>
              </a:rPr>
              <a:t>longevity cover </a:t>
            </a:r>
            <a:r>
              <a:rPr sz="3200" spc="5" dirty="0">
                <a:solidFill>
                  <a:srgbClr val="404040"/>
                </a:solidFill>
                <a:latin typeface="Berlin Sans FB"/>
                <a:cs typeface="Berlin Sans FB"/>
              </a:rPr>
              <a:t>up. </a:t>
            </a:r>
            <a:r>
              <a:rPr sz="3350" i="1" spc="-40" dirty="0">
                <a:solidFill>
                  <a:srgbClr val="404040"/>
                </a:solidFill>
                <a:latin typeface="Berlin Sans FB"/>
                <a:cs typeface="Berlin Sans FB"/>
              </a:rPr>
              <a:t>If </a:t>
            </a:r>
            <a:r>
              <a:rPr sz="3350" i="1" spc="-90" dirty="0">
                <a:solidFill>
                  <a:srgbClr val="404040"/>
                </a:solidFill>
                <a:latin typeface="Berlin Sans FB"/>
                <a:cs typeface="Berlin Sans FB"/>
              </a:rPr>
              <a:t>we </a:t>
            </a:r>
            <a:r>
              <a:rPr sz="3350" i="1" spc="-80" dirty="0">
                <a:solidFill>
                  <a:srgbClr val="404040"/>
                </a:solidFill>
                <a:latin typeface="Berlin Sans FB"/>
                <a:cs typeface="Berlin Sans FB"/>
              </a:rPr>
              <a:t>have been </a:t>
            </a:r>
            <a:r>
              <a:rPr sz="3350" i="1" spc="-75" dirty="0">
                <a:solidFill>
                  <a:srgbClr val="404040"/>
                </a:solidFill>
                <a:latin typeface="Berlin Sans FB"/>
                <a:cs typeface="Berlin Sans FB"/>
              </a:rPr>
              <a:t>doing our  </a:t>
            </a:r>
            <a:r>
              <a:rPr sz="3350" i="1" spc="-70" dirty="0">
                <a:solidFill>
                  <a:srgbClr val="404040"/>
                </a:solidFill>
                <a:latin typeface="Berlin Sans FB"/>
                <a:cs typeface="Berlin Sans FB"/>
              </a:rPr>
              <a:t>job </a:t>
            </a:r>
            <a:r>
              <a:rPr sz="3350" i="1" spc="-60" dirty="0">
                <a:solidFill>
                  <a:srgbClr val="404040"/>
                </a:solidFill>
                <a:latin typeface="Berlin Sans FB"/>
                <a:cs typeface="Berlin Sans FB"/>
              </a:rPr>
              <a:t>for </a:t>
            </a:r>
            <a:r>
              <a:rPr sz="3350" i="1" spc="-85" dirty="0">
                <a:solidFill>
                  <a:srgbClr val="404040"/>
                </a:solidFill>
                <a:latin typeface="Berlin Sans FB"/>
                <a:cs typeface="Berlin Sans FB"/>
              </a:rPr>
              <a:t>a </a:t>
            </a:r>
            <a:r>
              <a:rPr sz="3350" i="1" spc="-70" dirty="0">
                <a:solidFill>
                  <a:srgbClr val="404040"/>
                </a:solidFill>
                <a:latin typeface="Berlin Sans FB"/>
                <a:cs typeface="Berlin Sans FB"/>
              </a:rPr>
              <a:t>long time without measurements,  </a:t>
            </a:r>
            <a:r>
              <a:rPr sz="3350" i="1" spc="-90" dirty="0">
                <a:solidFill>
                  <a:srgbClr val="404040"/>
                </a:solidFill>
                <a:latin typeface="Berlin Sans FB"/>
                <a:cs typeface="Berlin Sans FB"/>
              </a:rPr>
              <a:t>we </a:t>
            </a:r>
            <a:r>
              <a:rPr sz="3350" i="1" spc="-75" dirty="0">
                <a:solidFill>
                  <a:srgbClr val="404040"/>
                </a:solidFill>
                <a:latin typeface="Berlin Sans FB"/>
                <a:cs typeface="Berlin Sans FB"/>
              </a:rPr>
              <a:t>might </a:t>
            </a:r>
            <a:r>
              <a:rPr sz="3350" i="1" spc="-80" dirty="0">
                <a:solidFill>
                  <a:srgbClr val="404040"/>
                </a:solidFill>
                <a:latin typeface="Berlin Sans FB"/>
                <a:cs typeface="Berlin Sans FB"/>
              </a:rPr>
              <a:t>assume </a:t>
            </a:r>
            <a:r>
              <a:rPr sz="3350" i="1" spc="-65" dirty="0">
                <a:solidFill>
                  <a:srgbClr val="404040"/>
                </a:solidFill>
                <a:latin typeface="Berlin Sans FB"/>
                <a:cs typeface="Berlin Sans FB"/>
              </a:rPr>
              <a:t>incorrectly that </a:t>
            </a:r>
            <a:r>
              <a:rPr sz="3350" i="1" spc="-60" dirty="0">
                <a:solidFill>
                  <a:srgbClr val="404040"/>
                </a:solidFill>
                <a:latin typeface="Berlin Sans FB"/>
                <a:cs typeface="Berlin Sans FB"/>
              </a:rPr>
              <a:t>things </a:t>
            </a:r>
            <a:r>
              <a:rPr sz="3350" i="1" spc="-75" dirty="0">
                <a:solidFill>
                  <a:srgbClr val="404040"/>
                </a:solidFill>
                <a:latin typeface="Berlin Sans FB"/>
                <a:cs typeface="Berlin Sans FB"/>
              </a:rPr>
              <a:t>are  </a:t>
            </a:r>
            <a:r>
              <a:rPr sz="3350" i="1" spc="-70" dirty="0">
                <a:solidFill>
                  <a:srgbClr val="404040"/>
                </a:solidFill>
                <a:latin typeface="Berlin Sans FB"/>
                <a:cs typeface="Berlin Sans FB"/>
              </a:rPr>
              <a:t>going </a:t>
            </a:r>
            <a:r>
              <a:rPr sz="3350" i="1" spc="-60" dirty="0">
                <a:solidFill>
                  <a:srgbClr val="404040"/>
                </a:solidFill>
                <a:latin typeface="Berlin Sans FB"/>
                <a:cs typeface="Berlin Sans FB"/>
              </a:rPr>
              <a:t>well. </a:t>
            </a:r>
            <a:r>
              <a:rPr sz="3350" i="1" spc="-70" dirty="0">
                <a:solidFill>
                  <a:srgbClr val="404040"/>
                </a:solidFill>
                <a:latin typeface="Berlin Sans FB"/>
                <a:cs typeface="Berlin Sans FB"/>
              </a:rPr>
              <a:t>(They </a:t>
            </a:r>
            <a:r>
              <a:rPr sz="3350" i="1" spc="-95" dirty="0">
                <a:solidFill>
                  <a:srgbClr val="404040"/>
                </a:solidFill>
                <a:latin typeface="Berlin Sans FB"/>
                <a:cs typeface="Berlin Sans FB"/>
              </a:rPr>
              <a:t>may </a:t>
            </a:r>
            <a:r>
              <a:rPr sz="3350" i="1" spc="-65" dirty="0">
                <a:solidFill>
                  <a:srgbClr val="404040"/>
                </a:solidFill>
                <a:latin typeface="Berlin Sans FB"/>
                <a:cs typeface="Berlin Sans FB"/>
              </a:rPr>
              <a:t>or </a:t>
            </a:r>
            <a:r>
              <a:rPr sz="3350" i="1" spc="-95" dirty="0">
                <a:solidFill>
                  <a:srgbClr val="404040"/>
                </a:solidFill>
                <a:latin typeface="Berlin Sans FB"/>
                <a:cs typeface="Berlin Sans FB"/>
              </a:rPr>
              <a:t>may </a:t>
            </a:r>
            <a:r>
              <a:rPr sz="3350" i="1" spc="-70" dirty="0">
                <a:solidFill>
                  <a:srgbClr val="404040"/>
                </a:solidFill>
                <a:latin typeface="Berlin Sans FB"/>
                <a:cs typeface="Berlin Sans FB"/>
              </a:rPr>
              <a:t>not </a:t>
            </a:r>
            <a:r>
              <a:rPr sz="3350" i="1" spc="-60" dirty="0">
                <a:solidFill>
                  <a:srgbClr val="404040"/>
                </a:solidFill>
                <a:latin typeface="Berlin Sans FB"/>
                <a:cs typeface="Berlin Sans FB"/>
              </a:rPr>
              <a:t>be, </a:t>
            </a:r>
            <a:r>
              <a:rPr sz="3350" i="1" spc="-80" dirty="0">
                <a:solidFill>
                  <a:srgbClr val="404040"/>
                </a:solidFill>
                <a:latin typeface="Berlin Sans FB"/>
                <a:cs typeface="Berlin Sans FB"/>
              </a:rPr>
              <a:t>but  </a:t>
            </a:r>
            <a:r>
              <a:rPr sz="3350" i="1" spc="-70" dirty="0">
                <a:solidFill>
                  <a:srgbClr val="404040"/>
                </a:solidFill>
                <a:latin typeface="Berlin Sans FB"/>
                <a:cs typeface="Berlin Sans FB"/>
              </a:rPr>
              <a:t>without </a:t>
            </a:r>
            <a:r>
              <a:rPr sz="3350" i="1" spc="-75" dirty="0">
                <a:solidFill>
                  <a:srgbClr val="404040"/>
                </a:solidFill>
                <a:latin typeface="Berlin Sans FB"/>
                <a:cs typeface="Berlin Sans FB"/>
              </a:rPr>
              <a:t>measurements </a:t>
            </a:r>
            <a:r>
              <a:rPr sz="3350" i="1" spc="-65" dirty="0">
                <a:solidFill>
                  <a:srgbClr val="404040"/>
                </a:solidFill>
                <a:latin typeface="Berlin Sans FB"/>
                <a:cs typeface="Berlin Sans FB"/>
              </a:rPr>
              <a:t>there </a:t>
            </a:r>
            <a:r>
              <a:rPr sz="3350" i="1" spc="-45" dirty="0">
                <a:solidFill>
                  <a:srgbClr val="404040"/>
                </a:solidFill>
                <a:latin typeface="Berlin Sans FB"/>
                <a:cs typeface="Berlin Sans FB"/>
              </a:rPr>
              <a:t>is </a:t>
            </a:r>
            <a:r>
              <a:rPr sz="3350" i="1" spc="-80" dirty="0">
                <a:solidFill>
                  <a:srgbClr val="404040"/>
                </a:solidFill>
                <a:latin typeface="Berlin Sans FB"/>
                <a:cs typeface="Berlin Sans FB"/>
              </a:rPr>
              <a:t>no </a:t>
            </a:r>
            <a:r>
              <a:rPr sz="3350" i="1" spc="-90" dirty="0">
                <a:solidFill>
                  <a:srgbClr val="404040"/>
                </a:solidFill>
                <a:latin typeface="Berlin Sans FB"/>
                <a:cs typeface="Berlin Sans FB"/>
              </a:rPr>
              <a:t>way </a:t>
            </a:r>
            <a:r>
              <a:rPr sz="3350" i="1" spc="-65" dirty="0">
                <a:solidFill>
                  <a:srgbClr val="404040"/>
                </a:solidFill>
                <a:latin typeface="Berlin Sans FB"/>
                <a:cs typeface="Berlin Sans FB"/>
              </a:rPr>
              <a:t>to  </a:t>
            </a:r>
            <a:r>
              <a:rPr sz="3350" i="1" spc="-45" dirty="0">
                <a:solidFill>
                  <a:srgbClr val="404040"/>
                </a:solidFill>
                <a:latin typeface="Berlin Sans FB"/>
                <a:cs typeface="Berlin Sans FB"/>
              </a:rPr>
              <a:t>tell.)</a:t>
            </a:r>
            <a:endParaRPr sz="3350">
              <a:latin typeface="Berlin Sans FB"/>
              <a:cs typeface="Berlin Sans FB"/>
            </a:endParaRPr>
          </a:p>
          <a:p>
            <a:pPr>
              <a:lnSpc>
                <a:spcPct val="100000"/>
              </a:lnSpc>
              <a:spcBef>
                <a:spcPts val="40"/>
              </a:spcBef>
              <a:buClr>
                <a:srgbClr val="404040"/>
              </a:buClr>
              <a:buFont typeface="Arial"/>
              <a:buChar char="•"/>
            </a:pPr>
            <a:endParaRPr sz="4750">
              <a:latin typeface="Times New Roman"/>
              <a:cs typeface="Times New Roman"/>
            </a:endParaRPr>
          </a:p>
          <a:p>
            <a:pPr marL="354965" marR="97155" indent="-342900">
              <a:lnSpc>
                <a:spcPct val="95900"/>
              </a:lnSpc>
              <a:buFont typeface="Arial"/>
              <a:buChar char="•"/>
              <a:tabLst>
                <a:tab pos="354965" algn="l"/>
                <a:tab pos="355600" algn="l"/>
              </a:tabLst>
            </a:pPr>
            <a:r>
              <a:rPr sz="3200" spc="-5" dirty="0">
                <a:solidFill>
                  <a:srgbClr val="404040"/>
                </a:solidFill>
                <a:latin typeface="Berlin Sans FB"/>
                <a:cs typeface="Berlin Sans FB"/>
              </a:rPr>
              <a:t>To </a:t>
            </a:r>
            <a:r>
              <a:rPr sz="3200" dirty="0">
                <a:solidFill>
                  <a:srgbClr val="404040"/>
                </a:solidFill>
                <a:latin typeface="Berlin Sans FB"/>
                <a:cs typeface="Berlin Sans FB"/>
              </a:rPr>
              <a:t>identify whether suppliers </a:t>
            </a:r>
            <a:r>
              <a:rPr sz="3200" spc="-5" dirty="0">
                <a:solidFill>
                  <a:srgbClr val="404040"/>
                </a:solidFill>
                <a:latin typeface="Berlin Sans FB"/>
                <a:cs typeface="Berlin Sans FB"/>
              </a:rPr>
              <a:t>are </a:t>
            </a:r>
            <a:r>
              <a:rPr sz="3200" dirty="0">
                <a:solidFill>
                  <a:srgbClr val="404040"/>
                </a:solidFill>
                <a:latin typeface="Berlin Sans FB"/>
                <a:cs typeface="Berlin Sans FB"/>
              </a:rPr>
              <a:t>meeting</a:t>
            </a:r>
            <a:r>
              <a:rPr sz="3200" spc="-145" dirty="0">
                <a:solidFill>
                  <a:srgbClr val="404040"/>
                </a:solidFill>
                <a:latin typeface="Berlin Sans FB"/>
                <a:cs typeface="Berlin Sans FB"/>
              </a:rPr>
              <a:t> </a:t>
            </a:r>
            <a:r>
              <a:rPr sz="3200" dirty="0">
                <a:solidFill>
                  <a:srgbClr val="404040"/>
                </a:solidFill>
                <a:latin typeface="Berlin Sans FB"/>
                <a:cs typeface="Berlin Sans FB"/>
              </a:rPr>
              <a:t>the  company’s </a:t>
            </a:r>
            <a:r>
              <a:rPr sz="3200" spc="-5" dirty="0">
                <a:solidFill>
                  <a:srgbClr val="404040"/>
                </a:solidFill>
                <a:latin typeface="Berlin Sans FB"/>
                <a:cs typeface="Berlin Sans FB"/>
              </a:rPr>
              <a:t>requirements. </a:t>
            </a:r>
            <a:r>
              <a:rPr sz="3350" i="1" spc="-90" dirty="0">
                <a:solidFill>
                  <a:srgbClr val="404040"/>
                </a:solidFill>
                <a:latin typeface="Berlin Sans FB"/>
                <a:cs typeface="Berlin Sans FB"/>
              </a:rPr>
              <a:t>Do </a:t>
            </a:r>
            <a:r>
              <a:rPr sz="3350" i="1" spc="-75" dirty="0">
                <a:solidFill>
                  <a:srgbClr val="404040"/>
                </a:solidFill>
                <a:latin typeface="Berlin Sans FB"/>
                <a:cs typeface="Berlin Sans FB"/>
              </a:rPr>
              <a:t>our </a:t>
            </a:r>
            <a:r>
              <a:rPr sz="3350" i="1" spc="-60" dirty="0">
                <a:solidFill>
                  <a:srgbClr val="404040"/>
                </a:solidFill>
                <a:latin typeface="Berlin Sans FB"/>
                <a:cs typeface="Berlin Sans FB"/>
              </a:rPr>
              <a:t>suppliers  </a:t>
            </a:r>
            <a:r>
              <a:rPr sz="3350" i="1" spc="-85" dirty="0">
                <a:solidFill>
                  <a:srgbClr val="404040"/>
                </a:solidFill>
                <a:latin typeface="Berlin Sans FB"/>
                <a:cs typeface="Berlin Sans FB"/>
              </a:rPr>
              <a:t>know </a:t>
            </a:r>
            <a:r>
              <a:rPr sz="3350" i="1" spc="-40" dirty="0">
                <a:solidFill>
                  <a:srgbClr val="404040"/>
                </a:solidFill>
                <a:latin typeface="Berlin Sans FB"/>
                <a:cs typeface="Berlin Sans FB"/>
              </a:rPr>
              <a:t>if </a:t>
            </a:r>
            <a:r>
              <a:rPr sz="3350" i="1" spc="-75" dirty="0">
                <a:solidFill>
                  <a:srgbClr val="404040"/>
                </a:solidFill>
                <a:latin typeface="Berlin Sans FB"/>
                <a:cs typeface="Berlin Sans FB"/>
              </a:rPr>
              <a:t>our </a:t>
            </a:r>
            <a:r>
              <a:rPr sz="3350" i="1" spc="-70" dirty="0">
                <a:solidFill>
                  <a:srgbClr val="404040"/>
                </a:solidFill>
                <a:latin typeface="Berlin Sans FB"/>
                <a:cs typeface="Berlin Sans FB"/>
              </a:rPr>
              <a:t>requirements are being</a:t>
            </a:r>
            <a:r>
              <a:rPr sz="3350" i="1" spc="20" dirty="0">
                <a:solidFill>
                  <a:srgbClr val="404040"/>
                </a:solidFill>
                <a:latin typeface="Berlin Sans FB"/>
                <a:cs typeface="Berlin Sans FB"/>
              </a:rPr>
              <a:t> </a:t>
            </a:r>
            <a:r>
              <a:rPr sz="3350" i="1" spc="-80" dirty="0">
                <a:solidFill>
                  <a:srgbClr val="404040"/>
                </a:solidFill>
                <a:latin typeface="Berlin Sans FB"/>
                <a:cs typeface="Berlin Sans FB"/>
              </a:rPr>
              <a:t>met?</a:t>
            </a:r>
            <a:endParaRPr sz="3350">
              <a:latin typeface="Berlin Sans FB"/>
              <a:cs typeface="Berlin Sans F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944" y="287781"/>
            <a:ext cx="7084110" cy="1231106"/>
          </a:xfrm>
        </p:spPr>
        <p:txBody>
          <a:bodyPr/>
          <a:lstStyle/>
          <a:p>
            <a:r>
              <a:rPr lang="en-US" dirty="0" smtClean="0"/>
              <a:t>PERFORMANCE MEASURE PRESENTATION</a:t>
            </a:r>
            <a:endParaRPr lang="en-US" dirty="0"/>
          </a:p>
        </p:txBody>
      </p:sp>
      <p:sp>
        <p:nvSpPr>
          <p:cNvPr id="3" name="Text Placeholder 2"/>
          <p:cNvSpPr>
            <a:spLocks noGrp="1"/>
          </p:cNvSpPr>
          <p:nvPr>
            <p:ph type="body" idx="1"/>
          </p:nvPr>
        </p:nvSpPr>
        <p:spPr>
          <a:xfrm>
            <a:off x="534034" y="1346962"/>
            <a:ext cx="8075930" cy="3447098"/>
          </a:xfrm>
        </p:spPr>
        <p:txBody>
          <a:bodyPr/>
          <a:lstStyle/>
          <a:p>
            <a:pPr eaLnBrk="1" hangingPunct="1"/>
            <a:r>
              <a:rPr lang="en-US" dirty="0" smtClean="0"/>
              <a:t>Time Series</a:t>
            </a:r>
          </a:p>
          <a:p>
            <a:pPr eaLnBrk="1" hangingPunct="1"/>
            <a:r>
              <a:rPr lang="en-US" dirty="0" smtClean="0"/>
              <a:t>Control Chart</a:t>
            </a:r>
          </a:p>
          <a:p>
            <a:pPr eaLnBrk="1" hangingPunct="1"/>
            <a:r>
              <a:rPr lang="en-US" dirty="0" smtClean="0"/>
              <a:t>Capability Index</a:t>
            </a:r>
          </a:p>
          <a:p>
            <a:pPr eaLnBrk="1" hangingPunct="1"/>
            <a:r>
              <a:rPr lang="en-US" dirty="0" smtClean="0"/>
              <a:t>Taguchi’s loss function</a:t>
            </a:r>
          </a:p>
          <a:p>
            <a:pPr eaLnBrk="1" hangingPunct="1"/>
            <a:r>
              <a:rPr lang="en-US" dirty="0" smtClean="0"/>
              <a:t>Quality Costs</a:t>
            </a:r>
          </a:p>
          <a:p>
            <a:pPr eaLnBrk="1" hangingPunct="1"/>
            <a:r>
              <a:rPr lang="en-US" dirty="0" smtClean="0"/>
              <a:t>Malcolm </a:t>
            </a:r>
            <a:r>
              <a:rPr lang="en-US" dirty="0" err="1" smtClean="0"/>
              <a:t>Baldridge</a:t>
            </a:r>
            <a:r>
              <a:rPr lang="en-US" dirty="0" smtClean="0"/>
              <a:t> National Quality Award</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944" y="287781"/>
            <a:ext cx="7084110" cy="615553"/>
          </a:xfrm>
        </p:spPr>
        <p:txBody>
          <a:bodyPr/>
          <a:lstStyle/>
          <a:p>
            <a:r>
              <a:rPr lang="en-US" dirty="0" smtClean="0"/>
              <a:t>Time series</a:t>
            </a:r>
            <a:endParaRPr lang="en-US" dirty="0"/>
          </a:p>
        </p:txBody>
      </p:sp>
      <p:sp>
        <p:nvSpPr>
          <p:cNvPr id="3" name="Text Placeholder 2"/>
          <p:cNvSpPr>
            <a:spLocks noGrp="1"/>
          </p:cNvSpPr>
          <p:nvPr>
            <p:ph type="body" idx="1"/>
          </p:nvPr>
        </p:nvSpPr>
        <p:spPr>
          <a:xfrm>
            <a:off x="534034" y="1346962"/>
            <a:ext cx="8075930" cy="492443"/>
          </a:xfrm>
        </p:spPr>
        <p:txBody>
          <a:bodyPr/>
          <a:lstStyle/>
          <a:p>
            <a:r>
              <a:rPr lang="en-US" spc="-5" dirty="0" smtClean="0"/>
              <a:t>1- </a:t>
            </a:r>
            <a:r>
              <a:rPr lang="en-US" spc="-10" dirty="0" smtClean="0"/>
              <a:t>Graphical</a:t>
            </a:r>
            <a:r>
              <a:rPr lang="en-US" spc="-35" dirty="0" smtClean="0"/>
              <a:t> </a:t>
            </a:r>
            <a:r>
              <a:rPr lang="en-US" spc="-10" dirty="0" smtClean="0"/>
              <a:t>Techniques</a:t>
            </a:r>
            <a:endParaRPr lang="en-US" dirty="0"/>
          </a:p>
        </p:txBody>
      </p:sp>
      <p:sp>
        <p:nvSpPr>
          <p:cNvPr id="4" name="object 4"/>
          <p:cNvSpPr/>
          <p:nvPr/>
        </p:nvSpPr>
        <p:spPr>
          <a:xfrm>
            <a:off x="457200" y="2380740"/>
            <a:ext cx="8116956" cy="44772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a:spLocks noGrp="1"/>
          </p:cNvSpPr>
          <p:nvPr>
            <p:ph type="body" idx="1"/>
          </p:nvPr>
        </p:nvSpPr>
        <p:spPr>
          <a:xfrm>
            <a:off x="534034" y="1"/>
            <a:ext cx="4037966" cy="2971800"/>
          </a:xfrm>
          <a:prstGeom prst="rect">
            <a:avLst/>
          </a:prstGeom>
          <a:blipFill>
            <a:blip r:embed="rId2" cstate="print"/>
            <a:stretch>
              <a:fillRect/>
            </a:stretch>
          </a:blipFill>
        </p:spPr>
        <p:txBody>
          <a:bodyPr wrap="square" lIns="0" tIns="0" rIns="0" bIns="0" rtlCol="0"/>
          <a:lstStyle/>
          <a:p>
            <a:endParaRPr lang="en-US" dirty="0"/>
          </a:p>
        </p:txBody>
      </p:sp>
      <p:sp>
        <p:nvSpPr>
          <p:cNvPr id="5" name="object 3"/>
          <p:cNvSpPr/>
          <p:nvPr/>
        </p:nvSpPr>
        <p:spPr>
          <a:xfrm>
            <a:off x="4724400" y="0"/>
            <a:ext cx="4038600" cy="2928620"/>
          </a:xfrm>
          <a:prstGeom prst="rect">
            <a:avLst/>
          </a:prstGeom>
          <a:blipFill>
            <a:blip r:embed="rId3" cstate="print"/>
            <a:stretch>
              <a:fillRect/>
            </a:stretch>
          </a:blipFill>
        </p:spPr>
        <p:txBody>
          <a:bodyPr wrap="square" lIns="0" tIns="0" rIns="0" bIns="0" rtlCol="0"/>
          <a:lstStyle/>
          <a:p>
            <a:endParaRPr/>
          </a:p>
        </p:txBody>
      </p:sp>
      <p:sp>
        <p:nvSpPr>
          <p:cNvPr id="6" name="object 5"/>
          <p:cNvSpPr/>
          <p:nvPr/>
        </p:nvSpPr>
        <p:spPr>
          <a:xfrm>
            <a:off x="533400" y="3048000"/>
            <a:ext cx="2694940" cy="3810000"/>
          </a:xfrm>
          <a:prstGeom prst="rect">
            <a:avLst/>
          </a:prstGeom>
          <a:blipFill>
            <a:blip r:embed="rId4" cstate="print"/>
            <a:stretch>
              <a:fillRect/>
            </a:stretch>
          </a:blipFill>
        </p:spPr>
        <p:txBody>
          <a:bodyPr wrap="square" lIns="0" tIns="0" rIns="0" bIns="0" rtlCol="0"/>
          <a:lstStyle/>
          <a:p>
            <a:endParaRPr/>
          </a:p>
        </p:txBody>
      </p:sp>
      <p:sp>
        <p:nvSpPr>
          <p:cNvPr id="7" name="object 2"/>
          <p:cNvSpPr/>
          <p:nvPr/>
        </p:nvSpPr>
        <p:spPr>
          <a:xfrm>
            <a:off x="3352800" y="3200400"/>
            <a:ext cx="2362200" cy="3657600"/>
          </a:xfrm>
          <a:prstGeom prst="rect">
            <a:avLst/>
          </a:prstGeom>
          <a:blipFill>
            <a:blip r:embed="rId5" cstate="print"/>
            <a:stretch>
              <a:fillRect/>
            </a:stretch>
          </a:blipFill>
        </p:spPr>
        <p:txBody>
          <a:bodyPr wrap="square" lIns="0" tIns="0" rIns="0" bIns="0" rtlCol="0"/>
          <a:lstStyle/>
          <a:p>
            <a:endParaRPr/>
          </a:p>
        </p:txBody>
      </p:sp>
      <p:sp>
        <p:nvSpPr>
          <p:cNvPr id="8" name="object 6"/>
          <p:cNvSpPr/>
          <p:nvPr/>
        </p:nvSpPr>
        <p:spPr>
          <a:xfrm>
            <a:off x="5791200" y="3276600"/>
            <a:ext cx="2847340" cy="358139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22700" y="650240"/>
            <a:ext cx="1497330" cy="391160"/>
          </a:xfrm>
          <a:prstGeom prst="rect">
            <a:avLst/>
          </a:prstGeom>
        </p:spPr>
        <p:txBody>
          <a:bodyPr vert="horz" wrap="square" lIns="0" tIns="12700" rIns="0" bIns="0" rtlCol="0">
            <a:spAutoFit/>
          </a:bodyPr>
          <a:lstStyle/>
          <a:p>
            <a:pPr marL="12700">
              <a:lnSpc>
                <a:spcPct val="100000"/>
              </a:lnSpc>
              <a:spcBef>
                <a:spcPts val="100"/>
              </a:spcBef>
            </a:pPr>
            <a:r>
              <a:rPr sz="2400" spc="-5" dirty="0"/>
              <a:t>E</a:t>
            </a:r>
            <a:r>
              <a:rPr sz="2400" spc="-10" dirty="0"/>
              <a:t>x</a:t>
            </a:r>
            <a:r>
              <a:rPr sz="2400" dirty="0"/>
              <a:t>a</a:t>
            </a:r>
            <a:r>
              <a:rPr sz="2400" spc="-5" dirty="0"/>
              <a:t>mp</a:t>
            </a:r>
            <a:r>
              <a:rPr sz="2400" dirty="0"/>
              <a:t>l</a:t>
            </a:r>
            <a:r>
              <a:rPr sz="2400" spc="-5" dirty="0"/>
              <a:t>e</a:t>
            </a:r>
            <a:r>
              <a:rPr sz="2400" dirty="0"/>
              <a:t>s:</a:t>
            </a:r>
            <a:endParaRPr sz="2400"/>
          </a:p>
        </p:txBody>
      </p:sp>
      <p:sp>
        <p:nvSpPr>
          <p:cNvPr id="3" name="object 3"/>
          <p:cNvSpPr/>
          <p:nvPr/>
        </p:nvSpPr>
        <p:spPr>
          <a:xfrm>
            <a:off x="8135619" y="5321300"/>
            <a:ext cx="186690" cy="0"/>
          </a:xfrm>
          <a:custGeom>
            <a:avLst/>
            <a:gdLst/>
            <a:ahLst/>
            <a:cxnLst/>
            <a:rect l="l" t="t" r="r" b="b"/>
            <a:pathLst>
              <a:path w="186690">
                <a:moveTo>
                  <a:pt x="0" y="0"/>
                </a:moveTo>
                <a:lnTo>
                  <a:pt x="186689" y="0"/>
                </a:lnTo>
              </a:path>
            </a:pathLst>
          </a:custGeom>
          <a:ln w="3175">
            <a:solidFill>
              <a:srgbClr val="BFBFBF"/>
            </a:solidFill>
          </a:ln>
        </p:spPr>
        <p:txBody>
          <a:bodyPr wrap="square" lIns="0" tIns="0" rIns="0" bIns="0" rtlCol="0"/>
          <a:lstStyle/>
          <a:p>
            <a:endParaRPr/>
          </a:p>
        </p:txBody>
      </p:sp>
      <p:sp>
        <p:nvSpPr>
          <p:cNvPr id="4" name="object 4"/>
          <p:cNvSpPr/>
          <p:nvPr/>
        </p:nvSpPr>
        <p:spPr>
          <a:xfrm>
            <a:off x="7500619" y="5321300"/>
            <a:ext cx="375920" cy="0"/>
          </a:xfrm>
          <a:custGeom>
            <a:avLst/>
            <a:gdLst/>
            <a:ahLst/>
            <a:cxnLst/>
            <a:rect l="l" t="t" r="r" b="b"/>
            <a:pathLst>
              <a:path w="375920">
                <a:moveTo>
                  <a:pt x="0" y="0"/>
                </a:moveTo>
                <a:lnTo>
                  <a:pt x="375920" y="0"/>
                </a:lnTo>
              </a:path>
            </a:pathLst>
          </a:custGeom>
          <a:ln w="3175">
            <a:solidFill>
              <a:srgbClr val="BFBFBF"/>
            </a:solidFill>
          </a:ln>
        </p:spPr>
        <p:txBody>
          <a:bodyPr wrap="square" lIns="0" tIns="0" rIns="0" bIns="0" rtlCol="0"/>
          <a:lstStyle/>
          <a:p>
            <a:endParaRPr/>
          </a:p>
        </p:txBody>
      </p:sp>
      <p:sp>
        <p:nvSpPr>
          <p:cNvPr id="5" name="object 5"/>
          <p:cNvSpPr/>
          <p:nvPr/>
        </p:nvSpPr>
        <p:spPr>
          <a:xfrm>
            <a:off x="6882130" y="532130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6" name="object 6"/>
          <p:cNvSpPr/>
          <p:nvPr/>
        </p:nvSpPr>
        <p:spPr>
          <a:xfrm>
            <a:off x="6248400" y="532130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7" name="object 7"/>
          <p:cNvSpPr/>
          <p:nvPr/>
        </p:nvSpPr>
        <p:spPr>
          <a:xfrm>
            <a:off x="5628640" y="532130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8" name="object 8"/>
          <p:cNvSpPr/>
          <p:nvPr/>
        </p:nvSpPr>
        <p:spPr>
          <a:xfrm>
            <a:off x="4994909" y="5321300"/>
            <a:ext cx="373380" cy="0"/>
          </a:xfrm>
          <a:custGeom>
            <a:avLst/>
            <a:gdLst/>
            <a:ahLst/>
            <a:cxnLst/>
            <a:rect l="l" t="t" r="r" b="b"/>
            <a:pathLst>
              <a:path w="373379">
                <a:moveTo>
                  <a:pt x="0" y="0"/>
                </a:moveTo>
                <a:lnTo>
                  <a:pt x="373379" y="0"/>
                </a:lnTo>
              </a:path>
            </a:pathLst>
          </a:custGeom>
          <a:ln w="3175">
            <a:solidFill>
              <a:srgbClr val="BFBFBF"/>
            </a:solidFill>
          </a:ln>
        </p:spPr>
        <p:txBody>
          <a:bodyPr wrap="square" lIns="0" tIns="0" rIns="0" bIns="0" rtlCol="0"/>
          <a:lstStyle/>
          <a:p>
            <a:endParaRPr/>
          </a:p>
        </p:txBody>
      </p:sp>
      <p:sp>
        <p:nvSpPr>
          <p:cNvPr id="9" name="object 9"/>
          <p:cNvSpPr/>
          <p:nvPr/>
        </p:nvSpPr>
        <p:spPr>
          <a:xfrm>
            <a:off x="4359909" y="532130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10" name="object 10"/>
          <p:cNvSpPr/>
          <p:nvPr/>
        </p:nvSpPr>
        <p:spPr>
          <a:xfrm>
            <a:off x="3741420" y="5321300"/>
            <a:ext cx="373380" cy="0"/>
          </a:xfrm>
          <a:custGeom>
            <a:avLst/>
            <a:gdLst/>
            <a:ahLst/>
            <a:cxnLst/>
            <a:rect l="l" t="t" r="r" b="b"/>
            <a:pathLst>
              <a:path w="373379">
                <a:moveTo>
                  <a:pt x="0" y="0"/>
                </a:moveTo>
                <a:lnTo>
                  <a:pt x="373379" y="0"/>
                </a:lnTo>
              </a:path>
            </a:pathLst>
          </a:custGeom>
          <a:ln w="3175">
            <a:solidFill>
              <a:srgbClr val="BFBFBF"/>
            </a:solidFill>
          </a:ln>
        </p:spPr>
        <p:txBody>
          <a:bodyPr wrap="square" lIns="0" tIns="0" rIns="0" bIns="0" rtlCol="0"/>
          <a:lstStyle/>
          <a:p>
            <a:endParaRPr/>
          </a:p>
        </p:txBody>
      </p:sp>
      <p:sp>
        <p:nvSpPr>
          <p:cNvPr id="11" name="object 11"/>
          <p:cNvSpPr/>
          <p:nvPr/>
        </p:nvSpPr>
        <p:spPr>
          <a:xfrm>
            <a:off x="3106420" y="532130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12" name="object 12"/>
          <p:cNvSpPr/>
          <p:nvPr/>
        </p:nvSpPr>
        <p:spPr>
          <a:xfrm>
            <a:off x="2486660" y="5321300"/>
            <a:ext cx="375920" cy="0"/>
          </a:xfrm>
          <a:custGeom>
            <a:avLst/>
            <a:gdLst/>
            <a:ahLst/>
            <a:cxnLst/>
            <a:rect l="l" t="t" r="r" b="b"/>
            <a:pathLst>
              <a:path w="375919">
                <a:moveTo>
                  <a:pt x="0" y="0"/>
                </a:moveTo>
                <a:lnTo>
                  <a:pt x="375919" y="0"/>
                </a:lnTo>
              </a:path>
            </a:pathLst>
          </a:custGeom>
          <a:ln w="3175">
            <a:solidFill>
              <a:srgbClr val="BFBFBF"/>
            </a:solidFill>
          </a:ln>
        </p:spPr>
        <p:txBody>
          <a:bodyPr wrap="square" lIns="0" tIns="0" rIns="0" bIns="0" rtlCol="0"/>
          <a:lstStyle/>
          <a:p>
            <a:endParaRPr/>
          </a:p>
        </p:txBody>
      </p:sp>
      <p:sp>
        <p:nvSpPr>
          <p:cNvPr id="13" name="object 13"/>
          <p:cNvSpPr/>
          <p:nvPr/>
        </p:nvSpPr>
        <p:spPr>
          <a:xfrm>
            <a:off x="2040889" y="5321300"/>
            <a:ext cx="186690" cy="0"/>
          </a:xfrm>
          <a:custGeom>
            <a:avLst/>
            <a:gdLst/>
            <a:ahLst/>
            <a:cxnLst/>
            <a:rect l="l" t="t" r="r" b="b"/>
            <a:pathLst>
              <a:path w="186689">
                <a:moveTo>
                  <a:pt x="0" y="0"/>
                </a:moveTo>
                <a:lnTo>
                  <a:pt x="186690" y="0"/>
                </a:lnTo>
              </a:path>
            </a:pathLst>
          </a:custGeom>
          <a:ln w="3175">
            <a:solidFill>
              <a:srgbClr val="BFBFBF"/>
            </a:solidFill>
          </a:ln>
        </p:spPr>
        <p:txBody>
          <a:bodyPr wrap="square" lIns="0" tIns="0" rIns="0" bIns="0" rtlCol="0"/>
          <a:lstStyle/>
          <a:p>
            <a:endParaRPr/>
          </a:p>
        </p:txBody>
      </p:sp>
      <p:sp>
        <p:nvSpPr>
          <p:cNvPr id="14" name="object 14"/>
          <p:cNvSpPr/>
          <p:nvPr/>
        </p:nvSpPr>
        <p:spPr>
          <a:xfrm>
            <a:off x="8135619" y="4935220"/>
            <a:ext cx="186690" cy="0"/>
          </a:xfrm>
          <a:custGeom>
            <a:avLst/>
            <a:gdLst/>
            <a:ahLst/>
            <a:cxnLst/>
            <a:rect l="l" t="t" r="r" b="b"/>
            <a:pathLst>
              <a:path w="186690">
                <a:moveTo>
                  <a:pt x="0" y="0"/>
                </a:moveTo>
                <a:lnTo>
                  <a:pt x="186689" y="0"/>
                </a:lnTo>
              </a:path>
            </a:pathLst>
          </a:custGeom>
          <a:ln w="3175">
            <a:solidFill>
              <a:srgbClr val="BFBFBF"/>
            </a:solidFill>
          </a:ln>
        </p:spPr>
        <p:txBody>
          <a:bodyPr wrap="square" lIns="0" tIns="0" rIns="0" bIns="0" rtlCol="0"/>
          <a:lstStyle/>
          <a:p>
            <a:endParaRPr/>
          </a:p>
        </p:txBody>
      </p:sp>
      <p:sp>
        <p:nvSpPr>
          <p:cNvPr id="15" name="object 15"/>
          <p:cNvSpPr/>
          <p:nvPr/>
        </p:nvSpPr>
        <p:spPr>
          <a:xfrm>
            <a:off x="7500619" y="4935220"/>
            <a:ext cx="375920" cy="0"/>
          </a:xfrm>
          <a:custGeom>
            <a:avLst/>
            <a:gdLst/>
            <a:ahLst/>
            <a:cxnLst/>
            <a:rect l="l" t="t" r="r" b="b"/>
            <a:pathLst>
              <a:path w="375920">
                <a:moveTo>
                  <a:pt x="0" y="0"/>
                </a:moveTo>
                <a:lnTo>
                  <a:pt x="375920" y="0"/>
                </a:lnTo>
              </a:path>
            </a:pathLst>
          </a:custGeom>
          <a:ln w="3175">
            <a:solidFill>
              <a:srgbClr val="BFBFBF"/>
            </a:solidFill>
          </a:ln>
        </p:spPr>
        <p:txBody>
          <a:bodyPr wrap="square" lIns="0" tIns="0" rIns="0" bIns="0" rtlCol="0"/>
          <a:lstStyle/>
          <a:p>
            <a:endParaRPr/>
          </a:p>
        </p:txBody>
      </p:sp>
      <p:sp>
        <p:nvSpPr>
          <p:cNvPr id="16" name="object 16"/>
          <p:cNvSpPr/>
          <p:nvPr/>
        </p:nvSpPr>
        <p:spPr>
          <a:xfrm>
            <a:off x="6882130" y="493522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17" name="object 17"/>
          <p:cNvSpPr/>
          <p:nvPr/>
        </p:nvSpPr>
        <p:spPr>
          <a:xfrm>
            <a:off x="6248400" y="493522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18" name="object 18"/>
          <p:cNvSpPr/>
          <p:nvPr/>
        </p:nvSpPr>
        <p:spPr>
          <a:xfrm>
            <a:off x="5628640" y="493522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19" name="object 19"/>
          <p:cNvSpPr/>
          <p:nvPr/>
        </p:nvSpPr>
        <p:spPr>
          <a:xfrm>
            <a:off x="4359909" y="4935220"/>
            <a:ext cx="1008380" cy="0"/>
          </a:xfrm>
          <a:custGeom>
            <a:avLst/>
            <a:gdLst/>
            <a:ahLst/>
            <a:cxnLst/>
            <a:rect l="l" t="t" r="r" b="b"/>
            <a:pathLst>
              <a:path w="1008379">
                <a:moveTo>
                  <a:pt x="0" y="0"/>
                </a:moveTo>
                <a:lnTo>
                  <a:pt x="1008379" y="0"/>
                </a:lnTo>
              </a:path>
            </a:pathLst>
          </a:custGeom>
          <a:ln w="3175">
            <a:solidFill>
              <a:srgbClr val="BFBFBF"/>
            </a:solidFill>
          </a:ln>
        </p:spPr>
        <p:txBody>
          <a:bodyPr wrap="square" lIns="0" tIns="0" rIns="0" bIns="0" rtlCol="0"/>
          <a:lstStyle/>
          <a:p>
            <a:endParaRPr/>
          </a:p>
        </p:txBody>
      </p:sp>
      <p:sp>
        <p:nvSpPr>
          <p:cNvPr id="20" name="object 20"/>
          <p:cNvSpPr/>
          <p:nvPr/>
        </p:nvSpPr>
        <p:spPr>
          <a:xfrm>
            <a:off x="3741420" y="4935220"/>
            <a:ext cx="373380" cy="0"/>
          </a:xfrm>
          <a:custGeom>
            <a:avLst/>
            <a:gdLst/>
            <a:ahLst/>
            <a:cxnLst/>
            <a:rect l="l" t="t" r="r" b="b"/>
            <a:pathLst>
              <a:path w="373379">
                <a:moveTo>
                  <a:pt x="0" y="0"/>
                </a:moveTo>
                <a:lnTo>
                  <a:pt x="373379" y="0"/>
                </a:lnTo>
              </a:path>
            </a:pathLst>
          </a:custGeom>
          <a:ln w="3175">
            <a:solidFill>
              <a:srgbClr val="BFBFBF"/>
            </a:solidFill>
          </a:ln>
        </p:spPr>
        <p:txBody>
          <a:bodyPr wrap="square" lIns="0" tIns="0" rIns="0" bIns="0" rtlCol="0"/>
          <a:lstStyle/>
          <a:p>
            <a:endParaRPr/>
          </a:p>
        </p:txBody>
      </p:sp>
      <p:sp>
        <p:nvSpPr>
          <p:cNvPr id="21" name="object 21"/>
          <p:cNvSpPr/>
          <p:nvPr/>
        </p:nvSpPr>
        <p:spPr>
          <a:xfrm>
            <a:off x="3106420" y="4935220"/>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22" name="object 22"/>
          <p:cNvSpPr/>
          <p:nvPr/>
        </p:nvSpPr>
        <p:spPr>
          <a:xfrm>
            <a:off x="2486660" y="4935220"/>
            <a:ext cx="375920" cy="0"/>
          </a:xfrm>
          <a:custGeom>
            <a:avLst/>
            <a:gdLst/>
            <a:ahLst/>
            <a:cxnLst/>
            <a:rect l="l" t="t" r="r" b="b"/>
            <a:pathLst>
              <a:path w="375919">
                <a:moveTo>
                  <a:pt x="0" y="0"/>
                </a:moveTo>
                <a:lnTo>
                  <a:pt x="375919" y="0"/>
                </a:lnTo>
              </a:path>
            </a:pathLst>
          </a:custGeom>
          <a:ln w="3175">
            <a:solidFill>
              <a:srgbClr val="BFBFBF"/>
            </a:solidFill>
          </a:ln>
        </p:spPr>
        <p:txBody>
          <a:bodyPr wrap="square" lIns="0" tIns="0" rIns="0" bIns="0" rtlCol="0"/>
          <a:lstStyle/>
          <a:p>
            <a:endParaRPr/>
          </a:p>
        </p:txBody>
      </p:sp>
      <p:sp>
        <p:nvSpPr>
          <p:cNvPr id="23" name="object 23"/>
          <p:cNvSpPr/>
          <p:nvPr/>
        </p:nvSpPr>
        <p:spPr>
          <a:xfrm>
            <a:off x="2040889" y="4935220"/>
            <a:ext cx="186690" cy="0"/>
          </a:xfrm>
          <a:custGeom>
            <a:avLst/>
            <a:gdLst/>
            <a:ahLst/>
            <a:cxnLst/>
            <a:rect l="l" t="t" r="r" b="b"/>
            <a:pathLst>
              <a:path w="186689">
                <a:moveTo>
                  <a:pt x="0" y="0"/>
                </a:moveTo>
                <a:lnTo>
                  <a:pt x="186690" y="0"/>
                </a:lnTo>
              </a:path>
            </a:pathLst>
          </a:custGeom>
          <a:ln w="3175">
            <a:solidFill>
              <a:srgbClr val="BFBFBF"/>
            </a:solidFill>
          </a:ln>
        </p:spPr>
        <p:txBody>
          <a:bodyPr wrap="square" lIns="0" tIns="0" rIns="0" bIns="0" rtlCol="0"/>
          <a:lstStyle/>
          <a:p>
            <a:endParaRPr/>
          </a:p>
        </p:txBody>
      </p:sp>
      <p:sp>
        <p:nvSpPr>
          <p:cNvPr id="24" name="object 24"/>
          <p:cNvSpPr/>
          <p:nvPr/>
        </p:nvSpPr>
        <p:spPr>
          <a:xfrm>
            <a:off x="8135619" y="4563109"/>
            <a:ext cx="186690" cy="0"/>
          </a:xfrm>
          <a:custGeom>
            <a:avLst/>
            <a:gdLst/>
            <a:ahLst/>
            <a:cxnLst/>
            <a:rect l="l" t="t" r="r" b="b"/>
            <a:pathLst>
              <a:path w="186690">
                <a:moveTo>
                  <a:pt x="0" y="0"/>
                </a:moveTo>
                <a:lnTo>
                  <a:pt x="186689" y="0"/>
                </a:lnTo>
              </a:path>
            </a:pathLst>
          </a:custGeom>
          <a:ln w="3175">
            <a:solidFill>
              <a:srgbClr val="BFBFBF"/>
            </a:solidFill>
          </a:ln>
        </p:spPr>
        <p:txBody>
          <a:bodyPr wrap="square" lIns="0" tIns="0" rIns="0" bIns="0" rtlCol="0"/>
          <a:lstStyle/>
          <a:p>
            <a:endParaRPr/>
          </a:p>
        </p:txBody>
      </p:sp>
      <p:sp>
        <p:nvSpPr>
          <p:cNvPr id="25" name="object 25"/>
          <p:cNvSpPr/>
          <p:nvPr/>
        </p:nvSpPr>
        <p:spPr>
          <a:xfrm>
            <a:off x="7500619" y="4563109"/>
            <a:ext cx="375920" cy="0"/>
          </a:xfrm>
          <a:custGeom>
            <a:avLst/>
            <a:gdLst/>
            <a:ahLst/>
            <a:cxnLst/>
            <a:rect l="l" t="t" r="r" b="b"/>
            <a:pathLst>
              <a:path w="375920">
                <a:moveTo>
                  <a:pt x="0" y="0"/>
                </a:moveTo>
                <a:lnTo>
                  <a:pt x="375920" y="0"/>
                </a:lnTo>
              </a:path>
            </a:pathLst>
          </a:custGeom>
          <a:ln w="3175">
            <a:solidFill>
              <a:srgbClr val="BFBFBF"/>
            </a:solidFill>
          </a:ln>
        </p:spPr>
        <p:txBody>
          <a:bodyPr wrap="square" lIns="0" tIns="0" rIns="0" bIns="0" rtlCol="0"/>
          <a:lstStyle/>
          <a:p>
            <a:endParaRPr/>
          </a:p>
        </p:txBody>
      </p:sp>
      <p:sp>
        <p:nvSpPr>
          <p:cNvPr id="26" name="object 26"/>
          <p:cNvSpPr/>
          <p:nvPr/>
        </p:nvSpPr>
        <p:spPr>
          <a:xfrm>
            <a:off x="6882130" y="4563109"/>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27" name="object 27"/>
          <p:cNvSpPr/>
          <p:nvPr/>
        </p:nvSpPr>
        <p:spPr>
          <a:xfrm>
            <a:off x="6248400" y="4563109"/>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28" name="object 28"/>
          <p:cNvSpPr/>
          <p:nvPr/>
        </p:nvSpPr>
        <p:spPr>
          <a:xfrm>
            <a:off x="5628640" y="4563109"/>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29" name="object 29"/>
          <p:cNvSpPr/>
          <p:nvPr/>
        </p:nvSpPr>
        <p:spPr>
          <a:xfrm>
            <a:off x="3741420" y="4563109"/>
            <a:ext cx="1626870" cy="0"/>
          </a:xfrm>
          <a:custGeom>
            <a:avLst/>
            <a:gdLst/>
            <a:ahLst/>
            <a:cxnLst/>
            <a:rect l="l" t="t" r="r" b="b"/>
            <a:pathLst>
              <a:path w="1626870">
                <a:moveTo>
                  <a:pt x="0" y="0"/>
                </a:moveTo>
                <a:lnTo>
                  <a:pt x="1626869" y="0"/>
                </a:lnTo>
              </a:path>
            </a:pathLst>
          </a:custGeom>
          <a:ln w="3175">
            <a:solidFill>
              <a:srgbClr val="BFBFBF"/>
            </a:solidFill>
          </a:ln>
        </p:spPr>
        <p:txBody>
          <a:bodyPr wrap="square" lIns="0" tIns="0" rIns="0" bIns="0" rtlCol="0"/>
          <a:lstStyle/>
          <a:p>
            <a:endParaRPr/>
          </a:p>
        </p:txBody>
      </p:sp>
      <p:sp>
        <p:nvSpPr>
          <p:cNvPr id="30" name="object 30"/>
          <p:cNvSpPr/>
          <p:nvPr/>
        </p:nvSpPr>
        <p:spPr>
          <a:xfrm>
            <a:off x="3106420" y="4563109"/>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31" name="object 31"/>
          <p:cNvSpPr/>
          <p:nvPr/>
        </p:nvSpPr>
        <p:spPr>
          <a:xfrm>
            <a:off x="2040889" y="4563109"/>
            <a:ext cx="821690" cy="0"/>
          </a:xfrm>
          <a:custGeom>
            <a:avLst/>
            <a:gdLst/>
            <a:ahLst/>
            <a:cxnLst/>
            <a:rect l="l" t="t" r="r" b="b"/>
            <a:pathLst>
              <a:path w="821689">
                <a:moveTo>
                  <a:pt x="0" y="0"/>
                </a:moveTo>
                <a:lnTo>
                  <a:pt x="821690" y="0"/>
                </a:lnTo>
              </a:path>
            </a:pathLst>
          </a:custGeom>
          <a:ln w="3175">
            <a:solidFill>
              <a:srgbClr val="BFBFBF"/>
            </a:solidFill>
          </a:ln>
        </p:spPr>
        <p:txBody>
          <a:bodyPr wrap="square" lIns="0" tIns="0" rIns="0" bIns="0" rtlCol="0"/>
          <a:lstStyle/>
          <a:p>
            <a:endParaRPr/>
          </a:p>
        </p:txBody>
      </p:sp>
      <p:sp>
        <p:nvSpPr>
          <p:cNvPr id="32" name="object 32"/>
          <p:cNvSpPr/>
          <p:nvPr/>
        </p:nvSpPr>
        <p:spPr>
          <a:xfrm>
            <a:off x="8135619" y="4177029"/>
            <a:ext cx="186690" cy="0"/>
          </a:xfrm>
          <a:custGeom>
            <a:avLst/>
            <a:gdLst/>
            <a:ahLst/>
            <a:cxnLst/>
            <a:rect l="l" t="t" r="r" b="b"/>
            <a:pathLst>
              <a:path w="186690">
                <a:moveTo>
                  <a:pt x="0" y="0"/>
                </a:moveTo>
                <a:lnTo>
                  <a:pt x="186689" y="0"/>
                </a:lnTo>
              </a:path>
            </a:pathLst>
          </a:custGeom>
          <a:ln w="3175">
            <a:solidFill>
              <a:srgbClr val="BFBFBF"/>
            </a:solidFill>
          </a:ln>
        </p:spPr>
        <p:txBody>
          <a:bodyPr wrap="square" lIns="0" tIns="0" rIns="0" bIns="0" rtlCol="0"/>
          <a:lstStyle/>
          <a:p>
            <a:endParaRPr/>
          </a:p>
        </p:txBody>
      </p:sp>
      <p:sp>
        <p:nvSpPr>
          <p:cNvPr id="33" name="object 33"/>
          <p:cNvSpPr/>
          <p:nvPr/>
        </p:nvSpPr>
        <p:spPr>
          <a:xfrm>
            <a:off x="7500619" y="4177029"/>
            <a:ext cx="375920" cy="0"/>
          </a:xfrm>
          <a:custGeom>
            <a:avLst/>
            <a:gdLst/>
            <a:ahLst/>
            <a:cxnLst/>
            <a:rect l="l" t="t" r="r" b="b"/>
            <a:pathLst>
              <a:path w="375920">
                <a:moveTo>
                  <a:pt x="0" y="0"/>
                </a:moveTo>
                <a:lnTo>
                  <a:pt x="375920" y="0"/>
                </a:lnTo>
              </a:path>
            </a:pathLst>
          </a:custGeom>
          <a:ln w="3175">
            <a:solidFill>
              <a:srgbClr val="BFBFBF"/>
            </a:solidFill>
          </a:ln>
        </p:spPr>
        <p:txBody>
          <a:bodyPr wrap="square" lIns="0" tIns="0" rIns="0" bIns="0" rtlCol="0"/>
          <a:lstStyle/>
          <a:p>
            <a:endParaRPr/>
          </a:p>
        </p:txBody>
      </p:sp>
      <p:sp>
        <p:nvSpPr>
          <p:cNvPr id="34" name="object 34"/>
          <p:cNvSpPr/>
          <p:nvPr/>
        </p:nvSpPr>
        <p:spPr>
          <a:xfrm>
            <a:off x="6882130" y="4177029"/>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35" name="object 35"/>
          <p:cNvSpPr/>
          <p:nvPr/>
        </p:nvSpPr>
        <p:spPr>
          <a:xfrm>
            <a:off x="6248400" y="4177029"/>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36" name="object 36"/>
          <p:cNvSpPr/>
          <p:nvPr/>
        </p:nvSpPr>
        <p:spPr>
          <a:xfrm>
            <a:off x="5628640" y="4177029"/>
            <a:ext cx="374650" cy="0"/>
          </a:xfrm>
          <a:custGeom>
            <a:avLst/>
            <a:gdLst/>
            <a:ahLst/>
            <a:cxnLst/>
            <a:rect l="l" t="t" r="r" b="b"/>
            <a:pathLst>
              <a:path w="374650">
                <a:moveTo>
                  <a:pt x="0" y="0"/>
                </a:moveTo>
                <a:lnTo>
                  <a:pt x="374650" y="0"/>
                </a:lnTo>
              </a:path>
            </a:pathLst>
          </a:custGeom>
          <a:ln w="3175">
            <a:solidFill>
              <a:srgbClr val="BFBFBF"/>
            </a:solidFill>
          </a:ln>
        </p:spPr>
        <p:txBody>
          <a:bodyPr wrap="square" lIns="0" tIns="0" rIns="0" bIns="0" rtlCol="0"/>
          <a:lstStyle/>
          <a:p>
            <a:endParaRPr/>
          </a:p>
        </p:txBody>
      </p:sp>
      <p:sp>
        <p:nvSpPr>
          <p:cNvPr id="37" name="object 37"/>
          <p:cNvSpPr/>
          <p:nvPr/>
        </p:nvSpPr>
        <p:spPr>
          <a:xfrm>
            <a:off x="3106420" y="4177029"/>
            <a:ext cx="2261870" cy="0"/>
          </a:xfrm>
          <a:custGeom>
            <a:avLst/>
            <a:gdLst/>
            <a:ahLst/>
            <a:cxnLst/>
            <a:rect l="l" t="t" r="r" b="b"/>
            <a:pathLst>
              <a:path w="2261870">
                <a:moveTo>
                  <a:pt x="0" y="0"/>
                </a:moveTo>
                <a:lnTo>
                  <a:pt x="2261870" y="0"/>
                </a:lnTo>
              </a:path>
            </a:pathLst>
          </a:custGeom>
          <a:ln w="3175">
            <a:solidFill>
              <a:srgbClr val="BFBFBF"/>
            </a:solidFill>
          </a:ln>
        </p:spPr>
        <p:txBody>
          <a:bodyPr wrap="square" lIns="0" tIns="0" rIns="0" bIns="0" rtlCol="0"/>
          <a:lstStyle/>
          <a:p>
            <a:endParaRPr/>
          </a:p>
        </p:txBody>
      </p:sp>
      <p:sp>
        <p:nvSpPr>
          <p:cNvPr id="38" name="object 38"/>
          <p:cNvSpPr/>
          <p:nvPr/>
        </p:nvSpPr>
        <p:spPr>
          <a:xfrm>
            <a:off x="2040889" y="4177029"/>
            <a:ext cx="821690" cy="0"/>
          </a:xfrm>
          <a:custGeom>
            <a:avLst/>
            <a:gdLst/>
            <a:ahLst/>
            <a:cxnLst/>
            <a:rect l="l" t="t" r="r" b="b"/>
            <a:pathLst>
              <a:path w="821689">
                <a:moveTo>
                  <a:pt x="0" y="0"/>
                </a:moveTo>
                <a:lnTo>
                  <a:pt x="821690" y="0"/>
                </a:lnTo>
              </a:path>
            </a:pathLst>
          </a:custGeom>
          <a:ln w="3175">
            <a:solidFill>
              <a:srgbClr val="BFBFBF"/>
            </a:solidFill>
          </a:ln>
        </p:spPr>
        <p:txBody>
          <a:bodyPr wrap="square" lIns="0" tIns="0" rIns="0" bIns="0" rtlCol="0"/>
          <a:lstStyle/>
          <a:p>
            <a:endParaRPr/>
          </a:p>
        </p:txBody>
      </p:sp>
      <p:sp>
        <p:nvSpPr>
          <p:cNvPr id="39" name="object 39"/>
          <p:cNvSpPr/>
          <p:nvPr/>
        </p:nvSpPr>
        <p:spPr>
          <a:xfrm>
            <a:off x="8135619" y="3792220"/>
            <a:ext cx="186690" cy="0"/>
          </a:xfrm>
          <a:custGeom>
            <a:avLst/>
            <a:gdLst/>
            <a:ahLst/>
            <a:cxnLst/>
            <a:rect l="l" t="t" r="r" b="b"/>
            <a:pathLst>
              <a:path w="186690">
                <a:moveTo>
                  <a:pt x="0" y="0"/>
                </a:moveTo>
                <a:lnTo>
                  <a:pt x="186689" y="0"/>
                </a:lnTo>
              </a:path>
            </a:pathLst>
          </a:custGeom>
          <a:ln w="3175">
            <a:solidFill>
              <a:srgbClr val="BFBFBF"/>
            </a:solidFill>
          </a:ln>
        </p:spPr>
        <p:txBody>
          <a:bodyPr wrap="square" lIns="0" tIns="0" rIns="0" bIns="0" rtlCol="0"/>
          <a:lstStyle/>
          <a:p>
            <a:endParaRPr/>
          </a:p>
        </p:txBody>
      </p:sp>
      <p:sp>
        <p:nvSpPr>
          <p:cNvPr id="40" name="object 40"/>
          <p:cNvSpPr/>
          <p:nvPr/>
        </p:nvSpPr>
        <p:spPr>
          <a:xfrm>
            <a:off x="7500619" y="3792220"/>
            <a:ext cx="375920" cy="0"/>
          </a:xfrm>
          <a:custGeom>
            <a:avLst/>
            <a:gdLst/>
            <a:ahLst/>
            <a:cxnLst/>
            <a:rect l="l" t="t" r="r" b="b"/>
            <a:pathLst>
              <a:path w="375920">
                <a:moveTo>
                  <a:pt x="0" y="0"/>
                </a:moveTo>
                <a:lnTo>
                  <a:pt x="375920" y="0"/>
                </a:lnTo>
              </a:path>
            </a:pathLst>
          </a:custGeom>
          <a:ln w="3175">
            <a:solidFill>
              <a:srgbClr val="BFBFBF"/>
            </a:solidFill>
          </a:ln>
        </p:spPr>
        <p:txBody>
          <a:bodyPr wrap="square" lIns="0" tIns="0" rIns="0" bIns="0" rtlCol="0"/>
          <a:lstStyle/>
          <a:p>
            <a:endParaRPr/>
          </a:p>
        </p:txBody>
      </p:sp>
      <p:sp>
        <p:nvSpPr>
          <p:cNvPr id="41" name="object 41"/>
          <p:cNvSpPr/>
          <p:nvPr/>
        </p:nvSpPr>
        <p:spPr>
          <a:xfrm>
            <a:off x="5628640" y="3792220"/>
            <a:ext cx="1628139" cy="0"/>
          </a:xfrm>
          <a:custGeom>
            <a:avLst/>
            <a:gdLst/>
            <a:ahLst/>
            <a:cxnLst/>
            <a:rect l="l" t="t" r="r" b="b"/>
            <a:pathLst>
              <a:path w="1628140">
                <a:moveTo>
                  <a:pt x="0" y="0"/>
                </a:moveTo>
                <a:lnTo>
                  <a:pt x="1628139" y="0"/>
                </a:lnTo>
              </a:path>
            </a:pathLst>
          </a:custGeom>
          <a:ln w="3175">
            <a:solidFill>
              <a:srgbClr val="BFBFBF"/>
            </a:solidFill>
          </a:ln>
        </p:spPr>
        <p:txBody>
          <a:bodyPr wrap="square" lIns="0" tIns="0" rIns="0" bIns="0" rtlCol="0"/>
          <a:lstStyle/>
          <a:p>
            <a:endParaRPr/>
          </a:p>
        </p:txBody>
      </p:sp>
      <p:sp>
        <p:nvSpPr>
          <p:cNvPr id="42" name="object 42"/>
          <p:cNvSpPr/>
          <p:nvPr/>
        </p:nvSpPr>
        <p:spPr>
          <a:xfrm>
            <a:off x="2040889" y="3792220"/>
            <a:ext cx="3327400" cy="0"/>
          </a:xfrm>
          <a:custGeom>
            <a:avLst/>
            <a:gdLst/>
            <a:ahLst/>
            <a:cxnLst/>
            <a:rect l="l" t="t" r="r" b="b"/>
            <a:pathLst>
              <a:path w="3327400">
                <a:moveTo>
                  <a:pt x="0" y="0"/>
                </a:moveTo>
                <a:lnTo>
                  <a:pt x="3327400" y="0"/>
                </a:lnTo>
              </a:path>
            </a:pathLst>
          </a:custGeom>
          <a:ln w="3175">
            <a:solidFill>
              <a:srgbClr val="BFBFBF"/>
            </a:solidFill>
          </a:ln>
        </p:spPr>
        <p:txBody>
          <a:bodyPr wrap="square" lIns="0" tIns="0" rIns="0" bIns="0" rtlCol="0"/>
          <a:lstStyle/>
          <a:p>
            <a:endParaRPr/>
          </a:p>
        </p:txBody>
      </p:sp>
      <p:sp>
        <p:nvSpPr>
          <p:cNvPr id="43" name="object 43"/>
          <p:cNvSpPr/>
          <p:nvPr/>
        </p:nvSpPr>
        <p:spPr>
          <a:xfrm>
            <a:off x="7500619" y="3406140"/>
            <a:ext cx="821690" cy="0"/>
          </a:xfrm>
          <a:custGeom>
            <a:avLst/>
            <a:gdLst/>
            <a:ahLst/>
            <a:cxnLst/>
            <a:rect l="l" t="t" r="r" b="b"/>
            <a:pathLst>
              <a:path w="821690">
                <a:moveTo>
                  <a:pt x="0" y="0"/>
                </a:moveTo>
                <a:lnTo>
                  <a:pt x="821689" y="0"/>
                </a:lnTo>
              </a:path>
            </a:pathLst>
          </a:custGeom>
          <a:ln w="3175">
            <a:solidFill>
              <a:srgbClr val="BFBFBF"/>
            </a:solidFill>
          </a:ln>
        </p:spPr>
        <p:txBody>
          <a:bodyPr wrap="square" lIns="0" tIns="0" rIns="0" bIns="0" rtlCol="0"/>
          <a:lstStyle/>
          <a:p>
            <a:endParaRPr/>
          </a:p>
        </p:txBody>
      </p:sp>
      <p:sp>
        <p:nvSpPr>
          <p:cNvPr id="44" name="object 44"/>
          <p:cNvSpPr/>
          <p:nvPr/>
        </p:nvSpPr>
        <p:spPr>
          <a:xfrm>
            <a:off x="2040889" y="3406140"/>
            <a:ext cx="5215890" cy="0"/>
          </a:xfrm>
          <a:custGeom>
            <a:avLst/>
            <a:gdLst/>
            <a:ahLst/>
            <a:cxnLst/>
            <a:rect l="l" t="t" r="r" b="b"/>
            <a:pathLst>
              <a:path w="5215890">
                <a:moveTo>
                  <a:pt x="0" y="0"/>
                </a:moveTo>
                <a:lnTo>
                  <a:pt x="5215890" y="0"/>
                </a:lnTo>
              </a:path>
            </a:pathLst>
          </a:custGeom>
          <a:ln w="3175">
            <a:solidFill>
              <a:srgbClr val="BFBFBF"/>
            </a:solidFill>
          </a:ln>
        </p:spPr>
        <p:txBody>
          <a:bodyPr wrap="square" lIns="0" tIns="0" rIns="0" bIns="0" rtlCol="0"/>
          <a:lstStyle/>
          <a:p>
            <a:endParaRPr/>
          </a:p>
        </p:txBody>
      </p:sp>
      <p:sp>
        <p:nvSpPr>
          <p:cNvPr id="45" name="object 45"/>
          <p:cNvSpPr/>
          <p:nvPr/>
        </p:nvSpPr>
        <p:spPr>
          <a:xfrm>
            <a:off x="7500619" y="3032760"/>
            <a:ext cx="821690" cy="0"/>
          </a:xfrm>
          <a:custGeom>
            <a:avLst/>
            <a:gdLst/>
            <a:ahLst/>
            <a:cxnLst/>
            <a:rect l="l" t="t" r="r" b="b"/>
            <a:pathLst>
              <a:path w="821690">
                <a:moveTo>
                  <a:pt x="0" y="0"/>
                </a:moveTo>
                <a:lnTo>
                  <a:pt x="821689" y="0"/>
                </a:lnTo>
              </a:path>
            </a:pathLst>
          </a:custGeom>
          <a:ln w="3175">
            <a:solidFill>
              <a:srgbClr val="BFBFBF"/>
            </a:solidFill>
          </a:ln>
        </p:spPr>
        <p:txBody>
          <a:bodyPr wrap="square" lIns="0" tIns="0" rIns="0" bIns="0" rtlCol="0"/>
          <a:lstStyle/>
          <a:p>
            <a:endParaRPr/>
          </a:p>
        </p:txBody>
      </p:sp>
      <p:sp>
        <p:nvSpPr>
          <p:cNvPr id="46" name="object 46"/>
          <p:cNvSpPr/>
          <p:nvPr/>
        </p:nvSpPr>
        <p:spPr>
          <a:xfrm>
            <a:off x="2040889" y="3032760"/>
            <a:ext cx="5215890" cy="0"/>
          </a:xfrm>
          <a:custGeom>
            <a:avLst/>
            <a:gdLst/>
            <a:ahLst/>
            <a:cxnLst/>
            <a:rect l="l" t="t" r="r" b="b"/>
            <a:pathLst>
              <a:path w="5215890">
                <a:moveTo>
                  <a:pt x="0" y="0"/>
                </a:moveTo>
                <a:lnTo>
                  <a:pt x="5215890" y="0"/>
                </a:lnTo>
              </a:path>
            </a:pathLst>
          </a:custGeom>
          <a:ln w="3175">
            <a:solidFill>
              <a:srgbClr val="BFBFBF"/>
            </a:solidFill>
          </a:ln>
        </p:spPr>
        <p:txBody>
          <a:bodyPr wrap="square" lIns="0" tIns="0" rIns="0" bIns="0" rtlCol="0"/>
          <a:lstStyle/>
          <a:p>
            <a:endParaRPr/>
          </a:p>
        </p:txBody>
      </p:sp>
      <p:sp>
        <p:nvSpPr>
          <p:cNvPr id="47" name="object 47"/>
          <p:cNvSpPr/>
          <p:nvPr/>
        </p:nvSpPr>
        <p:spPr>
          <a:xfrm>
            <a:off x="2040889" y="2647950"/>
            <a:ext cx="6281420" cy="0"/>
          </a:xfrm>
          <a:custGeom>
            <a:avLst/>
            <a:gdLst/>
            <a:ahLst/>
            <a:cxnLst/>
            <a:rect l="l" t="t" r="r" b="b"/>
            <a:pathLst>
              <a:path w="6281420">
                <a:moveTo>
                  <a:pt x="0" y="0"/>
                </a:moveTo>
                <a:lnTo>
                  <a:pt x="6281420" y="0"/>
                </a:lnTo>
              </a:path>
            </a:pathLst>
          </a:custGeom>
          <a:ln w="3175">
            <a:solidFill>
              <a:srgbClr val="BFBFBF"/>
            </a:solidFill>
          </a:ln>
        </p:spPr>
        <p:txBody>
          <a:bodyPr wrap="square" lIns="0" tIns="0" rIns="0" bIns="0" rtlCol="0"/>
          <a:lstStyle/>
          <a:p>
            <a:endParaRPr/>
          </a:p>
        </p:txBody>
      </p:sp>
      <p:sp>
        <p:nvSpPr>
          <p:cNvPr id="48" name="object 48"/>
          <p:cNvSpPr/>
          <p:nvPr/>
        </p:nvSpPr>
        <p:spPr>
          <a:xfrm>
            <a:off x="2040889" y="2261870"/>
            <a:ext cx="6281420" cy="0"/>
          </a:xfrm>
          <a:custGeom>
            <a:avLst/>
            <a:gdLst/>
            <a:ahLst/>
            <a:cxnLst/>
            <a:rect l="l" t="t" r="r" b="b"/>
            <a:pathLst>
              <a:path w="6281420">
                <a:moveTo>
                  <a:pt x="0" y="0"/>
                </a:moveTo>
                <a:lnTo>
                  <a:pt x="6281420" y="0"/>
                </a:lnTo>
              </a:path>
            </a:pathLst>
          </a:custGeom>
          <a:ln w="3175">
            <a:solidFill>
              <a:srgbClr val="BFBFBF"/>
            </a:solidFill>
          </a:ln>
        </p:spPr>
        <p:txBody>
          <a:bodyPr wrap="square" lIns="0" tIns="0" rIns="0" bIns="0" rtlCol="0"/>
          <a:lstStyle/>
          <a:p>
            <a:endParaRPr/>
          </a:p>
        </p:txBody>
      </p:sp>
      <p:sp>
        <p:nvSpPr>
          <p:cNvPr id="49" name="object 49"/>
          <p:cNvSpPr/>
          <p:nvPr/>
        </p:nvSpPr>
        <p:spPr>
          <a:xfrm>
            <a:off x="2040889" y="2261870"/>
            <a:ext cx="6281420" cy="0"/>
          </a:xfrm>
          <a:custGeom>
            <a:avLst/>
            <a:gdLst/>
            <a:ahLst/>
            <a:cxnLst/>
            <a:rect l="l" t="t" r="r" b="b"/>
            <a:pathLst>
              <a:path w="6281420">
                <a:moveTo>
                  <a:pt x="0" y="0"/>
                </a:moveTo>
                <a:lnTo>
                  <a:pt x="6281420" y="0"/>
                </a:lnTo>
              </a:path>
            </a:pathLst>
          </a:custGeom>
          <a:ln w="11430">
            <a:solidFill>
              <a:srgbClr val="7F7F7F"/>
            </a:solidFill>
          </a:ln>
        </p:spPr>
        <p:txBody>
          <a:bodyPr wrap="square" lIns="0" tIns="0" rIns="0" bIns="0" rtlCol="0"/>
          <a:lstStyle/>
          <a:p>
            <a:endParaRPr/>
          </a:p>
        </p:txBody>
      </p:sp>
      <p:sp>
        <p:nvSpPr>
          <p:cNvPr id="50" name="object 50"/>
          <p:cNvSpPr/>
          <p:nvPr/>
        </p:nvSpPr>
        <p:spPr>
          <a:xfrm>
            <a:off x="8322309" y="2261870"/>
            <a:ext cx="0" cy="3445510"/>
          </a:xfrm>
          <a:custGeom>
            <a:avLst/>
            <a:gdLst/>
            <a:ahLst/>
            <a:cxnLst/>
            <a:rect l="l" t="t" r="r" b="b"/>
            <a:pathLst>
              <a:path h="3445510">
                <a:moveTo>
                  <a:pt x="0" y="0"/>
                </a:moveTo>
                <a:lnTo>
                  <a:pt x="0" y="3445509"/>
                </a:lnTo>
              </a:path>
            </a:pathLst>
          </a:custGeom>
          <a:ln w="11430">
            <a:solidFill>
              <a:srgbClr val="7F7F7F"/>
            </a:solidFill>
          </a:ln>
        </p:spPr>
        <p:txBody>
          <a:bodyPr wrap="square" lIns="0" tIns="0" rIns="0" bIns="0" rtlCol="0"/>
          <a:lstStyle/>
          <a:p>
            <a:endParaRPr/>
          </a:p>
        </p:txBody>
      </p:sp>
      <p:sp>
        <p:nvSpPr>
          <p:cNvPr id="51" name="object 51"/>
          <p:cNvSpPr/>
          <p:nvPr/>
        </p:nvSpPr>
        <p:spPr>
          <a:xfrm>
            <a:off x="2040889" y="5707379"/>
            <a:ext cx="6281420" cy="0"/>
          </a:xfrm>
          <a:custGeom>
            <a:avLst/>
            <a:gdLst/>
            <a:ahLst/>
            <a:cxnLst/>
            <a:rect l="l" t="t" r="r" b="b"/>
            <a:pathLst>
              <a:path w="6281420">
                <a:moveTo>
                  <a:pt x="6281420" y="0"/>
                </a:moveTo>
                <a:lnTo>
                  <a:pt x="0" y="0"/>
                </a:lnTo>
              </a:path>
            </a:pathLst>
          </a:custGeom>
          <a:ln w="11430">
            <a:solidFill>
              <a:srgbClr val="7F7F7F"/>
            </a:solidFill>
          </a:ln>
        </p:spPr>
        <p:txBody>
          <a:bodyPr wrap="square" lIns="0" tIns="0" rIns="0" bIns="0" rtlCol="0"/>
          <a:lstStyle/>
          <a:p>
            <a:endParaRPr/>
          </a:p>
        </p:txBody>
      </p:sp>
      <p:sp>
        <p:nvSpPr>
          <p:cNvPr id="52" name="object 52"/>
          <p:cNvSpPr/>
          <p:nvPr/>
        </p:nvSpPr>
        <p:spPr>
          <a:xfrm>
            <a:off x="2040889" y="2261870"/>
            <a:ext cx="0" cy="3445510"/>
          </a:xfrm>
          <a:custGeom>
            <a:avLst/>
            <a:gdLst/>
            <a:ahLst/>
            <a:cxnLst/>
            <a:rect l="l" t="t" r="r" b="b"/>
            <a:pathLst>
              <a:path h="3445510">
                <a:moveTo>
                  <a:pt x="0" y="3445509"/>
                </a:moveTo>
                <a:lnTo>
                  <a:pt x="0" y="0"/>
                </a:lnTo>
              </a:path>
            </a:pathLst>
          </a:custGeom>
          <a:ln w="11430">
            <a:solidFill>
              <a:srgbClr val="7F7F7F"/>
            </a:solidFill>
          </a:ln>
        </p:spPr>
        <p:txBody>
          <a:bodyPr wrap="square" lIns="0" tIns="0" rIns="0" bIns="0" rtlCol="0"/>
          <a:lstStyle/>
          <a:p>
            <a:endParaRPr/>
          </a:p>
        </p:txBody>
      </p:sp>
      <p:sp>
        <p:nvSpPr>
          <p:cNvPr id="53" name="object 53"/>
          <p:cNvSpPr/>
          <p:nvPr/>
        </p:nvSpPr>
        <p:spPr>
          <a:xfrm>
            <a:off x="2227579" y="4563109"/>
            <a:ext cx="259079" cy="1144270"/>
          </a:xfrm>
          <a:custGeom>
            <a:avLst/>
            <a:gdLst/>
            <a:ahLst/>
            <a:cxnLst/>
            <a:rect l="l" t="t" r="r" b="b"/>
            <a:pathLst>
              <a:path w="259080" h="1144270">
                <a:moveTo>
                  <a:pt x="0" y="0"/>
                </a:moveTo>
                <a:lnTo>
                  <a:pt x="259080" y="0"/>
                </a:lnTo>
                <a:lnTo>
                  <a:pt x="259080" y="1144270"/>
                </a:lnTo>
                <a:lnTo>
                  <a:pt x="0" y="1144270"/>
                </a:lnTo>
                <a:lnTo>
                  <a:pt x="0" y="0"/>
                </a:lnTo>
                <a:close/>
              </a:path>
            </a:pathLst>
          </a:custGeom>
          <a:solidFill>
            <a:srgbClr val="9999FF"/>
          </a:solidFill>
        </p:spPr>
        <p:txBody>
          <a:bodyPr wrap="square" lIns="0" tIns="0" rIns="0" bIns="0" rtlCol="0"/>
          <a:lstStyle/>
          <a:p>
            <a:endParaRPr/>
          </a:p>
        </p:txBody>
      </p:sp>
      <p:sp>
        <p:nvSpPr>
          <p:cNvPr id="54" name="object 54"/>
          <p:cNvSpPr/>
          <p:nvPr/>
        </p:nvSpPr>
        <p:spPr>
          <a:xfrm>
            <a:off x="2227579" y="4563109"/>
            <a:ext cx="259079" cy="1144270"/>
          </a:xfrm>
          <a:custGeom>
            <a:avLst/>
            <a:gdLst/>
            <a:ahLst/>
            <a:cxnLst/>
            <a:rect l="l" t="t" r="r" b="b"/>
            <a:pathLst>
              <a:path w="259080" h="1144270">
                <a:moveTo>
                  <a:pt x="0" y="0"/>
                </a:moveTo>
                <a:lnTo>
                  <a:pt x="259080" y="0"/>
                </a:lnTo>
                <a:lnTo>
                  <a:pt x="259080" y="1144270"/>
                </a:lnTo>
                <a:lnTo>
                  <a:pt x="0" y="1144270"/>
                </a:lnTo>
                <a:lnTo>
                  <a:pt x="0" y="0"/>
                </a:lnTo>
                <a:close/>
              </a:path>
            </a:pathLst>
          </a:custGeom>
          <a:ln w="11429">
            <a:solidFill>
              <a:srgbClr val="000000"/>
            </a:solidFill>
          </a:ln>
        </p:spPr>
        <p:txBody>
          <a:bodyPr wrap="square" lIns="0" tIns="0" rIns="0" bIns="0" rtlCol="0"/>
          <a:lstStyle/>
          <a:p>
            <a:endParaRPr/>
          </a:p>
        </p:txBody>
      </p:sp>
      <p:sp>
        <p:nvSpPr>
          <p:cNvPr id="55" name="object 55"/>
          <p:cNvSpPr/>
          <p:nvPr/>
        </p:nvSpPr>
        <p:spPr>
          <a:xfrm>
            <a:off x="2862579" y="3792220"/>
            <a:ext cx="243840" cy="1915160"/>
          </a:xfrm>
          <a:custGeom>
            <a:avLst/>
            <a:gdLst/>
            <a:ahLst/>
            <a:cxnLst/>
            <a:rect l="l" t="t" r="r" b="b"/>
            <a:pathLst>
              <a:path w="243839" h="1915160">
                <a:moveTo>
                  <a:pt x="0" y="0"/>
                </a:moveTo>
                <a:lnTo>
                  <a:pt x="243839" y="0"/>
                </a:lnTo>
                <a:lnTo>
                  <a:pt x="243839" y="1915159"/>
                </a:lnTo>
                <a:lnTo>
                  <a:pt x="0" y="1915159"/>
                </a:lnTo>
                <a:lnTo>
                  <a:pt x="0" y="0"/>
                </a:lnTo>
                <a:close/>
              </a:path>
            </a:pathLst>
          </a:custGeom>
          <a:solidFill>
            <a:srgbClr val="9999FF"/>
          </a:solidFill>
        </p:spPr>
        <p:txBody>
          <a:bodyPr wrap="square" lIns="0" tIns="0" rIns="0" bIns="0" rtlCol="0"/>
          <a:lstStyle/>
          <a:p>
            <a:endParaRPr/>
          </a:p>
        </p:txBody>
      </p:sp>
      <p:sp>
        <p:nvSpPr>
          <p:cNvPr id="56" name="object 56"/>
          <p:cNvSpPr/>
          <p:nvPr/>
        </p:nvSpPr>
        <p:spPr>
          <a:xfrm>
            <a:off x="2862579" y="3792220"/>
            <a:ext cx="243840" cy="1915160"/>
          </a:xfrm>
          <a:custGeom>
            <a:avLst/>
            <a:gdLst/>
            <a:ahLst/>
            <a:cxnLst/>
            <a:rect l="l" t="t" r="r" b="b"/>
            <a:pathLst>
              <a:path w="243839" h="1915160">
                <a:moveTo>
                  <a:pt x="0" y="0"/>
                </a:moveTo>
                <a:lnTo>
                  <a:pt x="243839" y="0"/>
                </a:lnTo>
                <a:lnTo>
                  <a:pt x="243839" y="1915159"/>
                </a:lnTo>
                <a:lnTo>
                  <a:pt x="0" y="1915159"/>
                </a:lnTo>
                <a:lnTo>
                  <a:pt x="0" y="0"/>
                </a:lnTo>
                <a:close/>
              </a:path>
            </a:pathLst>
          </a:custGeom>
          <a:ln w="11430">
            <a:solidFill>
              <a:srgbClr val="000000"/>
            </a:solidFill>
          </a:ln>
        </p:spPr>
        <p:txBody>
          <a:bodyPr wrap="square" lIns="0" tIns="0" rIns="0" bIns="0" rtlCol="0"/>
          <a:lstStyle/>
          <a:p>
            <a:endParaRPr/>
          </a:p>
        </p:txBody>
      </p:sp>
      <p:sp>
        <p:nvSpPr>
          <p:cNvPr id="57" name="object 57"/>
          <p:cNvSpPr/>
          <p:nvPr/>
        </p:nvSpPr>
        <p:spPr>
          <a:xfrm>
            <a:off x="3481070" y="4405629"/>
            <a:ext cx="260350" cy="1301750"/>
          </a:xfrm>
          <a:custGeom>
            <a:avLst/>
            <a:gdLst/>
            <a:ahLst/>
            <a:cxnLst/>
            <a:rect l="l" t="t" r="r" b="b"/>
            <a:pathLst>
              <a:path w="260350" h="1301750">
                <a:moveTo>
                  <a:pt x="0" y="0"/>
                </a:moveTo>
                <a:lnTo>
                  <a:pt x="260350" y="0"/>
                </a:lnTo>
                <a:lnTo>
                  <a:pt x="260350" y="1301750"/>
                </a:lnTo>
                <a:lnTo>
                  <a:pt x="0" y="1301750"/>
                </a:lnTo>
                <a:lnTo>
                  <a:pt x="0" y="0"/>
                </a:lnTo>
                <a:close/>
              </a:path>
            </a:pathLst>
          </a:custGeom>
          <a:solidFill>
            <a:srgbClr val="9999FF"/>
          </a:solidFill>
        </p:spPr>
        <p:txBody>
          <a:bodyPr wrap="square" lIns="0" tIns="0" rIns="0" bIns="0" rtlCol="0"/>
          <a:lstStyle/>
          <a:p>
            <a:endParaRPr/>
          </a:p>
        </p:txBody>
      </p:sp>
      <p:sp>
        <p:nvSpPr>
          <p:cNvPr id="58" name="object 58"/>
          <p:cNvSpPr/>
          <p:nvPr/>
        </p:nvSpPr>
        <p:spPr>
          <a:xfrm>
            <a:off x="3481070" y="4405629"/>
            <a:ext cx="260350" cy="1301750"/>
          </a:xfrm>
          <a:custGeom>
            <a:avLst/>
            <a:gdLst/>
            <a:ahLst/>
            <a:cxnLst/>
            <a:rect l="l" t="t" r="r" b="b"/>
            <a:pathLst>
              <a:path w="260350" h="1301750">
                <a:moveTo>
                  <a:pt x="0" y="0"/>
                </a:moveTo>
                <a:lnTo>
                  <a:pt x="260350" y="0"/>
                </a:lnTo>
                <a:lnTo>
                  <a:pt x="260350" y="1301750"/>
                </a:lnTo>
                <a:lnTo>
                  <a:pt x="0" y="1301750"/>
                </a:lnTo>
                <a:lnTo>
                  <a:pt x="0" y="0"/>
                </a:lnTo>
                <a:close/>
              </a:path>
            </a:pathLst>
          </a:custGeom>
          <a:ln w="11430">
            <a:solidFill>
              <a:srgbClr val="000000"/>
            </a:solidFill>
          </a:ln>
        </p:spPr>
        <p:txBody>
          <a:bodyPr wrap="square" lIns="0" tIns="0" rIns="0" bIns="0" rtlCol="0"/>
          <a:lstStyle/>
          <a:p>
            <a:endParaRPr/>
          </a:p>
        </p:txBody>
      </p:sp>
      <p:sp>
        <p:nvSpPr>
          <p:cNvPr id="59" name="object 59"/>
          <p:cNvSpPr/>
          <p:nvPr/>
        </p:nvSpPr>
        <p:spPr>
          <a:xfrm>
            <a:off x="4114800" y="4791709"/>
            <a:ext cx="245110" cy="915669"/>
          </a:xfrm>
          <a:custGeom>
            <a:avLst/>
            <a:gdLst/>
            <a:ahLst/>
            <a:cxnLst/>
            <a:rect l="l" t="t" r="r" b="b"/>
            <a:pathLst>
              <a:path w="245110" h="915670">
                <a:moveTo>
                  <a:pt x="0" y="0"/>
                </a:moveTo>
                <a:lnTo>
                  <a:pt x="245110" y="0"/>
                </a:lnTo>
                <a:lnTo>
                  <a:pt x="245110" y="915669"/>
                </a:lnTo>
                <a:lnTo>
                  <a:pt x="0" y="915669"/>
                </a:lnTo>
                <a:lnTo>
                  <a:pt x="0" y="0"/>
                </a:lnTo>
                <a:close/>
              </a:path>
            </a:pathLst>
          </a:custGeom>
          <a:solidFill>
            <a:srgbClr val="9999FF"/>
          </a:solidFill>
        </p:spPr>
        <p:txBody>
          <a:bodyPr wrap="square" lIns="0" tIns="0" rIns="0" bIns="0" rtlCol="0"/>
          <a:lstStyle/>
          <a:p>
            <a:endParaRPr/>
          </a:p>
        </p:txBody>
      </p:sp>
      <p:sp>
        <p:nvSpPr>
          <p:cNvPr id="60" name="object 60"/>
          <p:cNvSpPr/>
          <p:nvPr/>
        </p:nvSpPr>
        <p:spPr>
          <a:xfrm>
            <a:off x="4114800" y="4791709"/>
            <a:ext cx="245110" cy="915669"/>
          </a:xfrm>
          <a:custGeom>
            <a:avLst/>
            <a:gdLst/>
            <a:ahLst/>
            <a:cxnLst/>
            <a:rect l="l" t="t" r="r" b="b"/>
            <a:pathLst>
              <a:path w="245110" h="915670">
                <a:moveTo>
                  <a:pt x="0" y="0"/>
                </a:moveTo>
                <a:lnTo>
                  <a:pt x="245110" y="0"/>
                </a:lnTo>
                <a:lnTo>
                  <a:pt x="245110" y="915669"/>
                </a:lnTo>
                <a:lnTo>
                  <a:pt x="0" y="915669"/>
                </a:lnTo>
                <a:lnTo>
                  <a:pt x="0" y="0"/>
                </a:lnTo>
                <a:close/>
              </a:path>
            </a:pathLst>
          </a:custGeom>
          <a:ln w="11430">
            <a:solidFill>
              <a:srgbClr val="000000"/>
            </a:solidFill>
          </a:ln>
        </p:spPr>
        <p:txBody>
          <a:bodyPr wrap="square" lIns="0" tIns="0" rIns="0" bIns="0" rtlCol="0"/>
          <a:lstStyle/>
          <a:p>
            <a:endParaRPr/>
          </a:p>
        </p:txBody>
      </p:sp>
      <p:sp>
        <p:nvSpPr>
          <p:cNvPr id="61" name="object 61"/>
          <p:cNvSpPr/>
          <p:nvPr/>
        </p:nvSpPr>
        <p:spPr>
          <a:xfrm>
            <a:off x="4734559" y="5285740"/>
            <a:ext cx="260350" cy="421640"/>
          </a:xfrm>
          <a:custGeom>
            <a:avLst/>
            <a:gdLst/>
            <a:ahLst/>
            <a:cxnLst/>
            <a:rect l="l" t="t" r="r" b="b"/>
            <a:pathLst>
              <a:path w="260350" h="421639">
                <a:moveTo>
                  <a:pt x="0" y="0"/>
                </a:moveTo>
                <a:lnTo>
                  <a:pt x="260350" y="0"/>
                </a:lnTo>
                <a:lnTo>
                  <a:pt x="260350" y="421640"/>
                </a:lnTo>
                <a:lnTo>
                  <a:pt x="0" y="421640"/>
                </a:lnTo>
                <a:lnTo>
                  <a:pt x="0" y="0"/>
                </a:lnTo>
                <a:close/>
              </a:path>
            </a:pathLst>
          </a:custGeom>
          <a:solidFill>
            <a:srgbClr val="9999FF"/>
          </a:solidFill>
        </p:spPr>
        <p:txBody>
          <a:bodyPr wrap="square" lIns="0" tIns="0" rIns="0" bIns="0" rtlCol="0"/>
          <a:lstStyle/>
          <a:p>
            <a:endParaRPr/>
          </a:p>
        </p:txBody>
      </p:sp>
      <p:sp>
        <p:nvSpPr>
          <p:cNvPr id="62" name="object 62"/>
          <p:cNvSpPr/>
          <p:nvPr/>
        </p:nvSpPr>
        <p:spPr>
          <a:xfrm>
            <a:off x="4734559" y="5285740"/>
            <a:ext cx="260350" cy="421640"/>
          </a:xfrm>
          <a:custGeom>
            <a:avLst/>
            <a:gdLst/>
            <a:ahLst/>
            <a:cxnLst/>
            <a:rect l="l" t="t" r="r" b="b"/>
            <a:pathLst>
              <a:path w="260350" h="421639">
                <a:moveTo>
                  <a:pt x="0" y="0"/>
                </a:moveTo>
                <a:lnTo>
                  <a:pt x="260350" y="0"/>
                </a:lnTo>
                <a:lnTo>
                  <a:pt x="260350" y="421640"/>
                </a:lnTo>
                <a:lnTo>
                  <a:pt x="0" y="421640"/>
                </a:lnTo>
                <a:lnTo>
                  <a:pt x="0" y="0"/>
                </a:lnTo>
                <a:close/>
              </a:path>
            </a:pathLst>
          </a:custGeom>
          <a:ln w="11430">
            <a:solidFill>
              <a:srgbClr val="000000"/>
            </a:solidFill>
          </a:ln>
        </p:spPr>
        <p:txBody>
          <a:bodyPr wrap="square" lIns="0" tIns="0" rIns="0" bIns="0" rtlCol="0"/>
          <a:lstStyle/>
          <a:p>
            <a:endParaRPr/>
          </a:p>
        </p:txBody>
      </p:sp>
      <p:sp>
        <p:nvSpPr>
          <p:cNvPr id="63" name="object 63"/>
          <p:cNvSpPr/>
          <p:nvPr/>
        </p:nvSpPr>
        <p:spPr>
          <a:xfrm>
            <a:off x="5368290" y="3406140"/>
            <a:ext cx="260350" cy="2301240"/>
          </a:xfrm>
          <a:custGeom>
            <a:avLst/>
            <a:gdLst/>
            <a:ahLst/>
            <a:cxnLst/>
            <a:rect l="l" t="t" r="r" b="b"/>
            <a:pathLst>
              <a:path w="260350" h="2301240">
                <a:moveTo>
                  <a:pt x="0" y="0"/>
                </a:moveTo>
                <a:lnTo>
                  <a:pt x="260350" y="0"/>
                </a:lnTo>
                <a:lnTo>
                  <a:pt x="260350" y="2301240"/>
                </a:lnTo>
                <a:lnTo>
                  <a:pt x="0" y="2301240"/>
                </a:lnTo>
                <a:lnTo>
                  <a:pt x="0" y="0"/>
                </a:lnTo>
                <a:close/>
              </a:path>
            </a:pathLst>
          </a:custGeom>
          <a:solidFill>
            <a:srgbClr val="9999FF"/>
          </a:solidFill>
        </p:spPr>
        <p:txBody>
          <a:bodyPr wrap="square" lIns="0" tIns="0" rIns="0" bIns="0" rtlCol="0"/>
          <a:lstStyle/>
          <a:p>
            <a:endParaRPr/>
          </a:p>
        </p:txBody>
      </p:sp>
      <p:sp>
        <p:nvSpPr>
          <p:cNvPr id="64" name="object 64"/>
          <p:cNvSpPr/>
          <p:nvPr/>
        </p:nvSpPr>
        <p:spPr>
          <a:xfrm>
            <a:off x="5368290" y="3406140"/>
            <a:ext cx="260350" cy="2301240"/>
          </a:xfrm>
          <a:custGeom>
            <a:avLst/>
            <a:gdLst/>
            <a:ahLst/>
            <a:cxnLst/>
            <a:rect l="l" t="t" r="r" b="b"/>
            <a:pathLst>
              <a:path w="260350" h="2301240">
                <a:moveTo>
                  <a:pt x="0" y="0"/>
                </a:moveTo>
                <a:lnTo>
                  <a:pt x="260350" y="0"/>
                </a:lnTo>
                <a:lnTo>
                  <a:pt x="260350" y="2301240"/>
                </a:lnTo>
                <a:lnTo>
                  <a:pt x="0" y="2301240"/>
                </a:lnTo>
                <a:lnTo>
                  <a:pt x="0" y="0"/>
                </a:lnTo>
                <a:close/>
              </a:path>
            </a:pathLst>
          </a:custGeom>
          <a:ln w="11430">
            <a:solidFill>
              <a:srgbClr val="000000"/>
            </a:solidFill>
          </a:ln>
        </p:spPr>
        <p:txBody>
          <a:bodyPr wrap="square" lIns="0" tIns="0" rIns="0" bIns="0" rtlCol="0"/>
          <a:lstStyle/>
          <a:p>
            <a:endParaRPr/>
          </a:p>
        </p:txBody>
      </p:sp>
      <p:sp>
        <p:nvSpPr>
          <p:cNvPr id="65" name="object 65"/>
          <p:cNvSpPr/>
          <p:nvPr/>
        </p:nvSpPr>
        <p:spPr>
          <a:xfrm>
            <a:off x="6003290" y="4104640"/>
            <a:ext cx="245110" cy="1602740"/>
          </a:xfrm>
          <a:custGeom>
            <a:avLst/>
            <a:gdLst/>
            <a:ahLst/>
            <a:cxnLst/>
            <a:rect l="l" t="t" r="r" b="b"/>
            <a:pathLst>
              <a:path w="245110" h="1602739">
                <a:moveTo>
                  <a:pt x="0" y="0"/>
                </a:moveTo>
                <a:lnTo>
                  <a:pt x="245110" y="0"/>
                </a:lnTo>
                <a:lnTo>
                  <a:pt x="245110" y="1602740"/>
                </a:lnTo>
                <a:lnTo>
                  <a:pt x="0" y="1602740"/>
                </a:lnTo>
                <a:lnTo>
                  <a:pt x="0" y="0"/>
                </a:lnTo>
                <a:close/>
              </a:path>
            </a:pathLst>
          </a:custGeom>
          <a:solidFill>
            <a:srgbClr val="9999FF"/>
          </a:solidFill>
        </p:spPr>
        <p:txBody>
          <a:bodyPr wrap="square" lIns="0" tIns="0" rIns="0" bIns="0" rtlCol="0"/>
          <a:lstStyle/>
          <a:p>
            <a:endParaRPr/>
          </a:p>
        </p:txBody>
      </p:sp>
      <p:sp>
        <p:nvSpPr>
          <p:cNvPr id="66" name="object 66"/>
          <p:cNvSpPr/>
          <p:nvPr/>
        </p:nvSpPr>
        <p:spPr>
          <a:xfrm>
            <a:off x="6003290" y="4104640"/>
            <a:ext cx="245110" cy="1602740"/>
          </a:xfrm>
          <a:custGeom>
            <a:avLst/>
            <a:gdLst/>
            <a:ahLst/>
            <a:cxnLst/>
            <a:rect l="l" t="t" r="r" b="b"/>
            <a:pathLst>
              <a:path w="245110" h="1602739">
                <a:moveTo>
                  <a:pt x="0" y="0"/>
                </a:moveTo>
                <a:lnTo>
                  <a:pt x="245110" y="0"/>
                </a:lnTo>
                <a:lnTo>
                  <a:pt x="245110" y="1602740"/>
                </a:lnTo>
                <a:lnTo>
                  <a:pt x="0" y="1602740"/>
                </a:lnTo>
                <a:lnTo>
                  <a:pt x="0" y="0"/>
                </a:lnTo>
                <a:close/>
              </a:path>
            </a:pathLst>
          </a:custGeom>
          <a:ln w="11430">
            <a:solidFill>
              <a:srgbClr val="000000"/>
            </a:solidFill>
          </a:ln>
        </p:spPr>
        <p:txBody>
          <a:bodyPr wrap="square" lIns="0" tIns="0" rIns="0" bIns="0" rtlCol="0"/>
          <a:lstStyle/>
          <a:p>
            <a:endParaRPr/>
          </a:p>
        </p:txBody>
      </p:sp>
      <p:sp>
        <p:nvSpPr>
          <p:cNvPr id="67" name="object 67"/>
          <p:cNvSpPr/>
          <p:nvPr/>
        </p:nvSpPr>
        <p:spPr>
          <a:xfrm>
            <a:off x="6623050" y="4141470"/>
            <a:ext cx="259079" cy="1565910"/>
          </a:xfrm>
          <a:custGeom>
            <a:avLst/>
            <a:gdLst/>
            <a:ahLst/>
            <a:cxnLst/>
            <a:rect l="l" t="t" r="r" b="b"/>
            <a:pathLst>
              <a:path w="259079" h="1565910">
                <a:moveTo>
                  <a:pt x="0" y="0"/>
                </a:moveTo>
                <a:lnTo>
                  <a:pt x="259079" y="0"/>
                </a:lnTo>
                <a:lnTo>
                  <a:pt x="259079" y="1565909"/>
                </a:lnTo>
                <a:lnTo>
                  <a:pt x="0" y="1565909"/>
                </a:lnTo>
                <a:lnTo>
                  <a:pt x="0" y="0"/>
                </a:lnTo>
                <a:close/>
              </a:path>
            </a:pathLst>
          </a:custGeom>
          <a:solidFill>
            <a:srgbClr val="9999FF"/>
          </a:solidFill>
        </p:spPr>
        <p:txBody>
          <a:bodyPr wrap="square" lIns="0" tIns="0" rIns="0" bIns="0" rtlCol="0"/>
          <a:lstStyle/>
          <a:p>
            <a:endParaRPr/>
          </a:p>
        </p:txBody>
      </p:sp>
      <p:sp>
        <p:nvSpPr>
          <p:cNvPr id="68" name="object 68"/>
          <p:cNvSpPr/>
          <p:nvPr/>
        </p:nvSpPr>
        <p:spPr>
          <a:xfrm>
            <a:off x="6623050" y="4141470"/>
            <a:ext cx="259079" cy="1565910"/>
          </a:xfrm>
          <a:custGeom>
            <a:avLst/>
            <a:gdLst/>
            <a:ahLst/>
            <a:cxnLst/>
            <a:rect l="l" t="t" r="r" b="b"/>
            <a:pathLst>
              <a:path w="259079" h="1565910">
                <a:moveTo>
                  <a:pt x="0" y="0"/>
                </a:moveTo>
                <a:lnTo>
                  <a:pt x="259079" y="0"/>
                </a:lnTo>
                <a:lnTo>
                  <a:pt x="259079" y="1565909"/>
                </a:lnTo>
                <a:lnTo>
                  <a:pt x="0" y="1565909"/>
                </a:lnTo>
                <a:lnTo>
                  <a:pt x="0" y="0"/>
                </a:lnTo>
                <a:close/>
              </a:path>
            </a:pathLst>
          </a:custGeom>
          <a:ln w="11430">
            <a:solidFill>
              <a:srgbClr val="000000"/>
            </a:solidFill>
          </a:ln>
        </p:spPr>
        <p:txBody>
          <a:bodyPr wrap="square" lIns="0" tIns="0" rIns="0" bIns="0" rtlCol="0"/>
          <a:lstStyle/>
          <a:p>
            <a:endParaRPr/>
          </a:p>
        </p:txBody>
      </p:sp>
      <p:sp>
        <p:nvSpPr>
          <p:cNvPr id="69" name="object 69"/>
          <p:cNvSpPr/>
          <p:nvPr/>
        </p:nvSpPr>
        <p:spPr>
          <a:xfrm>
            <a:off x="7256780" y="2647950"/>
            <a:ext cx="243840" cy="3059430"/>
          </a:xfrm>
          <a:custGeom>
            <a:avLst/>
            <a:gdLst/>
            <a:ahLst/>
            <a:cxnLst/>
            <a:rect l="l" t="t" r="r" b="b"/>
            <a:pathLst>
              <a:path w="243840" h="3059429">
                <a:moveTo>
                  <a:pt x="0" y="0"/>
                </a:moveTo>
                <a:lnTo>
                  <a:pt x="243840" y="0"/>
                </a:lnTo>
                <a:lnTo>
                  <a:pt x="243840" y="3059430"/>
                </a:lnTo>
                <a:lnTo>
                  <a:pt x="0" y="3059430"/>
                </a:lnTo>
                <a:lnTo>
                  <a:pt x="0" y="0"/>
                </a:lnTo>
                <a:close/>
              </a:path>
            </a:pathLst>
          </a:custGeom>
          <a:solidFill>
            <a:srgbClr val="9999FF"/>
          </a:solidFill>
        </p:spPr>
        <p:txBody>
          <a:bodyPr wrap="square" lIns="0" tIns="0" rIns="0" bIns="0" rtlCol="0"/>
          <a:lstStyle/>
          <a:p>
            <a:endParaRPr/>
          </a:p>
        </p:txBody>
      </p:sp>
      <p:sp>
        <p:nvSpPr>
          <p:cNvPr id="70" name="object 70"/>
          <p:cNvSpPr/>
          <p:nvPr/>
        </p:nvSpPr>
        <p:spPr>
          <a:xfrm>
            <a:off x="7256780" y="2647950"/>
            <a:ext cx="243840" cy="3059430"/>
          </a:xfrm>
          <a:custGeom>
            <a:avLst/>
            <a:gdLst/>
            <a:ahLst/>
            <a:cxnLst/>
            <a:rect l="l" t="t" r="r" b="b"/>
            <a:pathLst>
              <a:path w="243840" h="3059429">
                <a:moveTo>
                  <a:pt x="0" y="0"/>
                </a:moveTo>
                <a:lnTo>
                  <a:pt x="243840" y="0"/>
                </a:lnTo>
                <a:lnTo>
                  <a:pt x="243840" y="3059430"/>
                </a:lnTo>
                <a:lnTo>
                  <a:pt x="0" y="3059430"/>
                </a:lnTo>
                <a:lnTo>
                  <a:pt x="0" y="0"/>
                </a:lnTo>
                <a:close/>
              </a:path>
            </a:pathLst>
          </a:custGeom>
          <a:ln w="11430">
            <a:solidFill>
              <a:srgbClr val="000000"/>
            </a:solidFill>
          </a:ln>
        </p:spPr>
        <p:txBody>
          <a:bodyPr wrap="square" lIns="0" tIns="0" rIns="0" bIns="0" rtlCol="0"/>
          <a:lstStyle/>
          <a:p>
            <a:endParaRPr/>
          </a:p>
        </p:txBody>
      </p:sp>
      <p:sp>
        <p:nvSpPr>
          <p:cNvPr id="71" name="object 71"/>
          <p:cNvSpPr/>
          <p:nvPr/>
        </p:nvSpPr>
        <p:spPr>
          <a:xfrm>
            <a:off x="7876540" y="3683000"/>
            <a:ext cx="259079" cy="2024380"/>
          </a:xfrm>
          <a:custGeom>
            <a:avLst/>
            <a:gdLst/>
            <a:ahLst/>
            <a:cxnLst/>
            <a:rect l="l" t="t" r="r" b="b"/>
            <a:pathLst>
              <a:path w="259079" h="2024379">
                <a:moveTo>
                  <a:pt x="0" y="0"/>
                </a:moveTo>
                <a:lnTo>
                  <a:pt x="259079" y="0"/>
                </a:lnTo>
                <a:lnTo>
                  <a:pt x="259079" y="2024380"/>
                </a:lnTo>
                <a:lnTo>
                  <a:pt x="0" y="2024380"/>
                </a:lnTo>
                <a:lnTo>
                  <a:pt x="0" y="0"/>
                </a:lnTo>
                <a:close/>
              </a:path>
            </a:pathLst>
          </a:custGeom>
          <a:solidFill>
            <a:srgbClr val="9999FF"/>
          </a:solidFill>
        </p:spPr>
        <p:txBody>
          <a:bodyPr wrap="square" lIns="0" tIns="0" rIns="0" bIns="0" rtlCol="0"/>
          <a:lstStyle/>
          <a:p>
            <a:endParaRPr/>
          </a:p>
        </p:txBody>
      </p:sp>
      <p:sp>
        <p:nvSpPr>
          <p:cNvPr id="72" name="object 72"/>
          <p:cNvSpPr/>
          <p:nvPr/>
        </p:nvSpPr>
        <p:spPr>
          <a:xfrm>
            <a:off x="7876540" y="3683000"/>
            <a:ext cx="259079" cy="2024380"/>
          </a:xfrm>
          <a:custGeom>
            <a:avLst/>
            <a:gdLst/>
            <a:ahLst/>
            <a:cxnLst/>
            <a:rect l="l" t="t" r="r" b="b"/>
            <a:pathLst>
              <a:path w="259079" h="2024379">
                <a:moveTo>
                  <a:pt x="0" y="0"/>
                </a:moveTo>
                <a:lnTo>
                  <a:pt x="259079" y="0"/>
                </a:lnTo>
                <a:lnTo>
                  <a:pt x="259079" y="2024380"/>
                </a:lnTo>
                <a:lnTo>
                  <a:pt x="0" y="2024380"/>
                </a:lnTo>
                <a:lnTo>
                  <a:pt x="0" y="0"/>
                </a:lnTo>
                <a:close/>
              </a:path>
            </a:pathLst>
          </a:custGeom>
          <a:ln w="11430">
            <a:solidFill>
              <a:srgbClr val="000000"/>
            </a:solidFill>
          </a:ln>
        </p:spPr>
        <p:txBody>
          <a:bodyPr wrap="square" lIns="0" tIns="0" rIns="0" bIns="0" rtlCol="0"/>
          <a:lstStyle/>
          <a:p>
            <a:endParaRPr/>
          </a:p>
        </p:txBody>
      </p:sp>
      <p:sp>
        <p:nvSpPr>
          <p:cNvPr id="73" name="object 73"/>
          <p:cNvSpPr/>
          <p:nvPr/>
        </p:nvSpPr>
        <p:spPr>
          <a:xfrm>
            <a:off x="2040889" y="2261870"/>
            <a:ext cx="0" cy="3445510"/>
          </a:xfrm>
          <a:custGeom>
            <a:avLst/>
            <a:gdLst/>
            <a:ahLst/>
            <a:cxnLst/>
            <a:rect l="l" t="t" r="r" b="b"/>
            <a:pathLst>
              <a:path h="3445510">
                <a:moveTo>
                  <a:pt x="0" y="0"/>
                </a:moveTo>
                <a:lnTo>
                  <a:pt x="0" y="3445509"/>
                </a:lnTo>
              </a:path>
            </a:pathLst>
          </a:custGeom>
          <a:ln w="3175">
            <a:solidFill>
              <a:srgbClr val="000000"/>
            </a:solidFill>
          </a:ln>
        </p:spPr>
        <p:txBody>
          <a:bodyPr wrap="square" lIns="0" tIns="0" rIns="0" bIns="0" rtlCol="0"/>
          <a:lstStyle/>
          <a:p>
            <a:endParaRPr/>
          </a:p>
        </p:txBody>
      </p:sp>
      <p:sp>
        <p:nvSpPr>
          <p:cNvPr id="74" name="object 74"/>
          <p:cNvSpPr/>
          <p:nvPr/>
        </p:nvSpPr>
        <p:spPr>
          <a:xfrm>
            <a:off x="1982470" y="5707379"/>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75" name="object 75"/>
          <p:cNvSpPr/>
          <p:nvPr/>
        </p:nvSpPr>
        <p:spPr>
          <a:xfrm>
            <a:off x="1982470" y="5321300"/>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76" name="object 76"/>
          <p:cNvSpPr/>
          <p:nvPr/>
        </p:nvSpPr>
        <p:spPr>
          <a:xfrm>
            <a:off x="1982470" y="4935220"/>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77" name="object 77"/>
          <p:cNvSpPr/>
          <p:nvPr/>
        </p:nvSpPr>
        <p:spPr>
          <a:xfrm>
            <a:off x="1982470" y="4563109"/>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78" name="object 78"/>
          <p:cNvSpPr/>
          <p:nvPr/>
        </p:nvSpPr>
        <p:spPr>
          <a:xfrm>
            <a:off x="1982470" y="4177029"/>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79" name="object 79"/>
          <p:cNvSpPr/>
          <p:nvPr/>
        </p:nvSpPr>
        <p:spPr>
          <a:xfrm>
            <a:off x="1982470" y="3792220"/>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80" name="object 80"/>
          <p:cNvSpPr/>
          <p:nvPr/>
        </p:nvSpPr>
        <p:spPr>
          <a:xfrm>
            <a:off x="1982470" y="3406140"/>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81" name="object 81"/>
          <p:cNvSpPr/>
          <p:nvPr/>
        </p:nvSpPr>
        <p:spPr>
          <a:xfrm>
            <a:off x="1982470" y="3032760"/>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82" name="object 82"/>
          <p:cNvSpPr/>
          <p:nvPr/>
        </p:nvSpPr>
        <p:spPr>
          <a:xfrm>
            <a:off x="1982470" y="2647950"/>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83" name="object 83"/>
          <p:cNvSpPr/>
          <p:nvPr/>
        </p:nvSpPr>
        <p:spPr>
          <a:xfrm>
            <a:off x="1982470" y="2261870"/>
            <a:ext cx="58419" cy="0"/>
          </a:xfrm>
          <a:custGeom>
            <a:avLst/>
            <a:gdLst/>
            <a:ahLst/>
            <a:cxnLst/>
            <a:rect l="l" t="t" r="r" b="b"/>
            <a:pathLst>
              <a:path w="58419">
                <a:moveTo>
                  <a:pt x="0" y="0"/>
                </a:moveTo>
                <a:lnTo>
                  <a:pt x="58419" y="0"/>
                </a:lnTo>
              </a:path>
            </a:pathLst>
          </a:custGeom>
          <a:ln w="3175">
            <a:solidFill>
              <a:srgbClr val="000000"/>
            </a:solidFill>
          </a:ln>
        </p:spPr>
        <p:txBody>
          <a:bodyPr wrap="square" lIns="0" tIns="0" rIns="0" bIns="0" rtlCol="0"/>
          <a:lstStyle/>
          <a:p>
            <a:endParaRPr/>
          </a:p>
        </p:txBody>
      </p:sp>
      <p:sp>
        <p:nvSpPr>
          <p:cNvPr id="84" name="object 84"/>
          <p:cNvSpPr/>
          <p:nvPr/>
        </p:nvSpPr>
        <p:spPr>
          <a:xfrm>
            <a:off x="2040889" y="5707379"/>
            <a:ext cx="6281420" cy="0"/>
          </a:xfrm>
          <a:custGeom>
            <a:avLst/>
            <a:gdLst/>
            <a:ahLst/>
            <a:cxnLst/>
            <a:rect l="l" t="t" r="r" b="b"/>
            <a:pathLst>
              <a:path w="6281420">
                <a:moveTo>
                  <a:pt x="0" y="0"/>
                </a:moveTo>
                <a:lnTo>
                  <a:pt x="6281420" y="0"/>
                </a:lnTo>
              </a:path>
            </a:pathLst>
          </a:custGeom>
          <a:ln w="3175">
            <a:solidFill>
              <a:srgbClr val="000000"/>
            </a:solidFill>
          </a:ln>
        </p:spPr>
        <p:txBody>
          <a:bodyPr wrap="square" lIns="0" tIns="0" rIns="0" bIns="0" rtlCol="0"/>
          <a:lstStyle/>
          <a:p>
            <a:endParaRPr/>
          </a:p>
        </p:txBody>
      </p:sp>
      <p:sp>
        <p:nvSpPr>
          <p:cNvPr id="85" name="object 85"/>
          <p:cNvSpPr/>
          <p:nvPr/>
        </p:nvSpPr>
        <p:spPr>
          <a:xfrm>
            <a:off x="2040889"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86" name="object 86"/>
          <p:cNvSpPr/>
          <p:nvPr/>
        </p:nvSpPr>
        <p:spPr>
          <a:xfrm>
            <a:off x="2674620"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87" name="object 87"/>
          <p:cNvSpPr/>
          <p:nvPr/>
        </p:nvSpPr>
        <p:spPr>
          <a:xfrm>
            <a:off x="3294379"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88" name="object 88"/>
          <p:cNvSpPr/>
          <p:nvPr/>
        </p:nvSpPr>
        <p:spPr>
          <a:xfrm>
            <a:off x="3928109"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89" name="object 89"/>
          <p:cNvSpPr/>
          <p:nvPr/>
        </p:nvSpPr>
        <p:spPr>
          <a:xfrm>
            <a:off x="4547870"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90" name="object 90"/>
          <p:cNvSpPr/>
          <p:nvPr/>
        </p:nvSpPr>
        <p:spPr>
          <a:xfrm>
            <a:off x="5181600"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91" name="object 91"/>
          <p:cNvSpPr/>
          <p:nvPr/>
        </p:nvSpPr>
        <p:spPr>
          <a:xfrm>
            <a:off x="5815329"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92" name="object 92"/>
          <p:cNvSpPr/>
          <p:nvPr/>
        </p:nvSpPr>
        <p:spPr>
          <a:xfrm>
            <a:off x="6435090"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93" name="object 93"/>
          <p:cNvSpPr/>
          <p:nvPr/>
        </p:nvSpPr>
        <p:spPr>
          <a:xfrm>
            <a:off x="7068819"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94" name="object 94"/>
          <p:cNvSpPr/>
          <p:nvPr/>
        </p:nvSpPr>
        <p:spPr>
          <a:xfrm>
            <a:off x="7688580"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95" name="object 95"/>
          <p:cNvSpPr/>
          <p:nvPr/>
        </p:nvSpPr>
        <p:spPr>
          <a:xfrm>
            <a:off x="8322309" y="5707379"/>
            <a:ext cx="0" cy="59690"/>
          </a:xfrm>
          <a:custGeom>
            <a:avLst/>
            <a:gdLst/>
            <a:ahLst/>
            <a:cxnLst/>
            <a:rect l="l" t="t" r="r" b="b"/>
            <a:pathLst>
              <a:path h="59689">
                <a:moveTo>
                  <a:pt x="0" y="59690"/>
                </a:moveTo>
                <a:lnTo>
                  <a:pt x="0" y="0"/>
                </a:lnTo>
              </a:path>
            </a:pathLst>
          </a:custGeom>
          <a:ln w="3175">
            <a:solidFill>
              <a:srgbClr val="000000"/>
            </a:solidFill>
          </a:ln>
        </p:spPr>
        <p:txBody>
          <a:bodyPr wrap="square" lIns="0" tIns="0" rIns="0" bIns="0" rtlCol="0"/>
          <a:lstStyle/>
          <a:p>
            <a:endParaRPr/>
          </a:p>
        </p:txBody>
      </p:sp>
      <p:sp>
        <p:nvSpPr>
          <p:cNvPr id="96" name="object 96"/>
          <p:cNvSpPr txBox="1"/>
          <p:nvPr/>
        </p:nvSpPr>
        <p:spPr>
          <a:xfrm>
            <a:off x="2046604" y="4268470"/>
            <a:ext cx="810260" cy="228600"/>
          </a:xfrm>
          <a:prstGeom prst="rect">
            <a:avLst/>
          </a:prstGeom>
        </p:spPr>
        <p:txBody>
          <a:bodyPr vert="horz" wrap="square" lIns="0" tIns="16510" rIns="0" bIns="0" rtlCol="0">
            <a:spAutoFit/>
          </a:bodyPr>
          <a:lstStyle/>
          <a:p>
            <a:pPr marL="167005">
              <a:lnSpc>
                <a:spcPct val="100000"/>
              </a:lnSpc>
              <a:spcBef>
                <a:spcPts val="130"/>
              </a:spcBef>
            </a:pPr>
            <a:r>
              <a:rPr sz="1300" spc="140" dirty="0">
                <a:latin typeface="Arial"/>
                <a:cs typeface="Arial"/>
              </a:rPr>
              <a:t>3.0</a:t>
            </a:r>
            <a:endParaRPr sz="1300">
              <a:latin typeface="Arial"/>
              <a:cs typeface="Arial"/>
            </a:endParaRPr>
          </a:p>
        </p:txBody>
      </p:sp>
      <p:sp>
        <p:nvSpPr>
          <p:cNvPr id="97" name="object 97"/>
          <p:cNvSpPr txBox="1"/>
          <p:nvPr/>
        </p:nvSpPr>
        <p:spPr>
          <a:xfrm>
            <a:off x="2833370" y="3497579"/>
            <a:ext cx="297815" cy="228600"/>
          </a:xfrm>
          <a:prstGeom prst="rect">
            <a:avLst/>
          </a:prstGeom>
        </p:spPr>
        <p:txBody>
          <a:bodyPr vert="horz" wrap="square" lIns="0" tIns="16510" rIns="0" bIns="0" rtlCol="0">
            <a:spAutoFit/>
          </a:bodyPr>
          <a:lstStyle/>
          <a:p>
            <a:pPr>
              <a:lnSpc>
                <a:spcPct val="100000"/>
              </a:lnSpc>
              <a:spcBef>
                <a:spcPts val="130"/>
              </a:spcBef>
            </a:pPr>
            <a:r>
              <a:rPr sz="1300" spc="180" dirty="0">
                <a:latin typeface="Arial"/>
                <a:cs typeface="Arial"/>
              </a:rPr>
              <a:t>5</a:t>
            </a:r>
            <a:r>
              <a:rPr sz="1300" spc="90" dirty="0">
                <a:latin typeface="Arial"/>
                <a:cs typeface="Arial"/>
              </a:rPr>
              <a:t>.</a:t>
            </a:r>
            <a:r>
              <a:rPr sz="1300" spc="160" dirty="0">
                <a:latin typeface="Arial"/>
                <a:cs typeface="Arial"/>
              </a:rPr>
              <a:t>0</a:t>
            </a:r>
            <a:endParaRPr sz="1300">
              <a:latin typeface="Arial"/>
              <a:cs typeface="Arial"/>
            </a:endParaRPr>
          </a:p>
        </p:txBody>
      </p:sp>
      <p:sp>
        <p:nvSpPr>
          <p:cNvPr id="98" name="object 98"/>
          <p:cNvSpPr txBox="1"/>
          <p:nvPr/>
        </p:nvSpPr>
        <p:spPr>
          <a:xfrm>
            <a:off x="3112135" y="4112260"/>
            <a:ext cx="2250440" cy="228600"/>
          </a:xfrm>
          <a:prstGeom prst="rect">
            <a:avLst/>
          </a:prstGeom>
        </p:spPr>
        <p:txBody>
          <a:bodyPr vert="horz" wrap="square" lIns="0" tIns="16510" rIns="0" bIns="0" rtlCol="0">
            <a:spAutoFit/>
          </a:bodyPr>
          <a:lstStyle/>
          <a:p>
            <a:pPr marL="354965">
              <a:lnSpc>
                <a:spcPct val="100000"/>
              </a:lnSpc>
              <a:spcBef>
                <a:spcPts val="130"/>
              </a:spcBef>
            </a:pPr>
            <a:r>
              <a:rPr sz="1300" spc="140" dirty="0">
                <a:latin typeface="Arial"/>
                <a:cs typeface="Arial"/>
              </a:rPr>
              <a:t>3.4</a:t>
            </a:r>
            <a:endParaRPr sz="1300">
              <a:latin typeface="Arial"/>
              <a:cs typeface="Arial"/>
            </a:endParaRPr>
          </a:p>
        </p:txBody>
      </p:sp>
      <p:sp>
        <p:nvSpPr>
          <p:cNvPr id="99" name="object 99"/>
          <p:cNvSpPr txBox="1"/>
          <p:nvPr/>
        </p:nvSpPr>
        <p:spPr>
          <a:xfrm>
            <a:off x="3747134" y="4497070"/>
            <a:ext cx="1615440" cy="228600"/>
          </a:xfrm>
          <a:prstGeom prst="rect">
            <a:avLst/>
          </a:prstGeom>
        </p:spPr>
        <p:txBody>
          <a:bodyPr vert="horz" wrap="square" lIns="0" tIns="16510" rIns="0" bIns="0" rtlCol="0">
            <a:spAutoFit/>
          </a:bodyPr>
          <a:lstStyle/>
          <a:p>
            <a:pPr marL="339725">
              <a:lnSpc>
                <a:spcPct val="100000"/>
              </a:lnSpc>
              <a:spcBef>
                <a:spcPts val="130"/>
              </a:spcBef>
            </a:pPr>
            <a:r>
              <a:rPr sz="1300" spc="140" dirty="0">
                <a:latin typeface="Arial"/>
                <a:cs typeface="Arial"/>
              </a:rPr>
              <a:t>2.4</a:t>
            </a:r>
            <a:endParaRPr sz="1300">
              <a:latin typeface="Arial"/>
              <a:cs typeface="Arial"/>
            </a:endParaRPr>
          </a:p>
        </p:txBody>
      </p:sp>
      <p:sp>
        <p:nvSpPr>
          <p:cNvPr id="100" name="object 100"/>
          <p:cNvSpPr txBox="1"/>
          <p:nvPr/>
        </p:nvSpPr>
        <p:spPr>
          <a:xfrm>
            <a:off x="4365625" y="4991100"/>
            <a:ext cx="996950" cy="228600"/>
          </a:xfrm>
          <a:prstGeom prst="rect">
            <a:avLst/>
          </a:prstGeom>
        </p:spPr>
        <p:txBody>
          <a:bodyPr vert="horz" wrap="square" lIns="0" tIns="16510" rIns="0" bIns="0" rtlCol="0">
            <a:spAutoFit/>
          </a:bodyPr>
          <a:lstStyle/>
          <a:p>
            <a:pPr algn="ctr">
              <a:lnSpc>
                <a:spcPct val="100000"/>
              </a:lnSpc>
              <a:spcBef>
                <a:spcPts val="130"/>
              </a:spcBef>
            </a:pPr>
            <a:r>
              <a:rPr sz="1300" spc="140" dirty="0">
                <a:latin typeface="Arial"/>
                <a:cs typeface="Arial"/>
              </a:rPr>
              <a:t>1.1</a:t>
            </a:r>
            <a:endParaRPr sz="1300">
              <a:latin typeface="Arial"/>
              <a:cs typeface="Arial"/>
            </a:endParaRPr>
          </a:p>
        </p:txBody>
      </p:sp>
      <p:sp>
        <p:nvSpPr>
          <p:cNvPr id="101" name="object 101"/>
          <p:cNvSpPr txBox="1"/>
          <p:nvPr/>
        </p:nvSpPr>
        <p:spPr>
          <a:xfrm>
            <a:off x="5354320" y="3111499"/>
            <a:ext cx="297815" cy="228600"/>
          </a:xfrm>
          <a:prstGeom prst="rect">
            <a:avLst/>
          </a:prstGeom>
        </p:spPr>
        <p:txBody>
          <a:bodyPr vert="horz" wrap="square" lIns="0" tIns="16510" rIns="0" bIns="0" rtlCol="0">
            <a:spAutoFit/>
          </a:bodyPr>
          <a:lstStyle/>
          <a:p>
            <a:pPr>
              <a:lnSpc>
                <a:spcPct val="100000"/>
              </a:lnSpc>
              <a:spcBef>
                <a:spcPts val="130"/>
              </a:spcBef>
            </a:pPr>
            <a:r>
              <a:rPr sz="1300" spc="180" dirty="0">
                <a:latin typeface="Arial"/>
                <a:cs typeface="Arial"/>
              </a:rPr>
              <a:t>6</a:t>
            </a:r>
            <a:r>
              <a:rPr sz="1300" spc="90" dirty="0">
                <a:latin typeface="Arial"/>
                <a:cs typeface="Arial"/>
              </a:rPr>
              <a:t>.</a:t>
            </a:r>
            <a:r>
              <a:rPr sz="1300" spc="160" dirty="0">
                <a:latin typeface="Arial"/>
                <a:cs typeface="Arial"/>
              </a:rPr>
              <a:t>0</a:t>
            </a:r>
            <a:endParaRPr sz="1300">
              <a:latin typeface="Arial"/>
              <a:cs typeface="Arial"/>
            </a:endParaRPr>
          </a:p>
        </p:txBody>
      </p:sp>
      <p:sp>
        <p:nvSpPr>
          <p:cNvPr id="102" name="object 102"/>
          <p:cNvSpPr txBox="1"/>
          <p:nvPr/>
        </p:nvSpPr>
        <p:spPr>
          <a:xfrm>
            <a:off x="5974079" y="3810000"/>
            <a:ext cx="295910" cy="228600"/>
          </a:xfrm>
          <a:prstGeom prst="rect">
            <a:avLst/>
          </a:prstGeom>
        </p:spPr>
        <p:txBody>
          <a:bodyPr vert="horz" wrap="square" lIns="0" tIns="16510" rIns="0" bIns="0" rtlCol="0">
            <a:spAutoFit/>
          </a:bodyPr>
          <a:lstStyle/>
          <a:p>
            <a:pPr>
              <a:lnSpc>
                <a:spcPct val="100000"/>
              </a:lnSpc>
              <a:spcBef>
                <a:spcPts val="130"/>
              </a:spcBef>
            </a:pPr>
            <a:r>
              <a:rPr sz="1300" spc="180" dirty="0">
                <a:latin typeface="Arial"/>
                <a:cs typeface="Arial"/>
              </a:rPr>
              <a:t>4</a:t>
            </a:r>
            <a:r>
              <a:rPr sz="1300" spc="114" dirty="0">
                <a:latin typeface="Arial"/>
                <a:cs typeface="Arial"/>
              </a:rPr>
              <a:t>.2</a:t>
            </a:r>
            <a:endParaRPr sz="1300">
              <a:latin typeface="Arial"/>
              <a:cs typeface="Arial"/>
            </a:endParaRPr>
          </a:p>
        </p:txBody>
      </p:sp>
      <p:sp>
        <p:nvSpPr>
          <p:cNvPr id="103" name="object 103"/>
          <p:cNvSpPr txBox="1"/>
          <p:nvPr/>
        </p:nvSpPr>
        <p:spPr>
          <a:xfrm>
            <a:off x="6607809" y="3846829"/>
            <a:ext cx="295910" cy="228600"/>
          </a:xfrm>
          <a:prstGeom prst="rect">
            <a:avLst/>
          </a:prstGeom>
        </p:spPr>
        <p:txBody>
          <a:bodyPr vert="horz" wrap="square" lIns="0" tIns="16510" rIns="0" bIns="0" rtlCol="0">
            <a:spAutoFit/>
          </a:bodyPr>
          <a:lstStyle/>
          <a:p>
            <a:pPr>
              <a:lnSpc>
                <a:spcPct val="100000"/>
              </a:lnSpc>
              <a:spcBef>
                <a:spcPts val="130"/>
              </a:spcBef>
            </a:pPr>
            <a:r>
              <a:rPr sz="1300" spc="180" dirty="0">
                <a:latin typeface="Arial"/>
                <a:cs typeface="Arial"/>
              </a:rPr>
              <a:t>4</a:t>
            </a:r>
            <a:r>
              <a:rPr sz="1300" spc="114" dirty="0">
                <a:latin typeface="Arial"/>
                <a:cs typeface="Arial"/>
              </a:rPr>
              <a:t>.1</a:t>
            </a:r>
            <a:endParaRPr sz="1300">
              <a:latin typeface="Arial"/>
              <a:cs typeface="Arial"/>
            </a:endParaRPr>
          </a:p>
        </p:txBody>
      </p:sp>
      <p:sp>
        <p:nvSpPr>
          <p:cNvPr id="104" name="object 104"/>
          <p:cNvSpPr txBox="1"/>
          <p:nvPr/>
        </p:nvSpPr>
        <p:spPr>
          <a:xfrm>
            <a:off x="7227569" y="2353310"/>
            <a:ext cx="297815" cy="228600"/>
          </a:xfrm>
          <a:prstGeom prst="rect">
            <a:avLst/>
          </a:prstGeom>
        </p:spPr>
        <p:txBody>
          <a:bodyPr vert="horz" wrap="square" lIns="0" tIns="16510" rIns="0" bIns="0" rtlCol="0">
            <a:spAutoFit/>
          </a:bodyPr>
          <a:lstStyle/>
          <a:p>
            <a:pPr>
              <a:lnSpc>
                <a:spcPct val="100000"/>
              </a:lnSpc>
              <a:spcBef>
                <a:spcPts val="130"/>
              </a:spcBef>
            </a:pPr>
            <a:r>
              <a:rPr sz="1300" spc="180" dirty="0">
                <a:latin typeface="Arial"/>
                <a:cs typeface="Arial"/>
              </a:rPr>
              <a:t>8</a:t>
            </a:r>
            <a:r>
              <a:rPr sz="1300" spc="90" dirty="0">
                <a:latin typeface="Arial"/>
                <a:cs typeface="Arial"/>
              </a:rPr>
              <a:t>.</a:t>
            </a:r>
            <a:r>
              <a:rPr sz="1300" spc="160" dirty="0">
                <a:latin typeface="Arial"/>
                <a:cs typeface="Arial"/>
              </a:rPr>
              <a:t>0</a:t>
            </a:r>
            <a:endParaRPr sz="1300">
              <a:latin typeface="Arial"/>
              <a:cs typeface="Arial"/>
            </a:endParaRPr>
          </a:p>
        </p:txBody>
      </p:sp>
      <p:sp>
        <p:nvSpPr>
          <p:cNvPr id="105" name="object 105"/>
          <p:cNvSpPr txBox="1"/>
          <p:nvPr/>
        </p:nvSpPr>
        <p:spPr>
          <a:xfrm>
            <a:off x="7506334" y="3388360"/>
            <a:ext cx="810260" cy="228600"/>
          </a:xfrm>
          <a:prstGeom prst="rect">
            <a:avLst/>
          </a:prstGeom>
        </p:spPr>
        <p:txBody>
          <a:bodyPr vert="horz" wrap="square" lIns="0" tIns="16510" rIns="0" bIns="0" rtlCol="0">
            <a:spAutoFit/>
          </a:bodyPr>
          <a:lstStyle/>
          <a:p>
            <a:pPr marL="354330">
              <a:lnSpc>
                <a:spcPct val="100000"/>
              </a:lnSpc>
              <a:spcBef>
                <a:spcPts val="130"/>
              </a:spcBef>
            </a:pPr>
            <a:r>
              <a:rPr sz="1300" spc="140" dirty="0">
                <a:latin typeface="Arial"/>
                <a:cs typeface="Arial"/>
              </a:rPr>
              <a:t>5.3</a:t>
            </a:r>
            <a:endParaRPr sz="1300">
              <a:latin typeface="Arial"/>
              <a:cs typeface="Arial"/>
            </a:endParaRPr>
          </a:p>
        </p:txBody>
      </p:sp>
      <p:sp>
        <p:nvSpPr>
          <p:cNvPr id="106" name="object 106"/>
          <p:cNvSpPr txBox="1"/>
          <p:nvPr/>
        </p:nvSpPr>
        <p:spPr>
          <a:xfrm>
            <a:off x="1596389" y="5195570"/>
            <a:ext cx="310515" cy="614680"/>
          </a:xfrm>
          <a:prstGeom prst="rect">
            <a:avLst/>
          </a:prstGeom>
        </p:spPr>
        <p:txBody>
          <a:bodyPr vert="horz" wrap="square" lIns="0" tIns="16510" rIns="0" bIns="0" rtlCol="0">
            <a:spAutoFit/>
          </a:bodyPr>
          <a:lstStyle/>
          <a:p>
            <a:pPr marL="12700">
              <a:lnSpc>
                <a:spcPct val="100000"/>
              </a:lnSpc>
              <a:spcBef>
                <a:spcPts val="130"/>
              </a:spcBef>
            </a:pPr>
            <a:r>
              <a:rPr sz="1300" spc="180" dirty="0">
                <a:latin typeface="Arial"/>
                <a:cs typeface="Arial"/>
              </a:rPr>
              <a:t>1</a:t>
            </a:r>
            <a:r>
              <a:rPr sz="1300" spc="90" dirty="0">
                <a:latin typeface="Arial"/>
                <a:cs typeface="Arial"/>
              </a:rPr>
              <a:t>.</a:t>
            </a:r>
            <a:r>
              <a:rPr sz="1300" spc="160" dirty="0">
                <a:latin typeface="Arial"/>
                <a:cs typeface="Arial"/>
              </a:rPr>
              <a:t>0</a:t>
            </a:r>
            <a:endParaRPr sz="1300">
              <a:latin typeface="Arial"/>
              <a:cs typeface="Arial"/>
            </a:endParaRPr>
          </a:p>
          <a:p>
            <a:pPr>
              <a:lnSpc>
                <a:spcPct val="100000"/>
              </a:lnSpc>
              <a:spcBef>
                <a:spcPts val="40"/>
              </a:spcBef>
            </a:pPr>
            <a:endParaRPr sz="1250">
              <a:latin typeface="Times New Roman"/>
              <a:cs typeface="Times New Roman"/>
            </a:endParaRPr>
          </a:p>
          <a:p>
            <a:pPr marL="12700">
              <a:lnSpc>
                <a:spcPct val="100000"/>
              </a:lnSpc>
            </a:pPr>
            <a:r>
              <a:rPr sz="1300" spc="180" dirty="0">
                <a:latin typeface="Arial"/>
                <a:cs typeface="Arial"/>
              </a:rPr>
              <a:t>0</a:t>
            </a:r>
            <a:r>
              <a:rPr sz="1300" spc="90" dirty="0">
                <a:latin typeface="Arial"/>
                <a:cs typeface="Arial"/>
              </a:rPr>
              <a:t>.</a:t>
            </a:r>
            <a:r>
              <a:rPr sz="1300" spc="160" dirty="0">
                <a:latin typeface="Arial"/>
                <a:cs typeface="Arial"/>
              </a:rPr>
              <a:t>0</a:t>
            </a:r>
            <a:endParaRPr sz="1300">
              <a:latin typeface="Arial"/>
              <a:cs typeface="Arial"/>
            </a:endParaRPr>
          </a:p>
        </p:txBody>
      </p:sp>
      <p:sp>
        <p:nvSpPr>
          <p:cNvPr id="107" name="object 107"/>
          <p:cNvSpPr txBox="1"/>
          <p:nvPr/>
        </p:nvSpPr>
        <p:spPr>
          <a:xfrm>
            <a:off x="1596389" y="4810760"/>
            <a:ext cx="310515" cy="228600"/>
          </a:xfrm>
          <a:prstGeom prst="rect">
            <a:avLst/>
          </a:prstGeom>
        </p:spPr>
        <p:txBody>
          <a:bodyPr vert="horz" wrap="square" lIns="0" tIns="16510" rIns="0" bIns="0" rtlCol="0">
            <a:spAutoFit/>
          </a:bodyPr>
          <a:lstStyle/>
          <a:p>
            <a:pPr marL="12700">
              <a:lnSpc>
                <a:spcPct val="100000"/>
              </a:lnSpc>
              <a:spcBef>
                <a:spcPts val="130"/>
              </a:spcBef>
            </a:pPr>
            <a:r>
              <a:rPr sz="1300" spc="180" dirty="0">
                <a:latin typeface="Arial"/>
                <a:cs typeface="Arial"/>
              </a:rPr>
              <a:t>2</a:t>
            </a:r>
            <a:r>
              <a:rPr sz="1300" spc="90" dirty="0">
                <a:latin typeface="Arial"/>
                <a:cs typeface="Arial"/>
              </a:rPr>
              <a:t>.</a:t>
            </a:r>
            <a:r>
              <a:rPr sz="1300" spc="160" dirty="0">
                <a:latin typeface="Arial"/>
                <a:cs typeface="Arial"/>
              </a:rPr>
              <a:t>0</a:t>
            </a:r>
            <a:endParaRPr sz="1300">
              <a:latin typeface="Arial"/>
              <a:cs typeface="Arial"/>
            </a:endParaRPr>
          </a:p>
        </p:txBody>
      </p:sp>
      <p:sp>
        <p:nvSpPr>
          <p:cNvPr id="108" name="object 108"/>
          <p:cNvSpPr txBox="1"/>
          <p:nvPr/>
        </p:nvSpPr>
        <p:spPr>
          <a:xfrm>
            <a:off x="1596389" y="4437379"/>
            <a:ext cx="310515" cy="228600"/>
          </a:xfrm>
          <a:prstGeom prst="rect">
            <a:avLst/>
          </a:prstGeom>
        </p:spPr>
        <p:txBody>
          <a:bodyPr vert="horz" wrap="square" lIns="0" tIns="16510" rIns="0" bIns="0" rtlCol="0">
            <a:spAutoFit/>
          </a:bodyPr>
          <a:lstStyle/>
          <a:p>
            <a:pPr marL="12700">
              <a:lnSpc>
                <a:spcPct val="100000"/>
              </a:lnSpc>
              <a:spcBef>
                <a:spcPts val="130"/>
              </a:spcBef>
            </a:pPr>
            <a:r>
              <a:rPr sz="1300" spc="180" dirty="0">
                <a:latin typeface="Arial"/>
                <a:cs typeface="Arial"/>
              </a:rPr>
              <a:t>3</a:t>
            </a:r>
            <a:r>
              <a:rPr sz="1300" spc="90" dirty="0">
                <a:latin typeface="Arial"/>
                <a:cs typeface="Arial"/>
              </a:rPr>
              <a:t>.</a:t>
            </a:r>
            <a:r>
              <a:rPr sz="1300" spc="160" dirty="0">
                <a:latin typeface="Arial"/>
                <a:cs typeface="Arial"/>
              </a:rPr>
              <a:t>0</a:t>
            </a:r>
            <a:endParaRPr sz="1300">
              <a:latin typeface="Arial"/>
              <a:cs typeface="Arial"/>
            </a:endParaRPr>
          </a:p>
        </p:txBody>
      </p:sp>
      <p:sp>
        <p:nvSpPr>
          <p:cNvPr id="109" name="object 109"/>
          <p:cNvSpPr txBox="1"/>
          <p:nvPr/>
        </p:nvSpPr>
        <p:spPr>
          <a:xfrm>
            <a:off x="1596389" y="4051300"/>
            <a:ext cx="310515" cy="228600"/>
          </a:xfrm>
          <a:prstGeom prst="rect">
            <a:avLst/>
          </a:prstGeom>
        </p:spPr>
        <p:txBody>
          <a:bodyPr vert="horz" wrap="square" lIns="0" tIns="16510" rIns="0" bIns="0" rtlCol="0">
            <a:spAutoFit/>
          </a:bodyPr>
          <a:lstStyle/>
          <a:p>
            <a:pPr marL="12700">
              <a:lnSpc>
                <a:spcPct val="100000"/>
              </a:lnSpc>
              <a:spcBef>
                <a:spcPts val="130"/>
              </a:spcBef>
            </a:pPr>
            <a:r>
              <a:rPr sz="1300" spc="180" dirty="0">
                <a:latin typeface="Arial"/>
                <a:cs typeface="Arial"/>
              </a:rPr>
              <a:t>4</a:t>
            </a:r>
            <a:r>
              <a:rPr sz="1300" spc="90" dirty="0">
                <a:latin typeface="Arial"/>
                <a:cs typeface="Arial"/>
              </a:rPr>
              <a:t>.</a:t>
            </a:r>
            <a:r>
              <a:rPr sz="1300" spc="160" dirty="0">
                <a:latin typeface="Arial"/>
                <a:cs typeface="Arial"/>
              </a:rPr>
              <a:t>0</a:t>
            </a:r>
            <a:endParaRPr sz="1300">
              <a:latin typeface="Arial"/>
              <a:cs typeface="Arial"/>
            </a:endParaRPr>
          </a:p>
        </p:txBody>
      </p:sp>
      <p:sp>
        <p:nvSpPr>
          <p:cNvPr id="110" name="object 110"/>
          <p:cNvSpPr txBox="1"/>
          <p:nvPr/>
        </p:nvSpPr>
        <p:spPr>
          <a:xfrm>
            <a:off x="1596389" y="3666490"/>
            <a:ext cx="310515" cy="228600"/>
          </a:xfrm>
          <a:prstGeom prst="rect">
            <a:avLst/>
          </a:prstGeom>
        </p:spPr>
        <p:txBody>
          <a:bodyPr vert="horz" wrap="square" lIns="0" tIns="16510" rIns="0" bIns="0" rtlCol="0">
            <a:spAutoFit/>
          </a:bodyPr>
          <a:lstStyle/>
          <a:p>
            <a:pPr marL="12700">
              <a:lnSpc>
                <a:spcPct val="100000"/>
              </a:lnSpc>
              <a:spcBef>
                <a:spcPts val="130"/>
              </a:spcBef>
            </a:pPr>
            <a:r>
              <a:rPr sz="1300" spc="180" dirty="0">
                <a:latin typeface="Arial"/>
                <a:cs typeface="Arial"/>
              </a:rPr>
              <a:t>5</a:t>
            </a:r>
            <a:r>
              <a:rPr sz="1300" spc="90" dirty="0">
                <a:latin typeface="Arial"/>
                <a:cs typeface="Arial"/>
              </a:rPr>
              <a:t>.</a:t>
            </a:r>
            <a:r>
              <a:rPr sz="1300" spc="160" dirty="0">
                <a:latin typeface="Arial"/>
                <a:cs typeface="Arial"/>
              </a:rPr>
              <a:t>0</a:t>
            </a:r>
            <a:endParaRPr sz="1300">
              <a:latin typeface="Arial"/>
              <a:cs typeface="Arial"/>
            </a:endParaRPr>
          </a:p>
        </p:txBody>
      </p:sp>
      <p:sp>
        <p:nvSpPr>
          <p:cNvPr id="111" name="object 111"/>
          <p:cNvSpPr txBox="1"/>
          <p:nvPr/>
        </p:nvSpPr>
        <p:spPr>
          <a:xfrm>
            <a:off x="1596389" y="3280410"/>
            <a:ext cx="310515" cy="228600"/>
          </a:xfrm>
          <a:prstGeom prst="rect">
            <a:avLst/>
          </a:prstGeom>
        </p:spPr>
        <p:txBody>
          <a:bodyPr vert="horz" wrap="square" lIns="0" tIns="16510" rIns="0" bIns="0" rtlCol="0">
            <a:spAutoFit/>
          </a:bodyPr>
          <a:lstStyle/>
          <a:p>
            <a:pPr marL="12700">
              <a:lnSpc>
                <a:spcPct val="100000"/>
              </a:lnSpc>
              <a:spcBef>
                <a:spcPts val="130"/>
              </a:spcBef>
            </a:pPr>
            <a:r>
              <a:rPr sz="1300" spc="180" dirty="0">
                <a:latin typeface="Arial"/>
                <a:cs typeface="Arial"/>
              </a:rPr>
              <a:t>6</a:t>
            </a:r>
            <a:r>
              <a:rPr sz="1300" spc="90" dirty="0">
                <a:latin typeface="Arial"/>
                <a:cs typeface="Arial"/>
              </a:rPr>
              <a:t>.</a:t>
            </a:r>
            <a:r>
              <a:rPr sz="1300" spc="160" dirty="0">
                <a:latin typeface="Arial"/>
                <a:cs typeface="Arial"/>
              </a:rPr>
              <a:t>0</a:t>
            </a:r>
            <a:endParaRPr sz="1300">
              <a:latin typeface="Arial"/>
              <a:cs typeface="Arial"/>
            </a:endParaRPr>
          </a:p>
        </p:txBody>
      </p:sp>
      <p:sp>
        <p:nvSpPr>
          <p:cNvPr id="112" name="object 112"/>
          <p:cNvSpPr txBox="1"/>
          <p:nvPr/>
        </p:nvSpPr>
        <p:spPr>
          <a:xfrm>
            <a:off x="1596389" y="2522219"/>
            <a:ext cx="310515" cy="613410"/>
          </a:xfrm>
          <a:prstGeom prst="rect">
            <a:avLst/>
          </a:prstGeom>
        </p:spPr>
        <p:txBody>
          <a:bodyPr vert="horz" wrap="square" lIns="0" tIns="16510" rIns="0" bIns="0" rtlCol="0">
            <a:spAutoFit/>
          </a:bodyPr>
          <a:lstStyle/>
          <a:p>
            <a:pPr marL="12700">
              <a:lnSpc>
                <a:spcPct val="100000"/>
              </a:lnSpc>
              <a:spcBef>
                <a:spcPts val="130"/>
              </a:spcBef>
            </a:pPr>
            <a:r>
              <a:rPr sz="1300" spc="180" dirty="0">
                <a:latin typeface="Arial"/>
                <a:cs typeface="Arial"/>
              </a:rPr>
              <a:t>8</a:t>
            </a:r>
            <a:r>
              <a:rPr sz="1300" spc="90" dirty="0">
                <a:latin typeface="Arial"/>
                <a:cs typeface="Arial"/>
              </a:rPr>
              <a:t>.</a:t>
            </a:r>
            <a:r>
              <a:rPr sz="1300" spc="160" dirty="0">
                <a:latin typeface="Arial"/>
                <a:cs typeface="Arial"/>
              </a:rPr>
              <a:t>0</a:t>
            </a:r>
            <a:endParaRPr sz="1300">
              <a:latin typeface="Arial"/>
              <a:cs typeface="Arial"/>
            </a:endParaRPr>
          </a:p>
          <a:p>
            <a:pPr>
              <a:lnSpc>
                <a:spcPct val="100000"/>
              </a:lnSpc>
              <a:spcBef>
                <a:spcPts val="30"/>
              </a:spcBef>
            </a:pPr>
            <a:endParaRPr sz="1250">
              <a:latin typeface="Times New Roman"/>
              <a:cs typeface="Times New Roman"/>
            </a:endParaRPr>
          </a:p>
          <a:p>
            <a:pPr marL="12700">
              <a:lnSpc>
                <a:spcPct val="100000"/>
              </a:lnSpc>
            </a:pPr>
            <a:r>
              <a:rPr sz="1300" spc="180" dirty="0">
                <a:latin typeface="Arial"/>
                <a:cs typeface="Arial"/>
              </a:rPr>
              <a:t>7</a:t>
            </a:r>
            <a:r>
              <a:rPr sz="1300" spc="90" dirty="0">
                <a:latin typeface="Arial"/>
                <a:cs typeface="Arial"/>
              </a:rPr>
              <a:t>.</a:t>
            </a:r>
            <a:r>
              <a:rPr sz="1300" spc="160" dirty="0">
                <a:latin typeface="Arial"/>
                <a:cs typeface="Arial"/>
              </a:rPr>
              <a:t>0</a:t>
            </a:r>
            <a:endParaRPr sz="1300">
              <a:latin typeface="Arial"/>
              <a:cs typeface="Arial"/>
            </a:endParaRPr>
          </a:p>
        </p:txBody>
      </p:sp>
      <p:sp>
        <p:nvSpPr>
          <p:cNvPr id="113" name="object 113"/>
          <p:cNvSpPr txBox="1"/>
          <p:nvPr/>
        </p:nvSpPr>
        <p:spPr>
          <a:xfrm>
            <a:off x="1596389" y="2136139"/>
            <a:ext cx="310515" cy="228600"/>
          </a:xfrm>
          <a:prstGeom prst="rect">
            <a:avLst/>
          </a:prstGeom>
        </p:spPr>
        <p:txBody>
          <a:bodyPr vert="horz" wrap="square" lIns="0" tIns="16510" rIns="0" bIns="0" rtlCol="0">
            <a:spAutoFit/>
          </a:bodyPr>
          <a:lstStyle/>
          <a:p>
            <a:pPr marL="12700">
              <a:lnSpc>
                <a:spcPct val="100000"/>
              </a:lnSpc>
              <a:spcBef>
                <a:spcPts val="130"/>
              </a:spcBef>
            </a:pPr>
            <a:r>
              <a:rPr sz="1300" spc="180" dirty="0">
                <a:latin typeface="Arial"/>
                <a:cs typeface="Arial"/>
              </a:rPr>
              <a:t>9</a:t>
            </a:r>
            <a:r>
              <a:rPr sz="1300" spc="90" dirty="0">
                <a:latin typeface="Arial"/>
                <a:cs typeface="Arial"/>
              </a:rPr>
              <a:t>.</a:t>
            </a:r>
            <a:r>
              <a:rPr sz="1300" spc="160" dirty="0">
                <a:latin typeface="Arial"/>
                <a:cs typeface="Arial"/>
              </a:rPr>
              <a:t>0</a:t>
            </a:r>
            <a:endParaRPr sz="1300">
              <a:latin typeface="Arial"/>
              <a:cs typeface="Arial"/>
            </a:endParaRPr>
          </a:p>
        </p:txBody>
      </p:sp>
      <p:sp>
        <p:nvSpPr>
          <p:cNvPr id="114" name="object 114"/>
          <p:cNvSpPr txBox="1"/>
          <p:nvPr/>
        </p:nvSpPr>
        <p:spPr>
          <a:xfrm>
            <a:off x="2287270"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1</a:t>
            </a:r>
            <a:endParaRPr sz="1500">
              <a:latin typeface="Arial"/>
              <a:cs typeface="Arial"/>
            </a:endParaRPr>
          </a:p>
        </p:txBody>
      </p:sp>
      <p:sp>
        <p:nvSpPr>
          <p:cNvPr id="115" name="object 115"/>
          <p:cNvSpPr txBox="1"/>
          <p:nvPr/>
        </p:nvSpPr>
        <p:spPr>
          <a:xfrm>
            <a:off x="2907029"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2</a:t>
            </a:r>
            <a:endParaRPr sz="1500">
              <a:latin typeface="Arial"/>
              <a:cs typeface="Arial"/>
            </a:endParaRPr>
          </a:p>
        </p:txBody>
      </p:sp>
      <p:sp>
        <p:nvSpPr>
          <p:cNvPr id="116" name="object 116"/>
          <p:cNvSpPr txBox="1"/>
          <p:nvPr/>
        </p:nvSpPr>
        <p:spPr>
          <a:xfrm>
            <a:off x="3540759"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3</a:t>
            </a:r>
            <a:endParaRPr sz="1500">
              <a:latin typeface="Arial"/>
              <a:cs typeface="Arial"/>
            </a:endParaRPr>
          </a:p>
        </p:txBody>
      </p:sp>
      <p:sp>
        <p:nvSpPr>
          <p:cNvPr id="117" name="object 117"/>
          <p:cNvSpPr txBox="1"/>
          <p:nvPr/>
        </p:nvSpPr>
        <p:spPr>
          <a:xfrm>
            <a:off x="4174490"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4</a:t>
            </a:r>
            <a:endParaRPr sz="1500">
              <a:latin typeface="Arial"/>
              <a:cs typeface="Arial"/>
            </a:endParaRPr>
          </a:p>
        </p:txBody>
      </p:sp>
      <p:sp>
        <p:nvSpPr>
          <p:cNvPr id="118" name="object 118"/>
          <p:cNvSpPr txBox="1"/>
          <p:nvPr/>
        </p:nvSpPr>
        <p:spPr>
          <a:xfrm>
            <a:off x="4794250"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5</a:t>
            </a:r>
            <a:endParaRPr sz="1500">
              <a:latin typeface="Arial"/>
              <a:cs typeface="Arial"/>
            </a:endParaRPr>
          </a:p>
        </p:txBody>
      </p:sp>
      <p:sp>
        <p:nvSpPr>
          <p:cNvPr id="119" name="object 119"/>
          <p:cNvSpPr txBox="1"/>
          <p:nvPr/>
        </p:nvSpPr>
        <p:spPr>
          <a:xfrm>
            <a:off x="5427979"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6</a:t>
            </a:r>
            <a:endParaRPr sz="1500">
              <a:latin typeface="Arial"/>
              <a:cs typeface="Arial"/>
            </a:endParaRPr>
          </a:p>
        </p:txBody>
      </p:sp>
      <p:sp>
        <p:nvSpPr>
          <p:cNvPr id="120" name="object 120"/>
          <p:cNvSpPr txBox="1"/>
          <p:nvPr/>
        </p:nvSpPr>
        <p:spPr>
          <a:xfrm>
            <a:off x="6047740"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7</a:t>
            </a:r>
            <a:endParaRPr sz="1500">
              <a:latin typeface="Arial"/>
              <a:cs typeface="Arial"/>
            </a:endParaRPr>
          </a:p>
        </p:txBody>
      </p:sp>
      <p:sp>
        <p:nvSpPr>
          <p:cNvPr id="121" name="object 121"/>
          <p:cNvSpPr txBox="1"/>
          <p:nvPr/>
        </p:nvSpPr>
        <p:spPr>
          <a:xfrm>
            <a:off x="6681469"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8</a:t>
            </a:r>
            <a:endParaRPr sz="1500">
              <a:latin typeface="Arial"/>
              <a:cs typeface="Arial"/>
            </a:endParaRPr>
          </a:p>
        </p:txBody>
      </p:sp>
      <p:sp>
        <p:nvSpPr>
          <p:cNvPr id="122" name="object 122"/>
          <p:cNvSpPr txBox="1"/>
          <p:nvPr/>
        </p:nvSpPr>
        <p:spPr>
          <a:xfrm>
            <a:off x="7315200" y="5844540"/>
            <a:ext cx="153670"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9</a:t>
            </a:r>
            <a:endParaRPr sz="1500">
              <a:latin typeface="Arial"/>
              <a:cs typeface="Arial"/>
            </a:endParaRPr>
          </a:p>
        </p:txBody>
      </p:sp>
      <p:sp>
        <p:nvSpPr>
          <p:cNvPr id="123" name="object 123"/>
          <p:cNvSpPr txBox="1"/>
          <p:nvPr/>
        </p:nvSpPr>
        <p:spPr>
          <a:xfrm>
            <a:off x="7863840" y="5844540"/>
            <a:ext cx="282575" cy="257175"/>
          </a:xfrm>
          <a:prstGeom prst="rect">
            <a:avLst/>
          </a:prstGeom>
        </p:spPr>
        <p:txBody>
          <a:bodyPr vert="horz" wrap="square" lIns="0" tIns="15240" rIns="0" bIns="0" rtlCol="0">
            <a:spAutoFit/>
          </a:bodyPr>
          <a:lstStyle/>
          <a:p>
            <a:pPr marL="12700">
              <a:lnSpc>
                <a:spcPct val="100000"/>
              </a:lnSpc>
              <a:spcBef>
                <a:spcPts val="120"/>
              </a:spcBef>
            </a:pPr>
            <a:r>
              <a:rPr sz="1500" spc="175" dirty="0">
                <a:latin typeface="Arial"/>
                <a:cs typeface="Arial"/>
              </a:rPr>
              <a:t>10</a:t>
            </a:r>
            <a:endParaRPr sz="1500">
              <a:latin typeface="Arial"/>
              <a:cs typeface="Arial"/>
            </a:endParaRPr>
          </a:p>
        </p:txBody>
      </p:sp>
      <p:sp>
        <p:nvSpPr>
          <p:cNvPr id="124" name="object 124"/>
          <p:cNvSpPr txBox="1"/>
          <p:nvPr/>
        </p:nvSpPr>
        <p:spPr>
          <a:xfrm>
            <a:off x="610869" y="1466850"/>
            <a:ext cx="2282190" cy="330200"/>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Arial"/>
                <a:cs typeface="Arial"/>
              </a:rPr>
              <a:t>Time </a:t>
            </a:r>
            <a:r>
              <a:rPr sz="2000" b="1" spc="-5" dirty="0">
                <a:latin typeface="Arial"/>
                <a:cs typeface="Arial"/>
              </a:rPr>
              <a:t>series</a:t>
            </a:r>
            <a:r>
              <a:rPr sz="2000" b="1" spc="-40" dirty="0">
                <a:latin typeface="Arial"/>
                <a:cs typeface="Arial"/>
              </a:rPr>
              <a:t> </a:t>
            </a:r>
            <a:r>
              <a:rPr sz="2000" b="1" spc="-5" dirty="0">
                <a:latin typeface="Arial"/>
                <a:cs typeface="Arial"/>
              </a:rPr>
              <a:t>graph:</a:t>
            </a:r>
            <a:endParaRPr sz="2000">
              <a:latin typeface="Arial"/>
              <a:cs typeface="Arial"/>
            </a:endParaRPr>
          </a:p>
        </p:txBody>
      </p:sp>
      <p:sp>
        <p:nvSpPr>
          <p:cNvPr id="125" name="object 125"/>
          <p:cNvSpPr txBox="1"/>
          <p:nvPr/>
        </p:nvSpPr>
        <p:spPr>
          <a:xfrm>
            <a:off x="784924" y="5375847"/>
            <a:ext cx="269304" cy="1420495"/>
          </a:xfrm>
          <a:prstGeom prst="rect">
            <a:avLst/>
          </a:prstGeom>
        </p:spPr>
        <p:txBody>
          <a:bodyPr vert="vert270" wrap="square" lIns="0" tIns="0" rIns="0" bIns="0" rtlCol="0">
            <a:spAutoFit/>
          </a:bodyPr>
          <a:lstStyle/>
          <a:p>
            <a:pPr marL="12700">
              <a:lnSpc>
                <a:spcPts val="2090"/>
              </a:lnSpc>
              <a:tabLst>
                <a:tab pos="1203325" algn="l"/>
              </a:tabLst>
            </a:pPr>
            <a:r>
              <a:rPr sz="1800" b="1" dirty="0">
                <a:latin typeface="Arial"/>
                <a:cs typeface="Arial"/>
              </a:rPr>
              <a:t>	%</a:t>
            </a:r>
            <a:endParaRPr sz="1800">
              <a:latin typeface="Arial"/>
              <a:cs typeface="Arial"/>
            </a:endParaRPr>
          </a:p>
        </p:txBody>
      </p:sp>
      <p:sp>
        <p:nvSpPr>
          <p:cNvPr id="126" name="object 126"/>
          <p:cNvSpPr txBox="1"/>
          <p:nvPr/>
        </p:nvSpPr>
        <p:spPr>
          <a:xfrm>
            <a:off x="4343400" y="6449059"/>
            <a:ext cx="56959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Da</a:t>
            </a:r>
            <a:r>
              <a:rPr sz="1800" b="1" spc="-25" dirty="0">
                <a:latin typeface="Arial"/>
                <a:cs typeface="Arial"/>
              </a:rPr>
              <a:t>y</a:t>
            </a:r>
            <a:r>
              <a:rPr sz="1800" b="1" dirty="0">
                <a:latin typeface="Arial"/>
                <a:cs typeface="Arial"/>
              </a:rPr>
              <a:t>s</a:t>
            </a:r>
            <a:endParaRPr sz="1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76350" y="1100758"/>
            <a:ext cx="6610350" cy="296289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96720" y="339090"/>
            <a:ext cx="5823585" cy="299720"/>
          </a:xfrm>
          <a:prstGeom prst="rect">
            <a:avLst/>
          </a:prstGeom>
        </p:spPr>
        <p:txBody>
          <a:bodyPr vert="horz" wrap="square" lIns="0" tIns="12700" rIns="0" bIns="0" rtlCol="0">
            <a:spAutoFit/>
          </a:bodyPr>
          <a:lstStyle/>
          <a:p>
            <a:pPr marL="12700">
              <a:lnSpc>
                <a:spcPct val="100000"/>
              </a:lnSpc>
              <a:spcBef>
                <a:spcPts val="100"/>
              </a:spcBef>
            </a:pPr>
            <a:r>
              <a:rPr sz="1800" b="0" spc="-10" dirty="0">
                <a:latin typeface="Arial"/>
                <a:cs typeface="Arial"/>
              </a:rPr>
              <a:t>Sales and </a:t>
            </a:r>
            <a:r>
              <a:rPr sz="1800" b="0" spc="-5" dirty="0">
                <a:latin typeface="Arial"/>
                <a:cs typeface="Arial"/>
              </a:rPr>
              <a:t>earnings of </a:t>
            </a:r>
            <a:r>
              <a:rPr sz="1800" b="0" dirty="0">
                <a:latin typeface="Arial"/>
                <a:cs typeface="Arial"/>
              </a:rPr>
              <a:t>a </a:t>
            </a:r>
            <a:r>
              <a:rPr sz="1800" b="0" spc="-10" dirty="0">
                <a:latin typeface="Arial"/>
                <a:cs typeface="Arial"/>
              </a:rPr>
              <a:t>company </a:t>
            </a:r>
            <a:r>
              <a:rPr sz="1800" b="0" spc="-5" dirty="0">
                <a:latin typeface="Arial"/>
                <a:cs typeface="Arial"/>
              </a:rPr>
              <a:t>from </a:t>
            </a:r>
            <a:r>
              <a:rPr sz="1800" b="0" spc="-10" dirty="0">
                <a:latin typeface="Arial"/>
                <a:cs typeface="Arial"/>
              </a:rPr>
              <a:t>year 1985 </a:t>
            </a:r>
            <a:r>
              <a:rPr sz="1800" b="0" dirty="0">
                <a:latin typeface="Arial"/>
                <a:cs typeface="Arial"/>
              </a:rPr>
              <a:t>to</a:t>
            </a:r>
            <a:r>
              <a:rPr sz="1800" b="0" spc="-10" dirty="0">
                <a:latin typeface="Arial"/>
                <a:cs typeface="Arial"/>
              </a:rPr>
              <a:t> 1990</a:t>
            </a:r>
            <a:endParaRPr sz="1800">
              <a:latin typeface="Arial"/>
              <a:cs typeface="Arial"/>
            </a:endParaRPr>
          </a:p>
        </p:txBody>
      </p:sp>
      <p:sp>
        <p:nvSpPr>
          <p:cNvPr id="4" name="object 4"/>
          <p:cNvSpPr txBox="1"/>
          <p:nvPr/>
        </p:nvSpPr>
        <p:spPr>
          <a:xfrm>
            <a:off x="687069" y="4606290"/>
            <a:ext cx="6848475" cy="1822450"/>
          </a:xfrm>
          <a:prstGeom prst="rect">
            <a:avLst/>
          </a:prstGeom>
        </p:spPr>
        <p:txBody>
          <a:bodyPr vert="horz" wrap="square" lIns="0" tIns="12700" rIns="0" bIns="0" rtlCol="0">
            <a:spAutoFit/>
          </a:bodyPr>
          <a:lstStyle/>
          <a:p>
            <a:pPr marL="12700">
              <a:lnSpc>
                <a:spcPts val="1675"/>
              </a:lnSpc>
              <a:spcBef>
                <a:spcPts val="100"/>
              </a:spcBef>
            </a:pPr>
            <a:r>
              <a:rPr sz="1400" spc="-5" dirty="0">
                <a:latin typeface="Arial"/>
                <a:cs typeface="Arial"/>
              </a:rPr>
              <a:t>1- During the </a:t>
            </a:r>
            <a:r>
              <a:rPr sz="1400" spc="-10" dirty="0">
                <a:latin typeface="Arial"/>
                <a:cs typeface="Arial"/>
              </a:rPr>
              <a:t>years </a:t>
            </a:r>
            <a:r>
              <a:rPr sz="1400" spc="-5" dirty="0">
                <a:latin typeface="Arial"/>
                <a:cs typeface="Arial"/>
              </a:rPr>
              <a:t>1986 through 1988, </a:t>
            </a:r>
            <a:r>
              <a:rPr sz="1400" spc="-10" dirty="0">
                <a:latin typeface="Arial"/>
                <a:cs typeface="Arial"/>
              </a:rPr>
              <a:t>what </a:t>
            </a:r>
            <a:r>
              <a:rPr sz="1400" spc="-5" dirty="0">
                <a:latin typeface="Arial"/>
                <a:cs typeface="Arial"/>
              </a:rPr>
              <a:t>were </a:t>
            </a:r>
            <a:r>
              <a:rPr sz="1400" dirty="0">
                <a:latin typeface="Arial"/>
                <a:cs typeface="Arial"/>
              </a:rPr>
              <a:t>the </a:t>
            </a:r>
            <a:r>
              <a:rPr sz="1400" spc="-5" dirty="0">
                <a:latin typeface="Arial"/>
                <a:cs typeface="Arial"/>
              </a:rPr>
              <a:t>average earnings per</a:t>
            </a:r>
            <a:r>
              <a:rPr sz="1400" spc="140" dirty="0">
                <a:latin typeface="Arial"/>
                <a:cs typeface="Arial"/>
              </a:rPr>
              <a:t> </a:t>
            </a:r>
            <a:r>
              <a:rPr sz="1400" spc="-10" dirty="0">
                <a:latin typeface="Arial"/>
                <a:cs typeface="Arial"/>
              </a:rPr>
              <a:t>year?</a:t>
            </a:r>
            <a:endParaRPr sz="1400">
              <a:latin typeface="Arial"/>
              <a:cs typeface="Arial"/>
            </a:endParaRPr>
          </a:p>
          <a:p>
            <a:pPr marL="12700">
              <a:lnSpc>
                <a:spcPts val="1675"/>
              </a:lnSpc>
            </a:pPr>
            <a:r>
              <a:rPr sz="1400" spc="-5" dirty="0">
                <a:latin typeface="Arial"/>
                <a:cs typeface="Arial"/>
              </a:rPr>
              <a:t>(A) </a:t>
            </a:r>
            <a:r>
              <a:rPr sz="1400" dirty="0">
                <a:latin typeface="Arial"/>
                <a:cs typeface="Arial"/>
              </a:rPr>
              <a:t>6 </a:t>
            </a:r>
            <a:r>
              <a:rPr sz="1400" spc="-5" dirty="0">
                <a:latin typeface="Arial"/>
                <a:cs typeface="Arial"/>
              </a:rPr>
              <a:t>million (B) </a:t>
            </a:r>
            <a:r>
              <a:rPr sz="1400" dirty="0">
                <a:latin typeface="Arial"/>
                <a:cs typeface="Arial"/>
              </a:rPr>
              <a:t>7.5 </a:t>
            </a:r>
            <a:r>
              <a:rPr sz="1400" spc="-5" dirty="0">
                <a:latin typeface="Arial"/>
                <a:cs typeface="Arial"/>
              </a:rPr>
              <a:t>million (C) </a:t>
            </a:r>
            <a:r>
              <a:rPr sz="1400" dirty="0">
                <a:latin typeface="Arial"/>
                <a:cs typeface="Arial"/>
              </a:rPr>
              <a:t>9 </a:t>
            </a:r>
            <a:r>
              <a:rPr sz="1400" spc="-5" dirty="0">
                <a:latin typeface="Arial"/>
                <a:cs typeface="Arial"/>
              </a:rPr>
              <a:t>million </a:t>
            </a:r>
            <a:r>
              <a:rPr sz="1400" dirty="0">
                <a:latin typeface="Arial"/>
                <a:cs typeface="Arial"/>
              </a:rPr>
              <a:t>(D) 10 </a:t>
            </a:r>
            <a:r>
              <a:rPr sz="1400" spc="-5" dirty="0">
                <a:latin typeface="Arial"/>
                <a:cs typeface="Arial"/>
              </a:rPr>
              <a:t>million </a:t>
            </a:r>
            <a:r>
              <a:rPr sz="1400" dirty="0">
                <a:latin typeface="Arial"/>
                <a:cs typeface="Arial"/>
              </a:rPr>
              <a:t>(E) 27</a:t>
            </a:r>
            <a:r>
              <a:rPr sz="1400" spc="114" dirty="0">
                <a:latin typeface="Arial"/>
                <a:cs typeface="Arial"/>
              </a:rPr>
              <a:t> </a:t>
            </a:r>
            <a:r>
              <a:rPr sz="1400" spc="-5" dirty="0">
                <a:latin typeface="Arial"/>
                <a:cs typeface="Arial"/>
              </a:rPr>
              <a:t>million</a:t>
            </a:r>
            <a:endParaRPr sz="1400">
              <a:latin typeface="Arial"/>
              <a:cs typeface="Arial"/>
            </a:endParaRPr>
          </a:p>
          <a:p>
            <a:pPr>
              <a:lnSpc>
                <a:spcPct val="100000"/>
              </a:lnSpc>
              <a:spcBef>
                <a:spcPts val="35"/>
              </a:spcBef>
            </a:pPr>
            <a:endParaRPr sz="1750">
              <a:latin typeface="Times New Roman"/>
              <a:cs typeface="Times New Roman"/>
            </a:endParaRPr>
          </a:p>
          <a:p>
            <a:pPr marL="25400" marR="268605">
              <a:lnSpc>
                <a:spcPct val="100000"/>
              </a:lnSpc>
              <a:buAutoNum type="arabicPlain" startAt="2"/>
              <a:tabLst>
                <a:tab pos="233679" algn="l"/>
              </a:tabLst>
            </a:pPr>
            <a:r>
              <a:rPr sz="1400" spc="-5" dirty="0">
                <a:latin typeface="Arial"/>
                <a:cs typeface="Arial"/>
              </a:rPr>
              <a:t>During which </a:t>
            </a:r>
            <a:r>
              <a:rPr sz="1400" spc="-10" dirty="0">
                <a:latin typeface="Arial"/>
                <a:cs typeface="Arial"/>
              </a:rPr>
              <a:t>two-year </a:t>
            </a:r>
            <a:r>
              <a:rPr sz="1400" spc="-5" dirty="0">
                <a:latin typeface="Arial"/>
                <a:cs typeface="Arial"/>
              </a:rPr>
              <a:t>period did </a:t>
            </a:r>
            <a:r>
              <a:rPr sz="1400" dirty="0">
                <a:latin typeface="Arial"/>
                <a:cs typeface="Arial"/>
              </a:rPr>
              <a:t>the </a:t>
            </a:r>
            <a:r>
              <a:rPr sz="1400" spc="-5" dirty="0">
                <a:latin typeface="Arial"/>
                <a:cs typeface="Arial"/>
              </a:rPr>
              <a:t>company’s earnings increase the </a:t>
            </a:r>
            <a:r>
              <a:rPr sz="1400" dirty="0">
                <a:latin typeface="Arial"/>
                <a:cs typeface="Arial"/>
              </a:rPr>
              <a:t>greatest?  </a:t>
            </a:r>
            <a:r>
              <a:rPr sz="1400" spc="-5" dirty="0">
                <a:latin typeface="Arial"/>
                <a:cs typeface="Arial"/>
              </a:rPr>
              <a:t>(A) 85–87 (B) 86–87 </a:t>
            </a:r>
            <a:r>
              <a:rPr sz="1400" dirty="0">
                <a:latin typeface="Arial"/>
                <a:cs typeface="Arial"/>
              </a:rPr>
              <a:t>(C) </a:t>
            </a:r>
            <a:r>
              <a:rPr sz="1400" spc="-5" dirty="0">
                <a:latin typeface="Arial"/>
                <a:cs typeface="Arial"/>
              </a:rPr>
              <a:t>86–88 </a:t>
            </a:r>
            <a:r>
              <a:rPr sz="1400" dirty="0">
                <a:latin typeface="Arial"/>
                <a:cs typeface="Arial"/>
              </a:rPr>
              <a:t>(D) </a:t>
            </a:r>
            <a:r>
              <a:rPr sz="1400" spc="-5" dirty="0">
                <a:latin typeface="Arial"/>
                <a:cs typeface="Arial"/>
              </a:rPr>
              <a:t>87–89 (E)</a:t>
            </a:r>
            <a:r>
              <a:rPr sz="1400" spc="95" dirty="0">
                <a:latin typeface="Arial"/>
                <a:cs typeface="Arial"/>
              </a:rPr>
              <a:t> </a:t>
            </a:r>
            <a:r>
              <a:rPr sz="1400" spc="-5" dirty="0">
                <a:latin typeface="Arial"/>
                <a:cs typeface="Arial"/>
              </a:rPr>
              <a:t>88–90</a:t>
            </a:r>
            <a:endParaRPr sz="1400">
              <a:latin typeface="Arial"/>
              <a:cs typeface="Arial"/>
            </a:endParaRPr>
          </a:p>
          <a:p>
            <a:pPr>
              <a:lnSpc>
                <a:spcPct val="100000"/>
              </a:lnSpc>
              <a:spcBef>
                <a:spcPts val="30"/>
              </a:spcBef>
              <a:buFont typeface="Arial"/>
              <a:buAutoNum type="arabicPlain" startAt="2"/>
            </a:pPr>
            <a:endParaRPr sz="1750">
              <a:latin typeface="Times New Roman"/>
              <a:cs typeface="Times New Roman"/>
            </a:endParaRPr>
          </a:p>
          <a:p>
            <a:pPr marL="25400" marR="5080">
              <a:lnSpc>
                <a:spcPct val="100000"/>
              </a:lnSpc>
              <a:buAutoNum type="arabicPlain" startAt="2"/>
              <a:tabLst>
                <a:tab pos="233679" algn="l"/>
              </a:tabLst>
            </a:pPr>
            <a:r>
              <a:rPr sz="1400" spc="5" dirty="0">
                <a:latin typeface="Arial"/>
                <a:cs typeface="Arial"/>
              </a:rPr>
              <a:t>In </a:t>
            </a:r>
            <a:r>
              <a:rPr sz="1400" spc="-10" dirty="0">
                <a:latin typeface="Arial"/>
                <a:cs typeface="Arial"/>
              </a:rPr>
              <a:t>which year </a:t>
            </a:r>
            <a:r>
              <a:rPr sz="1400" spc="-5" dirty="0">
                <a:latin typeface="Arial"/>
                <a:cs typeface="Arial"/>
              </a:rPr>
              <a:t>did sales increase by </a:t>
            </a:r>
            <a:r>
              <a:rPr sz="1400" dirty="0">
                <a:latin typeface="Arial"/>
                <a:cs typeface="Arial"/>
              </a:rPr>
              <a:t>the </a:t>
            </a:r>
            <a:r>
              <a:rPr sz="1400" spc="-5" dirty="0">
                <a:latin typeface="Arial"/>
                <a:cs typeface="Arial"/>
              </a:rPr>
              <a:t>greatest percentage over </a:t>
            </a:r>
            <a:r>
              <a:rPr sz="1400" dirty="0">
                <a:latin typeface="Arial"/>
                <a:cs typeface="Arial"/>
              </a:rPr>
              <a:t>the </a:t>
            </a:r>
            <a:r>
              <a:rPr sz="1400" spc="-5" dirty="0">
                <a:latin typeface="Arial"/>
                <a:cs typeface="Arial"/>
              </a:rPr>
              <a:t>previous year?  (A) 86 (B) 87 </a:t>
            </a:r>
            <a:r>
              <a:rPr sz="1400" dirty="0">
                <a:latin typeface="Arial"/>
                <a:cs typeface="Arial"/>
              </a:rPr>
              <a:t>(C) </a:t>
            </a:r>
            <a:r>
              <a:rPr sz="1400" spc="-5" dirty="0">
                <a:latin typeface="Arial"/>
                <a:cs typeface="Arial"/>
              </a:rPr>
              <a:t>88 </a:t>
            </a:r>
            <a:r>
              <a:rPr sz="1400" dirty="0">
                <a:latin typeface="Arial"/>
                <a:cs typeface="Arial"/>
              </a:rPr>
              <a:t>(D) </a:t>
            </a:r>
            <a:r>
              <a:rPr sz="1400" spc="-5" dirty="0">
                <a:latin typeface="Arial"/>
                <a:cs typeface="Arial"/>
              </a:rPr>
              <a:t>89 (E)</a:t>
            </a:r>
            <a:r>
              <a:rPr sz="1400" spc="95" dirty="0">
                <a:latin typeface="Arial"/>
                <a:cs typeface="Arial"/>
              </a:rPr>
              <a:t> </a:t>
            </a:r>
            <a:r>
              <a:rPr sz="1400" spc="-5" dirty="0">
                <a:latin typeface="Arial"/>
                <a:cs typeface="Arial"/>
              </a:rPr>
              <a:t>90</a:t>
            </a:r>
            <a:endParaRPr sz="1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944" y="287781"/>
            <a:ext cx="7084110" cy="615553"/>
          </a:xfrm>
        </p:spPr>
        <p:txBody>
          <a:bodyPr/>
          <a:lstStyle/>
          <a:p>
            <a:r>
              <a:rPr lang="en-US" spc="165" dirty="0" smtClean="0"/>
              <a:t>Performance Measures</a:t>
            </a:r>
            <a:r>
              <a:rPr lang="en-US" spc="-430" dirty="0" smtClean="0"/>
              <a:t> </a:t>
            </a:r>
            <a:r>
              <a:rPr lang="en-US" spc="20" dirty="0" smtClean="0"/>
              <a:t>(PM)</a:t>
            </a:r>
            <a:endParaRPr lang="en-US" dirty="0"/>
          </a:p>
        </p:txBody>
      </p:sp>
      <p:sp>
        <p:nvSpPr>
          <p:cNvPr id="3" name="Text Placeholder 2"/>
          <p:cNvSpPr>
            <a:spLocks noGrp="1"/>
          </p:cNvSpPr>
          <p:nvPr>
            <p:ph type="body" idx="1"/>
          </p:nvPr>
        </p:nvSpPr>
        <p:spPr>
          <a:xfrm>
            <a:off x="534034" y="1346962"/>
            <a:ext cx="8075930" cy="4431983"/>
          </a:xfrm>
        </p:spPr>
        <p:txBody>
          <a:bodyPr/>
          <a:lstStyle/>
          <a:p>
            <a:pPr eaLnBrk="1" hangingPunct="1">
              <a:buClr>
                <a:schemeClr val="tx1"/>
              </a:buClr>
              <a:buFont typeface="Arial" pitchFamily="34" charset="0"/>
              <a:buChar char="•"/>
            </a:pPr>
            <a:r>
              <a:rPr lang="en-US" b="1" dirty="0" smtClean="0">
                <a:latin typeface="Times New Roman" pitchFamily="18" charset="0"/>
              </a:rPr>
              <a:t>Performance can be expressed in Financial &amp; Non Financial Terms.</a:t>
            </a:r>
          </a:p>
          <a:p>
            <a:pPr eaLnBrk="1" hangingPunct="1">
              <a:buClr>
                <a:schemeClr val="tx1"/>
              </a:buClr>
              <a:buFont typeface="Arial" pitchFamily="34" charset="0"/>
              <a:buChar char="•"/>
            </a:pPr>
            <a:r>
              <a:rPr lang="en-US" b="1" dirty="0" smtClean="0">
                <a:latin typeface="Times New Roman" pitchFamily="18" charset="0"/>
              </a:rPr>
              <a:t>Performance Measure Provides the right direction.</a:t>
            </a:r>
          </a:p>
          <a:p>
            <a:pPr>
              <a:buClr>
                <a:schemeClr val="tx1"/>
              </a:buClr>
              <a:buFont typeface="Arial" pitchFamily="34" charset="0"/>
              <a:buChar char="•"/>
            </a:pPr>
            <a:r>
              <a:rPr lang="en-US" b="1" dirty="0" smtClean="0">
                <a:latin typeface="Times New Roman" pitchFamily="18" charset="0"/>
              </a:rPr>
              <a:t>Performance Based on Quality, Product, Service, Process, Sales, Customer Satisfaction, Cost Reduction.</a:t>
            </a:r>
          </a:p>
          <a:p>
            <a:pPr eaLnBrk="1" hangingPunct="1">
              <a:buClr>
                <a:schemeClr val="tx1"/>
              </a:buClr>
            </a:pPr>
            <a:endParaRPr lang="en-US" b="1" dirty="0" smtClean="0">
              <a:latin typeface="Times New Roman" pitchFamily="18" charset="0"/>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 </a:t>
            </a:r>
            <a:r>
              <a:rPr lang="en-US" sz="3200" dirty="0" smtClean="0"/>
              <a:t>QUALITY COSTS</a:t>
            </a:r>
            <a:endParaRPr lang="en-US" dirty="0" smtClean="0"/>
          </a:p>
        </p:txBody>
      </p:sp>
      <p:sp>
        <p:nvSpPr>
          <p:cNvPr id="19459" name="Rectangle 3"/>
          <p:cNvSpPr>
            <a:spLocks noGrp="1" noChangeArrowheads="1"/>
          </p:cNvSpPr>
          <p:nvPr>
            <p:ph type="body" idx="1"/>
          </p:nvPr>
        </p:nvSpPr>
        <p:spPr>
          <a:xfrm>
            <a:off x="1219200" y="1524000"/>
            <a:ext cx="7924800" cy="4572000"/>
          </a:xfrm>
        </p:spPr>
        <p:txBody>
          <a:bodyPr>
            <a:normAutofit lnSpcReduction="10000"/>
          </a:bodyPr>
          <a:lstStyle/>
          <a:p>
            <a:pPr marL="0" indent="0" eaLnBrk="1" hangingPunct="1">
              <a:lnSpc>
                <a:spcPct val="80000"/>
              </a:lnSpc>
              <a:buFont typeface="Symbol" pitchFamily="18" charset="2"/>
              <a:buNone/>
            </a:pPr>
            <a:r>
              <a:rPr lang="en-US" sz="2600" smtClean="0"/>
              <a:t>Quality cost is the cost of poor quality.</a:t>
            </a:r>
          </a:p>
          <a:p>
            <a:pPr marL="0" indent="0" eaLnBrk="1" hangingPunct="1">
              <a:lnSpc>
                <a:spcPct val="80000"/>
              </a:lnSpc>
              <a:buFont typeface="Symbol" pitchFamily="18" charset="2"/>
              <a:buNone/>
            </a:pPr>
            <a:r>
              <a:rPr lang="en-US" sz="2600" smtClean="0"/>
              <a:t>Quality costs are used by management for quality improvement, customer satisfaction, market share, and profit enhancement</a:t>
            </a:r>
          </a:p>
          <a:p>
            <a:pPr marL="0" indent="0" eaLnBrk="1" hangingPunct="1">
              <a:lnSpc>
                <a:spcPct val="80000"/>
              </a:lnSpc>
              <a:buFont typeface="Symbol" pitchFamily="18" charset="2"/>
              <a:buNone/>
            </a:pPr>
            <a:endParaRPr lang="en-US" sz="2600" smtClean="0"/>
          </a:p>
          <a:p>
            <a:pPr marL="0" indent="0" eaLnBrk="1" hangingPunct="1">
              <a:lnSpc>
                <a:spcPct val="80000"/>
              </a:lnSpc>
              <a:buFont typeface="Symbol" pitchFamily="18" charset="2"/>
              <a:buNone/>
            </a:pPr>
            <a:r>
              <a:rPr lang="en-US" sz="2600" smtClean="0"/>
              <a:t>High quality cost </a:t>
            </a:r>
            <a:r>
              <a:rPr lang="en-US" sz="2600" smtClean="0">
                <a:sym typeface="Wingdings" pitchFamily="2" charset="2"/>
              </a:rPr>
              <a:t> ineffective management</a:t>
            </a:r>
            <a:r>
              <a:rPr lang="en-US" sz="2600" smtClean="0"/>
              <a:t> </a:t>
            </a:r>
          </a:p>
          <a:p>
            <a:pPr marL="0" indent="0" eaLnBrk="1" hangingPunct="1">
              <a:lnSpc>
                <a:spcPct val="80000"/>
              </a:lnSpc>
              <a:buFont typeface="Symbol" pitchFamily="18" charset="2"/>
              <a:buNone/>
            </a:pPr>
            <a:endParaRPr lang="en-US" sz="2600" smtClean="0"/>
          </a:p>
          <a:p>
            <a:pPr marL="0" indent="0" eaLnBrk="1" hangingPunct="1">
              <a:lnSpc>
                <a:spcPct val="80000"/>
              </a:lnSpc>
              <a:buFont typeface="Symbol" pitchFamily="18" charset="2"/>
              <a:buNone/>
            </a:pPr>
            <a:r>
              <a:rPr lang="en-US" sz="2600" smtClean="0"/>
              <a:t>A quality cost program, </a:t>
            </a:r>
          </a:p>
          <a:p>
            <a:pPr marL="0" indent="0" eaLnBrk="1" hangingPunct="1">
              <a:lnSpc>
                <a:spcPct val="80000"/>
              </a:lnSpc>
              <a:buFont typeface="Wingdings" pitchFamily="2" charset="2"/>
              <a:buChar char="Ø"/>
            </a:pPr>
            <a:r>
              <a:rPr lang="en-US" sz="2600" smtClean="0"/>
              <a:t>Warns dangerous financial situations.</a:t>
            </a:r>
          </a:p>
          <a:p>
            <a:pPr marL="0" indent="0" eaLnBrk="1" hangingPunct="1">
              <a:lnSpc>
                <a:spcPct val="80000"/>
              </a:lnSpc>
              <a:buFont typeface="Wingdings" pitchFamily="2" charset="2"/>
              <a:buChar char="Ø"/>
            </a:pPr>
            <a:r>
              <a:rPr lang="en-US" sz="2600" smtClean="0"/>
              <a:t>Quantifies the magnitude of the quality problem</a:t>
            </a:r>
          </a:p>
          <a:p>
            <a:pPr marL="0" indent="0" eaLnBrk="1" hangingPunct="1">
              <a:lnSpc>
                <a:spcPct val="80000"/>
              </a:lnSpc>
              <a:buFont typeface="Wingdings" pitchFamily="2" charset="2"/>
              <a:buChar char="Ø"/>
            </a:pPr>
            <a:r>
              <a:rPr lang="en-US" sz="2600" smtClean="0"/>
              <a:t>Identifies opportunities for quality improvement and</a:t>
            </a:r>
            <a:r>
              <a:rPr lang="tr-TR" sz="2600" smtClean="0"/>
              <a:t>  </a:t>
            </a:r>
            <a:r>
              <a:rPr lang="en-US" sz="2600" smtClean="0"/>
              <a:t> </a:t>
            </a:r>
            <a:r>
              <a:rPr lang="tr-TR" sz="2600" smtClean="0"/>
              <a:t>     </a:t>
            </a:r>
            <a:r>
              <a:rPr lang="en-US" sz="2600" smtClean="0"/>
              <a:t>establish funding priorities</a:t>
            </a:r>
          </a:p>
          <a:p>
            <a:pPr marL="0" indent="0" eaLnBrk="1" hangingPunct="1">
              <a:lnSpc>
                <a:spcPct val="80000"/>
              </a:lnSpc>
              <a:buFont typeface="Wingdings" pitchFamily="2" charset="2"/>
              <a:buChar char="Ø"/>
            </a:pPr>
            <a:r>
              <a:rPr lang="en-US" sz="2600" smtClean="0"/>
              <a:t>Adds credence to management’s commitment to quality</a:t>
            </a:r>
          </a:p>
          <a:p>
            <a:pPr marL="0" indent="0" eaLnBrk="1" hangingPunct="1">
              <a:lnSpc>
                <a:spcPct val="80000"/>
              </a:lnSpc>
              <a:buFont typeface="Wingdings" pitchFamily="2" charset="2"/>
              <a:buChar char="Ø"/>
            </a:pPr>
            <a:r>
              <a:rPr lang="en-US" sz="2600" smtClean="0"/>
              <a:t>Identifies hidden and buried costs in all functional areas</a:t>
            </a:r>
            <a:r>
              <a:rPr lang="en-US" sz="2400" smtClean="0"/>
              <a:t>                              </a:t>
            </a:r>
            <a:endParaRPr lang="en-US" sz="2400" smtClean="0">
              <a:sym typeface="Wingdings" pitchFamily="2" charset="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smtClean="0"/>
              <a:t>QUALITY COST CATEGORIES</a:t>
            </a:r>
          </a:p>
        </p:txBody>
      </p:sp>
      <p:sp>
        <p:nvSpPr>
          <p:cNvPr id="20483" name="Rectangle 3"/>
          <p:cNvSpPr>
            <a:spLocks noGrp="1" noChangeArrowheads="1"/>
          </p:cNvSpPr>
          <p:nvPr>
            <p:ph type="body" idx="1"/>
          </p:nvPr>
        </p:nvSpPr>
        <p:spPr>
          <a:xfrm>
            <a:off x="609600" y="838200"/>
            <a:ext cx="8077200" cy="5909310"/>
          </a:xfrm>
        </p:spPr>
        <p:txBody>
          <a:bodyPr/>
          <a:lstStyle/>
          <a:p>
            <a:pPr eaLnBrk="1" hangingPunct="1">
              <a:buFont typeface="Wingdings" pitchFamily="2" charset="2"/>
              <a:buChar char="v"/>
            </a:pPr>
            <a:r>
              <a:rPr lang="en-US" sz="2400" dirty="0" smtClean="0"/>
              <a:t>Preventive cost category: Prevention costs include the cost of all activities to prevent recurrence same errors or failures in other products or services</a:t>
            </a:r>
          </a:p>
          <a:p>
            <a:pPr eaLnBrk="1" hangingPunct="1">
              <a:buFont typeface="Wingdings" pitchFamily="2" charset="2"/>
              <a:buChar char="v"/>
            </a:pPr>
            <a:endParaRPr lang="en-US" sz="2400" dirty="0" smtClean="0"/>
          </a:p>
          <a:p>
            <a:pPr eaLnBrk="1" hangingPunct="1">
              <a:buFont typeface="Wingdings" pitchFamily="2" charset="2"/>
              <a:buChar char="v"/>
            </a:pPr>
            <a:r>
              <a:rPr lang="en-US" sz="2400" dirty="0" smtClean="0"/>
              <a:t>Appraisal cost category: Appraisal costs include all costs incurred in the planned conduct of product or service appraisal and determine compliance to requirements. </a:t>
            </a:r>
          </a:p>
          <a:p>
            <a:pPr eaLnBrk="1" hangingPunct="1">
              <a:buFont typeface="Wingdings" pitchFamily="2" charset="2"/>
              <a:buChar char="v"/>
            </a:pPr>
            <a:endParaRPr lang="en-US" sz="2400" dirty="0" smtClean="0"/>
          </a:p>
          <a:p>
            <a:pPr eaLnBrk="1" hangingPunct="1">
              <a:buFont typeface="Wingdings" pitchFamily="2" charset="2"/>
              <a:buChar char="v"/>
            </a:pPr>
            <a:r>
              <a:rPr lang="en-US" sz="2400" dirty="0" smtClean="0"/>
              <a:t>Internal failure cost category: Internal failure costs include all costs required to evaluate, dispose of, and either  correct or replace nonconforming product or services prior to delivery to the customer.</a:t>
            </a:r>
          </a:p>
          <a:p>
            <a:pPr eaLnBrk="1" hangingPunct="1">
              <a:buFont typeface="Wingdings" pitchFamily="2" charset="2"/>
              <a:buChar char="v"/>
            </a:pPr>
            <a:endParaRPr lang="en-US" sz="2400" dirty="0" smtClean="0"/>
          </a:p>
          <a:p>
            <a:pPr eaLnBrk="1" hangingPunct="1">
              <a:buFont typeface="Wingdings" pitchFamily="2" charset="2"/>
              <a:buChar char="v"/>
            </a:pPr>
            <a:r>
              <a:rPr lang="en-US" sz="2400" dirty="0" smtClean="0"/>
              <a:t>External failure cost category: External failure costs include all costs incurred due to actual or suspected nonconforming product or service after delivery to the customer.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smtClean="0"/>
              <a:t>COLLECTION AND REPORTING</a:t>
            </a:r>
          </a:p>
        </p:txBody>
      </p:sp>
      <p:sp>
        <p:nvSpPr>
          <p:cNvPr id="21507" name="Rectangle 3"/>
          <p:cNvSpPr>
            <a:spLocks noGrp="1" noChangeArrowheads="1"/>
          </p:cNvSpPr>
          <p:nvPr>
            <p:ph type="body" idx="1"/>
          </p:nvPr>
        </p:nvSpPr>
        <p:spPr>
          <a:xfrm>
            <a:off x="1219200" y="1600200"/>
            <a:ext cx="7772400" cy="5257800"/>
          </a:xfrm>
        </p:spPr>
        <p:txBody>
          <a:bodyPr/>
          <a:lstStyle/>
          <a:p>
            <a:pPr marL="0" indent="0" eaLnBrk="1" hangingPunct="1">
              <a:buFont typeface="Symbol" pitchFamily="18" charset="2"/>
              <a:buNone/>
            </a:pPr>
            <a:r>
              <a:rPr lang="en-US" smtClean="0"/>
              <a:t>Quality costs should be collected by product line, projects, departments, operators, nonconformity classification, and work centers.</a:t>
            </a:r>
          </a:p>
          <a:p>
            <a:pPr marL="0" indent="0" eaLnBrk="1" hangingPunct="1">
              <a:buFont typeface="Symbol" pitchFamily="18" charset="2"/>
              <a:buNone/>
            </a:pPr>
            <a:endParaRPr lang="en-US" smtClean="0"/>
          </a:p>
          <a:p>
            <a:pPr marL="0" indent="0" eaLnBrk="1" hangingPunct="1">
              <a:buFont typeface="Symbol" pitchFamily="18" charset="2"/>
              <a:buNone/>
            </a:pPr>
            <a:r>
              <a:rPr lang="en-US" smtClean="0"/>
              <a:t>Quality costs are reported by comparing current costs with historical costs. Also by comparing actual quality costs with budgeted costs, favorable and unfavorable variances can be determined. </a:t>
            </a:r>
          </a:p>
          <a:p>
            <a:pPr marL="0" indent="0" eaLnBrk="1" hangingPunct="1">
              <a:buFont typeface="Symbol" pitchFamily="18" charset="2"/>
              <a:buNone/>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smtClean="0"/>
              <a:t>ANALYSIS</a:t>
            </a:r>
          </a:p>
        </p:txBody>
      </p:sp>
      <p:sp>
        <p:nvSpPr>
          <p:cNvPr id="22531" name="Rectangle 3"/>
          <p:cNvSpPr>
            <a:spLocks noGrp="1" noChangeArrowheads="1"/>
          </p:cNvSpPr>
          <p:nvPr>
            <p:ph type="body" idx="1"/>
          </p:nvPr>
        </p:nvSpPr>
        <p:spPr>
          <a:xfrm>
            <a:off x="1219200" y="1600200"/>
            <a:ext cx="7772400" cy="4997450"/>
          </a:xfrm>
        </p:spPr>
        <p:txBody>
          <a:bodyPr/>
          <a:lstStyle/>
          <a:p>
            <a:pPr eaLnBrk="1" hangingPunct="1">
              <a:buFont typeface="Wingdings" pitchFamily="2" charset="2"/>
              <a:buChar char="Ø"/>
            </a:pPr>
            <a:r>
              <a:rPr lang="en-US" smtClean="0"/>
              <a:t>Trend Analysis includes comparing present cost levels to past levels. </a:t>
            </a:r>
          </a:p>
          <a:p>
            <a:pPr eaLnBrk="1" hangingPunct="1">
              <a:buFont typeface="Wingdings" pitchFamily="2" charset="2"/>
              <a:buNone/>
            </a:pPr>
            <a:r>
              <a:rPr lang="en-US" smtClean="0"/>
              <a:t>   Trend analysis provides</a:t>
            </a:r>
          </a:p>
          <a:p>
            <a:pPr eaLnBrk="1" hangingPunct="1">
              <a:buFont typeface="Wingdings" pitchFamily="2" charset="2"/>
              <a:buChar char="ü"/>
            </a:pPr>
            <a:r>
              <a:rPr lang="en-US" smtClean="0"/>
              <a:t>Information for long-range planning</a:t>
            </a:r>
          </a:p>
          <a:p>
            <a:pPr eaLnBrk="1" hangingPunct="1">
              <a:buFont typeface="Wingdings" pitchFamily="2" charset="2"/>
              <a:buChar char="ü"/>
            </a:pPr>
            <a:r>
              <a:rPr lang="en-US" smtClean="0"/>
              <a:t>Information for instigation and assessment of quality improvement program</a:t>
            </a:r>
          </a:p>
          <a:p>
            <a:pPr eaLnBrk="1" hangingPunct="1">
              <a:buFont typeface="Wingdings" pitchFamily="2" charset="2"/>
              <a:buChar char="Ø"/>
            </a:pPr>
            <a:r>
              <a:rPr lang="en-US" smtClean="0"/>
              <a:t>Pareto analysis is made using pareto diagram. It is used to determine the most important problem (or highest quality cost)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smtClean="0"/>
              <a:t>OPTIMIZING COSTS</a:t>
            </a:r>
          </a:p>
        </p:txBody>
      </p:sp>
      <p:sp>
        <p:nvSpPr>
          <p:cNvPr id="23555" name="Rectangle 3"/>
          <p:cNvSpPr>
            <a:spLocks noGrp="1" noChangeArrowheads="1"/>
          </p:cNvSpPr>
          <p:nvPr>
            <p:ph type="body" idx="1"/>
          </p:nvPr>
        </p:nvSpPr>
        <p:spPr>
          <a:xfrm>
            <a:off x="609600" y="2276475"/>
            <a:ext cx="7848600" cy="3599960"/>
          </a:xfrm>
        </p:spPr>
        <p:txBody>
          <a:bodyPr/>
          <a:lstStyle/>
          <a:p>
            <a:pPr algn="just" eaLnBrk="1" hangingPunct="1">
              <a:lnSpc>
                <a:spcPct val="150000"/>
              </a:lnSpc>
              <a:buFont typeface="Arial" pitchFamily="34" charset="0"/>
              <a:buChar char="•"/>
            </a:pPr>
            <a:r>
              <a:rPr lang="en-US" dirty="0" smtClean="0"/>
              <a:t>To make comparisons with other organizations.</a:t>
            </a:r>
          </a:p>
          <a:p>
            <a:pPr algn="just" eaLnBrk="1" hangingPunct="1">
              <a:lnSpc>
                <a:spcPct val="150000"/>
              </a:lnSpc>
              <a:buFont typeface="Arial" pitchFamily="34" charset="0"/>
              <a:buChar char="•"/>
            </a:pPr>
            <a:r>
              <a:rPr lang="en-US" dirty="0" smtClean="0"/>
              <a:t>To optimize the individual categories.</a:t>
            </a:r>
          </a:p>
          <a:p>
            <a:pPr algn="just" eaLnBrk="1" hangingPunct="1">
              <a:lnSpc>
                <a:spcPct val="150000"/>
              </a:lnSpc>
              <a:buFont typeface="Arial" pitchFamily="34" charset="0"/>
              <a:buChar char="•"/>
            </a:pPr>
            <a:r>
              <a:rPr lang="en-US" dirty="0" smtClean="0"/>
              <a:t>To analyze the relationship between cost categories.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smtClean="0"/>
              <a:t>QUALITY IMPROVEMENT STRATEGY</a:t>
            </a:r>
          </a:p>
        </p:txBody>
      </p:sp>
      <p:sp>
        <p:nvSpPr>
          <p:cNvPr id="24579" name="Rectangle 3"/>
          <p:cNvSpPr>
            <a:spLocks noGrp="1" noChangeArrowheads="1"/>
          </p:cNvSpPr>
          <p:nvPr>
            <p:ph type="body" idx="1"/>
          </p:nvPr>
        </p:nvSpPr>
        <p:spPr>
          <a:xfrm>
            <a:off x="534034" y="1346962"/>
            <a:ext cx="8075930" cy="4338624"/>
          </a:xfrm>
        </p:spPr>
        <p:txBody>
          <a:bodyPr/>
          <a:lstStyle/>
          <a:p>
            <a:pPr algn="just" eaLnBrk="1" hangingPunct="1">
              <a:lnSpc>
                <a:spcPct val="150000"/>
              </a:lnSpc>
              <a:buFont typeface="Arial" pitchFamily="34" charset="0"/>
              <a:buChar char="•"/>
            </a:pPr>
            <a:r>
              <a:rPr lang="en-US" dirty="0" smtClean="0"/>
              <a:t>Reduce failure costs by problem solving</a:t>
            </a:r>
          </a:p>
          <a:p>
            <a:pPr algn="just" eaLnBrk="1" hangingPunct="1">
              <a:lnSpc>
                <a:spcPct val="150000"/>
              </a:lnSpc>
              <a:buFont typeface="Arial" pitchFamily="34" charset="0"/>
              <a:buChar char="•"/>
            </a:pPr>
            <a:r>
              <a:rPr lang="en-US" dirty="0" smtClean="0"/>
              <a:t>Invest in the right prevention activities</a:t>
            </a:r>
          </a:p>
          <a:p>
            <a:pPr algn="just" eaLnBrk="1" hangingPunct="1">
              <a:lnSpc>
                <a:spcPct val="150000"/>
              </a:lnSpc>
              <a:buFont typeface="Arial" pitchFamily="34" charset="0"/>
              <a:buChar char="•"/>
            </a:pPr>
            <a:r>
              <a:rPr lang="en-US" dirty="0" smtClean="0"/>
              <a:t>Reduce appraisal costs where suitable</a:t>
            </a:r>
          </a:p>
          <a:p>
            <a:pPr algn="just" eaLnBrk="1" hangingPunct="1">
              <a:lnSpc>
                <a:spcPct val="150000"/>
              </a:lnSpc>
              <a:buFont typeface="Arial" pitchFamily="34" charset="0"/>
              <a:buChar char="•"/>
            </a:pPr>
            <a:r>
              <a:rPr lang="en-US" dirty="0" smtClean="0"/>
              <a:t>Continuously evaluate and redirect the prevention effort to gain further quality improvement.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09701"/>
            <a:ext cx="8020684" cy="1367790"/>
          </a:xfrm>
          <a:prstGeom prst="rect">
            <a:avLst/>
          </a:prstGeom>
        </p:spPr>
        <p:txBody>
          <a:bodyPr vert="horz" wrap="square" lIns="0" tIns="13335" rIns="0" bIns="0" rtlCol="0">
            <a:spAutoFit/>
          </a:bodyPr>
          <a:lstStyle/>
          <a:p>
            <a:pPr marL="12700" marR="5080">
              <a:lnSpc>
                <a:spcPct val="100000"/>
              </a:lnSpc>
              <a:spcBef>
                <a:spcPts val="105"/>
              </a:spcBef>
            </a:pPr>
            <a:r>
              <a:rPr sz="4400" spc="150" dirty="0"/>
              <a:t>Malcolm </a:t>
            </a:r>
            <a:r>
              <a:rPr sz="4400" spc="90" dirty="0"/>
              <a:t>Baldrige </a:t>
            </a:r>
            <a:r>
              <a:rPr sz="4400" spc="135" dirty="0"/>
              <a:t>National</a:t>
            </a:r>
            <a:r>
              <a:rPr sz="4400" spc="-560" dirty="0"/>
              <a:t> </a:t>
            </a:r>
            <a:r>
              <a:rPr sz="4400" spc="150" dirty="0"/>
              <a:t>Quality  </a:t>
            </a:r>
            <a:r>
              <a:rPr sz="4400" spc="160" dirty="0"/>
              <a:t>Award</a:t>
            </a:r>
            <a:r>
              <a:rPr sz="4400" spc="-90" dirty="0"/>
              <a:t> </a:t>
            </a:r>
            <a:r>
              <a:rPr sz="4400" spc="-30" dirty="0"/>
              <a:t>(MBNQA)</a:t>
            </a:r>
            <a:endParaRPr sz="4400"/>
          </a:p>
        </p:txBody>
      </p:sp>
      <p:sp>
        <p:nvSpPr>
          <p:cNvPr id="3" name="object 3"/>
          <p:cNvSpPr txBox="1"/>
          <p:nvPr/>
        </p:nvSpPr>
        <p:spPr>
          <a:xfrm>
            <a:off x="535940" y="2033143"/>
            <a:ext cx="8058784" cy="4464685"/>
          </a:xfrm>
          <a:prstGeom prst="rect">
            <a:avLst/>
          </a:prstGeom>
        </p:spPr>
        <p:txBody>
          <a:bodyPr vert="horz" wrap="square" lIns="0" tIns="67945" rIns="0" bIns="0" rtlCol="0">
            <a:spAutoFit/>
          </a:bodyPr>
          <a:lstStyle/>
          <a:p>
            <a:pPr marL="527685" marR="5080" indent="-515620">
              <a:lnSpc>
                <a:spcPts val="3460"/>
              </a:lnSpc>
              <a:spcBef>
                <a:spcPts val="535"/>
              </a:spcBef>
              <a:buFont typeface="Arial"/>
              <a:buChar char="•"/>
              <a:tabLst>
                <a:tab pos="527685" algn="l"/>
                <a:tab pos="528320" algn="l"/>
                <a:tab pos="1033144" algn="l"/>
              </a:tabLst>
            </a:pPr>
            <a:r>
              <a:rPr sz="3200" dirty="0">
                <a:solidFill>
                  <a:srgbClr val="404040"/>
                </a:solidFill>
                <a:latin typeface="Berlin Sans FB"/>
                <a:cs typeface="Berlin Sans FB"/>
              </a:rPr>
              <a:t>It is </a:t>
            </a:r>
            <a:r>
              <a:rPr sz="3200" spc="-5" dirty="0">
                <a:solidFill>
                  <a:srgbClr val="404040"/>
                </a:solidFill>
                <a:latin typeface="Berlin Sans FB"/>
                <a:cs typeface="Berlin Sans FB"/>
              </a:rPr>
              <a:t>an award that recognizes organizations  in	business, </a:t>
            </a:r>
            <a:r>
              <a:rPr sz="3200" dirty="0">
                <a:solidFill>
                  <a:srgbClr val="404040"/>
                </a:solidFill>
                <a:latin typeface="Berlin Sans FB"/>
                <a:cs typeface="Berlin Sans FB"/>
              </a:rPr>
              <a:t>health care, </a:t>
            </a:r>
            <a:r>
              <a:rPr sz="3200" spc="-5" dirty="0">
                <a:solidFill>
                  <a:srgbClr val="404040"/>
                </a:solidFill>
                <a:latin typeface="Berlin Sans FB"/>
                <a:cs typeface="Berlin Sans FB"/>
              </a:rPr>
              <a:t>education, and </a:t>
            </a:r>
            <a:r>
              <a:rPr sz="3200" spc="5" dirty="0">
                <a:solidFill>
                  <a:srgbClr val="404040"/>
                </a:solidFill>
                <a:latin typeface="Berlin Sans FB"/>
                <a:cs typeface="Berlin Sans FB"/>
              </a:rPr>
              <a:t>non-  </a:t>
            </a:r>
            <a:r>
              <a:rPr sz="3200" dirty="0">
                <a:solidFill>
                  <a:srgbClr val="404040"/>
                </a:solidFill>
                <a:latin typeface="Berlin Sans FB"/>
                <a:cs typeface="Berlin Sans FB"/>
              </a:rPr>
              <a:t>profit sectors </a:t>
            </a:r>
            <a:r>
              <a:rPr sz="3200" spc="-5" dirty="0">
                <a:solidFill>
                  <a:srgbClr val="404040"/>
                </a:solidFill>
                <a:latin typeface="Berlin Sans FB"/>
                <a:cs typeface="Berlin Sans FB"/>
              </a:rPr>
              <a:t>for excellence in</a:t>
            </a:r>
            <a:r>
              <a:rPr sz="3200" spc="-55" dirty="0">
                <a:solidFill>
                  <a:srgbClr val="404040"/>
                </a:solidFill>
                <a:latin typeface="Berlin Sans FB"/>
                <a:cs typeface="Berlin Sans FB"/>
              </a:rPr>
              <a:t> </a:t>
            </a:r>
            <a:r>
              <a:rPr sz="3200" dirty="0">
                <a:solidFill>
                  <a:srgbClr val="404040"/>
                </a:solidFill>
                <a:latin typeface="Berlin Sans FB"/>
                <a:cs typeface="Berlin Sans FB"/>
              </a:rPr>
              <a:t>performance.</a:t>
            </a:r>
            <a:endParaRPr sz="3200">
              <a:latin typeface="Berlin Sans FB"/>
              <a:cs typeface="Berlin Sans FB"/>
            </a:endParaRPr>
          </a:p>
          <a:p>
            <a:pPr>
              <a:lnSpc>
                <a:spcPct val="100000"/>
              </a:lnSpc>
              <a:spcBef>
                <a:spcPts val="5"/>
              </a:spcBef>
              <a:buClr>
                <a:srgbClr val="404040"/>
              </a:buClr>
              <a:buFont typeface="Arial"/>
              <a:buChar char="•"/>
            </a:pPr>
            <a:endParaRPr sz="2950">
              <a:latin typeface="Times New Roman"/>
              <a:cs typeface="Times New Roman"/>
            </a:endParaRPr>
          </a:p>
          <a:p>
            <a:pPr marL="527685" marR="414655" indent="-515620">
              <a:lnSpc>
                <a:spcPct val="90000"/>
              </a:lnSpc>
              <a:buFont typeface="Arial"/>
              <a:buChar char="•"/>
              <a:tabLst>
                <a:tab pos="527685" algn="l"/>
                <a:tab pos="528320" algn="l"/>
              </a:tabLst>
            </a:pPr>
            <a:r>
              <a:rPr sz="3200" spc="-5" dirty="0">
                <a:solidFill>
                  <a:srgbClr val="404040"/>
                </a:solidFill>
                <a:latin typeface="Berlin Sans FB"/>
                <a:cs typeface="Berlin Sans FB"/>
              </a:rPr>
              <a:t>The award </a:t>
            </a:r>
            <a:r>
              <a:rPr sz="3200" dirty="0">
                <a:solidFill>
                  <a:srgbClr val="404040"/>
                </a:solidFill>
                <a:latin typeface="Berlin Sans FB"/>
                <a:cs typeface="Berlin Sans FB"/>
              </a:rPr>
              <a:t>promotes </a:t>
            </a:r>
            <a:r>
              <a:rPr sz="3200" spc="-5" dirty="0">
                <a:solidFill>
                  <a:srgbClr val="404040"/>
                </a:solidFill>
                <a:latin typeface="Berlin Sans FB"/>
                <a:cs typeface="Berlin Sans FB"/>
              </a:rPr>
              <a:t>awareness of  performance </a:t>
            </a:r>
            <a:r>
              <a:rPr sz="3200" dirty="0">
                <a:solidFill>
                  <a:srgbClr val="404040"/>
                </a:solidFill>
                <a:latin typeface="Berlin Sans FB"/>
                <a:cs typeface="Berlin Sans FB"/>
              </a:rPr>
              <a:t>excellence </a:t>
            </a:r>
            <a:r>
              <a:rPr sz="3200" spc="-5" dirty="0">
                <a:solidFill>
                  <a:srgbClr val="404040"/>
                </a:solidFill>
                <a:latin typeface="Berlin Sans FB"/>
                <a:cs typeface="Berlin Sans FB"/>
              </a:rPr>
              <a:t>as an increasingly  important </a:t>
            </a:r>
            <a:r>
              <a:rPr sz="3200" dirty="0">
                <a:solidFill>
                  <a:srgbClr val="404040"/>
                </a:solidFill>
                <a:latin typeface="Berlin Sans FB"/>
                <a:cs typeface="Berlin Sans FB"/>
              </a:rPr>
              <a:t>element </a:t>
            </a:r>
            <a:r>
              <a:rPr sz="3200" spc="-5" dirty="0">
                <a:solidFill>
                  <a:srgbClr val="404040"/>
                </a:solidFill>
                <a:latin typeface="Berlin Sans FB"/>
                <a:cs typeface="Berlin Sans FB"/>
              </a:rPr>
              <a:t>in </a:t>
            </a:r>
            <a:r>
              <a:rPr sz="3200" dirty="0">
                <a:solidFill>
                  <a:srgbClr val="404040"/>
                </a:solidFill>
                <a:latin typeface="Berlin Sans FB"/>
                <a:cs typeface="Berlin Sans FB"/>
              </a:rPr>
              <a:t>competitiveness</a:t>
            </a:r>
            <a:r>
              <a:rPr sz="3200" spc="-80" dirty="0">
                <a:solidFill>
                  <a:srgbClr val="404040"/>
                </a:solidFill>
                <a:latin typeface="Berlin Sans FB"/>
                <a:cs typeface="Berlin Sans FB"/>
              </a:rPr>
              <a:t> </a:t>
            </a:r>
            <a:r>
              <a:rPr sz="3200" spc="-5" dirty="0">
                <a:solidFill>
                  <a:srgbClr val="404040"/>
                </a:solidFill>
                <a:latin typeface="Berlin Sans FB"/>
                <a:cs typeface="Berlin Sans FB"/>
              </a:rPr>
              <a:t>and  information </a:t>
            </a:r>
            <a:r>
              <a:rPr sz="3200" dirty="0">
                <a:solidFill>
                  <a:srgbClr val="404040"/>
                </a:solidFill>
                <a:latin typeface="Berlin Sans FB"/>
                <a:cs typeface="Berlin Sans FB"/>
              </a:rPr>
              <a:t>sharing </a:t>
            </a:r>
            <a:r>
              <a:rPr sz="3200" spc="-5" dirty="0">
                <a:solidFill>
                  <a:srgbClr val="404040"/>
                </a:solidFill>
                <a:latin typeface="Berlin Sans FB"/>
                <a:cs typeface="Berlin Sans FB"/>
              </a:rPr>
              <a:t>of </a:t>
            </a:r>
            <a:r>
              <a:rPr sz="3200" dirty="0">
                <a:solidFill>
                  <a:srgbClr val="404040"/>
                </a:solidFill>
                <a:latin typeface="Berlin Sans FB"/>
                <a:cs typeface="Berlin Sans FB"/>
              </a:rPr>
              <a:t>successful  </a:t>
            </a:r>
            <a:r>
              <a:rPr sz="3200" spc="-5" dirty="0">
                <a:solidFill>
                  <a:srgbClr val="404040"/>
                </a:solidFill>
                <a:latin typeface="Berlin Sans FB"/>
                <a:cs typeface="Berlin Sans FB"/>
              </a:rPr>
              <a:t>performance </a:t>
            </a:r>
            <a:r>
              <a:rPr sz="3200" dirty="0">
                <a:solidFill>
                  <a:srgbClr val="404040"/>
                </a:solidFill>
                <a:latin typeface="Berlin Sans FB"/>
                <a:cs typeface="Berlin Sans FB"/>
              </a:rPr>
              <a:t>strategies </a:t>
            </a:r>
            <a:r>
              <a:rPr sz="3200" spc="-5" dirty="0">
                <a:solidFill>
                  <a:srgbClr val="404040"/>
                </a:solidFill>
                <a:latin typeface="Berlin Sans FB"/>
                <a:cs typeface="Berlin Sans FB"/>
              </a:rPr>
              <a:t>and the benefits  derived from </a:t>
            </a:r>
            <a:r>
              <a:rPr sz="3200" dirty="0">
                <a:solidFill>
                  <a:srgbClr val="404040"/>
                </a:solidFill>
                <a:latin typeface="Berlin Sans FB"/>
                <a:cs typeface="Berlin Sans FB"/>
              </a:rPr>
              <a:t>using these</a:t>
            </a:r>
            <a:r>
              <a:rPr sz="3200" spc="-65" dirty="0">
                <a:solidFill>
                  <a:srgbClr val="404040"/>
                </a:solidFill>
                <a:latin typeface="Berlin Sans FB"/>
                <a:cs typeface="Berlin Sans FB"/>
              </a:rPr>
              <a:t> </a:t>
            </a:r>
            <a:r>
              <a:rPr sz="3200" dirty="0">
                <a:solidFill>
                  <a:srgbClr val="404040"/>
                </a:solidFill>
                <a:latin typeface="Berlin Sans FB"/>
                <a:cs typeface="Berlin Sans FB"/>
              </a:rPr>
              <a:t>strategies.</a:t>
            </a:r>
            <a:endParaRPr sz="3200">
              <a:latin typeface="Berlin Sans FB"/>
              <a:cs typeface="Berlin Sans FB"/>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81330"/>
            <a:ext cx="7993380" cy="5879465"/>
          </a:xfrm>
          <a:prstGeom prst="rect">
            <a:avLst/>
          </a:prstGeom>
        </p:spPr>
        <p:txBody>
          <a:bodyPr vert="horz" wrap="square" lIns="0" tIns="13335" rIns="0" bIns="0" rtlCol="0">
            <a:spAutoFit/>
          </a:bodyPr>
          <a:lstStyle/>
          <a:p>
            <a:pPr marL="527685" marR="5080" indent="-515620">
              <a:lnSpc>
                <a:spcPct val="100000"/>
              </a:lnSpc>
              <a:spcBef>
                <a:spcPts val="105"/>
              </a:spcBef>
              <a:buFont typeface="Arial"/>
              <a:buChar char="•"/>
              <a:tabLst>
                <a:tab pos="527685" algn="l"/>
                <a:tab pos="528320" algn="l"/>
              </a:tabLst>
            </a:pPr>
            <a:r>
              <a:rPr sz="3200" spc="-5" dirty="0">
                <a:solidFill>
                  <a:srgbClr val="404040"/>
                </a:solidFill>
                <a:latin typeface="Berlin Sans FB"/>
                <a:cs typeface="Berlin Sans FB"/>
              </a:rPr>
              <a:t>The </a:t>
            </a:r>
            <a:r>
              <a:rPr sz="3200" dirty="0">
                <a:solidFill>
                  <a:srgbClr val="404040"/>
                </a:solidFill>
                <a:latin typeface="Berlin Sans FB"/>
                <a:cs typeface="Berlin Sans FB"/>
              </a:rPr>
              <a:t>Baldrige National </a:t>
            </a:r>
            <a:r>
              <a:rPr sz="3200" spc="-5" dirty="0">
                <a:solidFill>
                  <a:srgbClr val="404040"/>
                </a:solidFill>
                <a:latin typeface="Berlin Sans FB"/>
                <a:cs typeface="Berlin Sans FB"/>
              </a:rPr>
              <a:t>Quality Program and  </a:t>
            </a:r>
            <a:r>
              <a:rPr sz="3200" dirty="0">
                <a:solidFill>
                  <a:srgbClr val="404040"/>
                </a:solidFill>
                <a:latin typeface="Berlin Sans FB"/>
                <a:cs typeface="Berlin Sans FB"/>
              </a:rPr>
              <a:t>the </a:t>
            </a:r>
            <a:r>
              <a:rPr sz="3200" spc="-5" dirty="0">
                <a:solidFill>
                  <a:srgbClr val="404040"/>
                </a:solidFill>
                <a:latin typeface="Berlin Sans FB"/>
                <a:cs typeface="Berlin Sans FB"/>
              </a:rPr>
              <a:t>associated award </a:t>
            </a:r>
            <a:r>
              <a:rPr sz="3200" dirty="0">
                <a:solidFill>
                  <a:srgbClr val="404040"/>
                </a:solidFill>
                <a:latin typeface="Berlin Sans FB"/>
                <a:cs typeface="Berlin Sans FB"/>
              </a:rPr>
              <a:t>were established </a:t>
            </a:r>
            <a:r>
              <a:rPr sz="3200" spc="-5" dirty="0">
                <a:solidFill>
                  <a:srgbClr val="404040"/>
                </a:solidFill>
                <a:latin typeface="Berlin Sans FB"/>
                <a:cs typeface="Berlin Sans FB"/>
              </a:rPr>
              <a:t>after  President Reagan </a:t>
            </a:r>
            <a:r>
              <a:rPr sz="3200" dirty="0">
                <a:solidFill>
                  <a:srgbClr val="404040"/>
                </a:solidFill>
                <a:latin typeface="Berlin Sans FB"/>
                <a:cs typeface="Berlin Sans FB"/>
              </a:rPr>
              <a:t>signed </a:t>
            </a:r>
            <a:r>
              <a:rPr sz="3200" spc="-5" dirty="0">
                <a:solidFill>
                  <a:srgbClr val="404040"/>
                </a:solidFill>
                <a:latin typeface="Berlin Sans FB"/>
                <a:cs typeface="Berlin Sans FB"/>
              </a:rPr>
              <a:t>into law </a:t>
            </a:r>
            <a:r>
              <a:rPr sz="3200" spc="-10" dirty="0">
                <a:solidFill>
                  <a:srgbClr val="404040"/>
                </a:solidFill>
                <a:latin typeface="Berlin Sans FB"/>
                <a:cs typeface="Berlin Sans FB"/>
              </a:rPr>
              <a:t>the  </a:t>
            </a:r>
            <a:r>
              <a:rPr sz="3200" spc="-5" dirty="0">
                <a:solidFill>
                  <a:srgbClr val="404040"/>
                </a:solidFill>
                <a:latin typeface="Berlin Sans FB"/>
                <a:cs typeface="Berlin Sans FB"/>
              </a:rPr>
              <a:t>Malcolm </a:t>
            </a:r>
            <a:r>
              <a:rPr sz="3200" dirty="0">
                <a:solidFill>
                  <a:srgbClr val="404040"/>
                </a:solidFill>
                <a:latin typeface="Berlin Sans FB"/>
                <a:cs typeface="Berlin Sans FB"/>
              </a:rPr>
              <a:t>Baldrige National </a:t>
            </a:r>
            <a:r>
              <a:rPr sz="3200" spc="-5" dirty="0">
                <a:solidFill>
                  <a:srgbClr val="404040"/>
                </a:solidFill>
                <a:latin typeface="Berlin Sans FB"/>
                <a:cs typeface="Berlin Sans FB"/>
              </a:rPr>
              <a:t>Quality  </a:t>
            </a:r>
            <a:r>
              <a:rPr sz="3200" dirty="0">
                <a:solidFill>
                  <a:srgbClr val="404040"/>
                </a:solidFill>
                <a:latin typeface="Berlin Sans FB"/>
                <a:cs typeface="Berlin Sans FB"/>
              </a:rPr>
              <a:t>Improvement </a:t>
            </a:r>
            <a:r>
              <a:rPr sz="3200" spc="-5" dirty="0">
                <a:solidFill>
                  <a:srgbClr val="404040"/>
                </a:solidFill>
                <a:latin typeface="Berlin Sans FB"/>
                <a:cs typeface="Berlin Sans FB"/>
              </a:rPr>
              <a:t>Act of </a:t>
            </a:r>
            <a:r>
              <a:rPr sz="3200" dirty="0">
                <a:solidFill>
                  <a:srgbClr val="404040"/>
                </a:solidFill>
                <a:latin typeface="Berlin Sans FB"/>
                <a:cs typeface="Berlin Sans FB"/>
              </a:rPr>
              <a:t>1987 </a:t>
            </a:r>
            <a:r>
              <a:rPr sz="3200" spc="-5" dirty="0">
                <a:solidFill>
                  <a:srgbClr val="404040"/>
                </a:solidFill>
                <a:latin typeface="Berlin Sans FB"/>
                <a:cs typeface="Berlin Sans FB"/>
              </a:rPr>
              <a:t>(Public Law 100-  </a:t>
            </a:r>
            <a:r>
              <a:rPr sz="3200" dirty="0">
                <a:solidFill>
                  <a:srgbClr val="404040"/>
                </a:solidFill>
                <a:latin typeface="Berlin Sans FB"/>
                <a:cs typeface="Berlin Sans FB"/>
              </a:rPr>
              <a:t>107)</a:t>
            </a:r>
            <a:endParaRPr sz="3200">
              <a:latin typeface="Berlin Sans FB"/>
              <a:cs typeface="Berlin Sans FB"/>
            </a:endParaRPr>
          </a:p>
          <a:p>
            <a:pPr>
              <a:lnSpc>
                <a:spcPct val="100000"/>
              </a:lnSpc>
              <a:spcBef>
                <a:spcPts val="20"/>
              </a:spcBef>
              <a:buClr>
                <a:srgbClr val="404040"/>
              </a:buClr>
              <a:buFont typeface="Arial"/>
              <a:buChar char="•"/>
            </a:pPr>
            <a:endParaRPr sz="3400">
              <a:latin typeface="Times New Roman"/>
              <a:cs typeface="Times New Roman"/>
            </a:endParaRPr>
          </a:p>
          <a:p>
            <a:pPr marL="527685" marR="391795" indent="-515620">
              <a:lnSpc>
                <a:spcPct val="97700"/>
              </a:lnSpc>
              <a:buFont typeface="Arial"/>
              <a:buChar char="•"/>
              <a:tabLst>
                <a:tab pos="527685" algn="l"/>
                <a:tab pos="528320" algn="l"/>
              </a:tabLst>
            </a:pPr>
            <a:r>
              <a:rPr sz="3200" spc="-5" dirty="0">
                <a:solidFill>
                  <a:srgbClr val="404040"/>
                </a:solidFill>
                <a:latin typeface="Berlin Sans FB"/>
                <a:cs typeface="Berlin Sans FB"/>
              </a:rPr>
              <a:t>The </a:t>
            </a:r>
            <a:r>
              <a:rPr sz="3200" dirty="0">
                <a:solidFill>
                  <a:srgbClr val="404040"/>
                </a:solidFill>
                <a:latin typeface="Berlin Sans FB"/>
                <a:cs typeface="Berlin Sans FB"/>
              </a:rPr>
              <a:t>program </a:t>
            </a:r>
            <a:r>
              <a:rPr sz="3200" spc="-5" dirty="0">
                <a:solidFill>
                  <a:srgbClr val="404040"/>
                </a:solidFill>
                <a:latin typeface="Berlin Sans FB"/>
                <a:cs typeface="Berlin Sans FB"/>
              </a:rPr>
              <a:t>and </a:t>
            </a:r>
            <a:r>
              <a:rPr sz="3200" dirty="0">
                <a:solidFill>
                  <a:srgbClr val="404040"/>
                </a:solidFill>
                <a:latin typeface="Berlin Sans FB"/>
                <a:cs typeface="Berlin Sans FB"/>
              </a:rPr>
              <a:t>award were named </a:t>
            </a:r>
            <a:r>
              <a:rPr sz="3200" spc="-5" dirty="0">
                <a:solidFill>
                  <a:srgbClr val="404040"/>
                </a:solidFill>
                <a:latin typeface="Berlin Sans FB"/>
                <a:cs typeface="Berlin Sans FB"/>
              </a:rPr>
              <a:t>for  </a:t>
            </a:r>
            <a:r>
              <a:rPr sz="3350" i="1" spc="-80" dirty="0">
                <a:solidFill>
                  <a:srgbClr val="404040"/>
                </a:solidFill>
                <a:latin typeface="Berlin Sans FB"/>
                <a:cs typeface="Berlin Sans FB"/>
              </a:rPr>
              <a:t>Malcolm </a:t>
            </a:r>
            <a:r>
              <a:rPr sz="3350" i="1" spc="-65" dirty="0">
                <a:solidFill>
                  <a:srgbClr val="404040"/>
                </a:solidFill>
                <a:latin typeface="Berlin Sans FB"/>
                <a:cs typeface="Berlin Sans FB"/>
              </a:rPr>
              <a:t>Baldrige </a:t>
            </a:r>
            <a:r>
              <a:rPr sz="3200" dirty="0">
                <a:solidFill>
                  <a:srgbClr val="404040"/>
                </a:solidFill>
                <a:latin typeface="Berlin Sans FB"/>
                <a:cs typeface="Berlin Sans FB"/>
              </a:rPr>
              <a:t>who served </a:t>
            </a:r>
            <a:r>
              <a:rPr sz="3200" spc="-5" dirty="0">
                <a:solidFill>
                  <a:srgbClr val="404040"/>
                </a:solidFill>
                <a:latin typeface="Berlin Sans FB"/>
                <a:cs typeface="Berlin Sans FB"/>
              </a:rPr>
              <a:t>as </a:t>
            </a:r>
            <a:r>
              <a:rPr sz="3350" i="1" spc="-75" dirty="0">
                <a:solidFill>
                  <a:srgbClr val="404040"/>
                </a:solidFill>
                <a:latin typeface="Berlin Sans FB"/>
                <a:cs typeface="Berlin Sans FB"/>
              </a:rPr>
              <a:t>United  </a:t>
            </a:r>
            <a:r>
              <a:rPr sz="3350" i="1" spc="-60" dirty="0">
                <a:solidFill>
                  <a:srgbClr val="404040"/>
                </a:solidFill>
                <a:latin typeface="Berlin Sans FB"/>
                <a:cs typeface="Berlin Sans FB"/>
              </a:rPr>
              <a:t>States </a:t>
            </a:r>
            <a:r>
              <a:rPr sz="3350" i="1" spc="-65" dirty="0">
                <a:solidFill>
                  <a:srgbClr val="404040"/>
                </a:solidFill>
                <a:latin typeface="Berlin Sans FB"/>
                <a:cs typeface="Berlin Sans FB"/>
              </a:rPr>
              <a:t>Secretary of </a:t>
            </a:r>
            <a:r>
              <a:rPr sz="3350" i="1" spc="-85" dirty="0">
                <a:solidFill>
                  <a:srgbClr val="404040"/>
                </a:solidFill>
                <a:latin typeface="Berlin Sans FB"/>
                <a:cs typeface="Berlin Sans FB"/>
              </a:rPr>
              <a:t>Commerce </a:t>
            </a:r>
            <a:r>
              <a:rPr sz="3200" spc="-5" dirty="0">
                <a:solidFill>
                  <a:srgbClr val="404040"/>
                </a:solidFill>
                <a:latin typeface="Berlin Sans FB"/>
                <a:cs typeface="Berlin Sans FB"/>
              </a:rPr>
              <a:t>during </a:t>
            </a:r>
            <a:r>
              <a:rPr sz="3200" dirty="0">
                <a:solidFill>
                  <a:srgbClr val="404040"/>
                </a:solidFill>
                <a:latin typeface="Berlin Sans FB"/>
                <a:cs typeface="Berlin Sans FB"/>
              </a:rPr>
              <a:t>the  </a:t>
            </a:r>
            <a:r>
              <a:rPr sz="3200" spc="-5" dirty="0">
                <a:solidFill>
                  <a:srgbClr val="404040"/>
                </a:solidFill>
                <a:latin typeface="Berlin Sans FB"/>
                <a:cs typeface="Berlin Sans FB"/>
              </a:rPr>
              <a:t>Reagan Administration from </a:t>
            </a:r>
            <a:r>
              <a:rPr sz="3200" dirty="0">
                <a:solidFill>
                  <a:srgbClr val="404040"/>
                </a:solidFill>
                <a:latin typeface="Berlin Sans FB"/>
                <a:cs typeface="Berlin Sans FB"/>
              </a:rPr>
              <a:t>1981 up to </a:t>
            </a:r>
            <a:r>
              <a:rPr sz="3200" spc="-5" dirty="0">
                <a:solidFill>
                  <a:srgbClr val="404040"/>
                </a:solidFill>
                <a:latin typeface="Berlin Sans FB"/>
                <a:cs typeface="Berlin Sans FB"/>
              </a:rPr>
              <a:t>his  death in </a:t>
            </a:r>
            <a:r>
              <a:rPr sz="3200" dirty="0">
                <a:solidFill>
                  <a:srgbClr val="404040"/>
                </a:solidFill>
                <a:latin typeface="Berlin Sans FB"/>
                <a:cs typeface="Berlin Sans FB"/>
              </a:rPr>
              <a:t>1987 </a:t>
            </a:r>
            <a:r>
              <a:rPr sz="3200" spc="-5" dirty="0">
                <a:solidFill>
                  <a:srgbClr val="404040"/>
                </a:solidFill>
                <a:latin typeface="Berlin Sans FB"/>
                <a:cs typeface="Berlin Sans FB"/>
              </a:rPr>
              <a:t>in </a:t>
            </a:r>
            <a:r>
              <a:rPr sz="3200" dirty="0">
                <a:solidFill>
                  <a:srgbClr val="404040"/>
                </a:solidFill>
                <a:latin typeface="Berlin Sans FB"/>
                <a:cs typeface="Berlin Sans FB"/>
              </a:rPr>
              <a:t>a rodeo</a:t>
            </a:r>
            <a:r>
              <a:rPr sz="3200" spc="-55" dirty="0">
                <a:solidFill>
                  <a:srgbClr val="404040"/>
                </a:solidFill>
                <a:latin typeface="Berlin Sans FB"/>
                <a:cs typeface="Berlin Sans FB"/>
              </a:rPr>
              <a:t> </a:t>
            </a:r>
            <a:r>
              <a:rPr sz="3200" spc="-5" dirty="0">
                <a:solidFill>
                  <a:srgbClr val="404040"/>
                </a:solidFill>
                <a:latin typeface="Berlin Sans FB"/>
                <a:cs typeface="Berlin Sans FB"/>
              </a:rPr>
              <a:t>accident.</a:t>
            </a:r>
            <a:endParaRPr sz="3200">
              <a:latin typeface="Berlin Sans FB"/>
              <a:cs typeface="Berlin Sans FB"/>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81329"/>
            <a:ext cx="8074025" cy="5970270"/>
          </a:xfrm>
          <a:prstGeom prst="rect">
            <a:avLst/>
          </a:prstGeom>
        </p:spPr>
        <p:txBody>
          <a:bodyPr vert="horz" wrap="square" lIns="0" tIns="12700" rIns="0" bIns="0" rtlCol="0">
            <a:spAutoFit/>
          </a:bodyPr>
          <a:lstStyle/>
          <a:p>
            <a:pPr marL="527685" marR="615315" indent="-515620">
              <a:lnSpc>
                <a:spcPct val="100000"/>
              </a:lnSpc>
              <a:spcBef>
                <a:spcPts val="100"/>
              </a:spcBef>
              <a:buFont typeface="Arial"/>
              <a:buChar char="•"/>
              <a:tabLst>
                <a:tab pos="527685" algn="l"/>
                <a:tab pos="528320" algn="l"/>
              </a:tabLst>
            </a:pPr>
            <a:r>
              <a:rPr sz="3000" spc="-5" dirty="0">
                <a:solidFill>
                  <a:srgbClr val="404040"/>
                </a:solidFill>
                <a:latin typeface="Berlin Sans FB"/>
                <a:cs typeface="Berlin Sans FB"/>
              </a:rPr>
              <a:t>The Award is </a:t>
            </a:r>
            <a:r>
              <a:rPr sz="3000" dirty="0">
                <a:solidFill>
                  <a:srgbClr val="404040"/>
                </a:solidFill>
                <a:latin typeface="Berlin Sans FB"/>
                <a:cs typeface="Berlin Sans FB"/>
              </a:rPr>
              <a:t>the </a:t>
            </a:r>
            <a:r>
              <a:rPr sz="3000" spc="-5" dirty="0">
                <a:solidFill>
                  <a:srgbClr val="404040"/>
                </a:solidFill>
                <a:latin typeface="Berlin Sans FB"/>
                <a:cs typeface="Berlin Sans FB"/>
              </a:rPr>
              <a:t>only </a:t>
            </a:r>
            <a:r>
              <a:rPr sz="3000" dirty="0">
                <a:solidFill>
                  <a:srgbClr val="404040"/>
                </a:solidFill>
                <a:latin typeface="Berlin Sans FB"/>
                <a:cs typeface="Berlin Sans FB"/>
              </a:rPr>
              <a:t>formal </a:t>
            </a:r>
            <a:r>
              <a:rPr sz="3000" spc="-5" dirty="0">
                <a:solidFill>
                  <a:srgbClr val="404040"/>
                </a:solidFill>
                <a:latin typeface="Berlin Sans FB"/>
                <a:cs typeface="Berlin Sans FB"/>
              </a:rPr>
              <a:t>recognition </a:t>
            </a:r>
            <a:r>
              <a:rPr sz="3000" dirty="0">
                <a:solidFill>
                  <a:srgbClr val="404040"/>
                </a:solidFill>
                <a:latin typeface="Berlin Sans FB"/>
                <a:cs typeface="Berlin Sans FB"/>
              </a:rPr>
              <a:t>for  the </a:t>
            </a:r>
            <a:r>
              <a:rPr sz="3000" spc="-5" dirty="0">
                <a:solidFill>
                  <a:srgbClr val="404040"/>
                </a:solidFill>
                <a:latin typeface="Berlin Sans FB"/>
                <a:cs typeface="Berlin Sans FB"/>
              </a:rPr>
              <a:t>performance excellence of U.S.  organizations </a:t>
            </a:r>
            <a:r>
              <a:rPr sz="3000" spc="-10" dirty="0">
                <a:solidFill>
                  <a:srgbClr val="404040"/>
                </a:solidFill>
                <a:latin typeface="Berlin Sans FB"/>
                <a:cs typeface="Berlin Sans FB"/>
              </a:rPr>
              <a:t>given </a:t>
            </a:r>
            <a:r>
              <a:rPr sz="3000" spc="-5" dirty="0">
                <a:solidFill>
                  <a:srgbClr val="404040"/>
                </a:solidFill>
                <a:latin typeface="Berlin Sans FB"/>
                <a:cs typeface="Berlin Sans FB"/>
              </a:rPr>
              <a:t>by </a:t>
            </a:r>
            <a:r>
              <a:rPr sz="3000" dirty="0">
                <a:solidFill>
                  <a:srgbClr val="404040"/>
                </a:solidFill>
                <a:latin typeface="Berlin Sans FB"/>
                <a:cs typeface="Berlin Sans FB"/>
              </a:rPr>
              <a:t>the </a:t>
            </a:r>
            <a:r>
              <a:rPr sz="3000" spc="-5" dirty="0">
                <a:solidFill>
                  <a:srgbClr val="404040"/>
                </a:solidFill>
                <a:latin typeface="Berlin Sans FB"/>
                <a:cs typeface="Berlin Sans FB"/>
              </a:rPr>
              <a:t>President of </a:t>
            </a:r>
            <a:r>
              <a:rPr sz="3000" dirty="0">
                <a:solidFill>
                  <a:srgbClr val="404040"/>
                </a:solidFill>
                <a:latin typeface="Berlin Sans FB"/>
                <a:cs typeface="Berlin Sans FB"/>
              </a:rPr>
              <a:t>the  </a:t>
            </a:r>
            <a:r>
              <a:rPr sz="3000" spc="-10" dirty="0">
                <a:solidFill>
                  <a:srgbClr val="404040"/>
                </a:solidFill>
                <a:latin typeface="Berlin Sans FB"/>
                <a:cs typeface="Berlin Sans FB"/>
              </a:rPr>
              <a:t>United </a:t>
            </a:r>
            <a:r>
              <a:rPr sz="3000" spc="-5" dirty="0">
                <a:solidFill>
                  <a:srgbClr val="404040"/>
                </a:solidFill>
                <a:latin typeface="Berlin Sans FB"/>
                <a:cs typeface="Berlin Sans FB"/>
              </a:rPr>
              <a:t>States.</a:t>
            </a:r>
            <a:endParaRPr sz="3000">
              <a:latin typeface="Berlin Sans FB"/>
              <a:cs typeface="Berlin Sans FB"/>
            </a:endParaRPr>
          </a:p>
          <a:p>
            <a:pPr>
              <a:lnSpc>
                <a:spcPct val="100000"/>
              </a:lnSpc>
              <a:spcBef>
                <a:spcPts val="35"/>
              </a:spcBef>
              <a:buClr>
                <a:srgbClr val="404040"/>
              </a:buClr>
              <a:buFont typeface="Arial"/>
              <a:buChar char="•"/>
            </a:pPr>
            <a:endParaRPr sz="3100">
              <a:latin typeface="Times New Roman"/>
              <a:cs typeface="Times New Roman"/>
            </a:endParaRPr>
          </a:p>
          <a:p>
            <a:pPr marL="527685" marR="5080" indent="-515620" algn="just">
              <a:lnSpc>
                <a:spcPct val="100000"/>
              </a:lnSpc>
              <a:buFont typeface="Arial"/>
              <a:buChar char="•"/>
              <a:tabLst>
                <a:tab pos="528320" algn="l"/>
              </a:tabLst>
            </a:pPr>
            <a:r>
              <a:rPr sz="3000" spc="-5" dirty="0">
                <a:solidFill>
                  <a:srgbClr val="404040"/>
                </a:solidFill>
                <a:latin typeface="Berlin Sans FB"/>
                <a:cs typeface="Berlin Sans FB"/>
              </a:rPr>
              <a:t>Another </a:t>
            </a:r>
            <a:r>
              <a:rPr sz="3000" spc="5" dirty="0">
                <a:solidFill>
                  <a:srgbClr val="404040"/>
                </a:solidFill>
                <a:latin typeface="Berlin Sans FB"/>
                <a:cs typeface="Berlin Sans FB"/>
              </a:rPr>
              <a:t>is </a:t>
            </a:r>
            <a:r>
              <a:rPr sz="3000" dirty="0">
                <a:solidFill>
                  <a:srgbClr val="404040"/>
                </a:solidFill>
                <a:latin typeface="Berlin Sans FB"/>
                <a:cs typeface="Berlin Sans FB"/>
              </a:rPr>
              <a:t>the Ron Brown </a:t>
            </a:r>
            <a:r>
              <a:rPr sz="3000" spc="-5" dirty="0">
                <a:solidFill>
                  <a:srgbClr val="404040"/>
                </a:solidFill>
                <a:latin typeface="Berlin Sans FB"/>
                <a:cs typeface="Berlin Sans FB"/>
              </a:rPr>
              <a:t>Award </a:t>
            </a:r>
            <a:r>
              <a:rPr sz="3000" dirty="0">
                <a:solidFill>
                  <a:srgbClr val="404040"/>
                </a:solidFill>
                <a:latin typeface="Berlin Sans FB"/>
                <a:cs typeface="Berlin Sans FB"/>
              </a:rPr>
              <a:t>for Corporate  </a:t>
            </a:r>
            <a:r>
              <a:rPr sz="3000" spc="-5" dirty="0">
                <a:solidFill>
                  <a:srgbClr val="404040"/>
                </a:solidFill>
                <a:latin typeface="Berlin Sans FB"/>
                <a:cs typeface="Berlin Sans FB"/>
              </a:rPr>
              <a:t>Leadership </a:t>
            </a:r>
            <a:r>
              <a:rPr sz="3000" dirty="0">
                <a:solidFill>
                  <a:srgbClr val="404040"/>
                </a:solidFill>
                <a:latin typeface="Berlin Sans FB"/>
                <a:cs typeface="Berlin Sans FB"/>
              </a:rPr>
              <a:t>that recognize </a:t>
            </a:r>
            <a:r>
              <a:rPr sz="3000" spc="-5" dirty="0">
                <a:solidFill>
                  <a:srgbClr val="404040"/>
                </a:solidFill>
                <a:latin typeface="Berlin Sans FB"/>
                <a:cs typeface="Berlin Sans FB"/>
              </a:rPr>
              <a:t>companies "for </a:t>
            </a:r>
            <a:r>
              <a:rPr sz="3000" dirty="0">
                <a:solidFill>
                  <a:srgbClr val="404040"/>
                </a:solidFill>
                <a:latin typeface="Berlin Sans FB"/>
                <a:cs typeface="Berlin Sans FB"/>
              </a:rPr>
              <a:t>the  exemplary </a:t>
            </a:r>
            <a:r>
              <a:rPr sz="3000" spc="-5" dirty="0">
                <a:solidFill>
                  <a:srgbClr val="404040"/>
                </a:solidFill>
                <a:latin typeface="Berlin Sans FB"/>
                <a:cs typeface="Berlin Sans FB"/>
              </a:rPr>
              <a:t>quality </a:t>
            </a:r>
            <a:r>
              <a:rPr sz="3000" dirty="0">
                <a:solidFill>
                  <a:srgbClr val="404040"/>
                </a:solidFill>
                <a:latin typeface="Berlin Sans FB"/>
                <a:cs typeface="Berlin Sans FB"/>
              </a:rPr>
              <a:t>of </a:t>
            </a:r>
            <a:r>
              <a:rPr sz="3000" spc="-5" dirty="0">
                <a:solidFill>
                  <a:srgbClr val="404040"/>
                </a:solidFill>
                <a:latin typeface="Berlin Sans FB"/>
                <a:cs typeface="Berlin Sans FB"/>
              </a:rPr>
              <a:t>their relationships with  </a:t>
            </a:r>
            <a:r>
              <a:rPr sz="3000" dirty="0">
                <a:solidFill>
                  <a:srgbClr val="404040"/>
                </a:solidFill>
                <a:latin typeface="Berlin Sans FB"/>
                <a:cs typeface="Berlin Sans FB"/>
              </a:rPr>
              <a:t>employees </a:t>
            </a:r>
            <a:r>
              <a:rPr sz="3000" spc="-5" dirty="0">
                <a:solidFill>
                  <a:srgbClr val="404040"/>
                </a:solidFill>
                <a:latin typeface="Berlin Sans FB"/>
                <a:cs typeface="Berlin Sans FB"/>
              </a:rPr>
              <a:t>and communities". It is </a:t>
            </a:r>
            <a:r>
              <a:rPr sz="3000" dirty="0">
                <a:solidFill>
                  <a:srgbClr val="404040"/>
                </a:solidFill>
                <a:latin typeface="Berlin Sans FB"/>
                <a:cs typeface="Berlin Sans FB"/>
              </a:rPr>
              <a:t>presented </a:t>
            </a:r>
            <a:r>
              <a:rPr sz="3000" spc="5" dirty="0">
                <a:solidFill>
                  <a:srgbClr val="404040"/>
                </a:solidFill>
                <a:latin typeface="Berlin Sans FB"/>
                <a:cs typeface="Berlin Sans FB"/>
              </a:rPr>
              <a:t>to  </a:t>
            </a:r>
            <a:r>
              <a:rPr sz="3000" spc="-5" dirty="0">
                <a:solidFill>
                  <a:srgbClr val="404040"/>
                </a:solidFill>
                <a:latin typeface="Berlin Sans FB"/>
                <a:cs typeface="Berlin Sans FB"/>
              </a:rPr>
              <a:t>companies </a:t>
            </a:r>
            <a:r>
              <a:rPr sz="3000" dirty="0">
                <a:solidFill>
                  <a:srgbClr val="404040"/>
                </a:solidFill>
                <a:latin typeface="Berlin Sans FB"/>
                <a:cs typeface="Berlin Sans FB"/>
              </a:rPr>
              <a:t>that </a:t>
            </a:r>
            <a:r>
              <a:rPr sz="3000" spc="-5" dirty="0">
                <a:solidFill>
                  <a:srgbClr val="404040"/>
                </a:solidFill>
                <a:latin typeface="Berlin Sans FB"/>
                <a:cs typeface="Berlin Sans FB"/>
              </a:rPr>
              <a:t>"have demonstrated </a:t>
            </a:r>
            <a:r>
              <a:rPr sz="3000" dirty="0">
                <a:solidFill>
                  <a:srgbClr val="404040"/>
                </a:solidFill>
                <a:latin typeface="Berlin Sans FB"/>
                <a:cs typeface="Berlin Sans FB"/>
              </a:rPr>
              <a:t>a </a:t>
            </a:r>
            <a:r>
              <a:rPr sz="3000" spc="-10" dirty="0">
                <a:solidFill>
                  <a:srgbClr val="404040"/>
                </a:solidFill>
                <a:latin typeface="Berlin Sans FB"/>
                <a:cs typeface="Berlin Sans FB"/>
              </a:rPr>
              <a:t>deep  </a:t>
            </a:r>
            <a:r>
              <a:rPr sz="3000" spc="-5" dirty="0">
                <a:solidFill>
                  <a:srgbClr val="404040"/>
                </a:solidFill>
                <a:latin typeface="Berlin Sans FB"/>
                <a:cs typeface="Berlin Sans FB"/>
              </a:rPr>
              <a:t>commitment to </a:t>
            </a:r>
            <a:r>
              <a:rPr sz="3000" dirty="0">
                <a:solidFill>
                  <a:srgbClr val="404040"/>
                </a:solidFill>
                <a:latin typeface="Berlin Sans FB"/>
                <a:cs typeface="Berlin Sans FB"/>
              </a:rPr>
              <a:t>innovative </a:t>
            </a:r>
            <a:r>
              <a:rPr sz="3000" spc="-5" dirty="0">
                <a:solidFill>
                  <a:srgbClr val="404040"/>
                </a:solidFill>
                <a:latin typeface="Berlin Sans FB"/>
                <a:cs typeface="Berlin Sans FB"/>
              </a:rPr>
              <a:t>initiatives </a:t>
            </a:r>
            <a:r>
              <a:rPr sz="3000" dirty="0">
                <a:solidFill>
                  <a:srgbClr val="404040"/>
                </a:solidFill>
                <a:latin typeface="Berlin Sans FB"/>
                <a:cs typeface="Berlin Sans FB"/>
              </a:rPr>
              <a:t>that not  </a:t>
            </a:r>
            <a:r>
              <a:rPr sz="3000" spc="-5" dirty="0">
                <a:solidFill>
                  <a:srgbClr val="404040"/>
                </a:solidFill>
                <a:latin typeface="Berlin Sans FB"/>
                <a:cs typeface="Berlin Sans FB"/>
              </a:rPr>
              <a:t>only empower employees and communities but  also advance strategic business</a:t>
            </a:r>
            <a:r>
              <a:rPr sz="3000" spc="40" dirty="0">
                <a:solidFill>
                  <a:srgbClr val="404040"/>
                </a:solidFill>
                <a:latin typeface="Berlin Sans FB"/>
                <a:cs typeface="Berlin Sans FB"/>
              </a:rPr>
              <a:t> </a:t>
            </a:r>
            <a:r>
              <a:rPr sz="3000" spc="-5" dirty="0">
                <a:solidFill>
                  <a:srgbClr val="404040"/>
                </a:solidFill>
                <a:latin typeface="Berlin Sans FB"/>
                <a:cs typeface="Berlin Sans FB"/>
              </a:rPr>
              <a:t>interests".</a:t>
            </a:r>
            <a:endParaRPr sz="3000">
              <a:latin typeface="Berlin Sans FB"/>
              <a:cs typeface="Berlin Sans FB"/>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21682" y="1404365"/>
            <a:ext cx="1207135" cy="611505"/>
          </a:xfrm>
          <a:prstGeom prst="rect">
            <a:avLst/>
          </a:prstGeom>
        </p:spPr>
        <p:txBody>
          <a:bodyPr vert="horz" wrap="square" lIns="0" tIns="42545" rIns="0" bIns="0" rtlCol="0">
            <a:spAutoFit/>
          </a:bodyPr>
          <a:lstStyle/>
          <a:p>
            <a:pPr marL="131445" marR="5080" indent="-119380">
              <a:lnSpc>
                <a:spcPts val="2210"/>
              </a:lnSpc>
              <a:spcBef>
                <a:spcPts val="335"/>
              </a:spcBef>
            </a:pPr>
            <a:r>
              <a:rPr sz="2000" dirty="0">
                <a:solidFill>
                  <a:srgbClr val="FFFFFF"/>
                </a:solidFill>
                <a:latin typeface="Calibri"/>
                <a:cs typeface="Calibri"/>
              </a:rPr>
              <a:t>2.</a:t>
            </a:r>
            <a:r>
              <a:rPr sz="2000" spc="-105" dirty="0">
                <a:solidFill>
                  <a:srgbClr val="FFFFFF"/>
                </a:solidFill>
                <a:latin typeface="Calibri"/>
                <a:cs typeface="Calibri"/>
              </a:rPr>
              <a:t> </a:t>
            </a:r>
            <a:r>
              <a:rPr sz="2000" dirty="0">
                <a:solidFill>
                  <a:srgbClr val="FFFFFF"/>
                </a:solidFill>
                <a:latin typeface="Berlin Sans FB"/>
                <a:cs typeface="Berlin Sans FB"/>
              </a:rPr>
              <a:t>Strategic  </a:t>
            </a:r>
            <a:r>
              <a:rPr sz="2000" spc="-5" dirty="0">
                <a:solidFill>
                  <a:srgbClr val="FFFFFF"/>
                </a:solidFill>
                <a:latin typeface="Berlin Sans FB"/>
                <a:cs typeface="Berlin Sans FB"/>
              </a:rPr>
              <a:t>Planning</a:t>
            </a:r>
            <a:endParaRPr sz="2000">
              <a:latin typeface="Berlin Sans FB"/>
              <a:cs typeface="Berlin Sans FB"/>
            </a:endParaRPr>
          </a:p>
        </p:txBody>
      </p:sp>
      <p:sp>
        <p:nvSpPr>
          <p:cNvPr id="3" name="object 3"/>
          <p:cNvSpPr txBox="1"/>
          <p:nvPr/>
        </p:nvSpPr>
        <p:spPr>
          <a:xfrm>
            <a:off x="5800090" y="2911856"/>
            <a:ext cx="1279525" cy="611505"/>
          </a:xfrm>
          <a:prstGeom prst="rect">
            <a:avLst/>
          </a:prstGeom>
        </p:spPr>
        <p:txBody>
          <a:bodyPr vert="horz" wrap="square" lIns="0" tIns="42545" rIns="0" bIns="0" rtlCol="0">
            <a:spAutoFit/>
          </a:bodyPr>
          <a:lstStyle/>
          <a:p>
            <a:pPr marL="347980" marR="5080" indent="-335280">
              <a:lnSpc>
                <a:spcPts val="2210"/>
              </a:lnSpc>
              <a:spcBef>
                <a:spcPts val="335"/>
              </a:spcBef>
            </a:pPr>
            <a:r>
              <a:rPr sz="2000" dirty="0">
                <a:solidFill>
                  <a:srgbClr val="FFFFFF"/>
                </a:solidFill>
                <a:latin typeface="Calibri"/>
                <a:cs typeface="Calibri"/>
              </a:rPr>
              <a:t>3.</a:t>
            </a:r>
            <a:r>
              <a:rPr sz="2000" spc="-70" dirty="0">
                <a:solidFill>
                  <a:srgbClr val="FFFFFF"/>
                </a:solidFill>
                <a:latin typeface="Calibri"/>
                <a:cs typeface="Calibri"/>
              </a:rPr>
              <a:t> </a:t>
            </a:r>
            <a:r>
              <a:rPr sz="2000" spc="-5" dirty="0">
                <a:solidFill>
                  <a:srgbClr val="FFFFFF"/>
                </a:solidFill>
                <a:latin typeface="Berlin Sans FB"/>
                <a:cs typeface="Berlin Sans FB"/>
              </a:rPr>
              <a:t>Customer  Focus</a:t>
            </a:r>
            <a:endParaRPr sz="2000">
              <a:latin typeface="Berlin Sans FB"/>
              <a:cs typeface="Berlin Sans FB"/>
            </a:endParaRPr>
          </a:p>
        </p:txBody>
      </p:sp>
      <p:sp>
        <p:nvSpPr>
          <p:cNvPr id="4" name="object 4"/>
          <p:cNvSpPr txBox="1"/>
          <p:nvPr/>
        </p:nvSpPr>
        <p:spPr>
          <a:xfrm>
            <a:off x="5501766" y="4102353"/>
            <a:ext cx="1219835" cy="1094740"/>
          </a:xfrm>
          <a:prstGeom prst="rect">
            <a:avLst/>
          </a:prstGeom>
        </p:spPr>
        <p:txBody>
          <a:bodyPr vert="horz" wrap="square" lIns="0" tIns="12065" rIns="0" bIns="0" rtlCol="0">
            <a:spAutoFit/>
          </a:bodyPr>
          <a:lstStyle/>
          <a:p>
            <a:pPr marL="1270" algn="ctr">
              <a:lnSpc>
                <a:spcPts val="1800"/>
              </a:lnSpc>
              <a:spcBef>
                <a:spcPts val="95"/>
              </a:spcBef>
            </a:pPr>
            <a:r>
              <a:rPr sz="1600" spc="-5" dirty="0">
                <a:solidFill>
                  <a:srgbClr val="FFFFFF"/>
                </a:solidFill>
                <a:latin typeface="Calibri"/>
                <a:cs typeface="Calibri"/>
              </a:rPr>
              <a:t>4.</a:t>
            </a:r>
            <a:endParaRPr sz="1600">
              <a:latin typeface="Calibri"/>
              <a:cs typeface="Calibri"/>
            </a:endParaRPr>
          </a:p>
          <a:p>
            <a:pPr marL="12065" marR="5080" algn="ctr">
              <a:lnSpc>
                <a:spcPct val="83800"/>
              </a:lnSpc>
              <a:spcBef>
                <a:spcPts val="190"/>
              </a:spcBef>
            </a:pPr>
            <a:r>
              <a:rPr sz="1600" spc="-10" dirty="0">
                <a:solidFill>
                  <a:srgbClr val="FFFFFF"/>
                </a:solidFill>
                <a:latin typeface="Berlin Sans FB"/>
                <a:cs typeface="Berlin Sans FB"/>
              </a:rPr>
              <a:t>Measure</a:t>
            </a:r>
            <a:r>
              <a:rPr sz="1600" spc="-5" dirty="0">
                <a:solidFill>
                  <a:srgbClr val="FFFFFF"/>
                </a:solidFill>
                <a:latin typeface="Berlin Sans FB"/>
                <a:cs typeface="Berlin Sans FB"/>
              </a:rPr>
              <a:t>ment,  Analysis and  Knowledge  management</a:t>
            </a:r>
            <a:endParaRPr sz="1600">
              <a:latin typeface="Berlin Sans FB"/>
              <a:cs typeface="Berlin Sans FB"/>
            </a:endParaRPr>
          </a:p>
        </p:txBody>
      </p:sp>
      <p:sp>
        <p:nvSpPr>
          <p:cNvPr id="5" name="object 5"/>
          <p:cNvSpPr/>
          <p:nvPr/>
        </p:nvSpPr>
        <p:spPr>
          <a:xfrm>
            <a:off x="1523238" y="376681"/>
            <a:ext cx="6238620" cy="621713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978402" y="5402681"/>
            <a:ext cx="1187450" cy="611505"/>
          </a:xfrm>
          <a:prstGeom prst="rect">
            <a:avLst/>
          </a:prstGeom>
        </p:spPr>
        <p:txBody>
          <a:bodyPr vert="horz" wrap="square" lIns="0" tIns="42545" rIns="0" bIns="0" rtlCol="0">
            <a:spAutoFit/>
          </a:bodyPr>
          <a:lstStyle/>
          <a:p>
            <a:pPr marL="12700" marR="5080" indent="115570">
              <a:lnSpc>
                <a:spcPts val="2210"/>
              </a:lnSpc>
              <a:spcBef>
                <a:spcPts val="335"/>
              </a:spcBef>
            </a:pPr>
            <a:r>
              <a:rPr sz="2000" dirty="0">
                <a:solidFill>
                  <a:srgbClr val="FFFFFF"/>
                </a:solidFill>
                <a:latin typeface="Calibri"/>
                <a:cs typeface="Calibri"/>
              </a:rPr>
              <a:t>5. </a:t>
            </a:r>
            <a:r>
              <a:rPr sz="2000" spc="-5" dirty="0">
                <a:solidFill>
                  <a:srgbClr val="FFFFFF"/>
                </a:solidFill>
                <a:latin typeface="Berlin Sans FB"/>
                <a:cs typeface="Berlin Sans FB"/>
              </a:rPr>
              <a:t>Work-  </a:t>
            </a:r>
            <a:r>
              <a:rPr sz="2000" dirty="0">
                <a:solidFill>
                  <a:srgbClr val="FFFFFF"/>
                </a:solidFill>
                <a:latin typeface="Berlin Sans FB"/>
                <a:cs typeface="Berlin Sans FB"/>
              </a:rPr>
              <a:t>force</a:t>
            </a:r>
            <a:r>
              <a:rPr sz="2000" spc="-90" dirty="0">
                <a:solidFill>
                  <a:srgbClr val="FFFFFF"/>
                </a:solidFill>
                <a:latin typeface="Berlin Sans FB"/>
                <a:cs typeface="Berlin Sans FB"/>
              </a:rPr>
              <a:t> </a:t>
            </a:r>
            <a:r>
              <a:rPr sz="2000" spc="-5" dirty="0">
                <a:solidFill>
                  <a:srgbClr val="FFFFFF"/>
                </a:solidFill>
                <a:latin typeface="Berlin Sans FB"/>
                <a:cs typeface="Berlin Sans FB"/>
              </a:rPr>
              <a:t>Focus</a:t>
            </a:r>
            <a:endParaRPr sz="2000">
              <a:latin typeface="Berlin Sans FB"/>
              <a:cs typeface="Berlin Sans FB"/>
            </a:endParaRPr>
          </a:p>
        </p:txBody>
      </p:sp>
      <p:sp>
        <p:nvSpPr>
          <p:cNvPr id="7" name="object 7"/>
          <p:cNvSpPr txBox="1"/>
          <p:nvPr/>
        </p:nvSpPr>
        <p:spPr>
          <a:xfrm>
            <a:off x="2519298" y="4211827"/>
            <a:ext cx="1025525" cy="861694"/>
          </a:xfrm>
          <a:prstGeom prst="rect">
            <a:avLst/>
          </a:prstGeom>
        </p:spPr>
        <p:txBody>
          <a:bodyPr vert="horz" wrap="square" lIns="0" tIns="52705" rIns="0" bIns="0" rtlCol="0">
            <a:spAutoFit/>
          </a:bodyPr>
          <a:lstStyle/>
          <a:p>
            <a:pPr marL="27305" marR="5080" indent="-15240">
              <a:lnSpc>
                <a:spcPts val="2110"/>
              </a:lnSpc>
              <a:spcBef>
                <a:spcPts val="415"/>
              </a:spcBef>
            </a:pPr>
            <a:r>
              <a:rPr sz="2000" dirty="0">
                <a:solidFill>
                  <a:srgbClr val="FFFFFF"/>
                </a:solidFill>
                <a:latin typeface="Calibri"/>
                <a:cs typeface="Calibri"/>
              </a:rPr>
              <a:t>6.</a:t>
            </a:r>
            <a:r>
              <a:rPr sz="2000" spc="-75" dirty="0">
                <a:solidFill>
                  <a:srgbClr val="FFFFFF"/>
                </a:solidFill>
                <a:latin typeface="Calibri"/>
                <a:cs typeface="Calibri"/>
              </a:rPr>
              <a:t> </a:t>
            </a:r>
            <a:r>
              <a:rPr sz="2000" spc="-5" dirty="0">
                <a:solidFill>
                  <a:srgbClr val="FFFFFF"/>
                </a:solidFill>
                <a:latin typeface="Berlin Sans FB"/>
                <a:cs typeface="Berlin Sans FB"/>
              </a:rPr>
              <a:t>Process  </a:t>
            </a:r>
            <a:r>
              <a:rPr sz="2000" dirty="0">
                <a:solidFill>
                  <a:srgbClr val="FFFFFF"/>
                </a:solidFill>
                <a:latin typeface="Berlin Sans FB"/>
                <a:cs typeface="Berlin Sans FB"/>
              </a:rPr>
              <a:t>Manage-</a:t>
            </a:r>
            <a:endParaRPr sz="2000">
              <a:latin typeface="Berlin Sans FB"/>
              <a:cs typeface="Berlin Sans FB"/>
            </a:endParaRPr>
          </a:p>
          <a:p>
            <a:pPr marL="234950">
              <a:lnSpc>
                <a:spcPts val="2045"/>
              </a:lnSpc>
            </a:pPr>
            <a:r>
              <a:rPr sz="2000" spc="-5" dirty="0">
                <a:solidFill>
                  <a:srgbClr val="FFFFFF"/>
                </a:solidFill>
                <a:latin typeface="Berlin Sans FB"/>
                <a:cs typeface="Berlin Sans FB"/>
              </a:rPr>
              <a:t>ment</a:t>
            </a:r>
            <a:endParaRPr sz="2000">
              <a:latin typeface="Berlin Sans FB"/>
              <a:cs typeface="Berlin Sans FB"/>
            </a:endParaRPr>
          </a:p>
        </p:txBody>
      </p:sp>
      <p:sp>
        <p:nvSpPr>
          <p:cNvPr id="8" name="object 8"/>
          <p:cNvSpPr txBox="1"/>
          <p:nvPr/>
        </p:nvSpPr>
        <p:spPr>
          <a:xfrm>
            <a:off x="2160777" y="2752471"/>
            <a:ext cx="1087755" cy="900430"/>
          </a:xfrm>
          <a:prstGeom prst="rect">
            <a:avLst/>
          </a:prstGeom>
        </p:spPr>
        <p:txBody>
          <a:bodyPr vert="horz" wrap="square" lIns="0" tIns="12700" rIns="0" bIns="0" rtlCol="0">
            <a:spAutoFit/>
          </a:bodyPr>
          <a:lstStyle/>
          <a:p>
            <a:pPr algn="ctr">
              <a:lnSpc>
                <a:spcPts val="3445"/>
              </a:lnSpc>
              <a:spcBef>
                <a:spcPts val="100"/>
              </a:spcBef>
            </a:pPr>
            <a:r>
              <a:rPr sz="3000" dirty="0">
                <a:solidFill>
                  <a:srgbClr val="FFFFFF"/>
                </a:solidFill>
                <a:latin typeface="Calibri"/>
                <a:cs typeface="Calibri"/>
              </a:rPr>
              <a:t>7.</a:t>
            </a:r>
            <a:endParaRPr sz="3000">
              <a:latin typeface="Calibri"/>
              <a:cs typeface="Calibri"/>
            </a:endParaRPr>
          </a:p>
          <a:p>
            <a:pPr algn="ctr">
              <a:lnSpc>
                <a:spcPts val="3445"/>
              </a:lnSpc>
            </a:pPr>
            <a:r>
              <a:rPr sz="3000" spc="-5" dirty="0">
                <a:solidFill>
                  <a:srgbClr val="FFFFFF"/>
                </a:solidFill>
                <a:latin typeface="Berlin Sans FB"/>
                <a:cs typeface="Berlin Sans FB"/>
              </a:rPr>
              <a:t>Results</a:t>
            </a:r>
            <a:endParaRPr sz="3000">
              <a:latin typeface="Berlin Sans FB"/>
              <a:cs typeface="Berlin Sans FB"/>
            </a:endParaRPr>
          </a:p>
        </p:txBody>
      </p:sp>
      <p:sp>
        <p:nvSpPr>
          <p:cNvPr id="9" name="object 9"/>
          <p:cNvSpPr txBox="1"/>
          <p:nvPr/>
        </p:nvSpPr>
        <p:spPr>
          <a:xfrm>
            <a:off x="2971800" y="1404365"/>
            <a:ext cx="1524000" cy="325089"/>
          </a:xfrm>
          <a:prstGeom prst="rect">
            <a:avLst/>
          </a:prstGeom>
        </p:spPr>
        <p:txBody>
          <a:bodyPr vert="horz" wrap="square" lIns="0" tIns="42545" rIns="0" bIns="0" rtlCol="0">
            <a:spAutoFit/>
          </a:bodyPr>
          <a:lstStyle/>
          <a:p>
            <a:pPr marL="354965" marR="5080" indent="-342900">
              <a:lnSpc>
                <a:spcPts val="2210"/>
              </a:lnSpc>
              <a:spcBef>
                <a:spcPts val="335"/>
              </a:spcBef>
            </a:pPr>
            <a:r>
              <a:rPr sz="2000" dirty="0">
                <a:solidFill>
                  <a:srgbClr val="FFFFFF"/>
                </a:solidFill>
                <a:latin typeface="Calibri"/>
                <a:cs typeface="Calibri"/>
              </a:rPr>
              <a:t>1</a:t>
            </a:r>
            <a:r>
              <a:rPr sz="2000">
                <a:solidFill>
                  <a:srgbClr val="FFFFFF"/>
                </a:solidFill>
                <a:latin typeface="Calibri"/>
                <a:cs typeface="Calibri"/>
              </a:rPr>
              <a:t>.</a:t>
            </a:r>
            <a:r>
              <a:rPr sz="2000" spc="-75">
                <a:solidFill>
                  <a:srgbClr val="FFFFFF"/>
                </a:solidFill>
                <a:latin typeface="Calibri"/>
                <a:cs typeface="Calibri"/>
              </a:rPr>
              <a:t> </a:t>
            </a:r>
            <a:r>
              <a:rPr sz="2000" spc="-5" smtClean="0">
                <a:solidFill>
                  <a:srgbClr val="FFFFFF"/>
                </a:solidFill>
                <a:latin typeface="Berlin Sans FB"/>
                <a:cs typeface="Berlin Sans FB"/>
              </a:rPr>
              <a:t>Leadership</a:t>
            </a:r>
            <a:endParaRPr sz="2000">
              <a:latin typeface="Berlin Sans FB"/>
              <a:cs typeface="Berlin Sans FB"/>
            </a:endParaRPr>
          </a:p>
        </p:txBody>
      </p:sp>
      <p:sp>
        <p:nvSpPr>
          <p:cNvPr id="10" name="object 10"/>
          <p:cNvSpPr/>
          <p:nvPr/>
        </p:nvSpPr>
        <p:spPr>
          <a:xfrm>
            <a:off x="3915155" y="2868167"/>
            <a:ext cx="1467612" cy="1048511"/>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803903" y="2811779"/>
            <a:ext cx="1688592" cy="125882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962400" y="2895600"/>
            <a:ext cx="1373124" cy="954024"/>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3962400" y="2895600"/>
            <a:ext cx="1373505" cy="954405"/>
          </a:xfrm>
          <a:prstGeom prst="rect">
            <a:avLst/>
          </a:prstGeom>
          <a:ln w="9144">
            <a:solidFill>
              <a:srgbClr val="7C5F9F"/>
            </a:solidFill>
          </a:ln>
        </p:spPr>
        <p:txBody>
          <a:bodyPr vert="horz" wrap="square" lIns="0" tIns="22860" rIns="0" bIns="0" rtlCol="0">
            <a:spAutoFit/>
          </a:bodyPr>
          <a:lstStyle/>
          <a:p>
            <a:pPr marL="156210" marR="90170" indent="-58419">
              <a:lnSpc>
                <a:spcPct val="100000"/>
              </a:lnSpc>
              <a:spcBef>
                <a:spcPts val="180"/>
              </a:spcBef>
            </a:pPr>
            <a:r>
              <a:rPr sz="2800" spc="-5" dirty="0">
                <a:latin typeface="Calibri"/>
                <a:cs typeface="Calibri"/>
              </a:rPr>
              <a:t>Baldr</a:t>
            </a:r>
            <a:r>
              <a:rPr sz="2800" spc="-20" dirty="0">
                <a:latin typeface="Calibri"/>
                <a:cs typeface="Calibri"/>
              </a:rPr>
              <a:t>i</a:t>
            </a:r>
            <a:r>
              <a:rPr sz="2800" spc="-25" dirty="0">
                <a:latin typeface="Calibri"/>
                <a:cs typeface="Calibri"/>
              </a:rPr>
              <a:t>g</a:t>
            </a:r>
            <a:r>
              <a:rPr sz="2800" spc="-5" dirty="0">
                <a:latin typeface="Calibri"/>
                <a:cs typeface="Calibri"/>
              </a:rPr>
              <a:t>e  </a:t>
            </a:r>
            <a:r>
              <a:rPr sz="2800" spc="-10" dirty="0">
                <a:latin typeface="Calibri"/>
                <a:cs typeface="Calibri"/>
              </a:rPr>
              <a:t>Criteria</a:t>
            </a:r>
            <a:endParaRPr sz="2800">
              <a:latin typeface="Calibri"/>
              <a:cs typeface="Calibri"/>
            </a:endParaRPr>
          </a:p>
        </p:txBody>
      </p:sp>
      <p:sp>
        <p:nvSpPr>
          <p:cNvPr id="14" name="object 9"/>
          <p:cNvSpPr txBox="1"/>
          <p:nvPr/>
        </p:nvSpPr>
        <p:spPr>
          <a:xfrm>
            <a:off x="4648200" y="1219200"/>
            <a:ext cx="1524000" cy="607218"/>
          </a:xfrm>
          <a:prstGeom prst="rect">
            <a:avLst/>
          </a:prstGeom>
        </p:spPr>
        <p:txBody>
          <a:bodyPr vert="horz" wrap="square" lIns="0" tIns="42545" rIns="0" bIns="0" rtlCol="0">
            <a:spAutoFit/>
          </a:bodyPr>
          <a:lstStyle/>
          <a:p>
            <a:pPr marL="354965" marR="5080" indent="-342900">
              <a:lnSpc>
                <a:spcPts val="2210"/>
              </a:lnSpc>
              <a:spcBef>
                <a:spcPts val="335"/>
              </a:spcBef>
            </a:pPr>
            <a:r>
              <a:rPr lang="en-US" sz="2000" spc="-75" dirty="0" smtClean="0">
                <a:solidFill>
                  <a:srgbClr val="FFFFFF"/>
                </a:solidFill>
                <a:latin typeface="Calibri"/>
                <a:cs typeface="Calibri"/>
              </a:rPr>
              <a:t>2.</a:t>
            </a:r>
            <a:r>
              <a:rPr sz="2000" spc="-75" smtClean="0">
                <a:solidFill>
                  <a:srgbClr val="FFFFFF"/>
                </a:solidFill>
                <a:latin typeface="Calibri"/>
                <a:cs typeface="Calibri"/>
              </a:rPr>
              <a:t> </a:t>
            </a:r>
            <a:r>
              <a:rPr lang="en-US" sz="2000" spc="-5" dirty="0" smtClean="0">
                <a:solidFill>
                  <a:srgbClr val="FFFFFF"/>
                </a:solidFill>
                <a:latin typeface="Berlin Sans FB"/>
                <a:cs typeface="Calibri"/>
              </a:rPr>
              <a:t>Strategic Planning</a:t>
            </a:r>
            <a:endParaRPr sz="2000">
              <a:latin typeface="Berlin Sans FB"/>
              <a:cs typeface="Berlin Sans FB"/>
            </a:endParaRPr>
          </a:p>
        </p:txBody>
      </p:sp>
      <p:sp>
        <p:nvSpPr>
          <p:cNvPr id="15" name="object 9"/>
          <p:cNvSpPr txBox="1"/>
          <p:nvPr/>
        </p:nvSpPr>
        <p:spPr>
          <a:xfrm>
            <a:off x="5791200" y="2667000"/>
            <a:ext cx="1447800" cy="607218"/>
          </a:xfrm>
          <a:prstGeom prst="rect">
            <a:avLst/>
          </a:prstGeom>
        </p:spPr>
        <p:txBody>
          <a:bodyPr vert="horz" wrap="square" lIns="0" tIns="42545" rIns="0" bIns="0" rtlCol="0">
            <a:spAutoFit/>
          </a:bodyPr>
          <a:lstStyle/>
          <a:p>
            <a:pPr marL="354965" marR="5080" indent="-342900">
              <a:lnSpc>
                <a:spcPts val="2210"/>
              </a:lnSpc>
              <a:spcBef>
                <a:spcPts val="335"/>
              </a:spcBef>
            </a:pPr>
            <a:r>
              <a:rPr lang="en-US" sz="2000" spc="-75" dirty="0" smtClean="0">
                <a:solidFill>
                  <a:srgbClr val="FFFFFF"/>
                </a:solidFill>
                <a:latin typeface="Calibri"/>
                <a:cs typeface="Calibri"/>
              </a:rPr>
              <a:t>3. Customer Focus</a:t>
            </a:r>
            <a:endParaRPr sz="2000">
              <a:latin typeface="Berlin Sans FB"/>
              <a:cs typeface="Berlin Sans FB"/>
            </a:endParaRPr>
          </a:p>
        </p:txBody>
      </p:sp>
      <p:sp>
        <p:nvSpPr>
          <p:cNvPr id="16" name="object 9"/>
          <p:cNvSpPr txBox="1"/>
          <p:nvPr/>
        </p:nvSpPr>
        <p:spPr>
          <a:xfrm>
            <a:off x="5029200" y="4114800"/>
            <a:ext cx="1905000" cy="1171475"/>
          </a:xfrm>
          <a:prstGeom prst="rect">
            <a:avLst/>
          </a:prstGeom>
        </p:spPr>
        <p:txBody>
          <a:bodyPr vert="horz" wrap="square" lIns="0" tIns="42545" rIns="0" bIns="0" rtlCol="0">
            <a:spAutoFit/>
          </a:bodyPr>
          <a:lstStyle/>
          <a:p>
            <a:pPr marL="354965" marR="5080" indent="-342900">
              <a:lnSpc>
                <a:spcPts val="2210"/>
              </a:lnSpc>
              <a:spcBef>
                <a:spcPts val="335"/>
              </a:spcBef>
            </a:pPr>
            <a:r>
              <a:rPr lang="en-US" sz="2000" spc="-75" dirty="0" smtClean="0">
                <a:solidFill>
                  <a:srgbClr val="FFFFFF"/>
                </a:solidFill>
                <a:latin typeface="Calibri"/>
                <a:cs typeface="Calibri"/>
              </a:rPr>
              <a:t>4.</a:t>
            </a:r>
            <a:r>
              <a:rPr sz="2000" spc="-75" smtClean="0">
                <a:solidFill>
                  <a:srgbClr val="FFFFFF"/>
                </a:solidFill>
                <a:latin typeface="Calibri"/>
                <a:cs typeface="Calibri"/>
              </a:rPr>
              <a:t> </a:t>
            </a:r>
            <a:r>
              <a:rPr lang="en-US" sz="2000" spc="-5" dirty="0" smtClean="0">
                <a:solidFill>
                  <a:srgbClr val="FFFFFF"/>
                </a:solidFill>
                <a:latin typeface="Berlin Sans FB"/>
                <a:cs typeface="Calibri"/>
              </a:rPr>
              <a:t>Measurements, analysis and knowledge </a:t>
            </a:r>
            <a:r>
              <a:rPr lang="en-US" sz="2000" spc="-5" dirty="0" err="1" smtClean="0">
                <a:solidFill>
                  <a:srgbClr val="FFFFFF"/>
                </a:solidFill>
                <a:latin typeface="Berlin Sans FB"/>
                <a:cs typeface="Calibri"/>
              </a:rPr>
              <a:t>managemet</a:t>
            </a:r>
            <a:endParaRPr sz="2000">
              <a:latin typeface="Berlin Sans FB"/>
              <a:cs typeface="Berlin Sans F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7530"/>
            <a:ext cx="5968365" cy="513715"/>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404040"/>
                </a:solidFill>
                <a:latin typeface="Berlin Sans FB"/>
                <a:cs typeface="Berlin Sans FB"/>
              </a:rPr>
              <a:t>Performance </a:t>
            </a:r>
            <a:r>
              <a:rPr sz="3200" dirty="0">
                <a:solidFill>
                  <a:srgbClr val="404040"/>
                </a:solidFill>
                <a:latin typeface="Berlin Sans FB"/>
                <a:cs typeface="Berlin Sans FB"/>
              </a:rPr>
              <a:t>measures </a:t>
            </a:r>
            <a:r>
              <a:rPr sz="3200" spc="-5" dirty="0">
                <a:solidFill>
                  <a:srgbClr val="404040"/>
                </a:solidFill>
                <a:latin typeface="Berlin Sans FB"/>
                <a:cs typeface="Berlin Sans FB"/>
              </a:rPr>
              <a:t>let </a:t>
            </a:r>
            <a:r>
              <a:rPr sz="3200" dirty="0">
                <a:solidFill>
                  <a:srgbClr val="404040"/>
                </a:solidFill>
                <a:latin typeface="Berlin Sans FB"/>
                <a:cs typeface="Berlin Sans FB"/>
              </a:rPr>
              <a:t>us</a:t>
            </a:r>
            <a:r>
              <a:rPr sz="3200" spc="-90" dirty="0">
                <a:solidFill>
                  <a:srgbClr val="404040"/>
                </a:solidFill>
                <a:latin typeface="Berlin Sans FB"/>
                <a:cs typeface="Berlin Sans FB"/>
              </a:rPr>
              <a:t> </a:t>
            </a:r>
            <a:r>
              <a:rPr sz="3200" dirty="0">
                <a:solidFill>
                  <a:srgbClr val="404040"/>
                </a:solidFill>
                <a:latin typeface="Berlin Sans FB"/>
                <a:cs typeface="Berlin Sans FB"/>
              </a:rPr>
              <a:t>know:</a:t>
            </a:r>
            <a:endParaRPr sz="3200">
              <a:latin typeface="Berlin Sans FB"/>
              <a:cs typeface="Berlin Sans FB"/>
            </a:endParaRPr>
          </a:p>
        </p:txBody>
      </p:sp>
      <p:sp>
        <p:nvSpPr>
          <p:cNvPr id="3" name="object 3"/>
          <p:cNvSpPr/>
          <p:nvPr/>
        </p:nvSpPr>
        <p:spPr>
          <a:xfrm>
            <a:off x="1561338" y="1604010"/>
            <a:ext cx="5168265" cy="730250"/>
          </a:xfrm>
          <a:custGeom>
            <a:avLst/>
            <a:gdLst/>
            <a:ahLst/>
            <a:cxnLst/>
            <a:rect l="l" t="t" r="r" b="b"/>
            <a:pathLst>
              <a:path w="5168265" h="730250">
                <a:moveTo>
                  <a:pt x="5167884" y="0"/>
                </a:moveTo>
                <a:lnTo>
                  <a:pt x="364998" y="0"/>
                </a:lnTo>
                <a:lnTo>
                  <a:pt x="0" y="364998"/>
                </a:lnTo>
                <a:lnTo>
                  <a:pt x="364998" y="729995"/>
                </a:lnTo>
                <a:lnTo>
                  <a:pt x="5167884" y="729995"/>
                </a:lnTo>
                <a:lnTo>
                  <a:pt x="5167884" y="0"/>
                </a:lnTo>
                <a:close/>
              </a:path>
            </a:pathLst>
          </a:custGeom>
          <a:solidFill>
            <a:srgbClr val="B3A1C6"/>
          </a:solidFill>
        </p:spPr>
        <p:txBody>
          <a:bodyPr wrap="square" lIns="0" tIns="0" rIns="0" bIns="0" rtlCol="0"/>
          <a:lstStyle/>
          <a:p>
            <a:endParaRPr/>
          </a:p>
        </p:txBody>
      </p:sp>
      <p:sp>
        <p:nvSpPr>
          <p:cNvPr id="4" name="object 4"/>
          <p:cNvSpPr/>
          <p:nvPr/>
        </p:nvSpPr>
        <p:spPr>
          <a:xfrm>
            <a:off x="1561338" y="1604010"/>
            <a:ext cx="5168265" cy="730250"/>
          </a:xfrm>
          <a:custGeom>
            <a:avLst/>
            <a:gdLst/>
            <a:ahLst/>
            <a:cxnLst/>
            <a:rect l="l" t="t" r="r" b="b"/>
            <a:pathLst>
              <a:path w="5168265" h="730250">
                <a:moveTo>
                  <a:pt x="5167884" y="729995"/>
                </a:moveTo>
                <a:lnTo>
                  <a:pt x="364998" y="729995"/>
                </a:lnTo>
                <a:lnTo>
                  <a:pt x="0" y="364998"/>
                </a:lnTo>
                <a:lnTo>
                  <a:pt x="364998" y="0"/>
                </a:lnTo>
                <a:lnTo>
                  <a:pt x="5167884" y="0"/>
                </a:lnTo>
                <a:lnTo>
                  <a:pt x="5167884" y="729995"/>
                </a:lnTo>
                <a:close/>
              </a:path>
            </a:pathLst>
          </a:custGeom>
          <a:ln w="25908">
            <a:solidFill>
              <a:srgbClr val="FFFFFF"/>
            </a:solidFill>
          </a:ln>
        </p:spPr>
        <p:txBody>
          <a:bodyPr wrap="square" lIns="0" tIns="0" rIns="0" bIns="0" rtlCol="0"/>
          <a:lstStyle/>
          <a:p>
            <a:endParaRPr/>
          </a:p>
        </p:txBody>
      </p:sp>
      <p:sp>
        <p:nvSpPr>
          <p:cNvPr id="5" name="object 5"/>
          <p:cNvSpPr txBox="1"/>
          <p:nvPr/>
        </p:nvSpPr>
        <p:spPr>
          <a:xfrm>
            <a:off x="2052320" y="1736597"/>
            <a:ext cx="286575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Berlin Sans FB"/>
                <a:cs typeface="Berlin Sans FB"/>
              </a:rPr>
              <a:t>how </a:t>
            </a:r>
            <a:r>
              <a:rPr sz="2400" dirty="0">
                <a:solidFill>
                  <a:srgbClr val="FFFFFF"/>
                </a:solidFill>
                <a:latin typeface="Berlin Sans FB"/>
                <a:cs typeface="Berlin Sans FB"/>
              </a:rPr>
              <a:t>well we </a:t>
            </a:r>
            <a:r>
              <a:rPr sz="2400" spc="-5" dirty="0">
                <a:solidFill>
                  <a:srgbClr val="FFFFFF"/>
                </a:solidFill>
                <a:latin typeface="Berlin Sans FB"/>
                <a:cs typeface="Berlin Sans FB"/>
              </a:rPr>
              <a:t>are</a:t>
            </a:r>
            <a:r>
              <a:rPr sz="2400" spc="-100" dirty="0">
                <a:solidFill>
                  <a:srgbClr val="FFFFFF"/>
                </a:solidFill>
                <a:latin typeface="Berlin Sans FB"/>
                <a:cs typeface="Berlin Sans FB"/>
              </a:rPr>
              <a:t> </a:t>
            </a:r>
            <a:r>
              <a:rPr sz="2400" spc="-5" dirty="0">
                <a:solidFill>
                  <a:srgbClr val="FFFFFF"/>
                </a:solidFill>
                <a:latin typeface="Berlin Sans FB"/>
                <a:cs typeface="Berlin Sans FB"/>
              </a:rPr>
              <a:t>doing</a:t>
            </a:r>
            <a:endParaRPr sz="2400">
              <a:latin typeface="Berlin Sans FB"/>
              <a:cs typeface="Berlin Sans FB"/>
            </a:endParaRPr>
          </a:p>
        </p:txBody>
      </p:sp>
      <p:sp>
        <p:nvSpPr>
          <p:cNvPr id="6" name="object 6"/>
          <p:cNvSpPr/>
          <p:nvPr/>
        </p:nvSpPr>
        <p:spPr>
          <a:xfrm>
            <a:off x="1197102" y="1604010"/>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8"/>
                </a:lnTo>
                <a:lnTo>
                  <a:pt x="3324" y="414518"/>
                </a:lnTo>
                <a:lnTo>
                  <a:pt x="13010" y="462017"/>
                </a:lnTo>
                <a:lnTo>
                  <a:pt x="28622" y="507057"/>
                </a:lnTo>
                <a:lnTo>
                  <a:pt x="49727" y="549204"/>
                </a:lnTo>
                <a:lnTo>
                  <a:pt x="75891" y="588023"/>
                </a:lnTo>
                <a:lnTo>
                  <a:pt x="106680" y="623077"/>
                </a:lnTo>
                <a:lnTo>
                  <a:pt x="141659" y="653933"/>
                </a:lnTo>
                <a:lnTo>
                  <a:pt x="180396" y="680155"/>
                </a:lnTo>
                <a:lnTo>
                  <a:pt x="222456" y="701307"/>
                </a:lnTo>
                <a:lnTo>
                  <a:pt x="267405" y="716955"/>
                </a:lnTo>
                <a:lnTo>
                  <a:pt x="314810" y="726663"/>
                </a:lnTo>
                <a:lnTo>
                  <a:pt x="364235" y="729995"/>
                </a:lnTo>
                <a:lnTo>
                  <a:pt x="413661" y="726663"/>
                </a:lnTo>
                <a:lnTo>
                  <a:pt x="461066" y="716955"/>
                </a:lnTo>
                <a:lnTo>
                  <a:pt x="506015" y="701307"/>
                </a:lnTo>
                <a:lnTo>
                  <a:pt x="548075" y="680155"/>
                </a:lnTo>
                <a:lnTo>
                  <a:pt x="586812" y="653933"/>
                </a:lnTo>
                <a:lnTo>
                  <a:pt x="621791" y="623077"/>
                </a:lnTo>
                <a:lnTo>
                  <a:pt x="652580" y="588023"/>
                </a:lnTo>
                <a:lnTo>
                  <a:pt x="678744" y="549204"/>
                </a:lnTo>
                <a:lnTo>
                  <a:pt x="699849" y="507057"/>
                </a:lnTo>
                <a:lnTo>
                  <a:pt x="715461" y="462017"/>
                </a:lnTo>
                <a:lnTo>
                  <a:pt x="725147" y="414518"/>
                </a:lnTo>
                <a:lnTo>
                  <a:pt x="728472" y="364998"/>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7" name="object 7"/>
          <p:cNvSpPr/>
          <p:nvPr/>
        </p:nvSpPr>
        <p:spPr>
          <a:xfrm>
            <a:off x="1197102" y="1604010"/>
            <a:ext cx="728980" cy="730250"/>
          </a:xfrm>
          <a:custGeom>
            <a:avLst/>
            <a:gdLst/>
            <a:ahLst/>
            <a:cxnLst/>
            <a:rect l="l" t="t" r="r" b="b"/>
            <a:pathLst>
              <a:path w="728980" h="730250">
                <a:moveTo>
                  <a:pt x="0" y="364998"/>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8"/>
                </a:lnTo>
                <a:lnTo>
                  <a:pt x="725147" y="414518"/>
                </a:lnTo>
                <a:lnTo>
                  <a:pt x="715461" y="462017"/>
                </a:lnTo>
                <a:lnTo>
                  <a:pt x="699849" y="507057"/>
                </a:lnTo>
                <a:lnTo>
                  <a:pt x="678744" y="549204"/>
                </a:lnTo>
                <a:lnTo>
                  <a:pt x="652580" y="588023"/>
                </a:lnTo>
                <a:lnTo>
                  <a:pt x="621791" y="623077"/>
                </a:lnTo>
                <a:lnTo>
                  <a:pt x="586812" y="653933"/>
                </a:lnTo>
                <a:lnTo>
                  <a:pt x="548075" y="680155"/>
                </a:lnTo>
                <a:lnTo>
                  <a:pt x="506015" y="701307"/>
                </a:lnTo>
                <a:lnTo>
                  <a:pt x="461066" y="716955"/>
                </a:lnTo>
                <a:lnTo>
                  <a:pt x="413661" y="726663"/>
                </a:lnTo>
                <a:lnTo>
                  <a:pt x="364235" y="729995"/>
                </a:lnTo>
                <a:lnTo>
                  <a:pt x="314810" y="726663"/>
                </a:lnTo>
                <a:lnTo>
                  <a:pt x="267405" y="716955"/>
                </a:lnTo>
                <a:lnTo>
                  <a:pt x="222456" y="701307"/>
                </a:lnTo>
                <a:lnTo>
                  <a:pt x="180396" y="680155"/>
                </a:lnTo>
                <a:lnTo>
                  <a:pt x="141659" y="653933"/>
                </a:lnTo>
                <a:lnTo>
                  <a:pt x="106680" y="623077"/>
                </a:lnTo>
                <a:lnTo>
                  <a:pt x="75891" y="588023"/>
                </a:lnTo>
                <a:lnTo>
                  <a:pt x="49727" y="549204"/>
                </a:lnTo>
                <a:lnTo>
                  <a:pt x="28622" y="507057"/>
                </a:lnTo>
                <a:lnTo>
                  <a:pt x="13010" y="462017"/>
                </a:lnTo>
                <a:lnTo>
                  <a:pt x="3324" y="414518"/>
                </a:lnTo>
                <a:lnTo>
                  <a:pt x="0" y="364998"/>
                </a:lnTo>
                <a:close/>
              </a:path>
            </a:pathLst>
          </a:custGeom>
          <a:ln w="25908">
            <a:solidFill>
              <a:srgbClr val="5F497A"/>
            </a:solidFill>
          </a:ln>
        </p:spPr>
        <p:txBody>
          <a:bodyPr wrap="square" lIns="0" tIns="0" rIns="0" bIns="0" rtlCol="0"/>
          <a:lstStyle/>
          <a:p>
            <a:endParaRPr/>
          </a:p>
        </p:txBody>
      </p:sp>
      <p:sp>
        <p:nvSpPr>
          <p:cNvPr id="8" name="object 8"/>
          <p:cNvSpPr/>
          <p:nvPr/>
        </p:nvSpPr>
        <p:spPr>
          <a:xfrm>
            <a:off x="1561338" y="2551938"/>
            <a:ext cx="5168265" cy="730250"/>
          </a:xfrm>
          <a:custGeom>
            <a:avLst/>
            <a:gdLst/>
            <a:ahLst/>
            <a:cxnLst/>
            <a:rect l="l" t="t" r="r" b="b"/>
            <a:pathLst>
              <a:path w="5168265" h="730250">
                <a:moveTo>
                  <a:pt x="5167884" y="0"/>
                </a:moveTo>
                <a:lnTo>
                  <a:pt x="364998" y="0"/>
                </a:lnTo>
                <a:lnTo>
                  <a:pt x="0" y="364998"/>
                </a:lnTo>
                <a:lnTo>
                  <a:pt x="364998" y="729996"/>
                </a:lnTo>
                <a:lnTo>
                  <a:pt x="5167884" y="729996"/>
                </a:lnTo>
                <a:lnTo>
                  <a:pt x="5167884" y="0"/>
                </a:lnTo>
                <a:close/>
              </a:path>
            </a:pathLst>
          </a:custGeom>
          <a:solidFill>
            <a:srgbClr val="B3A1C6"/>
          </a:solidFill>
        </p:spPr>
        <p:txBody>
          <a:bodyPr wrap="square" lIns="0" tIns="0" rIns="0" bIns="0" rtlCol="0"/>
          <a:lstStyle/>
          <a:p>
            <a:endParaRPr/>
          </a:p>
        </p:txBody>
      </p:sp>
      <p:sp>
        <p:nvSpPr>
          <p:cNvPr id="9" name="object 9"/>
          <p:cNvSpPr/>
          <p:nvPr/>
        </p:nvSpPr>
        <p:spPr>
          <a:xfrm>
            <a:off x="1561338" y="2551938"/>
            <a:ext cx="5168265" cy="730250"/>
          </a:xfrm>
          <a:custGeom>
            <a:avLst/>
            <a:gdLst/>
            <a:ahLst/>
            <a:cxnLst/>
            <a:rect l="l" t="t" r="r" b="b"/>
            <a:pathLst>
              <a:path w="5168265" h="730250">
                <a:moveTo>
                  <a:pt x="5167884" y="729996"/>
                </a:moveTo>
                <a:lnTo>
                  <a:pt x="364998" y="729996"/>
                </a:lnTo>
                <a:lnTo>
                  <a:pt x="0" y="364998"/>
                </a:lnTo>
                <a:lnTo>
                  <a:pt x="364998" y="0"/>
                </a:lnTo>
                <a:lnTo>
                  <a:pt x="5167884" y="0"/>
                </a:lnTo>
                <a:lnTo>
                  <a:pt x="5167884" y="729996"/>
                </a:lnTo>
                <a:close/>
              </a:path>
            </a:pathLst>
          </a:custGeom>
          <a:ln w="25908">
            <a:solidFill>
              <a:srgbClr val="FFFFFF"/>
            </a:solidFill>
          </a:ln>
        </p:spPr>
        <p:txBody>
          <a:bodyPr wrap="square" lIns="0" tIns="0" rIns="0" bIns="0" rtlCol="0"/>
          <a:lstStyle/>
          <a:p>
            <a:endParaRPr/>
          </a:p>
        </p:txBody>
      </p:sp>
      <p:sp>
        <p:nvSpPr>
          <p:cNvPr id="10" name="object 10"/>
          <p:cNvSpPr txBox="1"/>
          <p:nvPr/>
        </p:nvSpPr>
        <p:spPr>
          <a:xfrm>
            <a:off x="2052320" y="2684145"/>
            <a:ext cx="345567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Berlin Sans FB"/>
                <a:cs typeface="Berlin Sans FB"/>
              </a:rPr>
              <a:t>if </a:t>
            </a:r>
            <a:r>
              <a:rPr sz="2400" dirty="0">
                <a:solidFill>
                  <a:srgbClr val="FFFFFF"/>
                </a:solidFill>
                <a:latin typeface="Berlin Sans FB"/>
                <a:cs typeface="Berlin Sans FB"/>
              </a:rPr>
              <a:t>we </a:t>
            </a:r>
            <a:r>
              <a:rPr sz="2400" spc="-5" dirty="0">
                <a:solidFill>
                  <a:srgbClr val="FFFFFF"/>
                </a:solidFill>
                <a:latin typeface="Berlin Sans FB"/>
                <a:cs typeface="Berlin Sans FB"/>
              </a:rPr>
              <a:t>are meeting our</a:t>
            </a:r>
            <a:r>
              <a:rPr sz="2400" spc="-55" dirty="0">
                <a:solidFill>
                  <a:srgbClr val="FFFFFF"/>
                </a:solidFill>
                <a:latin typeface="Berlin Sans FB"/>
                <a:cs typeface="Berlin Sans FB"/>
              </a:rPr>
              <a:t> </a:t>
            </a:r>
            <a:r>
              <a:rPr sz="2400" dirty="0">
                <a:solidFill>
                  <a:srgbClr val="FFFFFF"/>
                </a:solidFill>
                <a:latin typeface="Berlin Sans FB"/>
                <a:cs typeface="Berlin Sans FB"/>
              </a:rPr>
              <a:t>goals</a:t>
            </a:r>
            <a:endParaRPr sz="2400">
              <a:latin typeface="Berlin Sans FB"/>
              <a:cs typeface="Berlin Sans FB"/>
            </a:endParaRPr>
          </a:p>
        </p:txBody>
      </p:sp>
      <p:sp>
        <p:nvSpPr>
          <p:cNvPr id="11" name="object 11"/>
          <p:cNvSpPr/>
          <p:nvPr/>
        </p:nvSpPr>
        <p:spPr>
          <a:xfrm>
            <a:off x="1197102" y="2551938"/>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8"/>
                </a:lnTo>
                <a:lnTo>
                  <a:pt x="3324" y="414518"/>
                </a:lnTo>
                <a:lnTo>
                  <a:pt x="13010" y="462017"/>
                </a:lnTo>
                <a:lnTo>
                  <a:pt x="28622" y="507057"/>
                </a:lnTo>
                <a:lnTo>
                  <a:pt x="49727" y="549204"/>
                </a:lnTo>
                <a:lnTo>
                  <a:pt x="75891" y="588023"/>
                </a:lnTo>
                <a:lnTo>
                  <a:pt x="106680" y="623077"/>
                </a:lnTo>
                <a:lnTo>
                  <a:pt x="141659" y="653933"/>
                </a:lnTo>
                <a:lnTo>
                  <a:pt x="180396" y="680155"/>
                </a:lnTo>
                <a:lnTo>
                  <a:pt x="222456" y="701307"/>
                </a:lnTo>
                <a:lnTo>
                  <a:pt x="267405" y="716955"/>
                </a:lnTo>
                <a:lnTo>
                  <a:pt x="314810" y="726663"/>
                </a:lnTo>
                <a:lnTo>
                  <a:pt x="364235" y="729996"/>
                </a:lnTo>
                <a:lnTo>
                  <a:pt x="413661" y="726663"/>
                </a:lnTo>
                <a:lnTo>
                  <a:pt x="461066" y="716955"/>
                </a:lnTo>
                <a:lnTo>
                  <a:pt x="506015" y="701307"/>
                </a:lnTo>
                <a:lnTo>
                  <a:pt x="548075" y="680155"/>
                </a:lnTo>
                <a:lnTo>
                  <a:pt x="586812" y="653933"/>
                </a:lnTo>
                <a:lnTo>
                  <a:pt x="621791" y="623077"/>
                </a:lnTo>
                <a:lnTo>
                  <a:pt x="652580" y="588023"/>
                </a:lnTo>
                <a:lnTo>
                  <a:pt x="678744" y="549204"/>
                </a:lnTo>
                <a:lnTo>
                  <a:pt x="699849" y="507057"/>
                </a:lnTo>
                <a:lnTo>
                  <a:pt x="715461" y="462017"/>
                </a:lnTo>
                <a:lnTo>
                  <a:pt x="725147" y="414518"/>
                </a:lnTo>
                <a:lnTo>
                  <a:pt x="728472" y="364998"/>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12" name="object 12"/>
          <p:cNvSpPr/>
          <p:nvPr/>
        </p:nvSpPr>
        <p:spPr>
          <a:xfrm>
            <a:off x="1197102" y="2551938"/>
            <a:ext cx="728980" cy="730250"/>
          </a:xfrm>
          <a:custGeom>
            <a:avLst/>
            <a:gdLst/>
            <a:ahLst/>
            <a:cxnLst/>
            <a:rect l="l" t="t" r="r" b="b"/>
            <a:pathLst>
              <a:path w="728980" h="730250">
                <a:moveTo>
                  <a:pt x="0" y="364998"/>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8"/>
                </a:lnTo>
                <a:lnTo>
                  <a:pt x="725147" y="414518"/>
                </a:lnTo>
                <a:lnTo>
                  <a:pt x="715461" y="462017"/>
                </a:lnTo>
                <a:lnTo>
                  <a:pt x="699849" y="507057"/>
                </a:lnTo>
                <a:lnTo>
                  <a:pt x="678744" y="549204"/>
                </a:lnTo>
                <a:lnTo>
                  <a:pt x="652580" y="588023"/>
                </a:lnTo>
                <a:lnTo>
                  <a:pt x="621791" y="623077"/>
                </a:lnTo>
                <a:lnTo>
                  <a:pt x="586812" y="653933"/>
                </a:lnTo>
                <a:lnTo>
                  <a:pt x="548075" y="680155"/>
                </a:lnTo>
                <a:lnTo>
                  <a:pt x="506015" y="701307"/>
                </a:lnTo>
                <a:lnTo>
                  <a:pt x="461066" y="716955"/>
                </a:lnTo>
                <a:lnTo>
                  <a:pt x="413661" y="726663"/>
                </a:lnTo>
                <a:lnTo>
                  <a:pt x="364235" y="729996"/>
                </a:lnTo>
                <a:lnTo>
                  <a:pt x="314810" y="726663"/>
                </a:lnTo>
                <a:lnTo>
                  <a:pt x="267405" y="716955"/>
                </a:lnTo>
                <a:lnTo>
                  <a:pt x="222456" y="701307"/>
                </a:lnTo>
                <a:lnTo>
                  <a:pt x="180396" y="680155"/>
                </a:lnTo>
                <a:lnTo>
                  <a:pt x="141659" y="653933"/>
                </a:lnTo>
                <a:lnTo>
                  <a:pt x="106680" y="623077"/>
                </a:lnTo>
                <a:lnTo>
                  <a:pt x="75891" y="588023"/>
                </a:lnTo>
                <a:lnTo>
                  <a:pt x="49727" y="549204"/>
                </a:lnTo>
                <a:lnTo>
                  <a:pt x="28622" y="507057"/>
                </a:lnTo>
                <a:lnTo>
                  <a:pt x="13010" y="462017"/>
                </a:lnTo>
                <a:lnTo>
                  <a:pt x="3324" y="414518"/>
                </a:lnTo>
                <a:lnTo>
                  <a:pt x="0" y="364998"/>
                </a:lnTo>
                <a:close/>
              </a:path>
            </a:pathLst>
          </a:custGeom>
          <a:ln w="25908">
            <a:solidFill>
              <a:srgbClr val="5F497A"/>
            </a:solidFill>
          </a:ln>
        </p:spPr>
        <p:txBody>
          <a:bodyPr wrap="square" lIns="0" tIns="0" rIns="0" bIns="0" rtlCol="0"/>
          <a:lstStyle/>
          <a:p>
            <a:endParaRPr/>
          </a:p>
        </p:txBody>
      </p:sp>
      <p:sp>
        <p:nvSpPr>
          <p:cNvPr id="13" name="object 13"/>
          <p:cNvSpPr/>
          <p:nvPr/>
        </p:nvSpPr>
        <p:spPr>
          <a:xfrm>
            <a:off x="1561338" y="3498341"/>
            <a:ext cx="5168265" cy="730250"/>
          </a:xfrm>
          <a:custGeom>
            <a:avLst/>
            <a:gdLst/>
            <a:ahLst/>
            <a:cxnLst/>
            <a:rect l="l" t="t" r="r" b="b"/>
            <a:pathLst>
              <a:path w="5168265" h="730250">
                <a:moveTo>
                  <a:pt x="5167884" y="0"/>
                </a:moveTo>
                <a:lnTo>
                  <a:pt x="364998" y="0"/>
                </a:lnTo>
                <a:lnTo>
                  <a:pt x="0" y="364998"/>
                </a:lnTo>
                <a:lnTo>
                  <a:pt x="364998" y="729996"/>
                </a:lnTo>
                <a:lnTo>
                  <a:pt x="5167884" y="729996"/>
                </a:lnTo>
                <a:lnTo>
                  <a:pt x="5167884" y="0"/>
                </a:lnTo>
                <a:close/>
              </a:path>
            </a:pathLst>
          </a:custGeom>
          <a:solidFill>
            <a:srgbClr val="B3A1C6"/>
          </a:solidFill>
        </p:spPr>
        <p:txBody>
          <a:bodyPr wrap="square" lIns="0" tIns="0" rIns="0" bIns="0" rtlCol="0"/>
          <a:lstStyle/>
          <a:p>
            <a:endParaRPr/>
          </a:p>
        </p:txBody>
      </p:sp>
      <p:sp>
        <p:nvSpPr>
          <p:cNvPr id="14" name="object 14"/>
          <p:cNvSpPr/>
          <p:nvPr/>
        </p:nvSpPr>
        <p:spPr>
          <a:xfrm>
            <a:off x="1561338" y="3498341"/>
            <a:ext cx="5168265" cy="730250"/>
          </a:xfrm>
          <a:custGeom>
            <a:avLst/>
            <a:gdLst/>
            <a:ahLst/>
            <a:cxnLst/>
            <a:rect l="l" t="t" r="r" b="b"/>
            <a:pathLst>
              <a:path w="5168265" h="730250">
                <a:moveTo>
                  <a:pt x="5167884" y="729996"/>
                </a:moveTo>
                <a:lnTo>
                  <a:pt x="364998" y="729996"/>
                </a:lnTo>
                <a:lnTo>
                  <a:pt x="0" y="364998"/>
                </a:lnTo>
                <a:lnTo>
                  <a:pt x="364998" y="0"/>
                </a:lnTo>
                <a:lnTo>
                  <a:pt x="5167884" y="0"/>
                </a:lnTo>
                <a:lnTo>
                  <a:pt x="5167884" y="729996"/>
                </a:lnTo>
                <a:close/>
              </a:path>
            </a:pathLst>
          </a:custGeom>
          <a:ln w="25908">
            <a:solidFill>
              <a:srgbClr val="FFFFFF"/>
            </a:solidFill>
          </a:ln>
        </p:spPr>
        <p:txBody>
          <a:bodyPr wrap="square" lIns="0" tIns="0" rIns="0" bIns="0" rtlCol="0"/>
          <a:lstStyle/>
          <a:p>
            <a:endParaRPr/>
          </a:p>
        </p:txBody>
      </p:sp>
      <p:sp>
        <p:nvSpPr>
          <p:cNvPr id="15" name="object 15"/>
          <p:cNvSpPr txBox="1"/>
          <p:nvPr/>
        </p:nvSpPr>
        <p:spPr>
          <a:xfrm>
            <a:off x="2052320" y="3632072"/>
            <a:ext cx="356044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Berlin Sans FB"/>
                <a:cs typeface="Berlin Sans FB"/>
              </a:rPr>
              <a:t>if our customers are</a:t>
            </a:r>
            <a:r>
              <a:rPr sz="2400" spc="-60" dirty="0">
                <a:solidFill>
                  <a:srgbClr val="FFFFFF"/>
                </a:solidFill>
                <a:latin typeface="Berlin Sans FB"/>
                <a:cs typeface="Berlin Sans FB"/>
              </a:rPr>
              <a:t> </a:t>
            </a:r>
            <a:r>
              <a:rPr sz="2400" dirty="0">
                <a:solidFill>
                  <a:srgbClr val="FFFFFF"/>
                </a:solidFill>
                <a:latin typeface="Berlin Sans FB"/>
                <a:cs typeface="Berlin Sans FB"/>
              </a:rPr>
              <a:t>satisfied</a:t>
            </a:r>
            <a:endParaRPr sz="2400">
              <a:latin typeface="Berlin Sans FB"/>
              <a:cs typeface="Berlin Sans FB"/>
            </a:endParaRPr>
          </a:p>
        </p:txBody>
      </p:sp>
      <p:sp>
        <p:nvSpPr>
          <p:cNvPr id="16" name="object 16"/>
          <p:cNvSpPr/>
          <p:nvPr/>
        </p:nvSpPr>
        <p:spPr>
          <a:xfrm>
            <a:off x="1197102" y="3498341"/>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8"/>
                </a:lnTo>
                <a:lnTo>
                  <a:pt x="3324" y="414518"/>
                </a:lnTo>
                <a:lnTo>
                  <a:pt x="13010" y="462017"/>
                </a:lnTo>
                <a:lnTo>
                  <a:pt x="28622" y="507057"/>
                </a:lnTo>
                <a:lnTo>
                  <a:pt x="49727" y="549204"/>
                </a:lnTo>
                <a:lnTo>
                  <a:pt x="75891" y="588023"/>
                </a:lnTo>
                <a:lnTo>
                  <a:pt x="106680" y="623077"/>
                </a:lnTo>
                <a:lnTo>
                  <a:pt x="141659" y="653933"/>
                </a:lnTo>
                <a:lnTo>
                  <a:pt x="180396" y="680155"/>
                </a:lnTo>
                <a:lnTo>
                  <a:pt x="222456" y="701307"/>
                </a:lnTo>
                <a:lnTo>
                  <a:pt x="267405" y="716955"/>
                </a:lnTo>
                <a:lnTo>
                  <a:pt x="314810" y="726663"/>
                </a:lnTo>
                <a:lnTo>
                  <a:pt x="364235" y="729996"/>
                </a:lnTo>
                <a:lnTo>
                  <a:pt x="413661" y="726663"/>
                </a:lnTo>
                <a:lnTo>
                  <a:pt x="461066" y="716955"/>
                </a:lnTo>
                <a:lnTo>
                  <a:pt x="506015" y="701307"/>
                </a:lnTo>
                <a:lnTo>
                  <a:pt x="548075" y="680155"/>
                </a:lnTo>
                <a:lnTo>
                  <a:pt x="586812" y="653933"/>
                </a:lnTo>
                <a:lnTo>
                  <a:pt x="621791" y="623077"/>
                </a:lnTo>
                <a:lnTo>
                  <a:pt x="652580" y="588023"/>
                </a:lnTo>
                <a:lnTo>
                  <a:pt x="678744" y="549204"/>
                </a:lnTo>
                <a:lnTo>
                  <a:pt x="699849" y="507057"/>
                </a:lnTo>
                <a:lnTo>
                  <a:pt x="715461" y="462017"/>
                </a:lnTo>
                <a:lnTo>
                  <a:pt x="725147" y="414518"/>
                </a:lnTo>
                <a:lnTo>
                  <a:pt x="728472" y="364998"/>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17" name="object 17"/>
          <p:cNvSpPr/>
          <p:nvPr/>
        </p:nvSpPr>
        <p:spPr>
          <a:xfrm>
            <a:off x="1197102" y="3498341"/>
            <a:ext cx="728980" cy="730250"/>
          </a:xfrm>
          <a:custGeom>
            <a:avLst/>
            <a:gdLst/>
            <a:ahLst/>
            <a:cxnLst/>
            <a:rect l="l" t="t" r="r" b="b"/>
            <a:pathLst>
              <a:path w="728980" h="730250">
                <a:moveTo>
                  <a:pt x="0" y="364998"/>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8"/>
                </a:lnTo>
                <a:lnTo>
                  <a:pt x="725147" y="414518"/>
                </a:lnTo>
                <a:lnTo>
                  <a:pt x="715461" y="462017"/>
                </a:lnTo>
                <a:lnTo>
                  <a:pt x="699849" y="507057"/>
                </a:lnTo>
                <a:lnTo>
                  <a:pt x="678744" y="549204"/>
                </a:lnTo>
                <a:lnTo>
                  <a:pt x="652580" y="588023"/>
                </a:lnTo>
                <a:lnTo>
                  <a:pt x="621791" y="623077"/>
                </a:lnTo>
                <a:lnTo>
                  <a:pt x="586812" y="653933"/>
                </a:lnTo>
                <a:lnTo>
                  <a:pt x="548075" y="680155"/>
                </a:lnTo>
                <a:lnTo>
                  <a:pt x="506015" y="701307"/>
                </a:lnTo>
                <a:lnTo>
                  <a:pt x="461066" y="716955"/>
                </a:lnTo>
                <a:lnTo>
                  <a:pt x="413661" y="726663"/>
                </a:lnTo>
                <a:lnTo>
                  <a:pt x="364235" y="729996"/>
                </a:lnTo>
                <a:lnTo>
                  <a:pt x="314810" y="726663"/>
                </a:lnTo>
                <a:lnTo>
                  <a:pt x="267405" y="716955"/>
                </a:lnTo>
                <a:lnTo>
                  <a:pt x="222456" y="701307"/>
                </a:lnTo>
                <a:lnTo>
                  <a:pt x="180396" y="680155"/>
                </a:lnTo>
                <a:lnTo>
                  <a:pt x="141659" y="653933"/>
                </a:lnTo>
                <a:lnTo>
                  <a:pt x="106680" y="623077"/>
                </a:lnTo>
                <a:lnTo>
                  <a:pt x="75891" y="588023"/>
                </a:lnTo>
                <a:lnTo>
                  <a:pt x="49727" y="549204"/>
                </a:lnTo>
                <a:lnTo>
                  <a:pt x="28622" y="507057"/>
                </a:lnTo>
                <a:lnTo>
                  <a:pt x="13010" y="462017"/>
                </a:lnTo>
                <a:lnTo>
                  <a:pt x="3324" y="414518"/>
                </a:lnTo>
                <a:lnTo>
                  <a:pt x="0" y="364998"/>
                </a:lnTo>
                <a:close/>
              </a:path>
            </a:pathLst>
          </a:custGeom>
          <a:ln w="25908">
            <a:solidFill>
              <a:srgbClr val="5F497A"/>
            </a:solidFill>
          </a:ln>
        </p:spPr>
        <p:txBody>
          <a:bodyPr wrap="square" lIns="0" tIns="0" rIns="0" bIns="0" rtlCol="0"/>
          <a:lstStyle/>
          <a:p>
            <a:endParaRPr/>
          </a:p>
        </p:txBody>
      </p:sp>
      <p:sp>
        <p:nvSpPr>
          <p:cNvPr id="18" name="object 18"/>
          <p:cNvSpPr/>
          <p:nvPr/>
        </p:nvSpPr>
        <p:spPr>
          <a:xfrm>
            <a:off x="1561338" y="4446270"/>
            <a:ext cx="5168265" cy="730250"/>
          </a:xfrm>
          <a:custGeom>
            <a:avLst/>
            <a:gdLst/>
            <a:ahLst/>
            <a:cxnLst/>
            <a:rect l="l" t="t" r="r" b="b"/>
            <a:pathLst>
              <a:path w="5168265" h="730250">
                <a:moveTo>
                  <a:pt x="5167884" y="0"/>
                </a:moveTo>
                <a:lnTo>
                  <a:pt x="364998" y="0"/>
                </a:lnTo>
                <a:lnTo>
                  <a:pt x="0" y="364997"/>
                </a:lnTo>
                <a:lnTo>
                  <a:pt x="364998" y="729995"/>
                </a:lnTo>
                <a:lnTo>
                  <a:pt x="5167884" y="729995"/>
                </a:lnTo>
                <a:lnTo>
                  <a:pt x="5167884" y="0"/>
                </a:lnTo>
                <a:close/>
              </a:path>
            </a:pathLst>
          </a:custGeom>
          <a:solidFill>
            <a:srgbClr val="B3A1C6"/>
          </a:solidFill>
        </p:spPr>
        <p:txBody>
          <a:bodyPr wrap="square" lIns="0" tIns="0" rIns="0" bIns="0" rtlCol="0"/>
          <a:lstStyle/>
          <a:p>
            <a:endParaRPr/>
          </a:p>
        </p:txBody>
      </p:sp>
      <p:sp>
        <p:nvSpPr>
          <p:cNvPr id="19" name="object 19"/>
          <p:cNvSpPr/>
          <p:nvPr/>
        </p:nvSpPr>
        <p:spPr>
          <a:xfrm>
            <a:off x="1561338" y="4446270"/>
            <a:ext cx="5168265" cy="730250"/>
          </a:xfrm>
          <a:custGeom>
            <a:avLst/>
            <a:gdLst/>
            <a:ahLst/>
            <a:cxnLst/>
            <a:rect l="l" t="t" r="r" b="b"/>
            <a:pathLst>
              <a:path w="5168265" h="730250">
                <a:moveTo>
                  <a:pt x="5167884" y="729995"/>
                </a:moveTo>
                <a:lnTo>
                  <a:pt x="364998" y="729995"/>
                </a:lnTo>
                <a:lnTo>
                  <a:pt x="0" y="364997"/>
                </a:lnTo>
                <a:lnTo>
                  <a:pt x="364998" y="0"/>
                </a:lnTo>
                <a:lnTo>
                  <a:pt x="5167884" y="0"/>
                </a:lnTo>
                <a:lnTo>
                  <a:pt x="5167884" y="729995"/>
                </a:lnTo>
                <a:close/>
              </a:path>
            </a:pathLst>
          </a:custGeom>
          <a:ln w="25908">
            <a:solidFill>
              <a:srgbClr val="FFFFFF"/>
            </a:solidFill>
          </a:ln>
        </p:spPr>
        <p:txBody>
          <a:bodyPr wrap="square" lIns="0" tIns="0" rIns="0" bIns="0" rtlCol="0"/>
          <a:lstStyle/>
          <a:p>
            <a:endParaRPr/>
          </a:p>
        </p:txBody>
      </p:sp>
      <p:sp>
        <p:nvSpPr>
          <p:cNvPr id="20" name="object 20"/>
          <p:cNvSpPr txBox="1"/>
          <p:nvPr/>
        </p:nvSpPr>
        <p:spPr>
          <a:xfrm>
            <a:off x="2052320" y="4415408"/>
            <a:ext cx="3904615" cy="706755"/>
          </a:xfrm>
          <a:prstGeom prst="rect">
            <a:avLst/>
          </a:prstGeom>
        </p:spPr>
        <p:txBody>
          <a:bodyPr vert="horz" wrap="square" lIns="0" tIns="65405" rIns="0" bIns="0" rtlCol="0">
            <a:spAutoFit/>
          </a:bodyPr>
          <a:lstStyle/>
          <a:p>
            <a:pPr marL="12700" marR="5080">
              <a:lnSpc>
                <a:spcPts val="2480"/>
              </a:lnSpc>
              <a:spcBef>
                <a:spcPts val="515"/>
              </a:spcBef>
            </a:pPr>
            <a:r>
              <a:rPr sz="2400" spc="-5" dirty="0">
                <a:solidFill>
                  <a:srgbClr val="FFFFFF"/>
                </a:solidFill>
                <a:latin typeface="Berlin Sans FB"/>
                <a:cs typeface="Berlin Sans FB"/>
              </a:rPr>
              <a:t>if our processes are in statistical  control</a:t>
            </a:r>
            <a:endParaRPr sz="2400">
              <a:latin typeface="Berlin Sans FB"/>
              <a:cs typeface="Berlin Sans FB"/>
            </a:endParaRPr>
          </a:p>
        </p:txBody>
      </p:sp>
      <p:sp>
        <p:nvSpPr>
          <p:cNvPr id="21" name="object 21"/>
          <p:cNvSpPr/>
          <p:nvPr/>
        </p:nvSpPr>
        <p:spPr>
          <a:xfrm>
            <a:off x="1197102" y="4446270"/>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7"/>
                </a:lnTo>
                <a:lnTo>
                  <a:pt x="3324" y="414518"/>
                </a:lnTo>
                <a:lnTo>
                  <a:pt x="13010" y="462017"/>
                </a:lnTo>
                <a:lnTo>
                  <a:pt x="28622" y="507057"/>
                </a:lnTo>
                <a:lnTo>
                  <a:pt x="49727" y="549204"/>
                </a:lnTo>
                <a:lnTo>
                  <a:pt x="75891" y="588023"/>
                </a:lnTo>
                <a:lnTo>
                  <a:pt x="106680" y="623077"/>
                </a:lnTo>
                <a:lnTo>
                  <a:pt x="141659" y="653933"/>
                </a:lnTo>
                <a:lnTo>
                  <a:pt x="180396" y="680155"/>
                </a:lnTo>
                <a:lnTo>
                  <a:pt x="222456" y="701307"/>
                </a:lnTo>
                <a:lnTo>
                  <a:pt x="267405" y="716955"/>
                </a:lnTo>
                <a:lnTo>
                  <a:pt x="314810" y="726663"/>
                </a:lnTo>
                <a:lnTo>
                  <a:pt x="364235" y="729995"/>
                </a:lnTo>
                <a:lnTo>
                  <a:pt x="413661" y="726663"/>
                </a:lnTo>
                <a:lnTo>
                  <a:pt x="461066" y="716955"/>
                </a:lnTo>
                <a:lnTo>
                  <a:pt x="506015" y="701307"/>
                </a:lnTo>
                <a:lnTo>
                  <a:pt x="548075" y="680155"/>
                </a:lnTo>
                <a:lnTo>
                  <a:pt x="586812" y="653933"/>
                </a:lnTo>
                <a:lnTo>
                  <a:pt x="621791" y="623077"/>
                </a:lnTo>
                <a:lnTo>
                  <a:pt x="652580" y="588023"/>
                </a:lnTo>
                <a:lnTo>
                  <a:pt x="678744" y="549204"/>
                </a:lnTo>
                <a:lnTo>
                  <a:pt x="699849" y="507057"/>
                </a:lnTo>
                <a:lnTo>
                  <a:pt x="715461" y="462017"/>
                </a:lnTo>
                <a:lnTo>
                  <a:pt x="725147" y="414518"/>
                </a:lnTo>
                <a:lnTo>
                  <a:pt x="728472" y="364997"/>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22" name="object 22"/>
          <p:cNvSpPr/>
          <p:nvPr/>
        </p:nvSpPr>
        <p:spPr>
          <a:xfrm>
            <a:off x="1197102" y="4446270"/>
            <a:ext cx="728980" cy="730250"/>
          </a:xfrm>
          <a:custGeom>
            <a:avLst/>
            <a:gdLst/>
            <a:ahLst/>
            <a:cxnLst/>
            <a:rect l="l" t="t" r="r" b="b"/>
            <a:pathLst>
              <a:path w="728980" h="730250">
                <a:moveTo>
                  <a:pt x="0" y="364997"/>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7"/>
                </a:lnTo>
                <a:lnTo>
                  <a:pt x="725147" y="414518"/>
                </a:lnTo>
                <a:lnTo>
                  <a:pt x="715461" y="462017"/>
                </a:lnTo>
                <a:lnTo>
                  <a:pt x="699849" y="507057"/>
                </a:lnTo>
                <a:lnTo>
                  <a:pt x="678744" y="549204"/>
                </a:lnTo>
                <a:lnTo>
                  <a:pt x="652580" y="588023"/>
                </a:lnTo>
                <a:lnTo>
                  <a:pt x="621791" y="623077"/>
                </a:lnTo>
                <a:lnTo>
                  <a:pt x="586812" y="653933"/>
                </a:lnTo>
                <a:lnTo>
                  <a:pt x="548075" y="680155"/>
                </a:lnTo>
                <a:lnTo>
                  <a:pt x="506015" y="701307"/>
                </a:lnTo>
                <a:lnTo>
                  <a:pt x="461066" y="716955"/>
                </a:lnTo>
                <a:lnTo>
                  <a:pt x="413661" y="726663"/>
                </a:lnTo>
                <a:lnTo>
                  <a:pt x="364235" y="729995"/>
                </a:lnTo>
                <a:lnTo>
                  <a:pt x="314810" y="726663"/>
                </a:lnTo>
                <a:lnTo>
                  <a:pt x="267405" y="716955"/>
                </a:lnTo>
                <a:lnTo>
                  <a:pt x="222456" y="701307"/>
                </a:lnTo>
                <a:lnTo>
                  <a:pt x="180396" y="680155"/>
                </a:lnTo>
                <a:lnTo>
                  <a:pt x="141659" y="653933"/>
                </a:lnTo>
                <a:lnTo>
                  <a:pt x="106680" y="623077"/>
                </a:lnTo>
                <a:lnTo>
                  <a:pt x="75891" y="588023"/>
                </a:lnTo>
                <a:lnTo>
                  <a:pt x="49727" y="549204"/>
                </a:lnTo>
                <a:lnTo>
                  <a:pt x="28622" y="507057"/>
                </a:lnTo>
                <a:lnTo>
                  <a:pt x="13010" y="462017"/>
                </a:lnTo>
                <a:lnTo>
                  <a:pt x="3324" y="414518"/>
                </a:lnTo>
                <a:lnTo>
                  <a:pt x="0" y="364997"/>
                </a:lnTo>
                <a:close/>
              </a:path>
            </a:pathLst>
          </a:custGeom>
          <a:ln w="25908">
            <a:solidFill>
              <a:srgbClr val="5F497A"/>
            </a:solidFill>
          </a:ln>
        </p:spPr>
        <p:txBody>
          <a:bodyPr wrap="square" lIns="0" tIns="0" rIns="0" bIns="0" rtlCol="0"/>
          <a:lstStyle/>
          <a:p>
            <a:endParaRPr/>
          </a:p>
        </p:txBody>
      </p:sp>
      <p:sp>
        <p:nvSpPr>
          <p:cNvPr id="23" name="object 23"/>
          <p:cNvSpPr/>
          <p:nvPr/>
        </p:nvSpPr>
        <p:spPr>
          <a:xfrm>
            <a:off x="1561338" y="5394197"/>
            <a:ext cx="5168265" cy="730250"/>
          </a:xfrm>
          <a:custGeom>
            <a:avLst/>
            <a:gdLst/>
            <a:ahLst/>
            <a:cxnLst/>
            <a:rect l="l" t="t" r="r" b="b"/>
            <a:pathLst>
              <a:path w="5168265" h="730250">
                <a:moveTo>
                  <a:pt x="5167884" y="0"/>
                </a:moveTo>
                <a:lnTo>
                  <a:pt x="364998" y="0"/>
                </a:lnTo>
                <a:lnTo>
                  <a:pt x="0" y="364997"/>
                </a:lnTo>
                <a:lnTo>
                  <a:pt x="364998" y="729995"/>
                </a:lnTo>
                <a:lnTo>
                  <a:pt x="5167884" y="729995"/>
                </a:lnTo>
                <a:lnTo>
                  <a:pt x="5167884" y="0"/>
                </a:lnTo>
                <a:close/>
              </a:path>
            </a:pathLst>
          </a:custGeom>
          <a:solidFill>
            <a:srgbClr val="B3A1C6"/>
          </a:solidFill>
        </p:spPr>
        <p:txBody>
          <a:bodyPr wrap="square" lIns="0" tIns="0" rIns="0" bIns="0" rtlCol="0"/>
          <a:lstStyle/>
          <a:p>
            <a:endParaRPr/>
          </a:p>
        </p:txBody>
      </p:sp>
      <p:sp>
        <p:nvSpPr>
          <p:cNvPr id="24" name="object 24"/>
          <p:cNvSpPr/>
          <p:nvPr/>
        </p:nvSpPr>
        <p:spPr>
          <a:xfrm>
            <a:off x="1561338" y="5394197"/>
            <a:ext cx="5168265" cy="730250"/>
          </a:xfrm>
          <a:custGeom>
            <a:avLst/>
            <a:gdLst/>
            <a:ahLst/>
            <a:cxnLst/>
            <a:rect l="l" t="t" r="r" b="b"/>
            <a:pathLst>
              <a:path w="5168265" h="730250">
                <a:moveTo>
                  <a:pt x="5167884" y="729995"/>
                </a:moveTo>
                <a:lnTo>
                  <a:pt x="364998" y="729995"/>
                </a:lnTo>
                <a:lnTo>
                  <a:pt x="0" y="364997"/>
                </a:lnTo>
                <a:lnTo>
                  <a:pt x="364998" y="0"/>
                </a:lnTo>
                <a:lnTo>
                  <a:pt x="5167884" y="0"/>
                </a:lnTo>
                <a:lnTo>
                  <a:pt x="5167884" y="729995"/>
                </a:lnTo>
                <a:close/>
              </a:path>
            </a:pathLst>
          </a:custGeom>
          <a:ln w="25908">
            <a:solidFill>
              <a:srgbClr val="FFFFFF"/>
            </a:solidFill>
          </a:ln>
        </p:spPr>
        <p:txBody>
          <a:bodyPr wrap="square" lIns="0" tIns="0" rIns="0" bIns="0" rtlCol="0"/>
          <a:lstStyle/>
          <a:p>
            <a:endParaRPr/>
          </a:p>
        </p:txBody>
      </p:sp>
      <p:sp>
        <p:nvSpPr>
          <p:cNvPr id="25" name="object 25"/>
          <p:cNvSpPr txBox="1"/>
          <p:nvPr/>
        </p:nvSpPr>
        <p:spPr>
          <a:xfrm>
            <a:off x="2052320" y="5363057"/>
            <a:ext cx="3988435" cy="706755"/>
          </a:xfrm>
          <a:prstGeom prst="rect">
            <a:avLst/>
          </a:prstGeom>
        </p:spPr>
        <p:txBody>
          <a:bodyPr vert="horz" wrap="square" lIns="0" tIns="65405" rIns="0" bIns="0" rtlCol="0">
            <a:spAutoFit/>
          </a:bodyPr>
          <a:lstStyle/>
          <a:p>
            <a:pPr marL="12700" marR="5080">
              <a:lnSpc>
                <a:spcPts val="2480"/>
              </a:lnSpc>
              <a:spcBef>
                <a:spcPts val="515"/>
              </a:spcBef>
            </a:pPr>
            <a:r>
              <a:rPr sz="2400" spc="-5" dirty="0">
                <a:solidFill>
                  <a:srgbClr val="FFFFFF"/>
                </a:solidFill>
                <a:latin typeface="Berlin Sans FB"/>
                <a:cs typeface="Berlin Sans FB"/>
              </a:rPr>
              <a:t>if </a:t>
            </a:r>
            <a:r>
              <a:rPr sz="2400" dirty="0">
                <a:solidFill>
                  <a:srgbClr val="FFFFFF"/>
                </a:solidFill>
                <a:latin typeface="Berlin Sans FB"/>
                <a:cs typeface="Berlin Sans FB"/>
              </a:rPr>
              <a:t>and where </a:t>
            </a:r>
            <a:r>
              <a:rPr sz="2400" spc="-5" dirty="0">
                <a:solidFill>
                  <a:srgbClr val="FFFFFF"/>
                </a:solidFill>
                <a:latin typeface="Berlin Sans FB"/>
                <a:cs typeface="Berlin Sans FB"/>
              </a:rPr>
              <a:t>improvements</a:t>
            </a:r>
            <a:r>
              <a:rPr sz="2400" spc="-75" dirty="0">
                <a:solidFill>
                  <a:srgbClr val="FFFFFF"/>
                </a:solidFill>
                <a:latin typeface="Berlin Sans FB"/>
                <a:cs typeface="Berlin Sans FB"/>
              </a:rPr>
              <a:t> </a:t>
            </a:r>
            <a:r>
              <a:rPr sz="2400" spc="-5" dirty="0">
                <a:solidFill>
                  <a:srgbClr val="FFFFFF"/>
                </a:solidFill>
                <a:latin typeface="Berlin Sans FB"/>
                <a:cs typeface="Berlin Sans FB"/>
              </a:rPr>
              <a:t>are  </a:t>
            </a:r>
            <a:r>
              <a:rPr sz="2400" dirty="0">
                <a:solidFill>
                  <a:srgbClr val="FFFFFF"/>
                </a:solidFill>
                <a:latin typeface="Berlin Sans FB"/>
                <a:cs typeface="Berlin Sans FB"/>
              </a:rPr>
              <a:t>necessary.</a:t>
            </a:r>
            <a:endParaRPr sz="2400">
              <a:latin typeface="Berlin Sans FB"/>
              <a:cs typeface="Berlin Sans FB"/>
            </a:endParaRPr>
          </a:p>
        </p:txBody>
      </p:sp>
      <p:sp>
        <p:nvSpPr>
          <p:cNvPr id="26" name="object 26"/>
          <p:cNvSpPr/>
          <p:nvPr/>
        </p:nvSpPr>
        <p:spPr>
          <a:xfrm>
            <a:off x="1197102" y="5394197"/>
            <a:ext cx="728980" cy="730250"/>
          </a:xfrm>
          <a:custGeom>
            <a:avLst/>
            <a:gdLst/>
            <a:ahLst/>
            <a:cxnLst/>
            <a:rect l="l" t="t" r="r" b="b"/>
            <a:pathLst>
              <a:path w="728980" h="730250">
                <a:moveTo>
                  <a:pt x="364235" y="0"/>
                </a:moveTo>
                <a:lnTo>
                  <a:pt x="314810" y="3332"/>
                </a:lnTo>
                <a:lnTo>
                  <a:pt x="267405" y="13040"/>
                </a:lnTo>
                <a:lnTo>
                  <a:pt x="222456" y="28688"/>
                </a:lnTo>
                <a:lnTo>
                  <a:pt x="180396" y="49840"/>
                </a:lnTo>
                <a:lnTo>
                  <a:pt x="141659" y="76062"/>
                </a:lnTo>
                <a:lnTo>
                  <a:pt x="106679" y="106918"/>
                </a:lnTo>
                <a:lnTo>
                  <a:pt x="75891" y="141972"/>
                </a:lnTo>
                <a:lnTo>
                  <a:pt x="49727" y="180791"/>
                </a:lnTo>
                <a:lnTo>
                  <a:pt x="28622" y="222938"/>
                </a:lnTo>
                <a:lnTo>
                  <a:pt x="13010" y="267978"/>
                </a:lnTo>
                <a:lnTo>
                  <a:pt x="3324" y="315477"/>
                </a:lnTo>
                <a:lnTo>
                  <a:pt x="0" y="364997"/>
                </a:lnTo>
                <a:lnTo>
                  <a:pt x="3324" y="414526"/>
                </a:lnTo>
                <a:lnTo>
                  <a:pt x="13010" y="462030"/>
                </a:lnTo>
                <a:lnTo>
                  <a:pt x="28622" y="507073"/>
                </a:lnTo>
                <a:lnTo>
                  <a:pt x="49727" y="549221"/>
                </a:lnTo>
                <a:lnTo>
                  <a:pt x="75891" y="588039"/>
                </a:lnTo>
                <a:lnTo>
                  <a:pt x="106680" y="623092"/>
                </a:lnTo>
                <a:lnTo>
                  <a:pt x="141659" y="653945"/>
                </a:lnTo>
                <a:lnTo>
                  <a:pt x="180396" y="680164"/>
                </a:lnTo>
                <a:lnTo>
                  <a:pt x="222456" y="701313"/>
                </a:lnTo>
                <a:lnTo>
                  <a:pt x="267405" y="716958"/>
                </a:lnTo>
                <a:lnTo>
                  <a:pt x="314810" y="726664"/>
                </a:lnTo>
                <a:lnTo>
                  <a:pt x="364235" y="729995"/>
                </a:lnTo>
                <a:lnTo>
                  <a:pt x="413661" y="726664"/>
                </a:lnTo>
                <a:lnTo>
                  <a:pt x="461066" y="716958"/>
                </a:lnTo>
                <a:lnTo>
                  <a:pt x="506015" y="701313"/>
                </a:lnTo>
                <a:lnTo>
                  <a:pt x="548075" y="680164"/>
                </a:lnTo>
                <a:lnTo>
                  <a:pt x="586812" y="653945"/>
                </a:lnTo>
                <a:lnTo>
                  <a:pt x="621791" y="623092"/>
                </a:lnTo>
                <a:lnTo>
                  <a:pt x="652580" y="588039"/>
                </a:lnTo>
                <a:lnTo>
                  <a:pt x="678744" y="549221"/>
                </a:lnTo>
                <a:lnTo>
                  <a:pt x="699849" y="507073"/>
                </a:lnTo>
                <a:lnTo>
                  <a:pt x="715461" y="462030"/>
                </a:lnTo>
                <a:lnTo>
                  <a:pt x="725147" y="414526"/>
                </a:lnTo>
                <a:lnTo>
                  <a:pt x="728472" y="364997"/>
                </a:lnTo>
                <a:lnTo>
                  <a:pt x="725147" y="315477"/>
                </a:lnTo>
                <a:lnTo>
                  <a:pt x="715461" y="267978"/>
                </a:lnTo>
                <a:lnTo>
                  <a:pt x="699849" y="222938"/>
                </a:lnTo>
                <a:lnTo>
                  <a:pt x="678744" y="180791"/>
                </a:lnTo>
                <a:lnTo>
                  <a:pt x="652580" y="141972"/>
                </a:lnTo>
                <a:lnTo>
                  <a:pt x="621791" y="106918"/>
                </a:lnTo>
                <a:lnTo>
                  <a:pt x="586812" y="76062"/>
                </a:lnTo>
                <a:lnTo>
                  <a:pt x="548075" y="49840"/>
                </a:lnTo>
                <a:lnTo>
                  <a:pt x="506015" y="28688"/>
                </a:lnTo>
                <a:lnTo>
                  <a:pt x="461066" y="13040"/>
                </a:lnTo>
                <a:lnTo>
                  <a:pt x="413661" y="3332"/>
                </a:lnTo>
                <a:lnTo>
                  <a:pt x="364235" y="0"/>
                </a:lnTo>
                <a:close/>
              </a:path>
            </a:pathLst>
          </a:custGeom>
          <a:solidFill>
            <a:srgbClr val="CCC1DA"/>
          </a:solidFill>
        </p:spPr>
        <p:txBody>
          <a:bodyPr wrap="square" lIns="0" tIns="0" rIns="0" bIns="0" rtlCol="0"/>
          <a:lstStyle/>
          <a:p>
            <a:endParaRPr/>
          </a:p>
        </p:txBody>
      </p:sp>
      <p:sp>
        <p:nvSpPr>
          <p:cNvPr id="27" name="object 27"/>
          <p:cNvSpPr/>
          <p:nvPr/>
        </p:nvSpPr>
        <p:spPr>
          <a:xfrm>
            <a:off x="1197102" y="5394197"/>
            <a:ext cx="728980" cy="730250"/>
          </a:xfrm>
          <a:custGeom>
            <a:avLst/>
            <a:gdLst/>
            <a:ahLst/>
            <a:cxnLst/>
            <a:rect l="l" t="t" r="r" b="b"/>
            <a:pathLst>
              <a:path w="728980" h="730250">
                <a:moveTo>
                  <a:pt x="0" y="364997"/>
                </a:moveTo>
                <a:lnTo>
                  <a:pt x="3324" y="315477"/>
                </a:lnTo>
                <a:lnTo>
                  <a:pt x="13010" y="267978"/>
                </a:lnTo>
                <a:lnTo>
                  <a:pt x="28622" y="222938"/>
                </a:lnTo>
                <a:lnTo>
                  <a:pt x="49727" y="180791"/>
                </a:lnTo>
                <a:lnTo>
                  <a:pt x="75891" y="141972"/>
                </a:lnTo>
                <a:lnTo>
                  <a:pt x="106679" y="106918"/>
                </a:lnTo>
                <a:lnTo>
                  <a:pt x="141659" y="76062"/>
                </a:lnTo>
                <a:lnTo>
                  <a:pt x="180396" y="49840"/>
                </a:lnTo>
                <a:lnTo>
                  <a:pt x="222456" y="28688"/>
                </a:lnTo>
                <a:lnTo>
                  <a:pt x="267405" y="13040"/>
                </a:lnTo>
                <a:lnTo>
                  <a:pt x="314810" y="3332"/>
                </a:lnTo>
                <a:lnTo>
                  <a:pt x="364235" y="0"/>
                </a:lnTo>
                <a:lnTo>
                  <a:pt x="413661" y="3332"/>
                </a:lnTo>
                <a:lnTo>
                  <a:pt x="461066" y="13040"/>
                </a:lnTo>
                <a:lnTo>
                  <a:pt x="506015" y="28688"/>
                </a:lnTo>
                <a:lnTo>
                  <a:pt x="548075" y="49840"/>
                </a:lnTo>
                <a:lnTo>
                  <a:pt x="586812" y="76062"/>
                </a:lnTo>
                <a:lnTo>
                  <a:pt x="621791" y="106918"/>
                </a:lnTo>
                <a:lnTo>
                  <a:pt x="652580" y="141972"/>
                </a:lnTo>
                <a:lnTo>
                  <a:pt x="678744" y="180791"/>
                </a:lnTo>
                <a:lnTo>
                  <a:pt x="699849" y="222938"/>
                </a:lnTo>
                <a:lnTo>
                  <a:pt x="715461" y="267978"/>
                </a:lnTo>
                <a:lnTo>
                  <a:pt x="725147" y="315477"/>
                </a:lnTo>
                <a:lnTo>
                  <a:pt x="728472" y="364997"/>
                </a:lnTo>
                <a:lnTo>
                  <a:pt x="725147" y="414526"/>
                </a:lnTo>
                <a:lnTo>
                  <a:pt x="715461" y="462030"/>
                </a:lnTo>
                <a:lnTo>
                  <a:pt x="699849" y="507073"/>
                </a:lnTo>
                <a:lnTo>
                  <a:pt x="678744" y="549221"/>
                </a:lnTo>
                <a:lnTo>
                  <a:pt x="652580" y="588039"/>
                </a:lnTo>
                <a:lnTo>
                  <a:pt x="621791" y="623092"/>
                </a:lnTo>
                <a:lnTo>
                  <a:pt x="586812" y="653945"/>
                </a:lnTo>
                <a:lnTo>
                  <a:pt x="548075" y="680164"/>
                </a:lnTo>
                <a:lnTo>
                  <a:pt x="506015" y="701313"/>
                </a:lnTo>
                <a:lnTo>
                  <a:pt x="461066" y="716958"/>
                </a:lnTo>
                <a:lnTo>
                  <a:pt x="413661" y="726664"/>
                </a:lnTo>
                <a:lnTo>
                  <a:pt x="364235" y="729995"/>
                </a:lnTo>
                <a:lnTo>
                  <a:pt x="314810" y="726664"/>
                </a:lnTo>
                <a:lnTo>
                  <a:pt x="267405" y="716958"/>
                </a:lnTo>
                <a:lnTo>
                  <a:pt x="222456" y="701313"/>
                </a:lnTo>
                <a:lnTo>
                  <a:pt x="180396" y="680164"/>
                </a:lnTo>
                <a:lnTo>
                  <a:pt x="141659" y="653945"/>
                </a:lnTo>
                <a:lnTo>
                  <a:pt x="106680" y="623092"/>
                </a:lnTo>
                <a:lnTo>
                  <a:pt x="75891" y="588039"/>
                </a:lnTo>
                <a:lnTo>
                  <a:pt x="49727" y="549221"/>
                </a:lnTo>
                <a:lnTo>
                  <a:pt x="28622" y="507073"/>
                </a:lnTo>
                <a:lnTo>
                  <a:pt x="13010" y="462030"/>
                </a:lnTo>
                <a:lnTo>
                  <a:pt x="3324" y="414526"/>
                </a:lnTo>
                <a:lnTo>
                  <a:pt x="0" y="364997"/>
                </a:lnTo>
                <a:close/>
              </a:path>
            </a:pathLst>
          </a:custGeom>
          <a:ln w="25907">
            <a:solidFill>
              <a:srgbClr val="5F497A"/>
            </a:solidFill>
          </a:ln>
        </p:spPr>
        <p:txBody>
          <a:bodyPr wrap="square" lIns="0" tIns="0" rIns="0" bIns="0" rtlCol="0"/>
          <a:lstStyle/>
          <a:p>
            <a:endParaRPr/>
          </a:p>
        </p:txBody>
      </p:sp>
      <p:sp>
        <p:nvSpPr>
          <p:cNvPr id="28" name="object 28"/>
          <p:cNvSpPr txBox="1"/>
          <p:nvPr/>
        </p:nvSpPr>
        <p:spPr>
          <a:xfrm>
            <a:off x="1538986" y="1701749"/>
            <a:ext cx="12509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Berlin Sans FB"/>
                <a:cs typeface="Berlin Sans FB"/>
              </a:rPr>
              <a:t>1</a:t>
            </a:r>
            <a:endParaRPr sz="2800">
              <a:latin typeface="Berlin Sans FB"/>
              <a:cs typeface="Berlin Sans FB"/>
            </a:endParaRPr>
          </a:p>
        </p:txBody>
      </p:sp>
      <p:sp>
        <p:nvSpPr>
          <p:cNvPr id="29" name="object 29"/>
          <p:cNvSpPr txBox="1"/>
          <p:nvPr/>
        </p:nvSpPr>
        <p:spPr>
          <a:xfrm>
            <a:off x="1450594" y="2626563"/>
            <a:ext cx="19812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Berlin Sans FB"/>
                <a:cs typeface="Berlin Sans FB"/>
              </a:rPr>
              <a:t>2</a:t>
            </a:r>
            <a:endParaRPr sz="2800">
              <a:latin typeface="Berlin Sans FB"/>
              <a:cs typeface="Berlin Sans FB"/>
            </a:endParaRPr>
          </a:p>
        </p:txBody>
      </p:sp>
      <p:sp>
        <p:nvSpPr>
          <p:cNvPr id="30" name="object 30"/>
          <p:cNvSpPr txBox="1"/>
          <p:nvPr/>
        </p:nvSpPr>
        <p:spPr>
          <a:xfrm>
            <a:off x="1450594" y="3607689"/>
            <a:ext cx="19304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Berlin Sans FB"/>
                <a:cs typeface="Berlin Sans FB"/>
              </a:rPr>
              <a:t>3</a:t>
            </a:r>
            <a:endParaRPr sz="2800">
              <a:latin typeface="Berlin Sans FB"/>
              <a:cs typeface="Berlin Sans FB"/>
            </a:endParaRPr>
          </a:p>
        </p:txBody>
      </p:sp>
      <p:sp>
        <p:nvSpPr>
          <p:cNvPr id="31" name="object 31"/>
          <p:cNvSpPr txBox="1"/>
          <p:nvPr/>
        </p:nvSpPr>
        <p:spPr>
          <a:xfrm>
            <a:off x="1450594" y="4522089"/>
            <a:ext cx="20320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Berlin Sans FB"/>
                <a:cs typeface="Berlin Sans FB"/>
              </a:rPr>
              <a:t>4</a:t>
            </a:r>
            <a:endParaRPr sz="2800">
              <a:latin typeface="Berlin Sans FB"/>
              <a:cs typeface="Berlin Sans FB"/>
            </a:endParaRPr>
          </a:p>
        </p:txBody>
      </p:sp>
      <p:sp>
        <p:nvSpPr>
          <p:cNvPr id="32" name="object 32"/>
          <p:cNvSpPr txBox="1"/>
          <p:nvPr/>
        </p:nvSpPr>
        <p:spPr>
          <a:xfrm>
            <a:off x="1450594" y="5523077"/>
            <a:ext cx="19494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Berlin Sans FB"/>
                <a:cs typeface="Berlin Sans FB"/>
              </a:rPr>
              <a:t>5</a:t>
            </a:r>
            <a:endParaRPr sz="2800">
              <a:latin typeface="Berlin Sans FB"/>
              <a:cs typeface="Berlin Sans FB"/>
            </a:endParaRPr>
          </a:p>
        </p:txBody>
      </p:sp>
      <p:sp>
        <p:nvSpPr>
          <p:cNvPr id="33" name="object 33"/>
          <p:cNvSpPr/>
          <p:nvPr/>
        </p:nvSpPr>
        <p:spPr>
          <a:xfrm>
            <a:off x="7086600" y="1981151"/>
            <a:ext cx="1388826" cy="23020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0407"/>
            <a:ext cx="5149215" cy="696595"/>
          </a:xfrm>
          <a:prstGeom prst="rect">
            <a:avLst/>
          </a:prstGeom>
        </p:spPr>
        <p:txBody>
          <a:bodyPr vert="horz" wrap="square" lIns="0" tIns="13335" rIns="0" bIns="0" rtlCol="0">
            <a:spAutoFit/>
          </a:bodyPr>
          <a:lstStyle/>
          <a:p>
            <a:pPr marL="12700">
              <a:lnSpc>
                <a:spcPct val="100000"/>
              </a:lnSpc>
              <a:spcBef>
                <a:spcPts val="105"/>
              </a:spcBef>
            </a:pPr>
            <a:r>
              <a:rPr sz="4400" spc="105" dirty="0"/>
              <a:t>1. </a:t>
            </a:r>
            <a:r>
              <a:rPr sz="4400" spc="120" dirty="0"/>
              <a:t>Leadership</a:t>
            </a:r>
            <a:r>
              <a:rPr sz="4400" spc="-365" dirty="0"/>
              <a:t> </a:t>
            </a:r>
            <a:r>
              <a:rPr sz="4400" spc="190" dirty="0"/>
              <a:t>(120pts)</a:t>
            </a:r>
            <a:endParaRPr sz="4400"/>
          </a:p>
        </p:txBody>
      </p:sp>
      <p:sp>
        <p:nvSpPr>
          <p:cNvPr id="3" name="object 3"/>
          <p:cNvSpPr txBox="1"/>
          <p:nvPr/>
        </p:nvSpPr>
        <p:spPr>
          <a:xfrm>
            <a:off x="535940" y="1471930"/>
            <a:ext cx="7786370" cy="2952750"/>
          </a:xfrm>
          <a:prstGeom prst="rect">
            <a:avLst/>
          </a:prstGeom>
        </p:spPr>
        <p:txBody>
          <a:bodyPr vert="horz" wrap="square" lIns="0" tIns="13335" rIns="0" bIns="0" rtlCol="0">
            <a:spAutoFit/>
          </a:bodyPr>
          <a:lstStyle/>
          <a:p>
            <a:pPr marL="527685" marR="5080" indent="-515620">
              <a:lnSpc>
                <a:spcPct val="100000"/>
              </a:lnSpc>
              <a:spcBef>
                <a:spcPts val="105"/>
              </a:spcBef>
              <a:buFont typeface="Arial"/>
              <a:buChar char="•"/>
              <a:tabLst>
                <a:tab pos="527685" algn="l"/>
                <a:tab pos="528320" algn="l"/>
              </a:tabLst>
            </a:pPr>
            <a:r>
              <a:rPr sz="3200" dirty="0">
                <a:solidFill>
                  <a:srgbClr val="404040"/>
                </a:solidFill>
                <a:latin typeface="Berlin Sans FB"/>
                <a:cs typeface="Berlin Sans FB"/>
              </a:rPr>
              <a:t>Examines HOW </a:t>
            </a:r>
            <a:r>
              <a:rPr sz="3200" spc="-5" dirty="0">
                <a:solidFill>
                  <a:srgbClr val="404040"/>
                </a:solidFill>
                <a:latin typeface="Berlin Sans FB"/>
                <a:cs typeface="Berlin Sans FB"/>
              </a:rPr>
              <a:t>your organization’s </a:t>
            </a:r>
            <a:r>
              <a:rPr sz="3200" dirty="0">
                <a:solidFill>
                  <a:srgbClr val="404040"/>
                </a:solidFill>
                <a:latin typeface="Berlin Sans FB"/>
                <a:cs typeface="Berlin Sans FB"/>
              </a:rPr>
              <a:t>senior  </a:t>
            </a:r>
            <a:r>
              <a:rPr sz="3200" spc="-5" dirty="0">
                <a:solidFill>
                  <a:srgbClr val="404040"/>
                </a:solidFill>
                <a:latin typeface="Berlin Sans FB"/>
                <a:cs typeface="Berlin Sans FB"/>
              </a:rPr>
              <a:t>leaders’ </a:t>
            </a:r>
            <a:r>
              <a:rPr sz="3200" dirty="0">
                <a:solidFill>
                  <a:srgbClr val="404040"/>
                </a:solidFill>
                <a:latin typeface="Berlin Sans FB"/>
                <a:cs typeface="Berlin Sans FB"/>
              </a:rPr>
              <a:t>personal </a:t>
            </a:r>
            <a:r>
              <a:rPr sz="3200" spc="-5" dirty="0">
                <a:solidFill>
                  <a:srgbClr val="404040"/>
                </a:solidFill>
                <a:latin typeface="Berlin Sans FB"/>
                <a:cs typeface="Berlin Sans FB"/>
              </a:rPr>
              <a:t>actions guide and </a:t>
            </a:r>
            <a:r>
              <a:rPr sz="3200" dirty="0">
                <a:solidFill>
                  <a:srgbClr val="404040"/>
                </a:solidFill>
                <a:latin typeface="Berlin Sans FB"/>
                <a:cs typeface="Berlin Sans FB"/>
              </a:rPr>
              <a:t>sustain  </a:t>
            </a:r>
            <a:r>
              <a:rPr sz="3200" spc="-5" dirty="0">
                <a:solidFill>
                  <a:srgbClr val="404040"/>
                </a:solidFill>
                <a:latin typeface="Berlin Sans FB"/>
                <a:cs typeface="Berlin Sans FB"/>
              </a:rPr>
              <a:t>your organization’s </a:t>
            </a:r>
            <a:r>
              <a:rPr sz="3200" dirty="0">
                <a:solidFill>
                  <a:srgbClr val="404040"/>
                </a:solidFill>
                <a:latin typeface="Berlin Sans FB"/>
                <a:cs typeface="Berlin Sans FB"/>
              </a:rPr>
              <a:t>governance system and  HOW </a:t>
            </a:r>
            <a:r>
              <a:rPr sz="3200" spc="-5" dirty="0">
                <a:solidFill>
                  <a:srgbClr val="404040"/>
                </a:solidFill>
                <a:latin typeface="Berlin Sans FB"/>
                <a:cs typeface="Berlin Sans FB"/>
              </a:rPr>
              <a:t>your organization fulfils its legal,  </a:t>
            </a:r>
            <a:r>
              <a:rPr sz="3200" dirty="0">
                <a:solidFill>
                  <a:srgbClr val="404040"/>
                </a:solidFill>
                <a:latin typeface="Berlin Sans FB"/>
                <a:cs typeface="Berlin Sans FB"/>
              </a:rPr>
              <a:t>ethical, </a:t>
            </a:r>
            <a:r>
              <a:rPr sz="3200" spc="-5" dirty="0">
                <a:solidFill>
                  <a:srgbClr val="404040"/>
                </a:solidFill>
                <a:latin typeface="Berlin Sans FB"/>
                <a:cs typeface="Berlin Sans FB"/>
              </a:rPr>
              <a:t>and societal responsibilities and  </a:t>
            </a:r>
            <a:r>
              <a:rPr sz="3200" dirty="0">
                <a:solidFill>
                  <a:srgbClr val="404040"/>
                </a:solidFill>
                <a:latin typeface="Berlin Sans FB"/>
                <a:cs typeface="Berlin Sans FB"/>
              </a:rPr>
              <a:t>supports </a:t>
            </a:r>
            <a:r>
              <a:rPr sz="3200" spc="-5" dirty="0">
                <a:solidFill>
                  <a:srgbClr val="404040"/>
                </a:solidFill>
                <a:latin typeface="Berlin Sans FB"/>
                <a:cs typeface="Berlin Sans FB"/>
              </a:rPr>
              <a:t>its KEY</a:t>
            </a:r>
            <a:r>
              <a:rPr sz="3200" spc="-10" dirty="0">
                <a:solidFill>
                  <a:srgbClr val="404040"/>
                </a:solidFill>
                <a:latin typeface="Berlin Sans FB"/>
                <a:cs typeface="Berlin Sans FB"/>
              </a:rPr>
              <a:t> </a:t>
            </a:r>
            <a:r>
              <a:rPr sz="3200" spc="-5" dirty="0">
                <a:solidFill>
                  <a:srgbClr val="404040"/>
                </a:solidFill>
                <a:latin typeface="Berlin Sans FB"/>
                <a:cs typeface="Berlin Sans FB"/>
              </a:rPr>
              <a:t>communities.</a:t>
            </a:r>
            <a:endParaRPr sz="3200">
              <a:latin typeface="Berlin Sans FB"/>
              <a:cs typeface="Berlin Sans FB"/>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0407"/>
            <a:ext cx="6650355" cy="696595"/>
          </a:xfrm>
          <a:prstGeom prst="rect">
            <a:avLst/>
          </a:prstGeom>
        </p:spPr>
        <p:txBody>
          <a:bodyPr vert="horz" wrap="square" lIns="0" tIns="13335" rIns="0" bIns="0" rtlCol="0">
            <a:spAutoFit/>
          </a:bodyPr>
          <a:lstStyle/>
          <a:p>
            <a:pPr marL="12700">
              <a:lnSpc>
                <a:spcPct val="100000"/>
              </a:lnSpc>
              <a:spcBef>
                <a:spcPts val="105"/>
              </a:spcBef>
            </a:pPr>
            <a:r>
              <a:rPr sz="4400" spc="105" dirty="0"/>
              <a:t>2. </a:t>
            </a:r>
            <a:r>
              <a:rPr sz="4400" spc="100" dirty="0"/>
              <a:t>Strategic </a:t>
            </a:r>
            <a:r>
              <a:rPr sz="4400" spc="170" dirty="0"/>
              <a:t>Planning </a:t>
            </a:r>
            <a:r>
              <a:rPr sz="4400" spc="250" dirty="0"/>
              <a:t>(85</a:t>
            </a:r>
            <a:r>
              <a:rPr sz="4400" spc="-745" dirty="0"/>
              <a:t> </a:t>
            </a:r>
            <a:r>
              <a:rPr sz="4400" spc="100" dirty="0"/>
              <a:t>pts)</a:t>
            </a:r>
            <a:endParaRPr sz="4400"/>
          </a:p>
        </p:txBody>
      </p:sp>
      <p:sp>
        <p:nvSpPr>
          <p:cNvPr id="3" name="object 3"/>
          <p:cNvSpPr txBox="1"/>
          <p:nvPr/>
        </p:nvSpPr>
        <p:spPr>
          <a:xfrm>
            <a:off x="535940" y="1471930"/>
            <a:ext cx="7875270" cy="2952750"/>
          </a:xfrm>
          <a:prstGeom prst="rect">
            <a:avLst/>
          </a:prstGeom>
        </p:spPr>
        <p:txBody>
          <a:bodyPr vert="horz" wrap="square" lIns="0" tIns="13335" rIns="0" bIns="0" rtlCol="0">
            <a:spAutoFit/>
          </a:bodyPr>
          <a:lstStyle/>
          <a:p>
            <a:pPr marL="527685" marR="5080" indent="-515620">
              <a:lnSpc>
                <a:spcPct val="100000"/>
              </a:lnSpc>
              <a:spcBef>
                <a:spcPts val="105"/>
              </a:spcBef>
              <a:buFont typeface="Arial"/>
              <a:buChar char="•"/>
              <a:tabLst>
                <a:tab pos="527685" algn="l"/>
                <a:tab pos="528320" algn="l"/>
              </a:tabLst>
            </a:pPr>
            <a:r>
              <a:rPr sz="3200" dirty="0">
                <a:solidFill>
                  <a:srgbClr val="404040"/>
                </a:solidFill>
                <a:latin typeface="Berlin Sans FB"/>
                <a:cs typeface="Berlin Sans FB"/>
              </a:rPr>
              <a:t>Examines HOW </a:t>
            </a:r>
            <a:r>
              <a:rPr sz="3200" spc="-5" dirty="0">
                <a:solidFill>
                  <a:srgbClr val="404040"/>
                </a:solidFill>
                <a:latin typeface="Berlin Sans FB"/>
                <a:cs typeface="Berlin Sans FB"/>
              </a:rPr>
              <a:t>your organization develops  </a:t>
            </a:r>
            <a:r>
              <a:rPr sz="3200" dirty="0">
                <a:solidFill>
                  <a:srgbClr val="404040"/>
                </a:solidFill>
                <a:latin typeface="Berlin Sans FB"/>
                <a:cs typeface="Berlin Sans FB"/>
              </a:rPr>
              <a:t>strategic </a:t>
            </a:r>
            <a:r>
              <a:rPr sz="3200" spc="-5" dirty="0">
                <a:solidFill>
                  <a:srgbClr val="404040"/>
                </a:solidFill>
                <a:latin typeface="Berlin Sans FB"/>
                <a:cs typeface="Berlin Sans FB"/>
              </a:rPr>
              <a:t>objectives </a:t>
            </a:r>
            <a:r>
              <a:rPr sz="3200" dirty="0">
                <a:solidFill>
                  <a:srgbClr val="404040"/>
                </a:solidFill>
                <a:latin typeface="Berlin Sans FB"/>
                <a:cs typeface="Berlin Sans FB"/>
              </a:rPr>
              <a:t>and </a:t>
            </a:r>
            <a:r>
              <a:rPr sz="3200" spc="-5" dirty="0">
                <a:solidFill>
                  <a:srgbClr val="404040"/>
                </a:solidFill>
                <a:latin typeface="Berlin Sans FB"/>
                <a:cs typeface="Berlin Sans FB"/>
              </a:rPr>
              <a:t>action </a:t>
            </a:r>
            <a:r>
              <a:rPr sz="3200" dirty="0">
                <a:solidFill>
                  <a:srgbClr val="404040"/>
                </a:solidFill>
                <a:latin typeface="Berlin Sans FB"/>
                <a:cs typeface="Berlin Sans FB"/>
              </a:rPr>
              <a:t>plans. </a:t>
            </a:r>
            <a:r>
              <a:rPr sz="3200" spc="-5" dirty="0">
                <a:solidFill>
                  <a:srgbClr val="404040"/>
                </a:solidFill>
                <a:latin typeface="Berlin Sans FB"/>
                <a:cs typeface="Berlin Sans FB"/>
              </a:rPr>
              <a:t>Also, it  </a:t>
            </a:r>
            <a:r>
              <a:rPr sz="3200" dirty="0">
                <a:solidFill>
                  <a:srgbClr val="404040"/>
                </a:solidFill>
                <a:latin typeface="Berlin Sans FB"/>
                <a:cs typeface="Berlin Sans FB"/>
              </a:rPr>
              <a:t>examines HOW </a:t>
            </a:r>
            <a:r>
              <a:rPr sz="3200" spc="-5" dirty="0">
                <a:solidFill>
                  <a:srgbClr val="404040"/>
                </a:solidFill>
                <a:latin typeface="Berlin Sans FB"/>
                <a:cs typeface="Berlin Sans FB"/>
              </a:rPr>
              <a:t>your </a:t>
            </a:r>
            <a:r>
              <a:rPr sz="3200" dirty="0">
                <a:solidFill>
                  <a:srgbClr val="404040"/>
                </a:solidFill>
                <a:latin typeface="Berlin Sans FB"/>
                <a:cs typeface="Berlin Sans FB"/>
              </a:rPr>
              <a:t>chosen strategic  </a:t>
            </a:r>
            <a:r>
              <a:rPr sz="3200" spc="-5" dirty="0">
                <a:solidFill>
                  <a:srgbClr val="404040"/>
                </a:solidFill>
                <a:latin typeface="Berlin Sans FB"/>
                <a:cs typeface="Berlin Sans FB"/>
              </a:rPr>
              <a:t>objectives and action </a:t>
            </a:r>
            <a:r>
              <a:rPr sz="3200" dirty="0">
                <a:solidFill>
                  <a:srgbClr val="404040"/>
                </a:solidFill>
                <a:latin typeface="Berlin Sans FB"/>
                <a:cs typeface="Berlin Sans FB"/>
              </a:rPr>
              <a:t>plans </a:t>
            </a:r>
            <a:r>
              <a:rPr sz="3200" spc="-5" dirty="0">
                <a:solidFill>
                  <a:srgbClr val="404040"/>
                </a:solidFill>
                <a:latin typeface="Berlin Sans FB"/>
                <a:cs typeface="Berlin Sans FB"/>
              </a:rPr>
              <a:t>are deployed  and changed if circumstances require, and  </a:t>
            </a:r>
            <a:r>
              <a:rPr sz="3200" dirty="0">
                <a:solidFill>
                  <a:srgbClr val="404040"/>
                </a:solidFill>
                <a:latin typeface="Berlin Sans FB"/>
                <a:cs typeface="Berlin Sans FB"/>
              </a:rPr>
              <a:t>HOW progress </a:t>
            </a:r>
            <a:r>
              <a:rPr sz="3200" spc="-5" dirty="0">
                <a:solidFill>
                  <a:srgbClr val="404040"/>
                </a:solidFill>
                <a:latin typeface="Berlin Sans FB"/>
                <a:cs typeface="Berlin Sans FB"/>
              </a:rPr>
              <a:t>is</a:t>
            </a:r>
            <a:r>
              <a:rPr sz="3200" spc="-45" dirty="0">
                <a:solidFill>
                  <a:srgbClr val="404040"/>
                </a:solidFill>
                <a:latin typeface="Berlin Sans FB"/>
                <a:cs typeface="Berlin Sans FB"/>
              </a:rPr>
              <a:t> </a:t>
            </a:r>
            <a:r>
              <a:rPr sz="3200" dirty="0">
                <a:solidFill>
                  <a:srgbClr val="404040"/>
                </a:solidFill>
                <a:latin typeface="Berlin Sans FB"/>
                <a:cs typeface="Berlin Sans FB"/>
              </a:rPr>
              <a:t>measured.</a:t>
            </a:r>
            <a:endParaRPr sz="3200">
              <a:latin typeface="Berlin Sans FB"/>
              <a:cs typeface="Berlin Sans FB"/>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0407"/>
            <a:ext cx="6103620" cy="696595"/>
          </a:xfrm>
          <a:prstGeom prst="rect">
            <a:avLst/>
          </a:prstGeom>
        </p:spPr>
        <p:txBody>
          <a:bodyPr vert="horz" wrap="square" lIns="0" tIns="13335" rIns="0" bIns="0" rtlCol="0">
            <a:spAutoFit/>
          </a:bodyPr>
          <a:lstStyle/>
          <a:p>
            <a:pPr marL="12700">
              <a:lnSpc>
                <a:spcPct val="100000"/>
              </a:lnSpc>
              <a:spcBef>
                <a:spcPts val="105"/>
              </a:spcBef>
            </a:pPr>
            <a:r>
              <a:rPr sz="4400" spc="105" dirty="0"/>
              <a:t>3. </a:t>
            </a:r>
            <a:r>
              <a:rPr sz="4400" spc="160" dirty="0"/>
              <a:t>Customer </a:t>
            </a:r>
            <a:r>
              <a:rPr sz="4400" spc="30" dirty="0"/>
              <a:t>Focus </a:t>
            </a:r>
            <a:r>
              <a:rPr sz="4400" spc="250" dirty="0"/>
              <a:t>(85</a:t>
            </a:r>
            <a:r>
              <a:rPr sz="4400" spc="-725" dirty="0"/>
              <a:t> </a:t>
            </a:r>
            <a:r>
              <a:rPr sz="4400" spc="100" dirty="0"/>
              <a:t>pts)</a:t>
            </a:r>
            <a:endParaRPr sz="4400"/>
          </a:p>
        </p:txBody>
      </p:sp>
      <p:sp>
        <p:nvSpPr>
          <p:cNvPr id="3" name="object 3"/>
          <p:cNvSpPr txBox="1"/>
          <p:nvPr/>
        </p:nvSpPr>
        <p:spPr>
          <a:xfrm>
            <a:off x="535940" y="1471930"/>
            <a:ext cx="8012430" cy="4416425"/>
          </a:xfrm>
          <a:prstGeom prst="rect">
            <a:avLst/>
          </a:prstGeom>
        </p:spPr>
        <p:txBody>
          <a:bodyPr vert="horz" wrap="square" lIns="0" tIns="13335" rIns="0" bIns="0" rtlCol="0">
            <a:spAutoFit/>
          </a:bodyPr>
          <a:lstStyle/>
          <a:p>
            <a:pPr marL="527685" marR="5080" indent="-515620">
              <a:lnSpc>
                <a:spcPct val="100000"/>
              </a:lnSpc>
              <a:spcBef>
                <a:spcPts val="105"/>
              </a:spcBef>
              <a:buFont typeface="Arial"/>
              <a:buChar char="•"/>
              <a:tabLst>
                <a:tab pos="527685" algn="l"/>
                <a:tab pos="528320" algn="l"/>
              </a:tabLst>
            </a:pPr>
            <a:r>
              <a:rPr sz="3200" dirty="0">
                <a:solidFill>
                  <a:srgbClr val="404040"/>
                </a:solidFill>
                <a:latin typeface="Berlin Sans FB"/>
                <a:cs typeface="Berlin Sans FB"/>
              </a:rPr>
              <a:t>Examines HOW </a:t>
            </a:r>
            <a:r>
              <a:rPr sz="3200" spc="-5" dirty="0">
                <a:solidFill>
                  <a:srgbClr val="404040"/>
                </a:solidFill>
                <a:latin typeface="Berlin Sans FB"/>
                <a:cs typeface="Berlin Sans FB"/>
              </a:rPr>
              <a:t>your organization </a:t>
            </a:r>
            <a:r>
              <a:rPr sz="3200" dirty="0">
                <a:solidFill>
                  <a:srgbClr val="404040"/>
                </a:solidFill>
                <a:latin typeface="Berlin Sans FB"/>
                <a:cs typeface="Berlin Sans FB"/>
              </a:rPr>
              <a:t>engages  </a:t>
            </a:r>
            <a:r>
              <a:rPr sz="3200" spc="-5" dirty="0">
                <a:solidFill>
                  <a:srgbClr val="404040"/>
                </a:solidFill>
                <a:latin typeface="Berlin Sans FB"/>
                <a:cs typeface="Berlin Sans FB"/>
              </a:rPr>
              <a:t>its </a:t>
            </a:r>
            <a:r>
              <a:rPr sz="3200" dirty="0">
                <a:solidFill>
                  <a:srgbClr val="404040"/>
                </a:solidFill>
                <a:latin typeface="Berlin Sans FB"/>
                <a:cs typeface="Berlin Sans FB"/>
              </a:rPr>
              <a:t>customer for long-term marketplace  success. This </a:t>
            </a:r>
            <a:r>
              <a:rPr sz="3200" spc="-5" dirty="0">
                <a:solidFill>
                  <a:srgbClr val="404040"/>
                </a:solidFill>
                <a:latin typeface="Berlin Sans FB"/>
                <a:cs typeface="Berlin Sans FB"/>
              </a:rPr>
              <a:t>engagement </a:t>
            </a:r>
            <a:r>
              <a:rPr sz="3200" dirty="0">
                <a:solidFill>
                  <a:srgbClr val="404040"/>
                </a:solidFill>
                <a:latin typeface="Berlin Sans FB"/>
                <a:cs typeface="Berlin Sans FB"/>
              </a:rPr>
              <a:t>strategy includes  </a:t>
            </a:r>
            <a:r>
              <a:rPr sz="3200" spc="-5" dirty="0">
                <a:solidFill>
                  <a:srgbClr val="404040"/>
                </a:solidFill>
                <a:latin typeface="Berlin Sans FB"/>
                <a:cs typeface="Berlin Sans FB"/>
              </a:rPr>
              <a:t>how your organization builds </a:t>
            </a:r>
            <a:r>
              <a:rPr sz="3200" dirty="0">
                <a:solidFill>
                  <a:srgbClr val="404040"/>
                </a:solidFill>
                <a:latin typeface="Berlin Sans FB"/>
                <a:cs typeface="Berlin Sans FB"/>
              </a:rPr>
              <a:t>a customer-  </a:t>
            </a:r>
            <a:r>
              <a:rPr sz="3200" spc="-5" dirty="0">
                <a:solidFill>
                  <a:srgbClr val="404040"/>
                </a:solidFill>
                <a:latin typeface="Berlin Sans FB"/>
                <a:cs typeface="Berlin Sans FB"/>
              </a:rPr>
              <a:t>focused culture. Also, it </a:t>
            </a:r>
            <a:r>
              <a:rPr sz="3200" dirty="0">
                <a:solidFill>
                  <a:srgbClr val="404040"/>
                </a:solidFill>
                <a:latin typeface="Berlin Sans FB"/>
                <a:cs typeface="Berlin Sans FB"/>
              </a:rPr>
              <a:t>examines </a:t>
            </a:r>
            <a:r>
              <a:rPr sz="3200" spc="-5" dirty="0">
                <a:solidFill>
                  <a:srgbClr val="404040"/>
                </a:solidFill>
                <a:latin typeface="Berlin Sans FB"/>
                <a:cs typeface="Berlin Sans FB"/>
              </a:rPr>
              <a:t>is how your  organization listens </a:t>
            </a:r>
            <a:r>
              <a:rPr sz="3200" dirty="0">
                <a:solidFill>
                  <a:srgbClr val="404040"/>
                </a:solidFill>
                <a:latin typeface="Berlin Sans FB"/>
                <a:cs typeface="Berlin Sans FB"/>
              </a:rPr>
              <a:t>to </a:t>
            </a:r>
            <a:r>
              <a:rPr sz="3200" spc="-5" dirty="0">
                <a:solidFill>
                  <a:srgbClr val="404040"/>
                </a:solidFill>
                <a:latin typeface="Berlin Sans FB"/>
                <a:cs typeface="Berlin Sans FB"/>
              </a:rPr>
              <a:t>the voice of its  customer and uses </a:t>
            </a:r>
            <a:r>
              <a:rPr sz="3200" dirty="0">
                <a:solidFill>
                  <a:srgbClr val="404040"/>
                </a:solidFill>
                <a:latin typeface="Berlin Sans FB"/>
                <a:cs typeface="Berlin Sans FB"/>
              </a:rPr>
              <a:t>this </a:t>
            </a:r>
            <a:r>
              <a:rPr sz="3200" spc="-5" dirty="0">
                <a:solidFill>
                  <a:srgbClr val="404040"/>
                </a:solidFill>
                <a:latin typeface="Berlin Sans FB"/>
                <a:cs typeface="Berlin Sans FB"/>
              </a:rPr>
              <a:t>information </a:t>
            </a:r>
            <a:r>
              <a:rPr sz="3200" spc="-10" dirty="0">
                <a:solidFill>
                  <a:srgbClr val="404040"/>
                </a:solidFill>
                <a:latin typeface="Berlin Sans FB"/>
                <a:cs typeface="Berlin Sans FB"/>
              </a:rPr>
              <a:t>to  </a:t>
            </a:r>
            <a:r>
              <a:rPr sz="3200" spc="-5" dirty="0">
                <a:solidFill>
                  <a:srgbClr val="404040"/>
                </a:solidFill>
                <a:latin typeface="Berlin Sans FB"/>
                <a:cs typeface="Berlin Sans FB"/>
              </a:rPr>
              <a:t>improve </a:t>
            </a:r>
            <a:r>
              <a:rPr sz="3200" dirty="0">
                <a:solidFill>
                  <a:srgbClr val="404040"/>
                </a:solidFill>
                <a:latin typeface="Berlin Sans FB"/>
                <a:cs typeface="Berlin Sans FB"/>
              </a:rPr>
              <a:t>and </a:t>
            </a:r>
            <a:r>
              <a:rPr sz="3200" spc="-5" dirty="0">
                <a:solidFill>
                  <a:srgbClr val="404040"/>
                </a:solidFill>
                <a:latin typeface="Berlin Sans FB"/>
                <a:cs typeface="Berlin Sans FB"/>
              </a:rPr>
              <a:t>identify opportunities for  innovation.</a:t>
            </a:r>
            <a:endParaRPr sz="3200">
              <a:latin typeface="Berlin Sans FB"/>
              <a:cs typeface="Berlin Sans FB"/>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03708"/>
            <a:ext cx="6931659" cy="1244600"/>
          </a:xfrm>
          <a:prstGeom prst="rect">
            <a:avLst/>
          </a:prstGeom>
        </p:spPr>
        <p:txBody>
          <a:bodyPr vert="horz" wrap="square" lIns="0" tIns="12065" rIns="0" bIns="0" rtlCol="0">
            <a:spAutoFit/>
          </a:bodyPr>
          <a:lstStyle/>
          <a:p>
            <a:pPr marL="12700" marR="5080">
              <a:lnSpc>
                <a:spcPct val="100000"/>
              </a:lnSpc>
              <a:spcBef>
                <a:spcPts val="95"/>
              </a:spcBef>
            </a:pPr>
            <a:r>
              <a:rPr spc="95" dirty="0"/>
              <a:t>4. </a:t>
            </a:r>
            <a:r>
              <a:rPr spc="150" dirty="0"/>
              <a:t>Measurement, </a:t>
            </a:r>
            <a:r>
              <a:rPr spc="35" dirty="0"/>
              <a:t>Analysis </a:t>
            </a:r>
            <a:r>
              <a:rPr spc="245" dirty="0"/>
              <a:t>and  </a:t>
            </a:r>
            <a:r>
              <a:rPr spc="85" dirty="0"/>
              <a:t>Knowledge </a:t>
            </a:r>
            <a:r>
              <a:rPr spc="190" dirty="0"/>
              <a:t>Management </a:t>
            </a:r>
            <a:r>
              <a:rPr spc="225" dirty="0"/>
              <a:t>(90</a:t>
            </a:r>
            <a:r>
              <a:rPr spc="-484" dirty="0"/>
              <a:t> </a:t>
            </a:r>
            <a:r>
              <a:rPr spc="95" dirty="0"/>
              <a:t>pts)</a:t>
            </a:r>
          </a:p>
        </p:txBody>
      </p:sp>
      <p:sp>
        <p:nvSpPr>
          <p:cNvPr id="3" name="object 3"/>
          <p:cNvSpPr txBox="1"/>
          <p:nvPr/>
        </p:nvSpPr>
        <p:spPr>
          <a:xfrm>
            <a:off x="535940" y="1471930"/>
            <a:ext cx="8055609" cy="3928745"/>
          </a:xfrm>
          <a:prstGeom prst="rect">
            <a:avLst/>
          </a:prstGeom>
        </p:spPr>
        <p:txBody>
          <a:bodyPr vert="horz" wrap="square" lIns="0" tIns="13335" rIns="0" bIns="0" rtlCol="0">
            <a:spAutoFit/>
          </a:bodyPr>
          <a:lstStyle/>
          <a:p>
            <a:pPr marL="527685" marR="5080" indent="-515620">
              <a:lnSpc>
                <a:spcPct val="100000"/>
              </a:lnSpc>
              <a:spcBef>
                <a:spcPts val="105"/>
              </a:spcBef>
              <a:buFont typeface="Arial"/>
              <a:buChar char="•"/>
              <a:tabLst>
                <a:tab pos="527685" algn="l"/>
                <a:tab pos="528320" algn="l"/>
              </a:tabLst>
            </a:pPr>
            <a:r>
              <a:rPr sz="3200" dirty="0">
                <a:solidFill>
                  <a:srgbClr val="404040"/>
                </a:solidFill>
                <a:latin typeface="Berlin Sans FB"/>
                <a:cs typeface="Berlin Sans FB"/>
              </a:rPr>
              <a:t>Examines </a:t>
            </a:r>
            <a:r>
              <a:rPr sz="3200" spc="-5" dirty="0">
                <a:solidFill>
                  <a:srgbClr val="404040"/>
                </a:solidFill>
                <a:latin typeface="Berlin Sans FB"/>
                <a:cs typeface="Berlin Sans FB"/>
              </a:rPr>
              <a:t>how your organization </a:t>
            </a:r>
            <a:r>
              <a:rPr sz="3200" dirty="0">
                <a:solidFill>
                  <a:srgbClr val="404040"/>
                </a:solidFill>
                <a:latin typeface="Berlin Sans FB"/>
                <a:cs typeface="Berlin Sans FB"/>
              </a:rPr>
              <a:t>selects,  </a:t>
            </a:r>
            <a:r>
              <a:rPr sz="3200" spc="-5" dirty="0">
                <a:solidFill>
                  <a:srgbClr val="404040"/>
                </a:solidFill>
                <a:latin typeface="Berlin Sans FB"/>
                <a:cs typeface="Berlin Sans FB"/>
              </a:rPr>
              <a:t>gathers, analyzes, </a:t>
            </a:r>
            <a:r>
              <a:rPr sz="3200" dirty="0">
                <a:solidFill>
                  <a:srgbClr val="404040"/>
                </a:solidFill>
                <a:latin typeface="Berlin Sans FB"/>
                <a:cs typeface="Berlin Sans FB"/>
              </a:rPr>
              <a:t>manages, </a:t>
            </a:r>
            <a:r>
              <a:rPr sz="3200" spc="-5" dirty="0">
                <a:solidFill>
                  <a:srgbClr val="404040"/>
                </a:solidFill>
                <a:latin typeface="Berlin Sans FB"/>
                <a:cs typeface="Berlin Sans FB"/>
              </a:rPr>
              <a:t>and improves its  data, information, and knowledge, assets,  and how </a:t>
            </a:r>
            <a:r>
              <a:rPr sz="3200" dirty="0">
                <a:solidFill>
                  <a:srgbClr val="404040"/>
                </a:solidFill>
                <a:latin typeface="Berlin Sans FB"/>
                <a:cs typeface="Berlin Sans FB"/>
              </a:rPr>
              <a:t>it manages </a:t>
            </a:r>
            <a:r>
              <a:rPr sz="3200" spc="-5" dirty="0">
                <a:solidFill>
                  <a:srgbClr val="404040"/>
                </a:solidFill>
                <a:latin typeface="Berlin Sans FB"/>
                <a:cs typeface="Berlin Sans FB"/>
              </a:rPr>
              <a:t>its information  </a:t>
            </a:r>
            <a:r>
              <a:rPr sz="3200" dirty="0">
                <a:solidFill>
                  <a:srgbClr val="404040"/>
                </a:solidFill>
                <a:latin typeface="Berlin Sans FB"/>
                <a:cs typeface="Berlin Sans FB"/>
              </a:rPr>
              <a:t>technology. </a:t>
            </a:r>
            <a:r>
              <a:rPr sz="3200" spc="-5" dirty="0">
                <a:solidFill>
                  <a:srgbClr val="404040"/>
                </a:solidFill>
                <a:latin typeface="Berlin Sans FB"/>
                <a:cs typeface="Berlin Sans FB"/>
              </a:rPr>
              <a:t>This also </a:t>
            </a:r>
            <a:r>
              <a:rPr sz="3200" dirty="0">
                <a:solidFill>
                  <a:srgbClr val="404040"/>
                </a:solidFill>
                <a:latin typeface="Berlin Sans FB"/>
                <a:cs typeface="Berlin Sans FB"/>
              </a:rPr>
              <a:t>includes the  examination </a:t>
            </a:r>
            <a:r>
              <a:rPr sz="3200" spc="-5" dirty="0">
                <a:solidFill>
                  <a:srgbClr val="404040"/>
                </a:solidFill>
                <a:latin typeface="Berlin Sans FB"/>
                <a:cs typeface="Berlin Sans FB"/>
              </a:rPr>
              <a:t>of how your organization  </a:t>
            </a:r>
            <a:r>
              <a:rPr sz="3200" dirty="0">
                <a:solidFill>
                  <a:srgbClr val="404040"/>
                </a:solidFill>
                <a:latin typeface="Berlin Sans FB"/>
                <a:cs typeface="Berlin Sans FB"/>
              </a:rPr>
              <a:t>reviews </a:t>
            </a:r>
            <a:r>
              <a:rPr sz="3200" spc="-5" dirty="0">
                <a:solidFill>
                  <a:srgbClr val="404040"/>
                </a:solidFill>
                <a:latin typeface="Berlin Sans FB"/>
                <a:cs typeface="Berlin Sans FB"/>
              </a:rPr>
              <a:t>and uses </a:t>
            </a:r>
            <a:r>
              <a:rPr sz="3200" dirty="0">
                <a:solidFill>
                  <a:srgbClr val="404040"/>
                </a:solidFill>
                <a:latin typeface="Berlin Sans FB"/>
                <a:cs typeface="Berlin Sans FB"/>
              </a:rPr>
              <a:t>reviews to </a:t>
            </a:r>
            <a:r>
              <a:rPr sz="3200" spc="-5" dirty="0">
                <a:solidFill>
                  <a:srgbClr val="404040"/>
                </a:solidFill>
                <a:latin typeface="Berlin Sans FB"/>
                <a:cs typeface="Berlin Sans FB"/>
              </a:rPr>
              <a:t>improve its  </a:t>
            </a:r>
            <a:r>
              <a:rPr sz="3200" dirty="0">
                <a:solidFill>
                  <a:srgbClr val="404040"/>
                </a:solidFill>
                <a:latin typeface="Berlin Sans FB"/>
                <a:cs typeface="Berlin Sans FB"/>
              </a:rPr>
              <a:t>performance.</a:t>
            </a:r>
            <a:endParaRPr sz="3200">
              <a:latin typeface="Berlin Sans FB"/>
              <a:cs typeface="Berlin Sans FB"/>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0407"/>
            <a:ext cx="6380480" cy="696595"/>
          </a:xfrm>
          <a:prstGeom prst="rect">
            <a:avLst/>
          </a:prstGeom>
        </p:spPr>
        <p:txBody>
          <a:bodyPr vert="horz" wrap="square" lIns="0" tIns="13335" rIns="0" bIns="0" rtlCol="0">
            <a:spAutoFit/>
          </a:bodyPr>
          <a:lstStyle/>
          <a:p>
            <a:pPr marL="12700">
              <a:lnSpc>
                <a:spcPct val="100000"/>
              </a:lnSpc>
              <a:spcBef>
                <a:spcPts val="105"/>
              </a:spcBef>
            </a:pPr>
            <a:r>
              <a:rPr sz="4400" spc="105" dirty="0"/>
              <a:t>5. </a:t>
            </a:r>
            <a:r>
              <a:rPr sz="4400" spc="180" dirty="0"/>
              <a:t>Workforce </a:t>
            </a:r>
            <a:r>
              <a:rPr sz="4400" spc="30" dirty="0"/>
              <a:t>Focus </a:t>
            </a:r>
            <a:r>
              <a:rPr sz="4400" spc="250" dirty="0"/>
              <a:t>(85</a:t>
            </a:r>
            <a:r>
              <a:rPr sz="4400" spc="-735" dirty="0"/>
              <a:t> </a:t>
            </a:r>
            <a:r>
              <a:rPr sz="4400" spc="100" dirty="0"/>
              <a:t>pts)</a:t>
            </a:r>
            <a:endParaRPr sz="4400"/>
          </a:p>
        </p:txBody>
      </p:sp>
      <p:sp>
        <p:nvSpPr>
          <p:cNvPr id="3" name="object 3"/>
          <p:cNvSpPr txBox="1"/>
          <p:nvPr/>
        </p:nvSpPr>
        <p:spPr>
          <a:xfrm>
            <a:off x="535940" y="1471930"/>
            <a:ext cx="8065134" cy="4416425"/>
          </a:xfrm>
          <a:prstGeom prst="rect">
            <a:avLst/>
          </a:prstGeom>
        </p:spPr>
        <p:txBody>
          <a:bodyPr vert="horz" wrap="square" lIns="0" tIns="13335" rIns="0" bIns="0" rtlCol="0">
            <a:spAutoFit/>
          </a:bodyPr>
          <a:lstStyle/>
          <a:p>
            <a:pPr marL="527685" marR="5080" indent="-515620">
              <a:lnSpc>
                <a:spcPct val="100000"/>
              </a:lnSpc>
              <a:spcBef>
                <a:spcPts val="105"/>
              </a:spcBef>
              <a:buFont typeface="Arial"/>
              <a:buChar char="•"/>
              <a:tabLst>
                <a:tab pos="527685" algn="l"/>
                <a:tab pos="528320" algn="l"/>
              </a:tabLst>
            </a:pPr>
            <a:r>
              <a:rPr sz="3200" dirty="0">
                <a:solidFill>
                  <a:srgbClr val="404040"/>
                </a:solidFill>
                <a:latin typeface="Berlin Sans FB"/>
                <a:cs typeface="Berlin Sans FB"/>
              </a:rPr>
              <a:t>Examines </a:t>
            </a:r>
            <a:r>
              <a:rPr sz="3200" spc="-5" dirty="0">
                <a:solidFill>
                  <a:srgbClr val="404040"/>
                </a:solidFill>
                <a:latin typeface="Berlin Sans FB"/>
                <a:cs typeface="Berlin Sans FB"/>
              </a:rPr>
              <a:t>how your organization </a:t>
            </a:r>
            <a:r>
              <a:rPr sz="3200" dirty="0">
                <a:solidFill>
                  <a:srgbClr val="404040"/>
                </a:solidFill>
                <a:latin typeface="Berlin Sans FB"/>
                <a:cs typeface="Berlin Sans FB"/>
              </a:rPr>
              <a:t>engages,  manages, </a:t>
            </a:r>
            <a:r>
              <a:rPr sz="3200" spc="-5" dirty="0">
                <a:solidFill>
                  <a:srgbClr val="404040"/>
                </a:solidFill>
                <a:latin typeface="Berlin Sans FB"/>
                <a:cs typeface="Berlin Sans FB"/>
              </a:rPr>
              <a:t>and develops your workforce </a:t>
            </a:r>
            <a:r>
              <a:rPr sz="3200" dirty="0">
                <a:solidFill>
                  <a:srgbClr val="404040"/>
                </a:solidFill>
                <a:latin typeface="Berlin Sans FB"/>
                <a:cs typeface="Berlin Sans FB"/>
              </a:rPr>
              <a:t>to  utilize </a:t>
            </a:r>
            <a:r>
              <a:rPr sz="3200" spc="-5" dirty="0">
                <a:solidFill>
                  <a:srgbClr val="404040"/>
                </a:solidFill>
                <a:latin typeface="Berlin Sans FB"/>
                <a:cs typeface="Berlin Sans FB"/>
              </a:rPr>
              <a:t>its </a:t>
            </a:r>
            <a:r>
              <a:rPr sz="3200" dirty="0">
                <a:solidFill>
                  <a:srgbClr val="404040"/>
                </a:solidFill>
                <a:latin typeface="Berlin Sans FB"/>
                <a:cs typeface="Berlin Sans FB"/>
              </a:rPr>
              <a:t>full potential </a:t>
            </a:r>
            <a:r>
              <a:rPr sz="3200" spc="-5" dirty="0">
                <a:solidFill>
                  <a:srgbClr val="404040"/>
                </a:solidFill>
                <a:latin typeface="Berlin Sans FB"/>
                <a:cs typeface="Berlin Sans FB"/>
              </a:rPr>
              <a:t>in </a:t>
            </a:r>
            <a:r>
              <a:rPr sz="3200" dirty="0">
                <a:solidFill>
                  <a:srgbClr val="404040"/>
                </a:solidFill>
                <a:latin typeface="Berlin Sans FB"/>
                <a:cs typeface="Berlin Sans FB"/>
              </a:rPr>
              <a:t>alignment with  </a:t>
            </a:r>
            <a:r>
              <a:rPr sz="3200" spc="-5" dirty="0">
                <a:solidFill>
                  <a:srgbClr val="404040"/>
                </a:solidFill>
                <a:latin typeface="Berlin Sans FB"/>
                <a:cs typeface="Berlin Sans FB"/>
              </a:rPr>
              <a:t>your organization’s overall </a:t>
            </a:r>
            <a:r>
              <a:rPr sz="3200" dirty="0">
                <a:solidFill>
                  <a:srgbClr val="404040"/>
                </a:solidFill>
                <a:latin typeface="Berlin Sans FB"/>
                <a:cs typeface="Berlin Sans FB"/>
              </a:rPr>
              <a:t>mission, strategy,  </a:t>
            </a:r>
            <a:r>
              <a:rPr sz="3200" spc="-5" dirty="0">
                <a:solidFill>
                  <a:srgbClr val="404040"/>
                </a:solidFill>
                <a:latin typeface="Berlin Sans FB"/>
                <a:cs typeface="Berlin Sans FB"/>
              </a:rPr>
              <a:t>and action </a:t>
            </a:r>
            <a:r>
              <a:rPr sz="3200" dirty="0">
                <a:solidFill>
                  <a:srgbClr val="404040"/>
                </a:solidFill>
                <a:latin typeface="Berlin Sans FB"/>
                <a:cs typeface="Berlin Sans FB"/>
              </a:rPr>
              <a:t>plans. </a:t>
            </a:r>
            <a:r>
              <a:rPr sz="3200" spc="-5" dirty="0">
                <a:solidFill>
                  <a:srgbClr val="404040"/>
                </a:solidFill>
                <a:latin typeface="Berlin Sans FB"/>
                <a:cs typeface="Berlin Sans FB"/>
              </a:rPr>
              <a:t>The </a:t>
            </a:r>
            <a:r>
              <a:rPr sz="3200" dirty="0">
                <a:solidFill>
                  <a:srgbClr val="404040"/>
                </a:solidFill>
                <a:latin typeface="Berlin Sans FB"/>
                <a:cs typeface="Berlin Sans FB"/>
              </a:rPr>
              <a:t>category examines  </a:t>
            </a:r>
            <a:r>
              <a:rPr sz="3200" spc="-5" dirty="0">
                <a:solidFill>
                  <a:srgbClr val="404040"/>
                </a:solidFill>
                <a:latin typeface="Berlin Sans FB"/>
                <a:cs typeface="Berlin Sans FB"/>
              </a:rPr>
              <a:t>your ability </a:t>
            </a:r>
            <a:r>
              <a:rPr sz="3200" dirty="0">
                <a:solidFill>
                  <a:srgbClr val="404040"/>
                </a:solidFill>
                <a:latin typeface="Berlin Sans FB"/>
                <a:cs typeface="Berlin Sans FB"/>
              </a:rPr>
              <a:t>to assess </a:t>
            </a:r>
            <a:r>
              <a:rPr sz="3200" spc="-5" dirty="0">
                <a:solidFill>
                  <a:srgbClr val="404040"/>
                </a:solidFill>
                <a:latin typeface="Berlin Sans FB"/>
                <a:cs typeface="Berlin Sans FB"/>
              </a:rPr>
              <a:t>workforce capability  and capacity </a:t>
            </a:r>
            <a:r>
              <a:rPr sz="3200" dirty="0">
                <a:solidFill>
                  <a:srgbClr val="404040"/>
                </a:solidFill>
                <a:latin typeface="Berlin Sans FB"/>
                <a:cs typeface="Berlin Sans FB"/>
              </a:rPr>
              <a:t>needs </a:t>
            </a:r>
            <a:r>
              <a:rPr sz="3200" spc="-5" dirty="0">
                <a:solidFill>
                  <a:srgbClr val="404040"/>
                </a:solidFill>
                <a:latin typeface="Berlin Sans FB"/>
                <a:cs typeface="Berlin Sans FB"/>
              </a:rPr>
              <a:t>and </a:t>
            </a:r>
            <a:r>
              <a:rPr sz="3200" spc="-10" dirty="0">
                <a:solidFill>
                  <a:srgbClr val="404040"/>
                </a:solidFill>
                <a:latin typeface="Berlin Sans FB"/>
                <a:cs typeface="Berlin Sans FB"/>
              </a:rPr>
              <a:t>to </a:t>
            </a:r>
            <a:r>
              <a:rPr sz="3200" spc="-5" dirty="0">
                <a:solidFill>
                  <a:srgbClr val="404040"/>
                </a:solidFill>
                <a:latin typeface="Berlin Sans FB"/>
                <a:cs typeface="Berlin Sans FB"/>
              </a:rPr>
              <a:t>build </a:t>
            </a:r>
            <a:r>
              <a:rPr sz="3200" dirty="0">
                <a:solidFill>
                  <a:srgbClr val="404040"/>
                </a:solidFill>
                <a:latin typeface="Berlin Sans FB"/>
                <a:cs typeface="Berlin Sans FB"/>
              </a:rPr>
              <a:t>a </a:t>
            </a:r>
            <a:r>
              <a:rPr sz="3200" spc="-5" dirty="0">
                <a:solidFill>
                  <a:srgbClr val="404040"/>
                </a:solidFill>
                <a:latin typeface="Berlin Sans FB"/>
                <a:cs typeface="Berlin Sans FB"/>
              </a:rPr>
              <a:t>workforce  </a:t>
            </a:r>
            <a:r>
              <a:rPr sz="3200" dirty="0">
                <a:solidFill>
                  <a:srgbClr val="404040"/>
                </a:solidFill>
                <a:latin typeface="Berlin Sans FB"/>
                <a:cs typeface="Berlin Sans FB"/>
              </a:rPr>
              <a:t>environment conducive to </a:t>
            </a:r>
            <a:r>
              <a:rPr sz="3200" spc="-5" dirty="0">
                <a:solidFill>
                  <a:srgbClr val="404040"/>
                </a:solidFill>
                <a:latin typeface="Berlin Sans FB"/>
                <a:cs typeface="Berlin Sans FB"/>
              </a:rPr>
              <a:t>high  </a:t>
            </a:r>
            <a:r>
              <a:rPr sz="3200" dirty="0">
                <a:solidFill>
                  <a:srgbClr val="404040"/>
                </a:solidFill>
                <a:latin typeface="Berlin Sans FB"/>
                <a:cs typeface="Berlin Sans FB"/>
              </a:rPr>
              <a:t>performance.</a:t>
            </a:r>
            <a:endParaRPr sz="3200">
              <a:latin typeface="Berlin Sans FB"/>
              <a:cs typeface="Berlin Sans FB"/>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0407"/>
            <a:ext cx="7302500" cy="696595"/>
          </a:xfrm>
          <a:prstGeom prst="rect">
            <a:avLst/>
          </a:prstGeom>
        </p:spPr>
        <p:txBody>
          <a:bodyPr vert="horz" wrap="square" lIns="0" tIns="13335" rIns="0" bIns="0" rtlCol="0">
            <a:spAutoFit/>
          </a:bodyPr>
          <a:lstStyle/>
          <a:p>
            <a:pPr marL="12700">
              <a:lnSpc>
                <a:spcPct val="100000"/>
              </a:lnSpc>
              <a:spcBef>
                <a:spcPts val="105"/>
              </a:spcBef>
            </a:pPr>
            <a:r>
              <a:rPr sz="4400" spc="105" dirty="0"/>
              <a:t>6.</a:t>
            </a:r>
            <a:r>
              <a:rPr sz="4400" spc="-95" dirty="0"/>
              <a:t> </a:t>
            </a:r>
            <a:r>
              <a:rPr sz="4400" spc="70" dirty="0"/>
              <a:t>Process</a:t>
            </a:r>
            <a:r>
              <a:rPr sz="4400" spc="-125" dirty="0"/>
              <a:t> </a:t>
            </a:r>
            <a:r>
              <a:rPr sz="4400" spc="215" dirty="0"/>
              <a:t>Management</a:t>
            </a:r>
            <a:r>
              <a:rPr sz="4400" spc="-135" dirty="0"/>
              <a:t> </a:t>
            </a:r>
            <a:r>
              <a:rPr sz="4400" spc="250" dirty="0"/>
              <a:t>(85</a:t>
            </a:r>
            <a:r>
              <a:rPr sz="4400" spc="-105" dirty="0"/>
              <a:t> </a:t>
            </a:r>
            <a:r>
              <a:rPr sz="4400" spc="100" dirty="0"/>
              <a:t>pts)</a:t>
            </a:r>
            <a:endParaRPr sz="4400"/>
          </a:p>
        </p:txBody>
      </p:sp>
      <p:sp>
        <p:nvSpPr>
          <p:cNvPr id="3" name="object 3"/>
          <p:cNvSpPr txBox="1"/>
          <p:nvPr/>
        </p:nvSpPr>
        <p:spPr>
          <a:xfrm>
            <a:off x="535940" y="1471930"/>
            <a:ext cx="7979409" cy="3440429"/>
          </a:xfrm>
          <a:prstGeom prst="rect">
            <a:avLst/>
          </a:prstGeom>
        </p:spPr>
        <p:txBody>
          <a:bodyPr vert="horz" wrap="square" lIns="0" tIns="13335" rIns="0" bIns="0" rtlCol="0">
            <a:spAutoFit/>
          </a:bodyPr>
          <a:lstStyle/>
          <a:p>
            <a:pPr marL="527685" marR="5080" indent="-515620">
              <a:lnSpc>
                <a:spcPct val="100000"/>
              </a:lnSpc>
              <a:spcBef>
                <a:spcPts val="105"/>
              </a:spcBef>
              <a:buFont typeface="Arial"/>
              <a:buChar char="•"/>
              <a:tabLst>
                <a:tab pos="527685" algn="l"/>
                <a:tab pos="528320" algn="l"/>
              </a:tabLst>
            </a:pPr>
            <a:r>
              <a:rPr sz="3200" dirty="0">
                <a:solidFill>
                  <a:srgbClr val="404040"/>
                </a:solidFill>
                <a:latin typeface="Berlin Sans FB"/>
                <a:cs typeface="Berlin Sans FB"/>
              </a:rPr>
              <a:t>Examines </a:t>
            </a:r>
            <a:r>
              <a:rPr sz="3200" spc="-5" dirty="0">
                <a:solidFill>
                  <a:srgbClr val="404040"/>
                </a:solidFill>
                <a:latin typeface="Berlin Sans FB"/>
                <a:cs typeface="Berlin Sans FB"/>
              </a:rPr>
              <a:t>how your organization </a:t>
            </a:r>
            <a:r>
              <a:rPr sz="3200" dirty="0">
                <a:solidFill>
                  <a:srgbClr val="404040"/>
                </a:solidFill>
                <a:latin typeface="Berlin Sans FB"/>
                <a:cs typeface="Berlin Sans FB"/>
              </a:rPr>
              <a:t>designs </a:t>
            </a:r>
            <a:r>
              <a:rPr sz="3200" spc="-5" dirty="0">
                <a:solidFill>
                  <a:srgbClr val="404040"/>
                </a:solidFill>
                <a:latin typeface="Berlin Sans FB"/>
                <a:cs typeface="Berlin Sans FB"/>
              </a:rPr>
              <a:t>its  </a:t>
            </a:r>
            <a:r>
              <a:rPr sz="3200" dirty="0">
                <a:solidFill>
                  <a:srgbClr val="404040"/>
                </a:solidFill>
                <a:latin typeface="Berlin Sans FB"/>
                <a:cs typeface="Berlin Sans FB"/>
              </a:rPr>
              <a:t>work systems and </a:t>
            </a:r>
            <a:r>
              <a:rPr sz="3200" spc="-5" dirty="0">
                <a:solidFill>
                  <a:srgbClr val="404040"/>
                </a:solidFill>
                <a:latin typeface="Berlin Sans FB"/>
                <a:cs typeface="Berlin Sans FB"/>
              </a:rPr>
              <a:t>how it designs, </a:t>
            </a:r>
            <a:r>
              <a:rPr sz="3200" dirty="0">
                <a:solidFill>
                  <a:srgbClr val="404040"/>
                </a:solidFill>
                <a:latin typeface="Berlin Sans FB"/>
                <a:cs typeface="Berlin Sans FB"/>
              </a:rPr>
              <a:t>manages,  </a:t>
            </a:r>
            <a:r>
              <a:rPr sz="3200" spc="-5" dirty="0">
                <a:solidFill>
                  <a:srgbClr val="404040"/>
                </a:solidFill>
                <a:latin typeface="Berlin Sans FB"/>
                <a:cs typeface="Berlin Sans FB"/>
              </a:rPr>
              <a:t>and improves its </a:t>
            </a:r>
            <a:r>
              <a:rPr sz="3200" dirty="0">
                <a:solidFill>
                  <a:srgbClr val="404040"/>
                </a:solidFill>
                <a:latin typeface="Berlin Sans FB"/>
                <a:cs typeface="Berlin Sans FB"/>
              </a:rPr>
              <a:t>key processes fro  </a:t>
            </a:r>
            <a:r>
              <a:rPr sz="3200" spc="-5" dirty="0">
                <a:solidFill>
                  <a:srgbClr val="404040"/>
                </a:solidFill>
                <a:latin typeface="Berlin Sans FB"/>
                <a:cs typeface="Berlin Sans FB"/>
              </a:rPr>
              <a:t>implementing </a:t>
            </a:r>
            <a:r>
              <a:rPr sz="3200" dirty="0">
                <a:solidFill>
                  <a:srgbClr val="404040"/>
                </a:solidFill>
                <a:latin typeface="Berlin Sans FB"/>
                <a:cs typeface="Berlin Sans FB"/>
              </a:rPr>
              <a:t>those work systems to deliver  </a:t>
            </a:r>
            <a:r>
              <a:rPr sz="3200" spc="-5" dirty="0">
                <a:solidFill>
                  <a:srgbClr val="404040"/>
                </a:solidFill>
                <a:latin typeface="Berlin Sans FB"/>
                <a:cs typeface="Berlin Sans FB"/>
              </a:rPr>
              <a:t>customer </a:t>
            </a:r>
            <a:r>
              <a:rPr sz="3200" dirty="0">
                <a:solidFill>
                  <a:srgbClr val="404040"/>
                </a:solidFill>
                <a:latin typeface="Berlin Sans FB"/>
                <a:cs typeface="Berlin Sans FB"/>
              </a:rPr>
              <a:t>value </a:t>
            </a:r>
            <a:r>
              <a:rPr sz="3200" spc="-5" dirty="0">
                <a:solidFill>
                  <a:srgbClr val="404040"/>
                </a:solidFill>
                <a:latin typeface="Berlin Sans FB"/>
                <a:cs typeface="Berlin Sans FB"/>
              </a:rPr>
              <a:t>and achieve organizational  </a:t>
            </a:r>
            <a:r>
              <a:rPr sz="3200" dirty="0">
                <a:solidFill>
                  <a:srgbClr val="404040"/>
                </a:solidFill>
                <a:latin typeface="Berlin Sans FB"/>
                <a:cs typeface="Berlin Sans FB"/>
              </a:rPr>
              <a:t>success </a:t>
            </a:r>
            <a:r>
              <a:rPr sz="3200" spc="-5" dirty="0">
                <a:solidFill>
                  <a:srgbClr val="404040"/>
                </a:solidFill>
                <a:latin typeface="Berlin Sans FB"/>
                <a:cs typeface="Berlin Sans FB"/>
              </a:rPr>
              <a:t>and sustainability. Also </a:t>
            </a:r>
            <a:r>
              <a:rPr sz="3200" dirty="0">
                <a:solidFill>
                  <a:srgbClr val="404040"/>
                </a:solidFill>
                <a:latin typeface="Berlin Sans FB"/>
                <a:cs typeface="Berlin Sans FB"/>
              </a:rPr>
              <a:t>examine </a:t>
            </a:r>
            <a:r>
              <a:rPr sz="3200" spc="-5" dirty="0">
                <a:solidFill>
                  <a:srgbClr val="404040"/>
                </a:solidFill>
                <a:latin typeface="Berlin Sans FB"/>
                <a:cs typeface="Berlin Sans FB"/>
              </a:rPr>
              <a:t>your  </a:t>
            </a:r>
            <a:r>
              <a:rPr sz="3200" dirty="0">
                <a:solidFill>
                  <a:srgbClr val="404040"/>
                </a:solidFill>
                <a:latin typeface="Berlin Sans FB"/>
                <a:cs typeface="Berlin Sans FB"/>
              </a:rPr>
              <a:t>readiness </a:t>
            </a:r>
            <a:r>
              <a:rPr sz="3200" spc="-5" dirty="0">
                <a:solidFill>
                  <a:srgbClr val="404040"/>
                </a:solidFill>
                <a:latin typeface="Berlin Sans FB"/>
                <a:cs typeface="Berlin Sans FB"/>
              </a:rPr>
              <a:t>for</a:t>
            </a:r>
            <a:r>
              <a:rPr sz="3200" spc="-35" dirty="0">
                <a:solidFill>
                  <a:srgbClr val="404040"/>
                </a:solidFill>
                <a:latin typeface="Berlin Sans FB"/>
                <a:cs typeface="Berlin Sans FB"/>
              </a:rPr>
              <a:t> </a:t>
            </a:r>
            <a:r>
              <a:rPr sz="3200" dirty="0">
                <a:solidFill>
                  <a:srgbClr val="404040"/>
                </a:solidFill>
                <a:latin typeface="Berlin Sans FB"/>
                <a:cs typeface="Berlin Sans FB"/>
              </a:rPr>
              <a:t>emergencies.</a:t>
            </a:r>
            <a:endParaRPr sz="3200">
              <a:latin typeface="Berlin Sans FB"/>
              <a:cs typeface="Berlin Sans F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70407"/>
            <a:ext cx="4378325" cy="696595"/>
          </a:xfrm>
          <a:prstGeom prst="rect">
            <a:avLst/>
          </a:prstGeom>
        </p:spPr>
        <p:txBody>
          <a:bodyPr vert="horz" wrap="square" lIns="0" tIns="13335" rIns="0" bIns="0" rtlCol="0">
            <a:spAutoFit/>
          </a:bodyPr>
          <a:lstStyle/>
          <a:p>
            <a:pPr marL="12700">
              <a:lnSpc>
                <a:spcPct val="100000"/>
              </a:lnSpc>
              <a:spcBef>
                <a:spcPts val="105"/>
              </a:spcBef>
            </a:pPr>
            <a:r>
              <a:rPr sz="4400" spc="105" dirty="0"/>
              <a:t>7. </a:t>
            </a:r>
            <a:r>
              <a:rPr sz="4400" spc="35" dirty="0"/>
              <a:t>Results </a:t>
            </a:r>
            <a:r>
              <a:rPr sz="4400" spc="280" dirty="0"/>
              <a:t>(450</a:t>
            </a:r>
            <a:r>
              <a:rPr sz="4400" spc="-480" dirty="0"/>
              <a:t> </a:t>
            </a:r>
            <a:r>
              <a:rPr sz="4400" spc="100" dirty="0"/>
              <a:t>pts)</a:t>
            </a:r>
            <a:endParaRPr sz="4400"/>
          </a:p>
        </p:txBody>
      </p:sp>
      <p:sp>
        <p:nvSpPr>
          <p:cNvPr id="3" name="object 3"/>
          <p:cNvSpPr txBox="1"/>
          <p:nvPr/>
        </p:nvSpPr>
        <p:spPr>
          <a:xfrm>
            <a:off x="535940" y="1471930"/>
            <a:ext cx="8039734" cy="4416425"/>
          </a:xfrm>
          <a:prstGeom prst="rect">
            <a:avLst/>
          </a:prstGeom>
        </p:spPr>
        <p:txBody>
          <a:bodyPr vert="horz" wrap="square" lIns="0" tIns="13335" rIns="0" bIns="0" rtlCol="0">
            <a:spAutoFit/>
          </a:bodyPr>
          <a:lstStyle/>
          <a:p>
            <a:pPr marL="527685" marR="5080" indent="-515620">
              <a:lnSpc>
                <a:spcPct val="100000"/>
              </a:lnSpc>
              <a:spcBef>
                <a:spcPts val="105"/>
              </a:spcBef>
              <a:buFont typeface="Arial"/>
              <a:buChar char="•"/>
              <a:tabLst>
                <a:tab pos="527685" algn="l"/>
                <a:tab pos="528320" algn="l"/>
              </a:tabLst>
            </a:pPr>
            <a:r>
              <a:rPr sz="3200" dirty="0">
                <a:solidFill>
                  <a:srgbClr val="404040"/>
                </a:solidFill>
                <a:latin typeface="Berlin Sans FB"/>
                <a:cs typeface="Berlin Sans FB"/>
              </a:rPr>
              <a:t>Examines </a:t>
            </a:r>
            <a:r>
              <a:rPr sz="3200" spc="-5" dirty="0">
                <a:solidFill>
                  <a:srgbClr val="404040"/>
                </a:solidFill>
                <a:latin typeface="Berlin Sans FB"/>
                <a:cs typeface="Berlin Sans FB"/>
              </a:rPr>
              <a:t>how your organization’s  performance and improvement in all </a:t>
            </a:r>
            <a:r>
              <a:rPr sz="3200" dirty="0">
                <a:solidFill>
                  <a:srgbClr val="404040"/>
                </a:solidFill>
                <a:latin typeface="Berlin Sans FB"/>
                <a:cs typeface="Berlin Sans FB"/>
              </a:rPr>
              <a:t>key  </a:t>
            </a:r>
            <a:r>
              <a:rPr sz="3200" spc="-5" dirty="0">
                <a:solidFill>
                  <a:srgbClr val="404040"/>
                </a:solidFill>
                <a:latin typeface="Berlin Sans FB"/>
                <a:cs typeface="Berlin Sans FB"/>
              </a:rPr>
              <a:t>areas </a:t>
            </a:r>
            <a:r>
              <a:rPr sz="3200" dirty="0">
                <a:solidFill>
                  <a:srgbClr val="404040"/>
                </a:solidFill>
                <a:latin typeface="Berlin Sans FB"/>
                <a:cs typeface="Berlin Sans FB"/>
              </a:rPr>
              <a:t>– </a:t>
            </a:r>
            <a:r>
              <a:rPr sz="3200" spc="-5" dirty="0">
                <a:solidFill>
                  <a:srgbClr val="404040"/>
                </a:solidFill>
                <a:latin typeface="Berlin Sans FB"/>
                <a:cs typeface="Berlin Sans FB"/>
              </a:rPr>
              <a:t>product outcomes, customer-focused  outcomes, </a:t>
            </a:r>
            <a:r>
              <a:rPr sz="3200" dirty="0">
                <a:solidFill>
                  <a:srgbClr val="404040"/>
                </a:solidFill>
                <a:latin typeface="Berlin Sans FB"/>
                <a:cs typeface="Berlin Sans FB"/>
              </a:rPr>
              <a:t>financial </a:t>
            </a:r>
            <a:r>
              <a:rPr sz="3200" spc="-5" dirty="0">
                <a:solidFill>
                  <a:srgbClr val="404040"/>
                </a:solidFill>
                <a:latin typeface="Berlin Sans FB"/>
                <a:cs typeface="Berlin Sans FB"/>
              </a:rPr>
              <a:t>and </a:t>
            </a:r>
            <a:r>
              <a:rPr sz="3200" dirty="0">
                <a:solidFill>
                  <a:srgbClr val="404040"/>
                </a:solidFill>
                <a:latin typeface="Berlin Sans FB"/>
                <a:cs typeface="Berlin Sans FB"/>
              </a:rPr>
              <a:t>market </a:t>
            </a:r>
            <a:r>
              <a:rPr sz="3200" spc="-5" dirty="0">
                <a:solidFill>
                  <a:srgbClr val="404040"/>
                </a:solidFill>
                <a:latin typeface="Berlin Sans FB"/>
                <a:cs typeface="Berlin Sans FB"/>
              </a:rPr>
              <a:t>outcomes,  </a:t>
            </a:r>
            <a:r>
              <a:rPr sz="3200" dirty="0">
                <a:solidFill>
                  <a:srgbClr val="404040"/>
                </a:solidFill>
                <a:latin typeface="Berlin Sans FB"/>
                <a:cs typeface="Berlin Sans FB"/>
              </a:rPr>
              <a:t>workforce-focused </a:t>
            </a:r>
            <a:r>
              <a:rPr sz="3200" spc="-5" dirty="0">
                <a:solidFill>
                  <a:srgbClr val="404040"/>
                </a:solidFill>
                <a:latin typeface="Berlin Sans FB"/>
                <a:cs typeface="Berlin Sans FB"/>
              </a:rPr>
              <a:t>outcomes, process  effectiveness outcomes, and leadership  outcomes. Performance levels are </a:t>
            </a:r>
            <a:r>
              <a:rPr sz="3200" dirty="0">
                <a:solidFill>
                  <a:srgbClr val="404040"/>
                </a:solidFill>
                <a:latin typeface="Berlin Sans FB"/>
                <a:cs typeface="Berlin Sans FB"/>
              </a:rPr>
              <a:t>examined  </a:t>
            </a:r>
            <a:r>
              <a:rPr sz="3200" spc="-5" dirty="0">
                <a:solidFill>
                  <a:srgbClr val="404040"/>
                </a:solidFill>
                <a:latin typeface="Berlin Sans FB"/>
                <a:cs typeface="Berlin Sans FB"/>
              </a:rPr>
              <a:t>relative </a:t>
            </a:r>
            <a:r>
              <a:rPr sz="3200" dirty="0">
                <a:solidFill>
                  <a:srgbClr val="404040"/>
                </a:solidFill>
                <a:latin typeface="Berlin Sans FB"/>
                <a:cs typeface="Berlin Sans FB"/>
              </a:rPr>
              <a:t>to those of competitors and </a:t>
            </a:r>
            <a:r>
              <a:rPr sz="3200" spc="-5" dirty="0">
                <a:solidFill>
                  <a:srgbClr val="404040"/>
                </a:solidFill>
                <a:latin typeface="Berlin Sans FB"/>
                <a:cs typeface="Berlin Sans FB"/>
              </a:rPr>
              <a:t>other  organizations </a:t>
            </a:r>
            <a:r>
              <a:rPr sz="3200" dirty="0">
                <a:solidFill>
                  <a:srgbClr val="404040"/>
                </a:solidFill>
                <a:latin typeface="Berlin Sans FB"/>
                <a:cs typeface="Berlin Sans FB"/>
              </a:rPr>
              <a:t>with similar </a:t>
            </a:r>
            <a:r>
              <a:rPr sz="3200" spc="-5" dirty="0">
                <a:solidFill>
                  <a:srgbClr val="404040"/>
                </a:solidFill>
                <a:latin typeface="Berlin Sans FB"/>
                <a:cs typeface="Berlin Sans FB"/>
              </a:rPr>
              <a:t>product</a:t>
            </a:r>
            <a:r>
              <a:rPr sz="3200" spc="-75" dirty="0">
                <a:solidFill>
                  <a:srgbClr val="404040"/>
                </a:solidFill>
                <a:latin typeface="Berlin Sans FB"/>
                <a:cs typeface="Berlin Sans FB"/>
              </a:rPr>
              <a:t> </a:t>
            </a:r>
            <a:r>
              <a:rPr sz="3200" dirty="0">
                <a:solidFill>
                  <a:srgbClr val="404040"/>
                </a:solidFill>
                <a:latin typeface="Berlin Sans FB"/>
                <a:cs typeface="Berlin Sans FB"/>
              </a:rPr>
              <a:t>offerings.</a:t>
            </a:r>
            <a:endParaRPr sz="3200">
              <a:latin typeface="Berlin Sans FB"/>
              <a:cs typeface="Berlin Sans FB"/>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619759"/>
            <a:ext cx="3999865" cy="452120"/>
          </a:xfrm>
          <a:prstGeom prst="rect">
            <a:avLst/>
          </a:prstGeom>
        </p:spPr>
        <p:txBody>
          <a:bodyPr vert="horz" wrap="square" lIns="0" tIns="12700" rIns="0" bIns="0" rtlCol="0">
            <a:spAutoFit/>
          </a:bodyPr>
          <a:lstStyle/>
          <a:p>
            <a:pPr marL="12700">
              <a:lnSpc>
                <a:spcPct val="100000"/>
              </a:lnSpc>
              <a:spcBef>
                <a:spcPts val="100"/>
              </a:spcBef>
            </a:pPr>
            <a:r>
              <a:rPr sz="2800" spc="-5" smtClean="0"/>
              <a:t>Balanced</a:t>
            </a:r>
            <a:r>
              <a:rPr sz="2800" spc="-100" smtClean="0"/>
              <a:t> </a:t>
            </a:r>
            <a:r>
              <a:rPr sz="2800" spc="-5" dirty="0"/>
              <a:t>Scorecard</a:t>
            </a:r>
            <a:endParaRPr sz="2800"/>
          </a:p>
        </p:txBody>
      </p:sp>
      <p:sp>
        <p:nvSpPr>
          <p:cNvPr id="3" name="object 3"/>
          <p:cNvSpPr txBox="1"/>
          <p:nvPr/>
        </p:nvSpPr>
        <p:spPr>
          <a:xfrm>
            <a:off x="1247139" y="1807209"/>
            <a:ext cx="7275195" cy="1366520"/>
          </a:xfrm>
          <a:prstGeom prst="rect">
            <a:avLst/>
          </a:prstGeom>
        </p:spPr>
        <p:txBody>
          <a:bodyPr vert="horz" wrap="square" lIns="0" tIns="12700" rIns="0" bIns="0" rtlCol="0">
            <a:spAutoFit/>
          </a:bodyPr>
          <a:lstStyle/>
          <a:p>
            <a:pPr marL="12700" marR="5080" indent="300990" algn="just">
              <a:lnSpc>
                <a:spcPct val="100000"/>
              </a:lnSpc>
              <a:spcBef>
                <a:spcPts val="100"/>
              </a:spcBef>
            </a:pPr>
            <a:r>
              <a:rPr sz="2200" spc="-5" dirty="0">
                <a:latin typeface="Arial"/>
                <a:cs typeface="Arial"/>
              </a:rPr>
              <a:t>The Balanced Scorecard is </a:t>
            </a:r>
            <a:r>
              <a:rPr sz="2200" dirty="0">
                <a:latin typeface="Arial"/>
                <a:cs typeface="Arial"/>
              </a:rPr>
              <a:t>a </a:t>
            </a:r>
            <a:r>
              <a:rPr sz="2200" spc="-5" dirty="0">
                <a:latin typeface="Arial"/>
                <a:cs typeface="Arial"/>
              </a:rPr>
              <a:t>management tool that  provides stakeholders with </a:t>
            </a:r>
            <a:r>
              <a:rPr sz="2200" dirty="0">
                <a:latin typeface="Arial"/>
                <a:cs typeface="Arial"/>
              </a:rPr>
              <a:t>a </a:t>
            </a:r>
            <a:r>
              <a:rPr sz="2200" spc="-5" dirty="0">
                <a:latin typeface="Arial"/>
                <a:cs typeface="Arial"/>
              </a:rPr>
              <a:t>comprehensive measure of  how </a:t>
            </a:r>
            <a:r>
              <a:rPr sz="2200" dirty="0">
                <a:latin typeface="Arial"/>
                <a:cs typeface="Arial"/>
              </a:rPr>
              <a:t>the </a:t>
            </a:r>
            <a:r>
              <a:rPr sz="2200" spc="-5" dirty="0">
                <a:latin typeface="Arial"/>
                <a:cs typeface="Arial"/>
              </a:rPr>
              <a:t>organization is progressing towards the  achievement of its strategic</a:t>
            </a:r>
            <a:r>
              <a:rPr sz="2200" spc="15" dirty="0">
                <a:latin typeface="Arial"/>
                <a:cs typeface="Arial"/>
              </a:rPr>
              <a:t> </a:t>
            </a:r>
            <a:r>
              <a:rPr sz="2200" spc="-5" dirty="0">
                <a:latin typeface="Arial"/>
                <a:cs typeface="Arial"/>
              </a:rPr>
              <a:t>goals.</a:t>
            </a:r>
            <a:endParaRPr sz="2200">
              <a:latin typeface="Arial"/>
              <a:cs typeface="Arial"/>
            </a:endParaRPr>
          </a:p>
        </p:txBody>
      </p:sp>
      <p:sp>
        <p:nvSpPr>
          <p:cNvPr id="4" name="object 4"/>
          <p:cNvSpPr txBox="1"/>
          <p:nvPr/>
        </p:nvSpPr>
        <p:spPr>
          <a:xfrm>
            <a:off x="904239" y="3942079"/>
            <a:ext cx="123825" cy="1645920"/>
          </a:xfrm>
          <a:prstGeom prst="rect">
            <a:avLst/>
          </a:prstGeom>
        </p:spPr>
        <p:txBody>
          <a:bodyPr vert="horz" wrap="square" lIns="0" tIns="82550" rIns="0" bIns="0" rtlCol="0">
            <a:spAutoFit/>
          </a:bodyPr>
          <a:lstStyle/>
          <a:p>
            <a:pPr marL="12700">
              <a:lnSpc>
                <a:spcPct val="100000"/>
              </a:lnSpc>
              <a:spcBef>
                <a:spcPts val="650"/>
              </a:spcBef>
            </a:pPr>
            <a:r>
              <a:rPr sz="2200" dirty="0">
                <a:latin typeface="Arial"/>
                <a:cs typeface="Arial"/>
              </a:rPr>
              <a:t>•</a:t>
            </a:r>
            <a:endParaRPr sz="2200">
              <a:latin typeface="Arial"/>
              <a:cs typeface="Arial"/>
            </a:endParaRPr>
          </a:p>
          <a:p>
            <a:pPr marL="12700">
              <a:lnSpc>
                <a:spcPct val="100000"/>
              </a:lnSpc>
              <a:spcBef>
                <a:spcPts val="550"/>
              </a:spcBef>
            </a:pPr>
            <a:r>
              <a:rPr sz="2200" dirty="0">
                <a:latin typeface="Arial"/>
                <a:cs typeface="Arial"/>
              </a:rPr>
              <a:t>•</a:t>
            </a:r>
            <a:endParaRPr sz="2200">
              <a:latin typeface="Arial"/>
              <a:cs typeface="Arial"/>
            </a:endParaRPr>
          </a:p>
          <a:p>
            <a:pPr marL="12700">
              <a:lnSpc>
                <a:spcPct val="100000"/>
              </a:lnSpc>
              <a:spcBef>
                <a:spcPts val="550"/>
              </a:spcBef>
            </a:pPr>
            <a:r>
              <a:rPr sz="2200" dirty="0">
                <a:latin typeface="Arial"/>
                <a:cs typeface="Arial"/>
              </a:rPr>
              <a:t>•</a:t>
            </a:r>
            <a:endParaRPr sz="2200">
              <a:latin typeface="Arial"/>
              <a:cs typeface="Arial"/>
            </a:endParaRPr>
          </a:p>
          <a:p>
            <a:pPr marL="12700">
              <a:lnSpc>
                <a:spcPct val="100000"/>
              </a:lnSpc>
              <a:spcBef>
                <a:spcPts val="550"/>
              </a:spcBef>
            </a:pPr>
            <a:r>
              <a:rPr sz="2200" dirty="0">
                <a:latin typeface="Arial"/>
                <a:cs typeface="Arial"/>
              </a:rPr>
              <a:t>•</a:t>
            </a:r>
            <a:endParaRPr sz="2200">
              <a:latin typeface="Arial"/>
              <a:cs typeface="Arial"/>
            </a:endParaRPr>
          </a:p>
        </p:txBody>
      </p:sp>
      <p:sp>
        <p:nvSpPr>
          <p:cNvPr id="5" name="object 5"/>
          <p:cNvSpPr txBox="1"/>
          <p:nvPr/>
        </p:nvSpPr>
        <p:spPr>
          <a:xfrm>
            <a:off x="1215389" y="3552189"/>
            <a:ext cx="4530090" cy="2051050"/>
          </a:xfrm>
          <a:prstGeom prst="rect">
            <a:avLst/>
          </a:prstGeom>
        </p:spPr>
        <p:txBody>
          <a:bodyPr vert="horz" wrap="square" lIns="0" tIns="12700" rIns="0" bIns="0" rtlCol="0">
            <a:spAutoFit/>
          </a:bodyPr>
          <a:lstStyle/>
          <a:p>
            <a:pPr marL="44450" marR="5080" indent="-31750">
              <a:lnSpc>
                <a:spcPct val="120800"/>
              </a:lnSpc>
              <a:spcBef>
                <a:spcPts val="100"/>
              </a:spcBef>
            </a:pPr>
            <a:r>
              <a:rPr sz="2200" spc="-5" dirty="0">
                <a:latin typeface="Arial"/>
                <a:cs typeface="Arial"/>
              </a:rPr>
              <a:t>Focuses on four major perspectives:  Financial</a:t>
            </a:r>
            <a:r>
              <a:rPr sz="2200" spc="-10" dirty="0">
                <a:latin typeface="Arial"/>
                <a:cs typeface="Arial"/>
              </a:rPr>
              <a:t> </a:t>
            </a:r>
            <a:r>
              <a:rPr sz="2200" spc="-5" dirty="0">
                <a:latin typeface="Arial"/>
                <a:cs typeface="Arial"/>
              </a:rPr>
              <a:t>perspective</a:t>
            </a:r>
            <a:endParaRPr sz="2200">
              <a:latin typeface="Arial"/>
              <a:cs typeface="Arial"/>
            </a:endParaRPr>
          </a:p>
          <a:p>
            <a:pPr marL="44450" marR="706120">
              <a:lnSpc>
                <a:spcPct val="120800"/>
              </a:lnSpc>
            </a:pPr>
            <a:r>
              <a:rPr sz="2200" spc="-5" dirty="0">
                <a:latin typeface="Arial"/>
                <a:cs typeface="Arial"/>
              </a:rPr>
              <a:t>Customer perspective  Business process perspective  Learning </a:t>
            </a:r>
            <a:r>
              <a:rPr sz="2200" dirty="0">
                <a:latin typeface="Arial"/>
                <a:cs typeface="Arial"/>
              </a:rPr>
              <a:t>&amp; </a:t>
            </a:r>
            <a:r>
              <a:rPr sz="2200" spc="-5" dirty="0">
                <a:latin typeface="Arial"/>
                <a:cs typeface="Arial"/>
              </a:rPr>
              <a:t>growth</a:t>
            </a:r>
            <a:r>
              <a:rPr sz="2200" spc="-65" dirty="0">
                <a:latin typeface="Arial"/>
                <a:cs typeface="Arial"/>
              </a:rPr>
              <a:t> </a:t>
            </a:r>
            <a:r>
              <a:rPr sz="2200" spc="-5" dirty="0">
                <a:latin typeface="Arial"/>
                <a:cs typeface="Arial"/>
              </a:rPr>
              <a:t>perspective</a:t>
            </a:r>
            <a:endParaRPr sz="2200">
              <a:latin typeface="Arial"/>
              <a:cs typeface="Arial"/>
            </a:endParaRPr>
          </a:p>
        </p:txBody>
      </p:sp>
      <p:sp>
        <p:nvSpPr>
          <p:cNvPr id="6" name="object 6"/>
          <p:cNvSpPr/>
          <p:nvPr/>
        </p:nvSpPr>
        <p:spPr>
          <a:xfrm>
            <a:off x="6115889" y="3820752"/>
            <a:ext cx="2921861" cy="298488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440" y="621029"/>
            <a:ext cx="8074025" cy="5326380"/>
          </a:xfrm>
          <a:prstGeom prst="rect">
            <a:avLst/>
          </a:prstGeom>
        </p:spPr>
        <p:txBody>
          <a:bodyPr vert="horz" wrap="square" lIns="0" tIns="85725" rIns="0" bIns="0" rtlCol="0">
            <a:spAutoFit/>
          </a:bodyPr>
          <a:lstStyle/>
          <a:p>
            <a:pPr marL="622300" marR="6350" indent="-609600" algn="just">
              <a:lnSpc>
                <a:spcPct val="79900"/>
              </a:lnSpc>
              <a:spcBef>
                <a:spcPts val="675"/>
              </a:spcBef>
              <a:buFont typeface="Comic Sans MS"/>
              <a:buChar char="•"/>
              <a:tabLst>
                <a:tab pos="622300" algn="l"/>
              </a:tabLst>
            </a:pPr>
            <a:r>
              <a:rPr sz="2400" b="1" spc="-5" dirty="0">
                <a:latin typeface="Comic Sans MS"/>
                <a:cs typeface="Comic Sans MS"/>
              </a:rPr>
              <a:t>Financial perspective </a:t>
            </a:r>
            <a:r>
              <a:rPr sz="2400" dirty="0">
                <a:latin typeface="Arial"/>
                <a:cs typeface="Arial"/>
              </a:rPr>
              <a:t>- </a:t>
            </a:r>
            <a:r>
              <a:rPr sz="2400" spc="-10" dirty="0">
                <a:latin typeface="Arial"/>
                <a:cs typeface="Arial"/>
              </a:rPr>
              <a:t>includes </a:t>
            </a:r>
            <a:r>
              <a:rPr sz="2400" spc="-5" dirty="0">
                <a:latin typeface="Arial"/>
                <a:cs typeface="Arial"/>
              </a:rPr>
              <a:t>measures such </a:t>
            </a:r>
            <a:r>
              <a:rPr sz="2400" spc="-10" dirty="0">
                <a:latin typeface="Arial"/>
                <a:cs typeface="Arial"/>
              </a:rPr>
              <a:t>as  </a:t>
            </a:r>
            <a:r>
              <a:rPr sz="2400" spc="-5" dirty="0">
                <a:latin typeface="Arial"/>
                <a:cs typeface="Arial"/>
              </a:rPr>
              <a:t>operating income, return </a:t>
            </a:r>
            <a:r>
              <a:rPr sz="2400" dirty="0">
                <a:latin typeface="Arial"/>
                <a:cs typeface="Arial"/>
              </a:rPr>
              <a:t>on </a:t>
            </a:r>
            <a:r>
              <a:rPr sz="2400" spc="-5" dirty="0">
                <a:latin typeface="Arial"/>
                <a:cs typeface="Arial"/>
              </a:rPr>
              <a:t>capital employed, </a:t>
            </a:r>
            <a:r>
              <a:rPr sz="2400" spc="-10" dirty="0">
                <a:latin typeface="Arial"/>
                <a:cs typeface="Arial"/>
              </a:rPr>
              <a:t>and  </a:t>
            </a:r>
            <a:r>
              <a:rPr sz="2400" spc="-5" dirty="0">
                <a:latin typeface="Arial"/>
                <a:cs typeface="Arial"/>
              </a:rPr>
              <a:t>economic </a:t>
            </a:r>
            <a:r>
              <a:rPr sz="2400" spc="-10" dirty="0">
                <a:latin typeface="Arial"/>
                <a:cs typeface="Arial"/>
              </a:rPr>
              <a:t>value</a:t>
            </a:r>
            <a:r>
              <a:rPr sz="2400" spc="-5" dirty="0">
                <a:latin typeface="Arial"/>
                <a:cs typeface="Arial"/>
              </a:rPr>
              <a:t> </a:t>
            </a:r>
            <a:r>
              <a:rPr sz="2400" spc="-10" dirty="0">
                <a:latin typeface="Arial"/>
                <a:cs typeface="Arial"/>
              </a:rPr>
              <a:t>added.</a:t>
            </a:r>
            <a:endParaRPr sz="2400">
              <a:latin typeface="Arial"/>
              <a:cs typeface="Arial"/>
            </a:endParaRPr>
          </a:p>
          <a:p>
            <a:pPr>
              <a:lnSpc>
                <a:spcPct val="100000"/>
              </a:lnSpc>
              <a:spcBef>
                <a:spcPts val="30"/>
              </a:spcBef>
              <a:buFont typeface="Comic Sans MS"/>
              <a:buChar char="•"/>
            </a:pPr>
            <a:endParaRPr sz="3350">
              <a:latin typeface="Times New Roman"/>
              <a:cs typeface="Times New Roman"/>
            </a:endParaRPr>
          </a:p>
          <a:p>
            <a:pPr marL="622300" marR="6985" indent="-609600" algn="just">
              <a:lnSpc>
                <a:spcPct val="79900"/>
              </a:lnSpc>
              <a:buFont typeface="Comic Sans MS"/>
              <a:buChar char="•"/>
              <a:tabLst>
                <a:tab pos="622300" algn="l"/>
              </a:tabLst>
            </a:pPr>
            <a:r>
              <a:rPr sz="2400" b="1" spc="-5" dirty="0">
                <a:latin typeface="Comic Sans MS"/>
                <a:cs typeface="Comic Sans MS"/>
              </a:rPr>
              <a:t>Customer perspective </a:t>
            </a:r>
            <a:r>
              <a:rPr sz="2400" dirty="0">
                <a:latin typeface="Arial"/>
                <a:cs typeface="Arial"/>
              </a:rPr>
              <a:t>- </a:t>
            </a:r>
            <a:r>
              <a:rPr sz="2400" spc="-10" dirty="0">
                <a:latin typeface="Arial"/>
                <a:cs typeface="Arial"/>
              </a:rPr>
              <a:t>includes </a:t>
            </a:r>
            <a:r>
              <a:rPr sz="2400" dirty="0">
                <a:latin typeface="Arial"/>
                <a:cs typeface="Arial"/>
              </a:rPr>
              <a:t>measures such </a:t>
            </a:r>
            <a:r>
              <a:rPr sz="2400" spc="-10" dirty="0">
                <a:latin typeface="Arial"/>
                <a:cs typeface="Arial"/>
              </a:rPr>
              <a:t>as  </a:t>
            </a:r>
            <a:r>
              <a:rPr sz="2400" dirty="0">
                <a:latin typeface="Arial"/>
                <a:cs typeface="Arial"/>
              </a:rPr>
              <a:t>customer </a:t>
            </a:r>
            <a:r>
              <a:rPr sz="2400" spc="-5" dirty="0">
                <a:latin typeface="Arial"/>
                <a:cs typeface="Arial"/>
              </a:rPr>
              <a:t>satisfaction, </a:t>
            </a:r>
            <a:r>
              <a:rPr sz="2400" dirty="0">
                <a:latin typeface="Arial"/>
                <a:cs typeface="Arial"/>
              </a:rPr>
              <a:t>customer </a:t>
            </a:r>
            <a:r>
              <a:rPr sz="2400" spc="-5" dirty="0">
                <a:latin typeface="Arial"/>
                <a:cs typeface="Arial"/>
              </a:rPr>
              <a:t>retention, </a:t>
            </a:r>
            <a:r>
              <a:rPr sz="2400" spc="-10" dirty="0">
                <a:latin typeface="Arial"/>
                <a:cs typeface="Arial"/>
              </a:rPr>
              <a:t>and </a:t>
            </a:r>
            <a:r>
              <a:rPr sz="2400" dirty="0">
                <a:latin typeface="Arial"/>
                <a:cs typeface="Arial"/>
              </a:rPr>
              <a:t>market  </a:t>
            </a:r>
            <a:r>
              <a:rPr sz="2400" spc="-5" dirty="0">
                <a:latin typeface="Arial"/>
                <a:cs typeface="Arial"/>
              </a:rPr>
              <a:t>share in target </a:t>
            </a:r>
            <a:r>
              <a:rPr sz="2400" dirty="0">
                <a:latin typeface="Arial"/>
                <a:cs typeface="Arial"/>
              </a:rPr>
              <a:t>segments.</a:t>
            </a:r>
            <a:endParaRPr sz="2400">
              <a:latin typeface="Arial"/>
              <a:cs typeface="Arial"/>
            </a:endParaRPr>
          </a:p>
          <a:p>
            <a:pPr>
              <a:lnSpc>
                <a:spcPct val="100000"/>
              </a:lnSpc>
              <a:spcBef>
                <a:spcPts val="25"/>
              </a:spcBef>
              <a:buFont typeface="Comic Sans MS"/>
              <a:buChar char="•"/>
            </a:pPr>
            <a:endParaRPr sz="3350">
              <a:latin typeface="Times New Roman"/>
              <a:cs typeface="Times New Roman"/>
            </a:endParaRPr>
          </a:p>
          <a:p>
            <a:pPr marL="622300" marR="5080" indent="-609600" algn="just">
              <a:lnSpc>
                <a:spcPct val="79900"/>
              </a:lnSpc>
              <a:buFont typeface="Comic Sans MS"/>
              <a:buChar char="•"/>
              <a:tabLst>
                <a:tab pos="622300" algn="l"/>
              </a:tabLst>
            </a:pPr>
            <a:r>
              <a:rPr sz="2400" b="1" spc="-5" dirty="0">
                <a:latin typeface="Comic Sans MS"/>
                <a:cs typeface="Comic Sans MS"/>
              </a:rPr>
              <a:t>Business process perspective </a:t>
            </a:r>
            <a:r>
              <a:rPr sz="2400" dirty="0">
                <a:latin typeface="Arial"/>
                <a:cs typeface="Arial"/>
              </a:rPr>
              <a:t>- </a:t>
            </a:r>
            <a:r>
              <a:rPr sz="2400" spc="-10" dirty="0">
                <a:latin typeface="Arial"/>
                <a:cs typeface="Arial"/>
              </a:rPr>
              <a:t>includes </a:t>
            </a:r>
            <a:r>
              <a:rPr sz="2400" spc="-5" dirty="0">
                <a:latin typeface="Arial"/>
                <a:cs typeface="Arial"/>
              </a:rPr>
              <a:t>measures  such as </a:t>
            </a:r>
            <a:r>
              <a:rPr sz="2400" dirty="0">
                <a:latin typeface="Arial"/>
                <a:cs typeface="Arial"/>
              </a:rPr>
              <a:t>cost, </a:t>
            </a:r>
            <a:r>
              <a:rPr sz="2400" spc="-5" dirty="0">
                <a:latin typeface="Arial"/>
                <a:cs typeface="Arial"/>
              </a:rPr>
              <a:t>throughput, and quality. These are for  business processes such as </a:t>
            </a:r>
            <a:r>
              <a:rPr sz="2400" dirty="0">
                <a:latin typeface="Arial"/>
                <a:cs typeface="Arial"/>
              </a:rPr>
              <a:t>procurement, </a:t>
            </a:r>
            <a:r>
              <a:rPr sz="2400" spc="-5" dirty="0">
                <a:latin typeface="Arial"/>
                <a:cs typeface="Arial"/>
              </a:rPr>
              <a:t>production,  </a:t>
            </a:r>
            <a:r>
              <a:rPr sz="2400" spc="-10" dirty="0">
                <a:latin typeface="Arial"/>
                <a:cs typeface="Arial"/>
              </a:rPr>
              <a:t>and </a:t>
            </a:r>
            <a:r>
              <a:rPr sz="2400" spc="-5" dirty="0">
                <a:latin typeface="Arial"/>
                <a:cs typeface="Arial"/>
              </a:rPr>
              <a:t>order</a:t>
            </a:r>
            <a:r>
              <a:rPr sz="2400" spc="5" dirty="0">
                <a:latin typeface="Arial"/>
                <a:cs typeface="Arial"/>
              </a:rPr>
              <a:t> </a:t>
            </a:r>
            <a:r>
              <a:rPr sz="2400" spc="-5" dirty="0">
                <a:latin typeface="Arial"/>
                <a:cs typeface="Arial"/>
              </a:rPr>
              <a:t>fulfillment.</a:t>
            </a:r>
            <a:endParaRPr sz="2400">
              <a:latin typeface="Arial"/>
              <a:cs typeface="Arial"/>
            </a:endParaRPr>
          </a:p>
          <a:p>
            <a:pPr>
              <a:lnSpc>
                <a:spcPct val="100000"/>
              </a:lnSpc>
              <a:spcBef>
                <a:spcPts val="50"/>
              </a:spcBef>
              <a:buFont typeface="Comic Sans MS"/>
              <a:buChar char="•"/>
            </a:pPr>
            <a:endParaRPr sz="3000">
              <a:latin typeface="Times New Roman"/>
              <a:cs typeface="Times New Roman"/>
            </a:endParaRPr>
          </a:p>
          <a:p>
            <a:pPr marL="622300" marR="5080" indent="-609600" algn="just">
              <a:lnSpc>
                <a:spcPct val="79900"/>
              </a:lnSpc>
              <a:buFont typeface="Comic Sans MS"/>
              <a:buChar char="•"/>
              <a:tabLst>
                <a:tab pos="622300" algn="l"/>
              </a:tabLst>
            </a:pPr>
            <a:r>
              <a:rPr sz="2400" b="1" spc="-5" dirty="0">
                <a:latin typeface="Comic Sans MS"/>
                <a:cs typeface="Comic Sans MS"/>
              </a:rPr>
              <a:t>Learning </a:t>
            </a:r>
            <a:r>
              <a:rPr sz="2400" b="1" dirty="0">
                <a:latin typeface="Comic Sans MS"/>
                <a:cs typeface="Comic Sans MS"/>
              </a:rPr>
              <a:t>&amp; </a:t>
            </a:r>
            <a:r>
              <a:rPr sz="2400" b="1" spc="-5" dirty="0">
                <a:latin typeface="Comic Sans MS"/>
                <a:cs typeface="Comic Sans MS"/>
              </a:rPr>
              <a:t>growth perspective </a:t>
            </a:r>
            <a:r>
              <a:rPr sz="2400" dirty="0">
                <a:latin typeface="Arial"/>
                <a:cs typeface="Arial"/>
              </a:rPr>
              <a:t>- </a:t>
            </a:r>
            <a:r>
              <a:rPr sz="2400" spc="-10" dirty="0">
                <a:latin typeface="Arial"/>
                <a:cs typeface="Arial"/>
              </a:rPr>
              <a:t>includes </a:t>
            </a:r>
            <a:r>
              <a:rPr sz="2400" spc="-5" dirty="0">
                <a:latin typeface="Arial"/>
                <a:cs typeface="Arial"/>
              </a:rPr>
              <a:t>measures  such as employee satisfaction, employee retention,  skill</a:t>
            </a:r>
            <a:r>
              <a:rPr sz="2400" spc="-10" dirty="0">
                <a:latin typeface="Arial"/>
                <a:cs typeface="Arial"/>
              </a:rPr>
              <a:t> </a:t>
            </a:r>
            <a:r>
              <a:rPr sz="2400" spc="-5" dirty="0">
                <a:latin typeface="Arial"/>
                <a:cs typeface="Arial"/>
              </a:rPr>
              <a:t>sets.</a:t>
            </a:r>
            <a:endParaRPr sz="24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94310">
              <a:lnSpc>
                <a:spcPct val="100000"/>
              </a:lnSpc>
              <a:spcBef>
                <a:spcPts val="100"/>
              </a:spcBef>
            </a:pPr>
            <a:r>
              <a:rPr spc="-5" dirty="0"/>
              <a:t>Objectives, Measures, Targets, </a:t>
            </a:r>
            <a:r>
              <a:rPr dirty="0"/>
              <a:t>and</a:t>
            </a:r>
            <a:r>
              <a:rPr spc="35" dirty="0"/>
              <a:t> </a:t>
            </a:r>
            <a:r>
              <a:rPr spc="-5" dirty="0"/>
              <a:t>Initiatives</a:t>
            </a:r>
          </a:p>
        </p:txBody>
      </p:sp>
      <p:sp>
        <p:nvSpPr>
          <p:cNvPr id="3" name="object 3"/>
          <p:cNvSpPr txBox="1"/>
          <p:nvPr/>
        </p:nvSpPr>
        <p:spPr>
          <a:xfrm>
            <a:off x="877569" y="1600200"/>
            <a:ext cx="7727315" cy="963930"/>
          </a:xfrm>
          <a:prstGeom prst="rect">
            <a:avLst/>
          </a:prstGeom>
        </p:spPr>
        <p:txBody>
          <a:bodyPr vert="horz" wrap="square" lIns="0" tIns="45720" rIns="0" bIns="0" rtlCol="0">
            <a:spAutoFit/>
          </a:bodyPr>
          <a:lstStyle/>
          <a:p>
            <a:pPr marL="12700" marR="5080" indent="396240" algn="just">
              <a:lnSpc>
                <a:spcPct val="90000"/>
              </a:lnSpc>
              <a:spcBef>
                <a:spcPts val="360"/>
              </a:spcBef>
            </a:pPr>
            <a:r>
              <a:rPr sz="2200" dirty="0">
                <a:latin typeface="Arial"/>
                <a:cs typeface="Arial"/>
              </a:rPr>
              <a:t>Each </a:t>
            </a:r>
            <a:r>
              <a:rPr sz="2200" spc="-5" dirty="0">
                <a:latin typeface="Arial"/>
                <a:cs typeface="Arial"/>
              </a:rPr>
              <a:t>perspective of the Balanced Scorecard includes  objectives, measures </a:t>
            </a:r>
            <a:r>
              <a:rPr sz="2200" dirty="0">
                <a:latin typeface="Arial"/>
                <a:cs typeface="Arial"/>
              </a:rPr>
              <a:t>of </a:t>
            </a:r>
            <a:r>
              <a:rPr sz="2200" spc="-5" dirty="0">
                <a:latin typeface="Arial"/>
                <a:cs typeface="Arial"/>
              </a:rPr>
              <a:t>those objectives, target values of  those measures, and initiatives, defined as</a:t>
            </a:r>
            <a:r>
              <a:rPr sz="2200" spc="10" dirty="0">
                <a:latin typeface="Arial"/>
                <a:cs typeface="Arial"/>
              </a:rPr>
              <a:t> </a:t>
            </a:r>
            <a:r>
              <a:rPr sz="2200" spc="-5" dirty="0">
                <a:latin typeface="Arial"/>
                <a:cs typeface="Arial"/>
              </a:rPr>
              <a:t>follows:</a:t>
            </a:r>
            <a:endParaRPr sz="2200">
              <a:latin typeface="Arial"/>
              <a:cs typeface="Arial"/>
            </a:endParaRPr>
          </a:p>
        </p:txBody>
      </p:sp>
      <p:sp>
        <p:nvSpPr>
          <p:cNvPr id="4" name="object 4"/>
          <p:cNvSpPr txBox="1"/>
          <p:nvPr/>
        </p:nvSpPr>
        <p:spPr>
          <a:xfrm>
            <a:off x="534669" y="293877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5" name="object 5"/>
          <p:cNvSpPr txBox="1"/>
          <p:nvPr/>
        </p:nvSpPr>
        <p:spPr>
          <a:xfrm>
            <a:off x="877569" y="2954020"/>
            <a:ext cx="7725409" cy="604520"/>
          </a:xfrm>
          <a:prstGeom prst="rect">
            <a:avLst/>
          </a:prstGeom>
        </p:spPr>
        <p:txBody>
          <a:bodyPr vert="horz" wrap="square" lIns="0" tIns="46990" rIns="0" bIns="0" rtlCol="0">
            <a:spAutoFit/>
          </a:bodyPr>
          <a:lstStyle/>
          <a:p>
            <a:pPr marL="12700" marR="5080">
              <a:lnSpc>
                <a:spcPts val="2160"/>
              </a:lnSpc>
              <a:spcBef>
                <a:spcPts val="370"/>
              </a:spcBef>
              <a:tabLst>
                <a:tab pos="1503045" algn="l"/>
                <a:tab pos="1795780" algn="l"/>
                <a:tab pos="2638425" algn="l"/>
                <a:tab pos="3976370" algn="l"/>
                <a:tab pos="4393565" algn="l"/>
                <a:tab pos="4883785" algn="l"/>
                <a:tab pos="6177280" algn="l"/>
                <a:tab pos="6680834" algn="l"/>
              </a:tabLst>
            </a:pPr>
            <a:r>
              <a:rPr sz="2000" b="1" dirty="0">
                <a:latin typeface="Arial"/>
                <a:cs typeface="Arial"/>
              </a:rPr>
              <a:t>O</a:t>
            </a:r>
            <a:r>
              <a:rPr sz="2000" b="1" spc="-5" dirty="0">
                <a:latin typeface="Arial"/>
                <a:cs typeface="Arial"/>
              </a:rPr>
              <a:t>b</a:t>
            </a:r>
            <a:r>
              <a:rPr sz="2000" b="1" spc="-10" dirty="0">
                <a:latin typeface="Arial"/>
                <a:cs typeface="Arial"/>
              </a:rPr>
              <a:t>j</a:t>
            </a:r>
            <a:r>
              <a:rPr sz="2000" b="1" spc="5" dirty="0">
                <a:latin typeface="Arial"/>
                <a:cs typeface="Arial"/>
              </a:rPr>
              <a:t>e</a:t>
            </a:r>
            <a:r>
              <a:rPr sz="2000" b="1" spc="-5" dirty="0">
                <a:latin typeface="Arial"/>
                <a:cs typeface="Arial"/>
              </a:rPr>
              <a:t>c</a:t>
            </a:r>
            <a:r>
              <a:rPr sz="2000" b="1" spc="10" dirty="0">
                <a:latin typeface="Arial"/>
                <a:cs typeface="Arial"/>
              </a:rPr>
              <a:t>t</a:t>
            </a:r>
            <a:r>
              <a:rPr sz="2000" b="1" spc="-10" dirty="0">
                <a:latin typeface="Arial"/>
                <a:cs typeface="Arial"/>
              </a:rPr>
              <a:t>i</a:t>
            </a:r>
            <a:r>
              <a:rPr sz="2000" b="1" spc="-25" dirty="0">
                <a:latin typeface="Arial"/>
                <a:cs typeface="Arial"/>
              </a:rPr>
              <a:t>v</a:t>
            </a:r>
            <a:r>
              <a:rPr sz="2000" b="1" spc="5" dirty="0">
                <a:latin typeface="Arial"/>
                <a:cs typeface="Arial"/>
              </a:rPr>
              <a:t>e</a:t>
            </a:r>
            <a:r>
              <a:rPr sz="2000" b="1" dirty="0">
                <a:latin typeface="Arial"/>
                <a:cs typeface="Arial"/>
              </a:rPr>
              <a:t>s	</a:t>
            </a:r>
            <a:r>
              <a:rPr sz="2000" dirty="0">
                <a:latin typeface="Arial"/>
                <a:cs typeface="Arial"/>
              </a:rPr>
              <a:t>-	</a:t>
            </a:r>
            <a:r>
              <a:rPr sz="2000" spc="-10" dirty="0">
                <a:latin typeface="Arial"/>
                <a:cs typeface="Arial"/>
              </a:rPr>
              <a:t>m</a:t>
            </a:r>
            <a:r>
              <a:rPr sz="2000" spc="5" dirty="0">
                <a:latin typeface="Arial"/>
                <a:cs typeface="Arial"/>
              </a:rPr>
              <a:t>a</a:t>
            </a:r>
            <a:r>
              <a:rPr sz="2000" spc="-5" dirty="0">
                <a:latin typeface="Arial"/>
                <a:cs typeface="Arial"/>
              </a:rPr>
              <a:t>j</a:t>
            </a:r>
            <a:r>
              <a:rPr sz="2000" spc="5" dirty="0">
                <a:latin typeface="Arial"/>
                <a:cs typeface="Arial"/>
              </a:rPr>
              <a:t>o</a:t>
            </a:r>
            <a:r>
              <a:rPr sz="2000" dirty="0">
                <a:latin typeface="Arial"/>
                <a:cs typeface="Arial"/>
              </a:rPr>
              <a:t>r	</a:t>
            </a:r>
            <a:r>
              <a:rPr sz="2000" spc="5" dirty="0">
                <a:latin typeface="Arial"/>
                <a:cs typeface="Arial"/>
              </a:rPr>
              <a:t>o</a:t>
            </a:r>
            <a:r>
              <a:rPr sz="2000" spc="-5" dirty="0">
                <a:latin typeface="Arial"/>
                <a:cs typeface="Arial"/>
              </a:rPr>
              <a:t>b</a:t>
            </a:r>
            <a:r>
              <a:rPr sz="2000" dirty="0">
                <a:latin typeface="Arial"/>
                <a:cs typeface="Arial"/>
              </a:rPr>
              <a:t>j</a:t>
            </a:r>
            <a:r>
              <a:rPr sz="2000" spc="-5" dirty="0">
                <a:latin typeface="Arial"/>
                <a:cs typeface="Arial"/>
              </a:rPr>
              <a:t>e</a:t>
            </a:r>
            <a:r>
              <a:rPr sz="2000" spc="5" dirty="0">
                <a:latin typeface="Arial"/>
                <a:cs typeface="Arial"/>
              </a:rPr>
              <a:t>c</a:t>
            </a:r>
            <a:r>
              <a:rPr sz="2000" spc="-10" dirty="0">
                <a:latin typeface="Arial"/>
                <a:cs typeface="Arial"/>
              </a:rPr>
              <a:t>t</a:t>
            </a:r>
            <a:r>
              <a:rPr sz="2000" dirty="0">
                <a:latin typeface="Arial"/>
                <a:cs typeface="Arial"/>
              </a:rPr>
              <a:t>i</a:t>
            </a:r>
            <a:r>
              <a:rPr sz="2000" spc="-10" dirty="0">
                <a:latin typeface="Arial"/>
                <a:cs typeface="Arial"/>
              </a:rPr>
              <a:t>v</a:t>
            </a:r>
            <a:r>
              <a:rPr sz="2000" spc="5" dirty="0">
                <a:latin typeface="Arial"/>
                <a:cs typeface="Arial"/>
              </a:rPr>
              <a:t>e</a:t>
            </a:r>
            <a:r>
              <a:rPr sz="2000" dirty="0">
                <a:latin typeface="Arial"/>
                <a:cs typeface="Arial"/>
              </a:rPr>
              <a:t>s	</a:t>
            </a:r>
            <a:r>
              <a:rPr sz="2000" spc="-10" dirty="0">
                <a:latin typeface="Arial"/>
                <a:cs typeface="Arial"/>
              </a:rPr>
              <a:t>t</a:t>
            </a:r>
            <a:r>
              <a:rPr sz="2000" dirty="0">
                <a:latin typeface="Arial"/>
                <a:cs typeface="Arial"/>
              </a:rPr>
              <a:t>o	</a:t>
            </a:r>
            <a:r>
              <a:rPr sz="2000" spc="5" dirty="0">
                <a:latin typeface="Arial"/>
                <a:cs typeface="Arial"/>
              </a:rPr>
              <a:t>b</a:t>
            </a:r>
            <a:r>
              <a:rPr sz="2000" dirty="0">
                <a:latin typeface="Arial"/>
                <a:cs typeface="Arial"/>
              </a:rPr>
              <a:t>e	</a:t>
            </a:r>
            <a:r>
              <a:rPr sz="2000" spc="-5" dirty="0">
                <a:latin typeface="Arial"/>
                <a:cs typeface="Arial"/>
              </a:rPr>
              <a:t>a</a:t>
            </a:r>
            <a:r>
              <a:rPr sz="2000" spc="5" dirty="0">
                <a:latin typeface="Arial"/>
                <a:cs typeface="Arial"/>
              </a:rPr>
              <a:t>ch</a:t>
            </a:r>
            <a:r>
              <a:rPr sz="2000" spc="-5" dirty="0">
                <a:latin typeface="Arial"/>
                <a:cs typeface="Arial"/>
              </a:rPr>
              <a:t>i</a:t>
            </a:r>
            <a:r>
              <a:rPr sz="2000" spc="5" dirty="0">
                <a:latin typeface="Arial"/>
                <a:cs typeface="Arial"/>
              </a:rPr>
              <a:t>e</a:t>
            </a:r>
            <a:r>
              <a:rPr sz="2000" spc="-10" dirty="0">
                <a:latin typeface="Arial"/>
                <a:cs typeface="Arial"/>
              </a:rPr>
              <a:t>v</a:t>
            </a:r>
            <a:r>
              <a:rPr sz="2000" spc="5" dirty="0">
                <a:latin typeface="Arial"/>
                <a:cs typeface="Arial"/>
              </a:rPr>
              <a:t>e</a:t>
            </a:r>
            <a:r>
              <a:rPr sz="2000" spc="-5" dirty="0">
                <a:latin typeface="Arial"/>
                <a:cs typeface="Arial"/>
              </a:rPr>
              <a:t>d</a:t>
            </a:r>
            <a:r>
              <a:rPr sz="2000" dirty="0">
                <a:latin typeface="Arial"/>
                <a:cs typeface="Arial"/>
              </a:rPr>
              <a:t>,	f</a:t>
            </a:r>
            <a:r>
              <a:rPr sz="2000" spc="-5" dirty="0">
                <a:latin typeface="Arial"/>
                <a:cs typeface="Arial"/>
              </a:rPr>
              <a:t>o</a:t>
            </a:r>
            <a:r>
              <a:rPr sz="2000" dirty="0">
                <a:latin typeface="Arial"/>
                <a:cs typeface="Arial"/>
              </a:rPr>
              <a:t>r	</a:t>
            </a:r>
            <a:r>
              <a:rPr sz="2000" spc="5" dirty="0">
                <a:latin typeface="Arial"/>
                <a:cs typeface="Arial"/>
              </a:rPr>
              <a:t>e</a:t>
            </a:r>
            <a:r>
              <a:rPr sz="2000" spc="-10" dirty="0">
                <a:latin typeface="Arial"/>
                <a:cs typeface="Arial"/>
              </a:rPr>
              <a:t>x</a:t>
            </a:r>
            <a:r>
              <a:rPr sz="2000" spc="5" dirty="0">
                <a:latin typeface="Arial"/>
                <a:cs typeface="Arial"/>
              </a:rPr>
              <a:t>a</a:t>
            </a:r>
            <a:r>
              <a:rPr sz="2000" dirty="0">
                <a:latin typeface="Arial"/>
                <a:cs typeface="Arial"/>
              </a:rPr>
              <a:t>m</a:t>
            </a:r>
            <a:r>
              <a:rPr sz="2000" spc="-5" dirty="0">
                <a:latin typeface="Arial"/>
                <a:cs typeface="Arial"/>
              </a:rPr>
              <a:t>p</a:t>
            </a:r>
            <a:r>
              <a:rPr sz="2000" dirty="0">
                <a:latin typeface="Arial"/>
                <a:cs typeface="Arial"/>
              </a:rPr>
              <a:t>l</a:t>
            </a:r>
            <a:r>
              <a:rPr sz="2000" spc="-5" dirty="0">
                <a:latin typeface="Arial"/>
                <a:cs typeface="Arial"/>
              </a:rPr>
              <a:t>e</a:t>
            </a:r>
            <a:r>
              <a:rPr sz="2000" dirty="0">
                <a:latin typeface="Arial"/>
                <a:cs typeface="Arial"/>
              </a:rPr>
              <a:t>,  </a:t>
            </a:r>
            <a:r>
              <a:rPr sz="2000" spc="-5" dirty="0">
                <a:latin typeface="Arial"/>
                <a:cs typeface="Arial"/>
              </a:rPr>
              <a:t>profitable</a:t>
            </a:r>
            <a:r>
              <a:rPr sz="2000" spc="-15" dirty="0">
                <a:latin typeface="Arial"/>
                <a:cs typeface="Arial"/>
              </a:rPr>
              <a:t> </a:t>
            </a:r>
            <a:r>
              <a:rPr sz="2000" spc="-5" dirty="0">
                <a:latin typeface="Arial"/>
                <a:cs typeface="Arial"/>
              </a:rPr>
              <a:t>growth.</a:t>
            </a:r>
            <a:endParaRPr sz="2000">
              <a:latin typeface="Arial"/>
              <a:cs typeface="Arial"/>
            </a:endParaRPr>
          </a:p>
        </p:txBody>
      </p:sp>
      <p:sp>
        <p:nvSpPr>
          <p:cNvPr id="6" name="object 6"/>
          <p:cNvSpPr txBox="1"/>
          <p:nvPr/>
        </p:nvSpPr>
        <p:spPr>
          <a:xfrm>
            <a:off x="534669" y="355092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7" name="object 7"/>
          <p:cNvSpPr txBox="1"/>
          <p:nvPr/>
        </p:nvSpPr>
        <p:spPr>
          <a:xfrm>
            <a:off x="534669" y="443737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8" name="object 8"/>
          <p:cNvSpPr txBox="1"/>
          <p:nvPr/>
        </p:nvSpPr>
        <p:spPr>
          <a:xfrm>
            <a:off x="534669" y="5049520"/>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Arial"/>
                <a:cs typeface="Arial"/>
              </a:rPr>
              <a:t>•</a:t>
            </a:r>
            <a:endParaRPr sz="2000">
              <a:latin typeface="Arial"/>
              <a:cs typeface="Arial"/>
            </a:endParaRPr>
          </a:p>
        </p:txBody>
      </p:sp>
      <p:sp>
        <p:nvSpPr>
          <p:cNvPr id="9" name="object 9"/>
          <p:cNvSpPr txBox="1"/>
          <p:nvPr/>
        </p:nvSpPr>
        <p:spPr>
          <a:xfrm>
            <a:off x="877569" y="3564890"/>
            <a:ext cx="7723505" cy="2103120"/>
          </a:xfrm>
          <a:prstGeom prst="rect">
            <a:avLst/>
          </a:prstGeom>
        </p:spPr>
        <p:txBody>
          <a:bodyPr vert="horz" wrap="square" lIns="0" tIns="46990" rIns="0" bIns="0" rtlCol="0">
            <a:spAutoFit/>
          </a:bodyPr>
          <a:lstStyle/>
          <a:p>
            <a:pPr marL="12700" marR="5080" algn="just">
              <a:lnSpc>
                <a:spcPts val="2160"/>
              </a:lnSpc>
              <a:spcBef>
                <a:spcPts val="370"/>
              </a:spcBef>
            </a:pPr>
            <a:r>
              <a:rPr sz="2000" b="1" dirty="0">
                <a:latin typeface="Arial"/>
                <a:cs typeface="Arial"/>
              </a:rPr>
              <a:t>Measures </a:t>
            </a:r>
            <a:r>
              <a:rPr sz="2000" dirty="0">
                <a:latin typeface="Arial"/>
                <a:cs typeface="Arial"/>
              </a:rPr>
              <a:t>- </a:t>
            </a:r>
            <a:r>
              <a:rPr sz="2000" spc="-5" dirty="0">
                <a:latin typeface="Arial"/>
                <a:cs typeface="Arial"/>
              </a:rPr>
              <a:t>the </a:t>
            </a:r>
            <a:r>
              <a:rPr sz="2000" dirty="0">
                <a:latin typeface="Arial"/>
                <a:cs typeface="Arial"/>
              </a:rPr>
              <a:t>observable </a:t>
            </a:r>
            <a:r>
              <a:rPr sz="2000" spc="-5" dirty="0">
                <a:latin typeface="Arial"/>
                <a:cs typeface="Arial"/>
              </a:rPr>
              <a:t>parameters </a:t>
            </a:r>
            <a:r>
              <a:rPr sz="2000" dirty="0">
                <a:latin typeface="Arial"/>
                <a:cs typeface="Arial"/>
              </a:rPr>
              <a:t>that </a:t>
            </a:r>
            <a:r>
              <a:rPr sz="2000" spc="-5" dirty="0">
                <a:latin typeface="Arial"/>
                <a:cs typeface="Arial"/>
              </a:rPr>
              <a:t>will </a:t>
            </a:r>
            <a:r>
              <a:rPr sz="2000" dirty="0">
                <a:latin typeface="Arial"/>
                <a:cs typeface="Arial"/>
              </a:rPr>
              <a:t>be used </a:t>
            </a:r>
            <a:r>
              <a:rPr sz="2000" spc="-5" dirty="0">
                <a:latin typeface="Arial"/>
                <a:cs typeface="Arial"/>
              </a:rPr>
              <a:t>to </a:t>
            </a:r>
            <a:r>
              <a:rPr sz="2000" dirty="0">
                <a:latin typeface="Arial"/>
                <a:cs typeface="Arial"/>
              </a:rPr>
              <a:t>measure  progress </a:t>
            </a:r>
            <a:r>
              <a:rPr sz="2000" spc="-5" dirty="0">
                <a:latin typeface="Arial"/>
                <a:cs typeface="Arial"/>
              </a:rPr>
              <a:t>toward </a:t>
            </a:r>
            <a:r>
              <a:rPr sz="2000" dirty="0">
                <a:latin typeface="Arial"/>
                <a:cs typeface="Arial"/>
              </a:rPr>
              <a:t>reaching </a:t>
            </a:r>
            <a:r>
              <a:rPr sz="2000" spc="-5" dirty="0">
                <a:latin typeface="Arial"/>
                <a:cs typeface="Arial"/>
              </a:rPr>
              <a:t>the objective. For example, the objective  of profitable growth might </a:t>
            </a:r>
            <a:r>
              <a:rPr sz="2000" dirty="0">
                <a:latin typeface="Arial"/>
                <a:cs typeface="Arial"/>
              </a:rPr>
              <a:t>be measured </a:t>
            </a:r>
            <a:r>
              <a:rPr sz="2000" spc="-5" dirty="0">
                <a:latin typeface="Arial"/>
                <a:cs typeface="Arial"/>
              </a:rPr>
              <a:t>by growth </a:t>
            </a:r>
            <a:r>
              <a:rPr sz="2000" dirty="0">
                <a:latin typeface="Arial"/>
                <a:cs typeface="Arial"/>
              </a:rPr>
              <a:t>in net</a:t>
            </a:r>
            <a:r>
              <a:rPr sz="2000" spc="-25" dirty="0">
                <a:latin typeface="Arial"/>
                <a:cs typeface="Arial"/>
              </a:rPr>
              <a:t> </a:t>
            </a:r>
            <a:r>
              <a:rPr sz="2000" spc="-5" dirty="0">
                <a:latin typeface="Arial"/>
                <a:cs typeface="Arial"/>
              </a:rPr>
              <a:t>margin.</a:t>
            </a:r>
            <a:endParaRPr sz="2000">
              <a:latin typeface="Arial"/>
              <a:cs typeface="Arial"/>
            </a:endParaRPr>
          </a:p>
          <a:p>
            <a:pPr marL="12700" algn="just">
              <a:lnSpc>
                <a:spcPts val="2280"/>
              </a:lnSpc>
              <a:spcBef>
                <a:spcPts val="229"/>
              </a:spcBef>
            </a:pPr>
            <a:r>
              <a:rPr sz="2000" b="1" spc="-5" dirty="0">
                <a:latin typeface="Arial"/>
                <a:cs typeface="Arial"/>
              </a:rPr>
              <a:t>Targets</a:t>
            </a:r>
            <a:r>
              <a:rPr sz="2000" b="1" spc="200" dirty="0">
                <a:latin typeface="Arial"/>
                <a:cs typeface="Arial"/>
              </a:rPr>
              <a:t> </a:t>
            </a:r>
            <a:r>
              <a:rPr sz="2000" dirty="0">
                <a:latin typeface="Arial"/>
                <a:cs typeface="Arial"/>
              </a:rPr>
              <a:t>-</a:t>
            </a:r>
            <a:r>
              <a:rPr sz="2000" spc="185" dirty="0">
                <a:latin typeface="Arial"/>
                <a:cs typeface="Arial"/>
              </a:rPr>
              <a:t> </a:t>
            </a:r>
            <a:r>
              <a:rPr sz="2000" spc="-5" dirty="0">
                <a:latin typeface="Arial"/>
                <a:cs typeface="Arial"/>
              </a:rPr>
              <a:t>the</a:t>
            </a:r>
            <a:r>
              <a:rPr sz="2000" spc="185" dirty="0">
                <a:latin typeface="Arial"/>
                <a:cs typeface="Arial"/>
              </a:rPr>
              <a:t> </a:t>
            </a:r>
            <a:r>
              <a:rPr sz="2000" spc="-5" dirty="0">
                <a:latin typeface="Arial"/>
                <a:cs typeface="Arial"/>
              </a:rPr>
              <a:t>specific</a:t>
            </a:r>
            <a:r>
              <a:rPr sz="2000" spc="195" dirty="0">
                <a:latin typeface="Arial"/>
                <a:cs typeface="Arial"/>
              </a:rPr>
              <a:t> </a:t>
            </a:r>
            <a:r>
              <a:rPr sz="2000" dirty="0">
                <a:latin typeface="Arial"/>
                <a:cs typeface="Arial"/>
              </a:rPr>
              <a:t>target</a:t>
            </a:r>
            <a:r>
              <a:rPr sz="2000" spc="180" dirty="0">
                <a:latin typeface="Arial"/>
                <a:cs typeface="Arial"/>
              </a:rPr>
              <a:t> </a:t>
            </a:r>
            <a:r>
              <a:rPr sz="2000" dirty="0">
                <a:latin typeface="Arial"/>
                <a:cs typeface="Arial"/>
              </a:rPr>
              <a:t>values</a:t>
            </a:r>
            <a:r>
              <a:rPr sz="2000" spc="195" dirty="0">
                <a:latin typeface="Arial"/>
                <a:cs typeface="Arial"/>
              </a:rPr>
              <a:t> </a:t>
            </a:r>
            <a:r>
              <a:rPr sz="2000" spc="-5" dirty="0">
                <a:latin typeface="Arial"/>
                <a:cs typeface="Arial"/>
              </a:rPr>
              <a:t>for</a:t>
            </a:r>
            <a:r>
              <a:rPr sz="2000" spc="185" dirty="0">
                <a:latin typeface="Arial"/>
                <a:cs typeface="Arial"/>
              </a:rPr>
              <a:t> </a:t>
            </a:r>
            <a:r>
              <a:rPr sz="2000" spc="-5" dirty="0">
                <a:latin typeface="Arial"/>
                <a:cs typeface="Arial"/>
              </a:rPr>
              <a:t>the</a:t>
            </a:r>
            <a:r>
              <a:rPr sz="2000" spc="185" dirty="0">
                <a:latin typeface="Arial"/>
                <a:cs typeface="Arial"/>
              </a:rPr>
              <a:t> </a:t>
            </a:r>
            <a:r>
              <a:rPr sz="2000" dirty="0">
                <a:latin typeface="Arial"/>
                <a:cs typeface="Arial"/>
              </a:rPr>
              <a:t>measures,</a:t>
            </a:r>
            <a:r>
              <a:rPr sz="2000" spc="180" dirty="0">
                <a:latin typeface="Arial"/>
                <a:cs typeface="Arial"/>
              </a:rPr>
              <a:t> </a:t>
            </a:r>
            <a:r>
              <a:rPr sz="2000" spc="-5" dirty="0">
                <a:latin typeface="Arial"/>
                <a:cs typeface="Arial"/>
              </a:rPr>
              <a:t>for</a:t>
            </a:r>
            <a:r>
              <a:rPr sz="2000" spc="185" dirty="0">
                <a:latin typeface="Arial"/>
                <a:cs typeface="Arial"/>
              </a:rPr>
              <a:t> </a:t>
            </a:r>
            <a:r>
              <a:rPr sz="2000" spc="-5" dirty="0">
                <a:latin typeface="Arial"/>
                <a:cs typeface="Arial"/>
              </a:rPr>
              <a:t>example,</a:t>
            </a:r>
            <a:endParaRPr sz="2000">
              <a:latin typeface="Arial"/>
              <a:cs typeface="Arial"/>
            </a:endParaRPr>
          </a:p>
          <a:p>
            <a:pPr marL="12700" algn="just">
              <a:lnSpc>
                <a:spcPts val="2280"/>
              </a:lnSpc>
            </a:pPr>
            <a:r>
              <a:rPr sz="2000" dirty="0">
                <a:latin typeface="Arial"/>
                <a:cs typeface="Arial"/>
              </a:rPr>
              <a:t>+2% </a:t>
            </a:r>
            <a:r>
              <a:rPr sz="2000" spc="-5" dirty="0">
                <a:latin typeface="Arial"/>
                <a:cs typeface="Arial"/>
              </a:rPr>
              <a:t>growth in </a:t>
            </a:r>
            <a:r>
              <a:rPr sz="2000" dirty="0">
                <a:latin typeface="Arial"/>
                <a:cs typeface="Arial"/>
              </a:rPr>
              <a:t>net</a:t>
            </a:r>
            <a:r>
              <a:rPr sz="2000" spc="-10" dirty="0">
                <a:latin typeface="Arial"/>
                <a:cs typeface="Arial"/>
              </a:rPr>
              <a:t> </a:t>
            </a:r>
            <a:r>
              <a:rPr sz="2000" dirty="0">
                <a:latin typeface="Arial"/>
                <a:cs typeface="Arial"/>
              </a:rPr>
              <a:t>margin.</a:t>
            </a:r>
            <a:endParaRPr sz="2000">
              <a:latin typeface="Arial"/>
              <a:cs typeface="Arial"/>
            </a:endParaRPr>
          </a:p>
          <a:p>
            <a:pPr marL="12700" marR="5080" algn="just">
              <a:lnSpc>
                <a:spcPts val="2160"/>
              </a:lnSpc>
              <a:spcBef>
                <a:spcPts val="530"/>
              </a:spcBef>
            </a:pPr>
            <a:r>
              <a:rPr sz="2000" b="1" spc="-5" dirty="0">
                <a:latin typeface="Arial"/>
                <a:cs typeface="Arial"/>
              </a:rPr>
              <a:t>Initiatives </a:t>
            </a:r>
            <a:r>
              <a:rPr sz="2000" dirty="0">
                <a:latin typeface="Arial"/>
                <a:cs typeface="Arial"/>
              </a:rPr>
              <a:t>- action programs </a:t>
            </a:r>
            <a:r>
              <a:rPr sz="2000" spc="-5" dirty="0">
                <a:latin typeface="Arial"/>
                <a:cs typeface="Arial"/>
              </a:rPr>
              <a:t>to be initiated in </a:t>
            </a:r>
            <a:r>
              <a:rPr sz="2000" dirty="0">
                <a:latin typeface="Arial"/>
                <a:cs typeface="Arial"/>
              </a:rPr>
              <a:t>order </a:t>
            </a:r>
            <a:r>
              <a:rPr sz="2000" spc="-5" dirty="0">
                <a:latin typeface="Arial"/>
                <a:cs typeface="Arial"/>
              </a:rPr>
              <a:t>to </a:t>
            </a:r>
            <a:r>
              <a:rPr sz="2000" dirty="0">
                <a:latin typeface="Arial"/>
                <a:cs typeface="Arial"/>
              </a:rPr>
              <a:t>meet </a:t>
            </a:r>
            <a:r>
              <a:rPr sz="2000" spc="-5" dirty="0">
                <a:latin typeface="Arial"/>
                <a:cs typeface="Arial"/>
              </a:rPr>
              <a:t>the  objective.</a:t>
            </a:r>
            <a:endParaRPr sz="2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59054"/>
            <a:ext cx="8072120" cy="6000115"/>
          </a:xfrm>
          <a:prstGeom prst="rect">
            <a:avLst/>
          </a:prstGeom>
        </p:spPr>
        <p:txBody>
          <a:bodyPr vert="horz" wrap="square" lIns="0" tIns="20320" rIns="0" bIns="0" rtlCol="0">
            <a:spAutoFit/>
          </a:bodyPr>
          <a:lstStyle/>
          <a:p>
            <a:pPr marL="12700" marR="5080" indent="914400" algn="just">
              <a:lnSpc>
                <a:spcPct val="98000"/>
              </a:lnSpc>
              <a:spcBef>
                <a:spcPts val="160"/>
              </a:spcBef>
            </a:pPr>
            <a:r>
              <a:rPr sz="2800" spc="-5" dirty="0">
                <a:solidFill>
                  <a:srgbClr val="404040"/>
                </a:solidFill>
                <a:latin typeface="Berlin Sans FB"/>
                <a:cs typeface="Berlin Sans FB"/>
              </a:rPr>
              <a:t>As a process, performance </a:t>
            </a:r>
            <a:r>
              <a:rPr sz="2800" dirty="0">
                <a:solidFill>
                  <a:srgbClr val="404040"/>
                </a:solidFill>
                <a:latin typeface="Berlin Sans FB"/>
                <a:cs typeface="Berlin Sans FB"/>
              </a:rPr>
              <a:t>measurement </a:t>
            </a:r>
            <a:r>
              <a:rPr sz="2800" spc="-5" dirty="0">
                <a:solidFill>
                  <a:srgbClr val="404040"/>
                </a:solidFill>
                <a:latin typeface="Berlin Sans FB"/>
                <a:cs typeface="Berlin Sans FB"/>
              </a:rPr>
              <a:t>is not  </a:t>
            </a:r>
            <a:r>
              <a:rPr sz="2800" spc="-10" dirty="0">
                <a:solidFill>
                  <a:srgbClr val="404040"/>
                </a:solidFill>
                <a:latin typeface="Berlin Sans FB"/>
                <a:cs typeface="Berlin Sans FB"/>
              </a:rPr>
              <a:t>simply </a:t>
            </a:r>
            <a:r>
              <a:rPr sz="2800" dirty="0">
                <a:solidFill>
                  <a:srgbClr val="404040"/>
                </a:solidFill>
                <a:latin typeface="Berlin Sans FB"/>
                <a:cs typeface="Berlin Sans FB"/>
              </a:rPr>
              <a:t>concerned </a:t>
            </a:r>
            <a:r>
              <a:rPr sz="2800" spc="-5" dirty="0">
                <a:solidFill>
                  <a:srgbClr val="404040"/>
                </a:solidFill>
                <a:latin typeface="Berlin Sans FB"/>
                <a:cs typeface="Berlin Sans FB"/>
              </a:rPr>
              <a:t>with </a:t>
            </a:r>
            <a:r>
              <a:rPr sz="2800" dirty="0">
                <a:solidFill>
                  <a:srgbClr val="404040"/>
                </a:solidFill>
                <a:latin typeface="Berlin Sans FB"/>
                <a:cs typeface="Berlin Sans FB"/>
              </a:rPr>
              <a:t>collecting </a:t>
            </a:r>
            <a:r>
              <a:rPr sz="2800" spc="-10" dirty="0">
                <a:solidFill>
                  <a:srgbClr val="404040"/>
                </a:solidFill>
                <a:latin typeface="Berlin Sans FB"/>
                <a:cs typeface="Berlin Sans FB"/>
              </a:rPr>
              <a:t>data </a:t>
            </a:r>
            <a:r>
              <a:rPr sz="2800" spc="-5" dirty="0">
                <a:solidFill>
                  <a:srgbClr val="404040"/>
                </a:solidFill>
                <a:latin typeface="Berlin Sans FB"/>
                <a:cs typeface="Berlin Sans FB"/>
              </a:rPr>
              <a:t>associated with  a predefined performance </a:t>
            </a:r>
            <a:r>
              <a:rPr sz="2800" spc="-10" dirty="0">
                <a:solidFill>
                  <a:srgbClr val="404040"/>
                </a:solidFill>
                <a:latin typeface="Berlin Sans FB"/>
                <a:cs typeface="Berlin Sans FB"/>
              </a:rPr>
              <a:t>goal </a:t>
            </a:r>
            <a:r>
              <a:rPr sz="2800" spc="-5" dirty="0">
                <a:solidFill>
                  <a:srgbClr val="404040"/>
                </a:solidFill>
                <a:latin typeface="Berlin Sans FB"/>
                <a:cs typeface="Berlin Sans FB"/>
              </a:rPr>
              <a:t>or </a:t>
            </a:r>
            <a:r>
              <a:rPr sz="2800" dirty="0">
                <a:solidFill>
                  <a:srgbClr val="404040"/>
                </a:solidFill>
                <a:latin typeface="Berlin Sans FB"/>
                <a:cs typeface="Berlin Sans FB"/>
              </a:rPr>
              <a:t>standard.  </a:t>
            </a:r>
            <a:r>
              <a:rPr sz="2950" i="1" spc="-75" dirty="0">
                <a:solidFill>
                  <a:srgbClr val="404040"/>
                </a:solidFill>
                <a:latin typeface="Berlin Sans FB"/>
                <a:cs typeface="Berlin Sans FB"/>
              </a:rPr>
              <a:t>Performance </a:t>
            </a:r>
            <a:r>
              <a:rPr sz="2950" i="1" spc="-80" dirty="0">
                <a:solidFill>
                  <a:srgbClr val="404040"/>
                </a:solidFill>
                <a:latin typeface="Berlin Sans FB"/>
                <a:cs typeface="Berlin Sans FB"/>
              </a:rPr>
              <a:t>measurement </a:t>
            </a:r>
            <a:r>
              <a:rPr sz="2950" i="1" spc="-40" dirty="0">
                <a:solidFill>
                  <a:srgbClr val="404040"/>
                </a:solidFill>
                <a:latin typeface="Berlin Sans FB"/>
                <a:cs typeface="Berlin Sans FB"/>
              </a:rPr>
              <a:t>is </a:t>
            </a:r>
            <a:r>
              <a:rPr sz="2950" i="1" spc="-65" dirty="0">
                <a:solidFill>
                  <a:srgbClr val="404040"/>
                </a:solidFill>
                <a:latin typeface="Berlin Sans FB"/>
                <a:cs typeface="Berlin Sans FB"/>
              </a:rPr>
              <a:t>better </a:t>
            </a:r>
            <a:r>
              <a:rPr sz="2950" i="1" spc="-75" dirty="0">
                <a:solidFill>
                  <a:srgbClr val="404040"/>
                </a:solidFill>
                <a:latin typeface="Berlin Sans FB"/>
                <a:cs typeface="Berlin Sans FB"/>
              </a:rPr>
              <a:t>thought </a:t>
            </a:r>
            <a:r>
              <a:rPr sz="2950" i="1" spc="-65" dirty="0">
                <a:solidFill>
                  <a:srgbClr val="404040"/>
                </a:solidFill>
                <a:latin typeface="Berlin Sans FB"/>
                <a:cs typeface="Berlin Sans FB"/>
              </a:rPr>
              <a:t>of </a:t>
            </a:r>
            <a:r>
              <a:rPr sz="2950" i="1" spc="-70" dirty="0">
                <a:solidFill>
                  <a:srgbClr val="404040"/>
                </a:solidFill>
                <a:latin typeface="Berlin Sans FB"/>
                <a:cs typeface="Berlin Sans FB"/>
              </a:rPr>
              <a:t>as </a:t>
            </a:r>
            <a:r>
              <a:rPr sz="2950" i="1" spc="-90" dirty="0">
                <a:solidFill>
                  <a:srgbClr val="404040"/>
                </a:solidFill>
                <a:latin typeface="Berlin Sans FB"/>
                <a:cs typeface="Berlin Sans FB"/>
              </a:rPr>
              <a:t>an  </a:t>
            </a:r>
            <a:r>
              <a:rPr sz="2950" i="1" spc="-70" dirty="0">
                <a:solidFill>
                  <a:srgbClr val="404040"/>
                </a:solidFill>
                <a:latin typeface="Berlin Sans FB"/>
                <a:cs typeface="Berlin Sans FB"/>
              </a:rPr>
              <a:t>overall </a:t>
            </a:r>
            <a:r>
              <a:rPr sz="2950" i="1" spc="-90" dirty="0">
                <a:solidFill>
                  <a:srgbClr val="404040"/>
                </a:solidFill>
                <a:latin typeface="Berlin Sans FB"/>
                <a:cs typeface="Berlin Sans FB"/>
              </a:rPr>
              <a:t>management </a:t>
            </a:r>
            <a:r>
              <a:rPr sz="2950" i="1" spc="-70" dirty="0">
                <a:solidFill>
                  <a:srgbClr val="404040"/>
                </a:solidFill>
                <a:latin typeface="Berlin Sans FB"/>
                <a:cs typeface="Berlin Sans FB"/>
              </a:rPr>
              <a:t>system involving prevention </a:t>
            </a:r>
            <a:r>
              <a:rPr sz="2950" i="1" spc="-90" dirty="0">
                <a:solidFill>
                  <a:srgbClr val="404040"/>
                </a:solidFill>
                <a:latin typeface="Berlin Sans FB"/>
                <a:cs typeface="Berlin Sans FB"/>
              </a:rPr>
              <a:t>and  </a:t>
            </a:r>
            <a:r>
              <a:rPr sz="2950" i="1" spc="-70" dirty="0">
                <a:solidFill>
                  <a:srgbClr val="404040"/>
                </a:solidFill>
                <a:latin typeface="Berlin Sans FB"/>
                <a:cs typeface="Berlin Sans FB"/>
              </a:rPr>
              <a:t>detection </a:t>
            </a:r>
            <a:r>
              <a:rPr sz="2950" i="1" spc="-90" dirty="0">
                <a:solidFill>
                  <a:srgbClr val="404040"/>
                </a:solidFill>
                <a:latin typeface="Berlin Sans FB"/>
                <a:cs typeface="Berlin Sans FB"/>
              </a:rPr>
              <a:t>aimed</a:t>
            </a:r>
            <a:r>
              <a:rPr sz="2950" i="1" spc="555" dirty="0">
                <a:solidFill>
                  <a:srgbClr val="404040"/>
                </a:solidFill>
                <a:latin typeface="Berlin Sans FB"/>
                <a:cs typeface="Berlin Sans FB"/>
              </a:rPr>
              <a:t> </a:t>
            </a:r>
            <a:r>
              <a:rPr sz="2950" i="1" spc="-75" dirty="0">
                <a:solidFill>
                  <a:srgbClr val="404040"/>
                </a:solidFill>
                <a:latin typeface="Berlin Sans FB"/>
                <a:cs typeface="Berlin Sans FB"/>
              </a:rPr>
              <a:t>at achieving conformance </a:t>
            </a:r>
            <a:r>
              <a:rPr sz="2950" i="1" spc="-60" dirty="0">
                <a:solidFill>
                  <a:srgbClr val="404040"/>
                </a:solidFill>
                <a:latin typeface="Berlin Sans FB"/>
                <a:cs typeface="Berlin Sans FB"/>
              </a:rPr>
              <a:t>of </a:t>
            </a:r>
            <a:r>
              <a:rPr sz="2950" i="1" spc="-70" dirty="0">
                <a:solidFill>
                  <a:srgbClr val="404040"/>
                </a:solidFill>
                <a:latin typeface="Berlin Sans FB"/>
                <a:cs typeface="Berlin Sans FB"/>
              </a:rPr>
              <a:t>the  </a:t>
            </a:r>
            <a:r>
              <a:rPr sz="2950" i="1" spc="-80" dirty="0">
                <a:solidFill>
                  <a:srgbClr val="404040"/>
                </a:solidFill>
                <a:latin typeface="Berlin Sans FB"/>
                <a:cs typeface="Berlin Sans FB"/>
              </a:rPr>
              <a:t>work </a:t>
            </a:r>
            <a:r>
              <a:rPr sz="2950" i="1" spc="-75" dirty="0">
                <a:solidFill>
                  <a:srgbClr val="404040"/>
                </a:solidFill>
                <a:latin typeface="Berlin Sans FB"/>
                <a:cs typeface="Berlin Sans FB"/>
              </a:rPr>
              <a:t>product </a:t>
            </a:r>
            <a:r>
              <a:rPr sz="2950" i="1" spc="-70" dirty="0">
                <a:solidFill>
                  <a:srgbClr val="404040"/>
                </a:solidFill>
                <a:latin typeface="Berlin Sans FB"/>
                <a:cs typeface="Berlin Sans FB"/>
              </a:rPr>
              <a:t>or </a:t>
            </a:r>
            <a:r>
              <a:rPr sz="2950" i="1" spc="-60" dirty="0">
                <a:solidFill>
                  <a:srgbClr val="404040"/>
                </a:solidFill>
                <a:latin typeface="Berlin Sans FB"/>
                <a:cs typeface="Berlin Sans FB"/>
              </a:rPr>
              <a:t>service </a:t>
            </a:r>
            <a:r>
              <a:rPr sz="2950" i="1" spc="-70" dirty="0">
                <a:solidFill>
                  <a:srgbClr val="404040"/>
                </a:solidFill>
                <a:latin typeface="Berlin Sans FB"/>
                <a:cs typeface="Berlin Sans FB"/>
              </a:rPr>
              <a:t>to your </a:t>
            </a:r>
            <a:r>
              <a:rPr sz="2950" i="1" spc="-65" dirty="0">
                <a:solidFill>
                  <a:srgbClr val="404040"/>
                </a:solidFill>
                <a:latin typeface="Berlin Sans FB"/>
                <a:cs typeface="Berlin Sans FB"/>
              </a:rPr>
              <a:t>customer's </a:t>
            </a:r>
            <a:r>
              <a:rPr sz="2950" i="1" spc="605" dirty="0">
                <a:solidFill>
                  <a:srgbClr val="404040"/>
                </a:solidFill>
                <a:latin typeface="Berlin Sans FB"/>
                <a:cs typeface="Berlin Sans FB"/>
              </a:rPr>
              <a:t> </a:t>
            </a:r>
            <a:r>
              <a:rPr sz="2950" i="1" spc="-65" dirty="0">
                <a:solidFill>
                  <a:srgbClr val="404040"/>
                </a:solidFill>
                <a:latin typeface="Berlin Sans FB"/>
                <a:cs typeface="Berlin Sans FB"/>
              </a:rPr>
              <a:t>requirements. </a:t>
            </a:r>
            <a:r>
              <a:rPr sz="2800" spc="-5" dirty="0">
                <a:solidFill>
                  <a:srgbClr val="404040"/>
                </a:solidFill>
                <a:latin typeface="Berlin Sans FB"/>
                <a:cs typeface="Berlin Sans FB"/>
              </a:rPr>
              <a:t>Additionally, it is concerned with process  </a:t>
            </a:r>
            <a:r>
              <a:rPr sz="2800" spc="-10" dirty="0">
                <a:solidFill>
                  <a:srgbClr val="404040"/>
                </a:solidFill>
                <a:latin typeface="Berlin Sans FB"/>
                <a:cs typeface="Berlin Sans FB"/>
              </a:rPr>
              <a:t>optimization </a:t>
            </a:r>
            <a:r>
              <a:rPr sz="2800" spc="-5" dirty="0">
                <a:solidFill>
                  <a:srgbClr val="404040"/>
                </a:solidFill>
                <a:latin typeface="Berlin Sans FB"/>
                <a:cs typeface="Berlin Sans FB"/>
              </a:rPr>
              <a:t>through </a:t>
            </a:r>
            <a:r>
              <a:rPr sz="2800" spc="-10" dirty="0">
                <a:solidFill>
                  <a:srgbClr val="404040"/>
                </a:solidFill>
                <a:latin typeface="Berlin Sans FB"/>
                <a:cs typeface="Berlin Sans FB"/>
              </a:rPr>
              <a:t>increased </a:t>
            </a:r>
            <a:r>
              <a:rPr sz="2800" spc="-5" dirty="0">
                <a:solidFill>
                  <a:srgbClr val="404040"/>
                </a:solidFill>
                <a:latin typeface="Berlin Sans FB"/>
                <a:cs typeface="Berlin Sans FB"/>
              </a:rPr>
              <a:t>efficiency </a:t>
            </a:r>
            <a:r>
              <a:rPr sz="2800" spc="-10" dirty="0">
                <a:solidFill>
                  <a:srgbClr val="404040"/>
                </a:solidFill>
                <a:latin typeface="Berlin Sans FB"/>
                <a:cs typeface="Berlin Sans FB"/>
              </a:rPr>
              <a:t>and  </a:t>
            </a:r>
            <a:r>
              <a:rPr sz="2800" spc="-5" dirty="0">
                <a:solidFill>
                  <a:srgbClr val="404040"/>
                </a:solidFill>
                <a:latin typeface="Berlin Sans FB"/>
                <a:cs typeface="Berlin Sans FB"/>
              </a:rPr>
              <a:t>effectiveness of </a:t>
            </a:r>
            <a:r>
              <a:rPr sz="2800" dirty="0">
                <a:solidFill>
                  <a:srgbClr val="404040"/>
                </a:solidFill>
                <a:latin typeface="Berlin Sans FB"/>
                <a:cs typeface="Berlin Sans FB"/>
              </a:rPr>
              <a:t>the </a:t>
            </a:r>
            <a:r>
              <a:rPr sz="2800" spc="-5" dirty="0">
                <a:solidFill>
                  <a:srgbClr val="404040"/>
                </a:solidFill>
                <a:latin typeface="Berlin Sans FB"/>
                <a:cs typeface="Berlin Sans FB"/>
              </a:rPr>
              <a:t>process </a:t>
            </a:r>
            <a:r>
              <a:rPr sz="2800" dirty="0">
                <a:solidFill>
                  <a:srgbClr val="404040"/>
                </a:solidFill>
                <a:latin typeface="Berlin Sans FB"/>
                <a:cs typeface="Berlin Sans FB"/>
              </a:rPr>
              <a:t>or product. </a:t>
            </a:r>
            <a:r>
              <a:rPr sz="2800" spc="-10" dirty="0">
                <a:solidFill>
                  <a:srgbClr val="404040"/>
                </a:solidFill>
                <a:latin typeface="Berlin Sans FB"/>
                <a:cs typeface="Berlin Sans FB"/>
              </a:rPr>
              <a:t>These actions  </a:t>
            </a:r>
            <a:r>
              <a:rPr sz="2800" spc="-5" dirty="0">
                <a:solidFill>
                  <a:srgbClr val="404040"/>
                </a:solidFill>
                <a:latin typeface="Berlin Sans FB"/>
                <a:cs typeface="Berlin Sans FB"/>
              </a:rPr>
              <a:t>occur in a </a:t>
            </a:r>
            <a:r>
              <a:rPr sz="2800" dirty="0">
                <a:solidFill>
                  <a:srgbClr val="404040"/>
                </a:solidFill>
                <a:latin typeface="Berlin Sans FB"/>
                <a:cs typeface="Berlin Sans FB"/>
              </a:rPr>
              <a:t>continuous </a:t>
            </a:r>
            <a:r>
              <a:rPr sz="2800" spc="-5" dirty="0">
                <a:solidFill>
                  <a:srgbClr val="404040"/>
                </a:solidFill>
                <a:latin typeface="Berlin Sans FB"/>
                <a:cs typeface="Berlin Sans FB"/>
              </a:rPr>
              <a:t>cycle, </a:t>
            </a:r>
            <a:r>
              <a:rPr sz="2800" spc="-10" dirty="0">
                <a:solidFill>
                  <a:srgbClr val="404040"/>
                </a:solidFill>
                <a:latin typeface="Berlin Sans FB"/>
                <a:cs typeface="Berlin Sans FB"/>
              </a:rPr>
              <a:t>allowing </a:t>
            </a:r>
            <a:r>
              <a:rPr sz="2800" dirty="0">
                <a:solidFill>
                  <a:srgbClr val="404040"/>
                </a:solidFill>
                <a:latin typeface="Berlin Sans FB"/>
                <a:cs typeface="Berlin Sans FB"/>
              </a:rPr>
              <a:t>options </a:t>
            </a:r>
            <a:r>
              <a:rPr sz="2800" spc="-5" dirty="0">
                <a:solidFill>
                  <a:srgbClr val="404040"/>
                </a:solidFill>
                <a:latin typeface="Berlin Sans FB"/>
                <a:cs typeface="Berlin Sans FB"/>
              </a:rPr>
              <a:t>for  </a:t>
            </a:r>
            <a:r>
              <a:rPr sz="2800" spc="-10" dirty="0">
                <a:solidFill>
                  <a:srgbClr val="404040"/>
                </a:solidFill>
                <a:latin typeface="Berlin Sans FB"/>
                <a:cs typeface="Berlin Sans FB"/>
              </a:rPr>
              <a:t>expansion and </a:t>
            </a:r>
            <a:r>
              <a:rPr sz="2800" spc="-5" dirty="0">
                <a:solidFill>
                  <a:srgbClr val="404040"/>
                </a:solidFill>
                <a:latin typeface="Berlin Sans FB"/>
                <a:cs typeface="Berlin Sans FB"/>
              </a:rPr>
              <a:t>improvement </a:t>
            </a:r>
            <a:r>
              <a:rPr sz="2800" dirty="0">
                <a:solidFill>
                  <a:srgbClr val="404040"/>
                </a:solidFill>
                <a:latin typeface="Berlin Sans FB"/>
                <a:cs typeface="Berlin Sans FB"/>
              </a:rPr>
              <a:t>of </a:t>
            </a:r>
            <a:r>
              <a:rPr sz="2800" spc="-5" dirty="0">
                <a:solidFill>
                  <a:srgbClr val="404040"/>
                </a:solidFill>
                <a:latin typeface="Berlin Sans FB"/>
                <a:cs typeface="Berlin Sans FB"/>
              </a:rPr>
              <a:t>the </a:t>
            </a:r>
            <a:r>
              <a:rPr sz="2800" dirty="0">
                <a:solidFill>
                  <a:srgbClr val="404040"/>
                </a:solidFill>
                <a:latin typeface="Berlin Sans FB"/>
                <a:cs typeface="Berlin Sans FB"/>
              </a:rPr>
              <a:t>work process </a:t>
            </a:r>
            <a:r>
              <a:rPr sz="2800" spc="-10" dirty="0">
                <a:solidFill>
                  <a:srgbClr val="404040"/>
                </a:solidFill>
                <a:latin typeface="Berlin Sans FB"/>
                <a:cs typeface="Berlin Sans FB"/>
              </a:rPr>
              <a:t>or  </a:t>
            </a:r>
            <a:r>
              <a:rPr sz="2800" dirty="0">
                <a:solidFill>
                  <a:srgbClr val="404040"/>
                </a:solidFill>
                <a:latin typeface="Berlin Sans FB"/>
                <a:cs typeface="Berlin Sans FB"/>
              </a:rPr>
              <a:t>product </a:t>
            </a:r>
            <a:r>
              <a:rPr sz="2800" spc="-5" dirty="0">
                <a:solidFill>
                  <a:srgbClr val="404040"/>
                </a:solidFill>
                <a:latin typeface="Berlin Sans FB"/>
                <a:cs typeface="Berlin Sans FB"/>
              </a:rPr>
              <a:t>as better techniques </a:t>
            </a:r>
            <a:r>
              <a:rPr sz="2800" spc="-10" dirty="0">
                <a:solidFill>
                  <a:srgbClr val="404040"/>
                </a:solidFill>
                <a:latin typeface="Berlin Sans FB"/>
                <a:cs typeface="Berlin Sans FB"/>
              </a:rPr>
              <a:t>are </a:t>
            </a:r>
            <a:r>
              <a:rPr sz="2800" spc="-5" dirty="0">
                <a:solidFill>
                  <a:srgbClr val="404040"/>
                </a:solidFill>
                <a:latin typeface="Berlin Sans FB"/>
                <a:cs typeface="Berlin Sans FB"/>
              </a:rPr>
              <a:t>discovered </a:t>
            </a:r>
            <a:r>
              <a:rPr sz="2800" spc="-10" dirty="0">
                <a:solidFill>
                  <a:srgbClr val="404040"/>
                </a:solidFill>
                <a:latin typeface="Berlin Sans FB"/>
                <a:cs typeface="Berlin Sans FB"/>
              </a:rPr>
              <a:t>and  </a:t>
            </a:r>
            <a:r>
              <a:rPr sz="2800" spc="-5" dirty="0">
                <a:solidFill>
                  <a:srgbClr val="404040"/>
                </a:solidFill>
                <a:latin typeface="Berlin Sans FB"/>
                <a:cs typeface="Berlin Sans FB"/>
              </a:rPr>
              <a:t>implemented.</a:t>
            </a:r>
            <a:endParaRPr sz="2800">
              <a:latin typeface="Berlin Sans FB"/>
              <a:cs typeface="Berlin Sans FB"/>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9579" y="589279"/>
            <a:ext cx="5697855" cy="513080"/>
          </a:xfrm>
          <a:prstGeom prst="rect">
            <a:avLst/>
          </a:prstGeom>
        </p:spPr>
        <p:txBody>
          <a:bodyPr vert="horz" wrap="square" lIns="0" tIns="12700" rIns="0" bIns="0" rtlCol="0">
            <a:spAutoFit/>
          </a:bodyPr>
          <a:lstStyle/>
          <a:p>
            <a:pPr marL="12700">
              <a:lnSpc>
                <a:spcPct val="100000"/>
              </a:lnSpc>
              <a:spcBef>
                <a:spcPts val="100"/>
              </a:spcBef>
            </a:pPr>
            <a:r>
              <a:rPr sz="3200" spc="-5" dirty="0"/>
              <a:t>Balanced </a:t>
            </a:r>
            <a:r>
              <a:rPr sz="3200" spc="-10" dirty="0"/>
              <a:t>scorecard</a:t>
            </a:r>
            <a:r>
              <a:rPr sz="3200" spc="-30" dirty="0"/>
              <a:t> </a:t>
            </a:r>
            <a:r>
              <a:rPr sz="3200" spc="-5" dirty="0"/>
              <a:t>template</a:t>
            </a:r>
            <a:endParaRPr sz="3200"/>
          </a:p>
        </p:txBody>
      </p:sp>
      <p:graphicFrame>
        <p:nvGraphicFramePr>
          <p:cNvPr id="3" name="object 3"/>
          <p:cNvGraphicFramePr>
            <a:graphicFrameLocks noGrp="1"/>
          </p:cNvGraphicFramePr>
          <p:nvPr/>
        </p:nvGraphicFramePr>
        <p:xfrm>
          <a:off x="1187450" y="1844039"/>
          <a:ext cx="6986904" cy="811530"/>
        </p:xfrm>
        <a:graphic>
          <a:graphicData uri="http://schemas.openxmlformats.org/drawingml/2006/table">
            <a:tbl>
              <a:tblPr firstRow="1" bandRow="1">
                <a:tableStyleId>{2D5ABB26-0587-4C30-8999-92F81FD0307C}</a:tableStyleId>
              </a:tblPr>
              <a:tblGrid>
                <a:gridCol w="2005330"/>
                <a:gridCol w="1266190"/>
                <a:gridCol w="1275714"/>
                <a:gridCol w="1144905"/>
                <a:gridCol w="1294765"/>
              </a:tblGrid>
              <a:tr h="811530">
                <a:tc>
                  <a:txBody>
                    <a:bodyPr/>
                    <a:lstStyle/>
                    <a:p>
                      <a:pPr marL="506730" marR="498475" indent="45720">
                        <a:lnSpc>
                          <a:spcPts val="1780"/>
                        </a:lnSpc>
                        <a:spcBef>
                          <a:spcPts val="1435"/>
                        </a:spcBef>
                      </a:pPr>
                      <a:r>
                        <a:rPr sz="1600" b="1" spc="-10" dirty="0">
                          <a:latin typeface="Arial"/>
                          <a:cs typeface="Arial"/>
                        </a:rPr>
                        <a:t>Balanced  </a:t>
                      </a:r>
                      <a:r>
                        <a:rPr sz="1600" b="1" dirty="0">
                          <a:latin typeface="Arial"/>
                          <a:cs typeface="Arial"/>
                        </a:rPr>
                        <a:t>S</a:t>
                      </a:r>
                      <a:r>
                        <a:rPr sz="1600" b="1" spc="-10" dirty="0">
                          <a:latin typeface="Arial"/>
                          <a:cs typeface="Arial"/>
                        </a:rPr>
                        <a:t>c</a:t>
                      </a:r>
                      <a:r>
                        <a:rPr sz="1600" b="1" dirty="0">
                          <a:latin typeface="Arial"/>
                          <a:cs typeface="Arial"/>
                        </a:rPr>
                        <a:t>o</a:t>
                      </a:r>
                      <a:r>
                        <a:rPr sz="1600" b="1" spc="-5" dirty="0">
                          <a:latin typeface="Arial"/>
                          <a:cs typeface="Arial"/>
                        </a:rPr>
                        <a:t>rec</a:t>
                      </a:r>
                      <a:r>
                        <a:rPr sz="1600" b="1" spc="-10" dirty="0">
                          <a:latin typeface="Arial"/>
                          <a:cs typeface="Arial"/>
                        </a:rPr>
                        <a:t>a</a:t>
                      </a:r>
                      <a:r>
                        <a:rPr sz="1600" b="1" spc="5" dirty="0">
                          <a:latin typeface="Arial"/>
                          <a:cs typeface="Arial"/>
                        </a:rPr>
                        <a:t>r</a:t>
                      </a:r>
                      <a:r>
                        <a:rPr sz="1600" b="1" dirty="0">
                          <a:latin typeface="Arial"/>
                          <a:cs typeface="Arial"/>
                        </a:rPr>
                        <a:t>d</a:t>
                      </a:r>
                      <a:endParaRPr sz="1600">
                        <a:latin typeface="Arial"/>
                        <a:cs typeface="Arial"/>
                      </a:endParaRPr>
                    </a:p>
                  </a:txBody>
                  <a:tcPr marL="0" marR="0" marT="182245" marB="0">
                    <a:solidFill>
                      <a:srgbClr val="FF6600"/>
                    </a:solidFill>
                  </a:tcPr>
                </a:tc>
                <a:tc>
                  <a:txBody>
                    <a:bodyPr/>
                    <a:lstStyle/>
                    <a:p>
                      <a:pPr>
                        <a:lnSpc>
                          <a:spcPct val="100000"/>
                        </a:lnSpc>
                        <a:spcBef>
                          <a:spcPts val="20"/>
                        </a:spcBef>
                      </a:pPr>
                      <a:endParaRPr sz="1850">
                        <a:latin typeface="Times New Roman"/>
                        <a:cs typeface="Times New Roman"/>
                      </a:endParaRPr>
                    </a:p>
                    <a:p>
                      <a:pPr marL="113030">
                        <a:lnSpc>
                          <a:spcPct val="100000"/>
                        </a:lnSpc>
                      </a:pPr>
                      <a:r>
                        <a:rPr sz="1600" b="1" spc="-10" dirty="0">
                          <a:latin typeface="Arial"/>
                          <a:cs typeface="Arial"/>
                        </a:rPr>
                        <a:t>Objectives</a:t>
                      </a:r>
                      <a:endParaRPr sz="1600">
                        <a:latin typeface="Arial"/>
                        <a:cs typeface="Arial"/>
                      </a:endParaRPr>
                    </a:p>
                  </a:txBody>
                  <a:tcPr marL="0" marR="0" marT="2540" marB="0">
                    <a:solidFill>
                      <a:srgbClr val="FFFFCC"/>
                    </a:solidFill>
                  </a:tcPr>
                </a:tc>
                <a:tc>
                  <a:txBody>
                    <a:bodyPr/>
                    <a:lstStyle/>
                    <a:p>
                      <a:pPr>
                        <a:lnSpc>
                          <a:spcPct val="100000"/>
                        </a:lnSpc>
                        <a:spcBef>
                          <a:spcPts val="20"/>
                        </a:spcBef>
                      </a:pPr>
                      <a:endParaRPr sz="1850">
                        <a:latin typeface="Times New Roman"/>
                        <a:cs typeface="Times New Roman"/>
                      </a:endParaRPr>
                    </a:p>
                    <a:p>
                      <a:pPr marL="133350">
                        <a:lnSpc>
                          <a:spcPct val="100000"/>
                        </a:lnSpc>
                      </a:pPr>
                      <a:r>
                        <a:rPr sz="1600" b="1" spc="-5" dirty="0">
                          <a:latin typeface="Arial"/>
                          <a:cs typeface="Arial"/>
                        </a:rPr>
                        <a:t>Measures</a:t>
                      </a:r>
                      <a:endParaRPr sz="1600">
                        <a:latin typeface="Arial"/>
                        <a:cs typeface="Arial"/>
                      </a:endParaRPr>
                    </a:p>
                  </a:txBody>
                  <a:tcPr marL="0" marR="0" marT="2540" marB="0">
                    <a:solidFill>
                      <a:srgbClr val="FFFFCC"/>
                    </a:solidFill>
                  </a:tcPr>
                </a:tc>
                <a:tc>
                  <a:txBody>
                    <a:bodyPr/>
                    <a:lstStyle/>
                    <a:p>
                      <a:pPr>
                        <a:lnSpc>
                          <a:spcPct val="100000"/>
                        </a:lnSpc>
                        <a:spcBef>
                          <a:spcPts val="20"/>
                        </a:spcBef>
                      </a:pPr>
                      <a:endParaRPr sz="1850">
                        <a:latin typeface="Times New Roman"/>
                        <a:cs typeface="Times New Roman"/>
                      </a:endParaRPr>
                    </a:p>
                    <a:p>
                      <a:pPr marL="205740">
                        <a:lnSpc>
                          <a:spcPct val="100000"/>
                        </a:lnSpc>
                      </a:pPr>
                      <a:r>
                        <a:rPr sz="1600" b="1" spc="-10" dirty="0">
                          <a:latin typeface="Arial"/>
                          <a:cs typeface="Arial"/>
                        </a:rPr>
                        <a:t>Targets</a:t>
                      </a:r>
                      <a:endParaRPr sz="1600">
                        <a:latin typeface="Arial"/>
                        <a:cs typeface="Arial"/>
                      </a:endParaRPr>
                    </a:p>
                  </a:txBody>
                  <a:tcPr marL="0" marR="0" marT="2540" marB="0">
                    <a:solidFill>
                      <a:srgbClr val="FFFFCC"/>
                    </a:solidFill>
                  </a:tcPr>
                </a:tc>
                <a:tc>
                  <a:txBody>
                    <a:bodyPr/>
                    <a:lstStyle/>
                    <a:p>
                      <a:pPr>
                        <a:lnSpc>
                          <a:spcPct val="100000"/>
                        </a:lnSpc>
                        <a:spcBef>
                          <a:spcPts val="20"/>
                        </a:spcBef>
                      </a:pPr>
                      <a:endParaRPr sz="1850">
                        <a:latin typeface="Times New Roman"/>
                        <a:cs typeface="Times New Roman"/>
                      </a:endParaRPr>
                    </a:p>
                    <a:p>
                      <a:pPr marL="207010">
                        <a:lnSpc>
                          <a:spcPct val="100000"/>
                        </a:lnSpc>
                      </a:pPr>
                      <a:r>
                        <a:rPr sz="1600" b="1" spc="-10" dirty="0">
                          <a:latin typeface="Arial"/>
                          <a:cs typeface="Arial"/>
                        </a:rPr>
                        <a:t>Initiatives</a:t>
                      </a:r>
                      <a:endParaRPr sz="1600">
                        <a:latin typeface="Arial"/>
                        <a:cs typeface="Arial"/>
                      </a:endParaRPr>
                    </a:p>
                  </a:txBody>
                  <a:tcPr marL="0" marR="0" marT="2540" marB="0">
                    <a:solidFill>
                      <a:srgbClr val="FFFFCC"/>
                    </a:solidFill>
                  </a:tcPr>
                </a:tc>
              </a:tr>
            </a:tbl>
          </a:graphicData>
        </a:graphic>
      </p:graphicFrame>
      <p:sp>
        <p:nvSpPr>
          <p:cNvPr id="4" name="object 4"/>
          <p:cNvSpPr txBox="1"/>
          <p:nvPr/>
        </p:nvSpPr>
        <p:spPr>
          <a:xfrm>
            <a:off x="1049019" y="2876550"/>
            <a:ext cx="6910070" cy="3395979"/>
          </a:xfrm>
          <a:prstGeom prst="rect">
            <a:avLst/>
          </a:prstGeom>
        </p:spPr>
        <p:txBody>
          <a:bodyPr vert="horz" wrap="square" lIns="0" tIns="12700" rIns="0" bIns="0" rtlCol="0">
            <a:spAutoFit/>
          </a:bodyPr>
          <a:lstStyle/>
          <a:p>
            <a:pPr marL="758190">
              <a:lnSpc>
                <a:spcPct val="100000"/>
              </a:lnSpc>
              <a:spcBef>
                <a:spcPts val="100"/>
              </a:spcBef>
            </a:pPr>
            <a:r>
              <a:rPr sz="1600" b="1" spc="-10" dirty="0">
                <a:latin typeface="Arial"/>
                <a:cs typeface="Arial"/>
              </a:rPr>
              <a:t>Finance</a:t>
            </a:r>
            <a:endParaRPr sz="1600">
              <a:latin typeface="Arial"/>
              <a:cs typeface="Arial"/>
            </a:endParaRPr>
          </a:p>
          <a:p>
            <a:pPr>
              <a:lnSpc>
                <a:spcPct val="100000"/>
              </a:lnSpc>
            </a:pPr>
            <a:endParaRPr sz="1800">
              <a:latin typeface="Times New Roman"/>
              <a:cs typeface="Times New Roman"/>
            </a:endParaRPr>
          </a:p>
          <a:p>
            <a:pPr>
              <a:lnSpc>
                <a:spcPct val="100000"/>
              </a:lnSpc>
              <a:spcBef>
                <a:spcPts val="5"/>
              </a:spcBef>
            </a:pPr>
            <a:endParaRPr sz="1550">
              <a:latin typeface="Times New Roman"/>
              <a:cs typeface="Times New Roman"/>
            </a:endParaRPr>
          </a:p>
          <a:p>
            <a:pPr marL="746760" indent="-78740">
              <a:lnSpc>
                <a:spcPct val="100000"/>
              </a:lnSpc>
            </a:pPr>
            <a:r>
              <a:rPr sz="1600" b="1" spc="-10" dirty="0">
                <a:latin typeface="Arial"/>
                <a:cs typeface="Arial"/>
              </a:rPr>
              <a:t>Customer</a:t>
            </a:r>
            <a:endParaRPr sz="1600">
              <a:latin typeface="Arial"/>
              <a:cs typeface="Arial"/>
            </a:endParaRPr>
          </a:p>
          <a:p>
            <a:pPr>
              <a:lnSpc>
                <a:spcPct val="100000"/>
              </a:lnSpc>
            </a:pPr>
            <a:endParaRPr sz="1800">
              <a:latin typeface="Times New Roman"/>
              <a:cs typeface="Times New Roman"/>
            </a:endParaRPr>
          </a:p>
          <a:p>
            <a:pPr>
              <a:lnSpc>
                <a:spcPct val="100000"/>
              </a:lnSpc>
            </a:pPr>
            <a:endParaRPr sz="1550">
              <a:latin typeface="Times New Roman"/>
              <a:cs typeface="Times New Roman"/>
            </a:endParaRPr>
          </a:p>
          <a:p>
            <a:pPr marR="4619625" algn="ctr">
              <a:lnSpc>
                <a:spcPct val="100000"/>
              </a:lnSpc>
            </a:pPr>
            <a:r>
              <a:rPr sz="1600" b="1" spc="-5" dirty="0">
                <a:latin typeface="Arial"/>
                <a:cs typeface="Arial"/>
              </a:rPr>
              <a:t>Process</a:t>
            </a:r>
            <a:endParaRPr sz="1600">
              <a:latin typeface="Arial"/>
              <a:cs typeface="Arial"/>
            </a:endParaRPr>
          </a:p>
          <a:p>
            <a:pPr>
              <a:lnSpc>
                <a:spcPct val="100000"/>
              </a:lnSpc>
            </a:pPr>
            <a:endParaRPr sz="1800">
              <a:latin typeface="Times New Roman"/>
              <a:cs typeface="Times New Roman"/>
            </a:endParaRPr>
          </a:p>
          <a:p>
            <a:pPr marL="612140" marR="5231765" algn="ctr">
              <a:lnSpc>
                <a:spcPts val="1780"/>
              </a:lnSpc>
              <a:spcBef>
                <a:spcPts val="1065"/>
              </a:spcBef>
            </a:pPr>
            <a:r>
              <a:rPr sz="1600" b="1" spc="-10" dirty="0">
                <a:latin typeface="Arial"/>
                <a:cs typeface="Arial"/>
              </a:rPr>
              <a:t>Learning</a:t>
            </a:r>
            <a:r>
              <a:rPr sz="1600" b="1" spc="-70" dirty="0">
                <a:latin typeface="Arial"/>
                <a:cs typeface="Arial"/>
              </a:rPr>
              <a:t> </a:t>
            </a:r>
            <a:r>
              <a:rPr sz="1600" b="1" dirty="0">
                <a:latin typeface="Arial"/>
                <a:cs typeface="Arial"/>
              </a:rPr>
              <a:t>&amp;  Growth</a:t>
            </a:r>
            <a:endParaRPr sz="1600">
              <a:latin typeface="Arial"/>
              <a:cs typeface="Arial"/>
            </a:endParaRPr>
          </a:p>
          <a:p>
            <a:pPr>
              <a:lnSpc>
                <a:spcPct val="100000"/>
              </a:lnSpc>
            </a:pPr>
            <a:endParaRPr sz="1800">
              <a:latin typeface="Times New Roman"/>
              <a:cs typeface="Times New Roman"/>
            </a:endParaRPr>
          </a:p>
          <a:p>
            <a:pPr>
              <a:lnSpc>
                <a:spcPct val="100000"/>
              </a:lnSpc>
              <a:spcBef>
                <a:spcPts val="15"/>
              </a:spcBef>
            </a:pPr>
            <a:endParaRPr sz="1850">
              <a:latin typeface="Times New Roman"/>
              <a:cs typeface="Times New Roman"/>
            </a:endParaRPr>
          </a:p>
          <a:p>
            <a:pPr marL="12700">
              <a:lnSpc>
                <a:spcPct val="100000"/>
              </a:lnSpc>
            </a:pPr>
            <a:r>
              <a:rPr sz="1800" spc="-10" dirty="0">
                <a:latin typeface="Arial"/>
                <a:cs typeface="Arial"/>
              </a:rPr>
              <a:t>Balanced </a:t>
            </a:r>
            <a:r>
              <a:rPr sz="1800" spc="-5" dirty="0">
                <a:latin typeface="Arial"/>
                <a:cs typeface="Arial"/>
              </a:rPr>
              <a:t>scorecard </a:t>
            </a:r>
            <a:r>
              <a:rPr sz="1800" spc="-10" dirty="0">
                <a:latin typeface="Arial"/>
                <a:cs typeface="Arial"/>
              </a:rPr>
              <a:t>template </a:t>
            </a:r>
            <a:r>
              <a:rPr sz="1800" spc="-5" dirty="0">
                <a:latin typeface="Arial"/>
                <a:cs typeface="Arial"/>
              </a:rPr>
              <a:t>from the US </a:t>
            </a:r>
            <a:r>
              <a:rPr sz="1800" spc="-10" dirty="0">
                <a:latin typeface="Arial"/>
                <a:cs typeface="Arial"/>
              </a:rPr>
              <a:t>department </a:t>
            </a:r>
            <a:r>
              <a:rPr sz="1800" spc="-5" dirty="0">
                <a:latin typeface="Arial"/>
                <a:cs typeface="Arial"/>
              </a:rPr>
              <a:t>of</a:t>
            </a:r>
            <a:r>
              <a:rPr sz="1800" spc="65" dirty="0">
                <a:latin typeface="Arial"/>
                <a:cs typeface="Arial"/>
              </a:rPr>
              <a:t> </a:t>
            </a:r>
            <a:r>
              <a:rPr sz="1800" spc="-5" dirty="0">
                <a:latin typeface="Arial"/>
                <a:cs typeface="Arial"/>
              </a:rPr>
              <a:t>Commerce</a:t>
            </a:r>
            <a:endParaRPr sz="18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2298"/>
            <a:ext cx="9144000" cy="678570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2651760"/>
            <a:ext cx="6541008" cy="8808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09116" y="1813560"/>
            <a:ext cx="6515100" cy="10165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458467" y="1963166"/>
            <a:ext cx="6216014" cy="71716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200654" y="2124964"/>
            <a:ext cx="178435" cy="232410"/>
          </a:xfrm>
          <a:custGeom>
            <a:avLst/>
            <a:gdLst/>
            <a:ahLst/>
            <a:cxnLst/>
            <a:rect l="l" t="t" r="r" b="b"/>
            <a:pathLst>
              <a:path w="178435" h="232410">
                <a:moveTo>
                  <a:pt x="86613" y="0"/>
                </a:moveTo>
                <a:lnTo>
                  <a:pt x="0" y="232283"/>
                </a:lnTo>
                <a:lnTo>
                  <a:pt x="178181" y="232283"/>
                </a:lnTo>
                <a:lnTo>
                  <a:pt x="86613" y="0"/>
                </a:lnTo>
                <a:close/>
              </a:path>
            </a:pathLst>
          </a:custGeom>
          <a:ln w="9144">
            <a:solidFill>
              <a:srgbClr val="5C4379"/>
            </a:solidFill>
          </a:ln>
        </p:spPr>
        <p:txBody>
          <a:bodyPr wrap="square" lIns="0" tIns="0" rIns="0" bIns="0" rtlCol="0"/>
          <a:lstStyle/>
          <a:p>
            <a:endParaRPr/>
          </a:p>
        </p:txBody>
      </p:sp>
      <p:sp>
        <p:nvSpPr>
          <p:cNvPr id="6" name="object 6"/>
          <p:cNvSpPr/>
          <p:nvPr/>
        </p:nvSpPr>
        <p:spPr>
          <a:xfrm>
            <a:off x="6279769" y="1998345"/>
            <a:ext cx="459740" cy="646430"/>
          </a:xfrm>
          <a:custGeom>
            <a:avLst/>
            <a:gdLst/>
            <a:ahLst/>
            <a:cxnLst/>
            <a:rect l="l" t="t" r="r" b="b"/>
            <a:pathLst>
              <a:path w="459740" h="646430">
                <a:moveTo>
                  <a:pt x="229107" y="0"/>
                </a:moveTo>
                <a:lnTo>
                  <a:pt x="183324" y="4270"/>
                </a:lnTo>
                <a:lnTo>
                  <a:pt x="144398" y="17017"/>
                </a:lnTo>
                <a:lnTo>
                  <a:pt x="109997" y="39417"/>
                </a:lnTo>
                <a:lnTo>
                  <a:pt x="77977" y="72770"/>
                </a:lnTo>
                <a:lnTo>
                  <a:pt x="45021" y="124777"/>
                </a:lnTo>
                <a:lnTo>
                  <a:pt x="20446" y="187832"/>
                </a:lnTo>
                <a:lnTo>
                  <a:pt x="5127" y="258889"/>
                </a:lnTo>
                <a:lnTo>
                  <a:pt x="0" y="335279"/>
                </a:lnTo>
                <a:lnTo>
                  <a:pt x="2986" y="388757"/>
                </a:lnTo>
                <a:lnTo>
                  <a:pt x="11940" y="438698"/>
                </a:lnTo>
                <a:lnTo>
                  <a:pt x="26855" y="485104"/>
                </a:lnTo>
                <a:lnTo>
                  <a:pt x="47727" y="527974"/>
                </a:lnTo>
                <a:lnTo>
                  <a:pt x="74548" y="567308"/>
                </a:lnTo>
                <a:lnTo>
                  <a:pt x="108664" y="603234"/>
                </a:lnTo>
                <a:lnTo>
                  <a:pt x="144398" y="627633"/>
                </a:lnTo>
                <a:lnTo>
                  <a:pt x="183848" y="641635"/>
                </a:lnTo>
                <a:lnTo>
                  <a:pt x="229107" y="646302"/>
                </a:lnTo>
                <a:lnTo>
                  <a:pt x="252731" y="645138"/>
                </a:lnTo>
                <a:lnTo>
                  <a:pt x="295455" y="635855"/>
                </a:lnTo>
                <a:lnTo>
                  <a:pt x="332626" y="618021"/>
                </a:lnTo>
                <a:lnTo>
                  <a:pt x="366674" y="595542"/>
                </a:lnTo>
                <a:lnTo>
                  <a:pt x="410357" y="537525"/>
                </a:lnTo>
                <a:lnTo>
                  <a:pt x="431906" y="489938"/>
                </a:lnTo>
                <a:lnTo>
                  <a:pt x="447299" y="440046"/>
                </a:lnTo>
                <a:lnTo>
                  <a:pt x="456534" y="387856"/>
                </a:lnTo>
                <a:lnTo>
                  <a:pt x="459612" y="333375"/>
                </a:lnTo>
                <a:lnTo>
                  <a:pt x="458305" y="295606"/>
                </a:lnTo>
                <a:lnTo>
                  <a:pt x="447879" y="223164"/>
                </a:lnTo>
                <a:lnTo>
                  <a:pt x="427376" y="155531"/>
                </a:lnTo>
                <a:lnTo>
                  <a:pt x="398369" y="97706"/>
                </a:lnTo>
                <a:lnTo>
                  <a:pt x="365482" y="54955"/>
                </a:lnTo>
                <a:lnTo>
                  <a:pt x="332525" y="27229"/>
                </a:lnTo>
                <a:lnTo>
                  <a:pt x="295955" y="9697"/>
                </a:lnTo>
                <a:lnTo>
                  <a:pt x="253057" y="1073"/>
                </a:lnTo>
                <a:lnTo>
                  <a:pt x="229107" y="0"/>
                </a:lnTo>
                <a:close/>
              </a:path>
            </a:pathLst>
          </a:custGeom>
          <a:ln w="9143">
            <a:solidFill>
              <a:srgbClr val="5C4379"/>
            </a:solidFill>
          </a:ln>
        </p:spPr>
        <p:txBody>
          <a:bodyPr wrap="square" lIns="0" tIns="0" rIns="0" bIns="0" rtlCol="0"/>
          <a:lstStyle/>
          <a:p>
            <a:endParaRPr/>
          </a:p>
        </p:txBody>
      </p:sp>
      <p:sp>
        <p:nvSpPr>
          <p:cNvPr id="7" name="object 7"/>
          <p:cNvSpPr/>
          <p:nvPr/>
        </p:nvSpPr>
        <p:spPr>
          <a:xfrm>
            <a:off x="6938518" y="1979929"/>
            <a:ext cx="735965" cy="700405"/>
          </a:xfrm>
          <a:custGeom>
            <a:avLst/>
            <a:gdLst/>
            <a:ahLst/>
            <a:cxnLst/>
            <a:rect l="l" t="t" r="r" b="b"/>
            <a:pathLst>
              <a:path w="735965" h="700405">
                <a:moveTo>
                  <a:pt x="0" y="0"/>
                </a:moveTo>
                <a:lnTo>
                  <a:pt x="331088" y="0"/>
                </a:lnTo>
                <a:lnTo>
                  <a:pt x="331088" y="30353"/>
                </a:lnTo>
                <a:lnTo>
                  <a:pt x="314424" y="31523"/>
                </a:lnTo>
                <a:lnTo>
                  <a:pt x="300259" y="33147"/>
                </a:lnTo>
                <a:lnTo>
                  <a:pt x="258274" y="50061"/>
                </a:lnTo>
                <a:lnTo>
                  <a:pt x="236400" y="82042"/>
                </a:lnTo>
                <a:lnTo>
                  <a:pt x="229933" y="124126"/>
                </a:lnTo>
                <a:lnTo>
                  <a:pt x="228726" y="173736"/>
                </a:lnTo>
                <a:lnTo>
                  <a:pt x="228726" y="449199"/>
                </a:lnTo>
                <a:lnTo>
                  <a:pt x="229965" y="506349"/>
                </a:lnTo>
                <a:lnTo>
                  <a:pt x="233679" y="544449"/>
                </a:lnTo>
                <a:lnTo>
                  <a:pt x="246360" y="584471"/>
                </a:lnTo>
                <a:lnTo>
                  <a:pt x="277383" y="627554"/>
                </a:lnTo>
                <a:lnTo>
                  <a:pt x="323855" y="655663"/>
                </a:lnTo>
                <a:lnTo>
                  <a:pt x="364571" y="663715"/>
                </a:lnTo>
                <a:lnTo>
                  <a:pt x="388238" y="664718"/>
                </a:lnTo>
                <a:lnTo>
                  <a:pt x="412577" y="663791"/>
                </a:lnTo>
                <a:lnTo>
                  <a:pt x="459301" y="656413"/>
                </a:lnTo>
                <a:lnTo>
                  <a:pt x="502858" y="641885"/>
                </a:lnTo>
                <a:lnTo>
                  <a:pt x="539486" y="621589"/>
                </a:lnTo>
                <a:lnTo>
                  <a:pt x="570055" y="593153"/>
                </a:lnTo>
                <a:lnTo>
                  <a:pt x="587501" y="554370"/>
                </a:lnTo>
                <a:lnTo>
                  <a:pt x="592526" y="514782"/>
                </a:lnTo>
                <a:lnTo>
                  <a:pt x="593478" y="468022"/>
                </a:lnTo>
                <a:lnTo>
                  <a:pt x="593598" y="434594"/>
                </a:lnTo>
                <a:lnTo>
                  <a:pt x="593598" y="162560"/>
                </a:lnTo>
                <a:lnTo>
                  <a:pt x="592280" y="120618"/>
                </a:lnTo>
                <a:lnTo>
                  <a:pt x="585245" y="81244"/>
                </a:lnTo>
                <a:lnTo>
                  <a:pt x="557037" y="45339"/>
                </a:lnTo>
                <a:lnTo>
                  <a:pt x="507767" y="31543"/>
                </a:lnTo>
                <a:lnTo>
                  <a:pt x="491362" y="30353"/>
                </a:lnTo>
                <a:lnTo>
                  <a:pt x="491362" y="0"/>
                </a:lnTo>
                <a:lnTo>
                  <a:pt x="735964" y="0"/>
                </a:lnTo>
                <a:lnTo>
                  <a:pt x="735964" y="30353"/>
                </a:lnTo>
                <a:lnTo>
                  <a:pt x="719466" y="31523"/>
                </a:lnTo>
                <a:lnTo>
                  <a:pt x="705421" y="33147"/>
                </a:lnTo>
                <a:lnTo>
                  <a:pt x="663388" y="50276"/>
                </a:lnTo>
                <a:lnTo>
                  <a:pt x="638936" y="91567"/>
                </a:lnTo>
                <a:lnTo>
                  <a:pt x="634168" y="139840"/>
                </a:lnTo>
                <a:lnTo>
                  <a:pt x="633856" y="162560"/>
                </a:lnTo>
                <a:lnTo>
                  <a:pt x="633856" y="469519"/>
                </a:lnTo>
                <a:lnTo>
                  <a:pt x="633144" y="502003"/>
                </a:lnTo>
                <a:lnTo>
                  <a:pt x="627481" y="553922"/>
                </a:lnTo>
                <a:lnTo>
                  <a:pt x="615624" y="590361"/>
                </a:lnTo>
                <a:lnTo>
                  <a:pt x="593336" y="622036"/>
                </a:lnTo>
                <a:lnTo>
                  <a:pt x="537233" y="664614"/>
                </a:lnTo>
                <a:lnTo>
                  <a:pt x="488727" y="684498"/>
                </a:lnTo>
                <a:lnTo>
                  <a:pt x="432458" y="696428"/>
                </a:lnTo>
                <a:lnTo>
                  <a:pt x="368426" y="700405"/>
                </a:lnTo>
                <a:lnTo>
                  <a:pt x="302992" y="696785"/>
                </a:lnTo>
                <a:lnTo>
                  <a:pt x="248046" y="685926"/>
                </a:lnTo>
                <a:lnTo>
                  <a:pt x="203602" y="667829"/>
                </a:lnTo>
                <a:lnTo>
                  <a:pt x="169672" y="642493"/>
                </a:lnTo>
                <a:lnTo>
                  <a:pt x="125650" y="595169"/>
                </a:lnTo>
                <a:lnTo>
                  <a:pt x="105155" y="536702"/>
                </a:lnTo>
                <a:lnTo>
                  <a:pt x="102423" y="484320"/>
                </a:lnTo>
                <a:lnTo>
                  <a:pt x="102234" y="457835"/>
                </a:lnTo>
                <a:lnTo>
                  <a:pt x="102234" y="162560"/>
                </a:lnTo>
                <a:lnTo>
                  <a:pt x="101925" y="139936"/>
                </a:lnTo>
                <a:lnTo>
                  <a:pt x="97281" y="91948"/>
                </a:lnTo>
                <a:lnTo>
                  <a:pt x="73812" y="51546"/>
                </a:lnTo>
                <a:lnTo>
                  <a:pt x="30670" y="33210"/>
                </a:lnTo>
                <a:lnTo>
                  <a:pt x="0" y="30353"/>
                </a:lnTo>
                <a:lnTo>
                  <a:pt x="0" y="0"/>
                </a:lnTo>
                <a:close/>
              </a:path>
            </a:pathLst>
          </a:custGeom>
          <a:ln w="9144">
            <a:solidFill>
              <a:srgbClr val="5C4379"/>
            </a:solidFill>
          </a:ln>
        </p:spPr>
        <p:txBody>
          <a:bodyPr wrap="square" lIns="0" tIns="0" rIns="0" bIns="0" rtlCol="0"/>
          <a:lstStyle/>
          <a:p>
            <a:endParaRPr/>
          </a:p>
        </p:txBody>
      </p:sp>
      <p:sp>
        <p:nvSpPr>
          <p:cNvPr id="8" name="object 8"/>
          <p:cNvSpPr/>
          <p:nvPr/>
        </p:nvSpPr>
        <p:spPr>
          <a:xfrm>
            <a:off x="5409691" y="1979929"/>
            <a:ext cx="708025" cy="684530"/>
          </a:xfrm>
          <a:custGeom>
            <a:avLst/>
            <a:gdLst/>
            <a:ahLst/>
            <a:cxnLst/>
            <a:rect l="l" t="t" r="r" b="b"/>
            <a:pathLst>
              <a:path w="708025" h="684530">
                <a:moveTo>
                  <a:pt x="0" y="0"/>
                </a:moveTo>
                <a:lnTo>
                  <a:pt x="337566" y="0"/>
                </a:lnTo>
                <a:lnTo>
                  <a:pt x="337566" y="30225"/>
                </a:lnTo>
                <a:lnTo>
                  <a:pt x="315799" y="31748"/>
                </a:lnTo>
                <a:lnTo>
                  <a:pt x="298878" y="33448"/>
                </a:lnTo>
                <a:lnTo>
                  <a:pt x="263810" y="50117"/>
                </a:lnTo>
                <a:lnTo>
                  <a:pt x="258572" y="70612"/>
                </a:lnTo>
                <a:lnTo>
                  <a:pt x="258572" y="76962"/>
                </a:lnTo>
                <a:lnTo>
                  <a:pt x="260350" y="84328"/>
                </a:lnTo>
                <a:lnTo>
                  <a:pt x="263906" y="92583"/>
                </a:lnTo>
                <a:lnTo>
                  <a:pt x="267190" y="100274"/>
                </a:lnTo>
                <a:lnTo>
                  <a:pt x="271700" y="110966"/>
                </a:lnTo>
                <a:lnTo>
                  <a:pt x="277425" y="124658"/>
                </a:lnTo>
                <a:lnTo>
                  <a:pt x="284353" y="141350"/>
                </a:lnTo>
                <a:lnTo>
                  <a:pt x="405892" y="327914"/>
                </a:lnTo>
                <a:lnTo>
                  <a:pt x="508888" y="171577"/>
                </a:lnTo>
                <a:lnTo>
                  <a:pt x="522986" y="136398"/>
                </a:lnTo>
                <a:lnTo>
                  <a:pt x="530226" y="123557"/>
                </a:lnTo>
                <a:lnTo>
                  <a:pt x="535384" y="110918"/>
                </a:lnTo>
                <a:lnTo>
                  <a:pt x="538470" y="98446"/>
                </a:lnTo>
                <a:lnTo>
                  <a:pt x="539496" y="86106"/>
                </a:lnTo>
                <a:lnTo>
                  <a:pt x="538446" y="73626"/>
                </a:lnTo>
                <a:lnTo>
                  <a:pt x="512556" y="38951"/>
                </a:lnTo>
                <a:lnTo>
                  <a:pt x="463550" y="30861"/>
                </a:lnTo>
                <a:lnTo>
                  <a:pt x="463550" y="0"/>
                </a:lnTo>
                <a:lnTo>
                  <a:pt x="707771" y="0"/>
                </a:lnTo>
                <a:lnTo>
                  <a:pt x="707771" y="29718"/>
                </a:lnTo>
                <a:lnTo>
                  <a:pt x="692654" y="31714"/>
                </a:lnTo>
                <a:lnTo>
                  <a:pt x="680085" y="33877"/>
                </a:lnTo>
                <a:lnTo>
                  <a:pt x="644005" y="49805"/>
                </a:lnTo>
                <a:lnTo>
                  <a:pt x="599678" y="94011"/>
                </a:lnTo>
                <a:lnTo>
                  <a:pt x="549402" y="150622"/>
                </a:lnTo>
                <a:lnTo>
                  <a:pt x="454787" y="315722"/>
                </a:lnTo>
                <a:lnTo>
                  <a:pt x="446212" y="329104"/>
                </a:lnTo>
                <a:lnTo>
                  <a:pt x="430059" y="364847"/>
                </a:lnTo>
                <a:lnTo>
                  <a:pt x="427863" y="402209"/>
                </a:lnTo>
                <a:lnTo>
                  <a:pt x="427863" y="521462"/>
                </a:lnTo>
                <a:lnTo>
                  <a:pt x="429021" y="565197"/>
                </a:lnTo>
                <a:lnTo>
                  <a:pt x="435606" y="604008"/>
                </a:lnTo>
                <a:lnTo>
                  <a:pt x="466286" y="643429"/>
                </a:lnTo>
                <a:lnTo>
                  <a:pt x="504525" y="652192"/>
                </a:lnTo>
                <a:lnTo>
                  <a:pt x="530098" y="653288"/>
                </a:lnTo>
                <a:lnTo>
                  <a:pt x="530098" y="684022"/>
                </a:lnTo>
                <a:lnTo>
                  <a:pt x="199009" y="684022"/>
                </a:lnTo>
                <a:lnTo>
                  <a:pt x="199009" y="653923"/>
                </a:lnTo>
                <a:lnTo>
                  <a:pt x="215489" y="652732"/>
                </a:lnTo>
                <a:lnTo>
                  <a:pt x="229504" y="651065"/>
                </a:lnTo>
                <a:lnTo>
                  <a:pt x="271924" y="633926"/>
                </a:lnTo>
                <a:lnTo>
                  <a:pt x="296291" y="592455"/>
                </a:lnTo>
                <a:lnTo>
                  <a:pt x="300934" y="544181"/>
                </a:lnTo>
                <a:lnTo>
                  <a:pt x="301752" y="426466"/>
                </a:lnTo>
                <a:lnTo>
                  <a:pt x="301369" y="417202"/>
                </a:lnTo>
                <a:lnTo>
                  <a:pt x="289266" y="372534"/>
                </a:lnTo>
                <a:lnTo>
                  <a:pt x="270025" y="335299"/>
                </a:lnTo>
                <a:lnTo>
                  <a:pt x="131063" y="125349"/>
                </a:lnTo>
                <a:lnTo>
                  <a:pt x="108712" y="91312"/>
                </a:lnTo>
                <a:lnTo>
                  <a:pt x="75636" y="52058"/>
                </a:lnTo>
                <a:lnTo>
                  <a:pt x="41275" y="34417"/>
                </a:lnTo>
                <a:lnTo>
                  <a:pt x="0" y="30480"/>
                </a:lnTo>
                <a:lnTo>
                  <a:pt x="0" y="0"/>
                </a:lnTo>
                <a:close/>
              </a:path>
            </a:pathLst>
          </a:custGeom>
          <a:ln w="9144">
            <a:solidFill>
              <a:srgbClr val="5C4379"/>
            </a:solidFill>
          </a:ln>
        </p:spPr>
        <p:txBody>
          <a:bodyPr wrap="square" lIns="0" tIns="0" rIns="0" bIns="0" rtlCol="0"/>
          <a:lstStyle/>
          <a:p>
            <a:endParaRPr/>
          </a:p>
        </p:txBody>
      </p:sp>
      <p:sp>
        <p:nvSpPr>
          <p:cNvPr id="9" name="object 9"/>
          <p:cNvSpPr/>
          <p:nvPr/>
        </p:nvSpPr>
        <p:spPr>
          <a:xfrm>
            <a:off x="4482210" y="1979929"/>
            <a:ext cx="725170" cy="684530"/>
          </a:xfrm>
          <a:custGeom>
            <a:avLst/>
            <a:gdLst/>
            <a:ahLst/>
            <a:cxnLst/>
            <a:rect l="l" t="t" r="r" b="b"/>
            <a:pathLst>
              <a:path w="725170" h="684530">
                <a:moveTo>
                  <a:pt x="0" y="0"/>
                </a:moveTo>
                <a:lnTo>
                  <a:pt x="331088" y="0"/>
                </a:lnTo>
                <a:lnTo>
                  <a:pt x="331088" y="30353"/>
                </a:lnTo>
                <a:lnTo>
                  <a:pt x="314463" y="31523"/>
                </a:lnTo>
                <a:lnTo>
                  <a:pt x="300386" y="33147"/>
                </a:lnTo>
                <a:lnTo>
                  <a:pt x="258403" y="50276"/>
                </a:lnTo>
                <a:lnTo>
                  <a:pt x="233934" y="91694"/>
                </a:lnTo>
                <a:lnTo>
                  <a:pt x="229058" y="139896"/>
                </a:lnTo>
                <a:lnTo>
                  <a:pt x="228726" y="162560"/>
                </a:lnTo>
                <a:lnTo>
                  <a:pt x="228726" y="325500"/>
                </a:lnTo>
                <a:lnTo>
                  <a:pt x="414654" y="140843"/>
                </a:lnTo>
                <a:lnTo>
                  <a:pt x="440959" y="103838"/>
                </a:lnTo>
                <a:lnTo>
                  <a:pt x="460501" y="72390"/>
                </a:lnTo>
                <a:lnTo>
                  <a:pt x="460501" y="65659"/>
                </a:lnTo>
                <a:lnTo>
                  <a:pt x="435653" y="36204"/>
                </a:lnTo>
                <a:lnTo>
                  <a:pt x="396113" y="29972"/>
                </a:lnTo>
                <a:lnTo>
                  <a:pt x="396113" y="0"/>
                </a:lnTo>
                <a:lnTo>
                  <a:pt x="626363" y="0"/>
                </a:lnTo>
                <a:lnTo>
                  <a:pt x="626363" y="30480"/>
                </a:lnTo>
                <a:lnTo>
                  <a:pt x="612717" y="31932"/>
                </a:lnTo>
                <a:lnTo>
                  <a:pt x="601106" y="33623"/>
                </a:lnTo>
                <a:lnTo>
                  <a:pt x="562621" y="48613"/>
                </a:lnTo>
                <a:lnTo>
                  <a:pt x="529478" y="74755"/>
                </a:lnTo>
                <a:lnTo>
                  <a:pt x="490600" y="110871"/>
                </a:lnTo>
                <a:lnTo>
                  <a:pt x="336041" y="255778"/>
                </a:lnTo>
                <a:lnTo>
                  <a:pt x="558164" y="534543"/>
                </a:lnTo>
                <a:lnTo>
                  <a:pt x="586866" y="571373"/>
                </a:lnTo>
                <a:lnTo>
                  <a:pt x="601724" y="588593"/>
                </a:lnTo>
                <a:lnTo>
                  <a:pt x="634247" y="619557"/>
                </a:lnTo>
                <a:lnTo>
                  <a:pt x="673215" y="642242"/>
                </a:lnTo>
                <a:lnTo>
                  <a:pt x="710699" y="652049"/>
                </a:lnTo>
                <a:lnTo>
                  <a:pt x="724915" y="654050"/>
                </a:lnTo>
                <a:lnTo>
                  <a:pt x="724915" y="684022"/>
                </a:lnTo>
                <a:lnTo>
                  <a:pt x="382904" y="684022"/>
                </a:lnTo>
                <a:lnTo>
                  <a:pt x="382904" y="654177"/>
                </a:lnTo>
                <a:lnTo>
                  <a:pt x="402693" y="652150"/>
                </a:lnTo>
                <a:lnTo>
                  <a:pt x="418623" y="649684"/>
                </a:lnTo>
                <a:lnTo>
                  <a:pt x="430696" y="646765"/>
                </a:lnTo>
                <a:lnTo>
                  <a:pt x="438912" y="643382"/>
                </a:lnTo>
                <a:lnTo>
                  <a:pt x="447421" y="638556"/>
                </a:lnTo>
                <a:lnTo>
                  <a:pt x="451612" y="631952"/>
                </a:lnTo>
                <a:lnTo>
                  <a:pt x="451612" y="623697"/>
                </a:lnTo>
                <a:lnTo>
                  <a:pt x="433197" y="579628"/>
                </a:lnTo>
                <a:lnTo>
                  <a:pt x="409158" y="545945"/>
                </a:lnTo>
                <a:lnTo>
                  <a:pt x="383795" y="511944"/>
                </a:lnTo>
                <a:lnTo>
                  <a:pt x="351916" y="471297"/>
                </a:lnTo>
                <a:lnTo>
                  <a:pt x="249174" y="339090"/>
                </a:lnTo>
                <a:lnTo>
                  <a:pt x="228726" y="364236"/>
                </a:lnTo>
                <a:lnTo>
                  <a:pt x="228726" y="521462"/>
                </a:lnTo>
                <a:lnTo>
                  <a:pt x="230044" y="563689"/>
                </a:lnTo>
                <a:lnTo>
                  <a:pt x="237003" y="603156"/>
                </a:lnTo>
                <a:lnTo>
                  <a:pt x="264874" y="638778"/>
                </a:lnTo>
                <a:lnTo>
                  <a:pt x="314205" y="652730"/>
                </a:lnTo>
                <a:lnTo>
                  <a:pt x="331088" y="653923"/>
                </a:lnTo>
                <a:lnTo>
                  <a:pt x="331088" y="684022"/>
                </a:lnTo>
                <a:lnTo>
                  <a:pt x="0" y="684022"/>
                </a:lnTo>
                <a:lnTo>
                  <a:pt x="0" y="653923"/>
                </a:lnTo>
                <a:lnTo>
                  <a:pt x="16716" y="652730"/>
                </a:lnTo>
                <a:lnTo>
                  <a:pt x="30860" y="651049"/>
                </a:lnTo>
                <a:lnTo>
                  <a:pt x="72437" y="633835"/>
                </a:lnTo>
                <a:lnTo>
                  <a:pt x="97281" y="592201"/>
                </a:lnTo>
                <a:lnTo>
                  <a:pt x="101925" y="544159"/>
                </a:lnTo>
                <a:lnTo>
                  <a:pt x="102235" y="521462"/>
                </a:lnTo>
                <a:lnTo>
                  <a:pt x="102235" y="162560"/>
                </a:lnTo>
                <a:lnTo>
                  <a:pt x="100996" y="120681"/>
                </a:lnTo>
                <a:lnTo>
                  <a:pt x="94378" y="81561"/>
                </a:lnTo>
                <a:lnTo>
                  <a:pt x="66532" y="45878"/>
                </a:lnTo>
                <a:lnTo>
                  <a:pt x="30448" y="33210"/>
                </a:lnTo>
                <a:lnTo>
                  <a:pt x="0" y="30353"/>
                </a:lnTo>
                <a:lnTo>
                  <a:pt x="0" y="0"/>
                </a:lnTo>
                <a:close/>
              </a:path>
            </a:pathLst>
          </a:custGeom>
          <a:ln w="9144">
            <a:solidFill>
              <a:srgbClr val="5C4379"/>
            </a:solidFill>
          </a:ln>
        </p:spPr>
        <p:txBody>
          <a:bodyPr wrap="square" lIns="0" tIns="0" rIns="0" bIns="0" rtlCol="0"/>
          <a:lstStyle/>
          <a:p>
            <a:endParaRPr/>
          </a:p>
        </p:txBody>
      </p:sp>
      <p:sp>
        <p:nvSpPr>
          <p:cNvPr id="10" name="object 10"/>
          <p:cNvSpPr/>
          <p:nvPr/>
        </p:nvSpPr>
        <p:spPr>
          <a:xfrm>
            <a:off x="3712590" y="1979929"/>
            <a:ext cx="725170" cy="684530"/>
          </a:xfrm>
          <a:custGeom>
            <a:avLst/>
            <a:gdLst/>
            <a:ahLst/>
            <a:cxnLst/>
            <a:rect l="l" t="t" r="r" b="b"/>
            <a:pathLst>
              <a:path w="725170" h="684530">
                <a:moveTo>
                  <a:pt x="0" y="0"/>
                </a:moveTo>
                <a:lnTo>
                  <a:pt x="202437" y="0"/>
                </a:lnTo>
                <a:lnTo>
                  <a:pt x="582676" y="504190"/>
                </a:lnTo>
                <a:lnTo>
                  <a:pt x="582676" y="162560"/>
                </a:lnTo>
                <a:lnTo>
                  <a:pt x="581358" y="120665"/>
                </a:lnTo>
                <a:lnTo>
                  <a:pt x="574323" y="81297"/>
                </a:lnTo>
                <a:lnTo>
                  <a:pt x="546100" y="45386"/>
                </a:lnTo>
                <a:lnTo>
                  <a:pt x="496772" y="31543"/>
                </a:lnTo>
                <a:lnTo>
                  <a:pt x="480441" y="30353"/>
                </a:lnTo>
                <a:lnTo>
                  <a:pt x="480441" y="0"/>
                </a:lnTo>
                <a:lnTo>
                  <a:pt x="725043" y="0"/>
                </a:lnTo>
                <a:lnTo>
                  <a:pt x="725043" y="30861"/>
                </a:lnTo>
                <a:lnTo>
                  <a:pt x="699682" y="32434"/>
                </a:lnTo>
                <a:lnTo>
                  <a:pt x="678084" y="37163"/>
                </a:lnTo>
                <a:lnTo>
                  <a:pt x="640177" y="63349"/>
                </a:lnTo>
                <a:lnTo>
                  <a:pt x="625754" y="104330"/>
                </a:lnTo>
                <a:lnTo>
                  <a:pt x="622808" y="162052"/>
                </a:lnTo>
                <a:lnTo>
                  <a:pt x="622808" y="684022"/>
                </a:lnTo>
                <a:lnTo>
                  <a:pt x="585597" y="684022"/>
                </a:lnTo>
                <a:lnTo>
                  <a:pt x="142367" y="107823"/>
                </a:lnTo>
                <a:lnTo>
                  <a:pt x="142367" y="521462"/>
                </a:lnTo>
                <a:lnTo>
                  <a:pt x="143684" y="564007"/>
                </a:lnTo>
                <a:lnTo>
                  <a:pt x="150625" y="603263"/>
                </a:lnTo>
                <a:lnTo>
                  <a:pt x="178673" y="638889"/>
                </a:lnTo>
                <a:lnTo>
                  <a:pt x="228103" y="652732"/>
                </a:lnTo>
                <a:lnTo>
                  <a:pt x="244601" y="653923"/>
                </a:lnTo>
                <a:lnTo>
                  <a:pt x="244601" y="684022"/>
                </a:lnTo>
                <a:lnTo>
                  <a:pt x="0" y="684022"/>
                </a:lnTo>
                <a:lnTo>
                  <a:pt x="0" y="653923"/>
                </a:lnTo>
                <a:lnTo>
                  <a:pt x="16331" y="652732"/>
                </a:lnTo>
                <a:lnTo>
                  <a:pt x="30257" y="651065"/>
                </a:lnTo>
                <a:lnTo>
                  <a:pt x="72374" y="633908"/>
                </a:lnTo>
                <a:lnTo>
                  <a:pt x="97028" y="592201"/>
                </a:lnTo>
                <a:lnTo>
                  <a:pt x="101903" y="543944"/>
                </a:lnTo>
                <a:lnTo>
                  <a:pt x="102235" y="521462"/>
                </a:lnTo>
                <a:lnTo>
                  <a:pt x="102235" y="162179"/>
                </a:lnTo>
                <a:lnTo>
                  <a:pt x="100917" y="120840"/>
                </a:lnTo>
                <a:lnTo>
                  <a:pt x="93860" y="81381"/>
                </a:lnTo>
                <a:lnTo>
                  <a:pt x="66039" y="45338"/>
                </a:lnTo>
                <a:lnTo>
                  <a:pt x="16573" y="31543"/>
                </a:lnTo>
                <a:lnTo>
                  <a:pt x="0" y="30353"/>
                </a:lnTo>
                <a:lnTo>
                  <a:pt x="0" y="0"/>
                </a:lnTo>
                <a:close/>
              </a:path>
            </a:pathLst>
          </a:custGeom>
          <a:ln w="9143">
            <a:solidFill>
              <a:srgbClr val="5C4379"/>
            </a:solidFill>
          </a:ln>
        </p:spPr>
        <p:txBody>
          <a:bodyPr wrap="square" lIns="0" tIns="0" rIns="0" bIns="0" rtlCol="0"/>
          <a:lstStyle/>
          <a:p>
            <a:endParaRPr/>
          </a:p>
        </p:txBody>
      </p:sp>
      <p:sp>
        <p:nvSpPr>
          <p:cNvPr id="11" name="object 11"/>
          <p:cNvSpPr/>
          <p:nvPr/>
        </p:nvSpPr>
        <p:spPr>
          <a:xfrm>
            <a:off x="2973197" y="1979929"/>
            <a:ext cx="731520" cy="684530"/>
          </a:xfrm>
          <a:custGeom>
            <a:avLst/>
            <a:gdLst/>
            <a:ahLst/>
            <a:cxnLst/>
            <a:rect l="l" t="t" r="r" b="b"/>
            <a:pathLst>
              <a:path w="731520" h="684530">
                <a:moveTo>
                  <a:pt x="334137" y="0"/>
                </a:moveTo>
                <a:lnTo>
                  <a:pt x="375792" y="0"/>
                </a:lnTo>
                <a:lnTo>
                  <a:pt x="589788" y="517779"/>
                </a:lnTo>
                <a:lnTo>
                  <a:pt x="601122" y="544665"/>
                </a:lnTo>
                <a:lnTo>
                  <a:pt x="611124" y="567229"/>
                </a:lnTo>
                <a:lnTo>
                  <a:pt x="619791" y="585483"/>
                </a:lnTo>
                <a:lnTo>
                  <a:pt x="627126" y="599440"/>
                </a:lnTo>
                <a:lnTo>
                  <a:pt x="633172" y="610250"/>
                </a:lnTo>
                <a:lnTo>
                  <a:pt x="638159" y="619252"/>
                </a:lnTo>
                <a:lnTo>
                  <a:pt x="642074" y="626443"/>
                </a:lnTo>
                <a:lnTo>
                  <a:pt x="644905" y="631825"/>
                </a:lnTo>
                <a:lnTo>
                  <a:pt x="654764" y="636420"/>
                </a:lnTo>
                <a:lnTo>
                  <a:pt x="699134" y="650176"/>
                </a:lnTo>
                <a:lnTo>
                  <a:pt x="731265" y="654431"/>
                </a:lnTo>
                <a:lnTo>
                  <a:pt x="731265" y="684022"/>
                </a:lnTo>
                <a:lnTo>
                  <a:pt x="391540" y="684022"/>
                </a:lnTo>
                <a:lnTo>
                  <a:pt x="391540" y="654177"/>
                </a:lnTo>
                <a:lnTo>
                  <a:pt x="414216" y="651654"/>
                </a:lnTo>
                <a:lnTo>
                  <a:pt x="432546" y="648477"/>
                </a:lnTo>
                <a:lnTo>
                  <a:pt x="467498" y="631372"/>
                </a:lnTo>
                <a:lnTo>
                  <a:pt x="481964" y="596011"/>
                </a:lnTo>
                <a:lnTo>
                  <a:pt x="481155" y="586267"/>
                </a:lnTo>
                <a:lnTo>
                  <a:pt x="478726" y="574738"/>
                </a:lnTo>
                <a:lnTo>
                  <a:pt x="474678" y="561399"/>
                </a:lnTo>
                <a:lnTo>
                  <a:pt x="469011" y="546227"/>
                </a:lnTo>
                <a:lnTo>
                  <a:pt x="472313" y="531876"/>
                </a:lnTo>
                <a:lnTo>
                  <a:pt x="416560" y="416941"/>
                </a:lnTo>
                <a:lnTo>
                  <a:pt x="216534" y="416941"/>
                </a:lnTo>
                <a:lnTo>
                  <a:pt x="192531" y="480314"/>
                </a:lnTo>
                <a:lnTo>
                  <a:pt x="176275" y="514350"/>
                </a:lnTo>
                <a:lnTo>
                  <a:pt x="169275" y="536067"/>
                </a:lnTo>
                <a:lnTo>
                  <a:pt x="164274" y="555688"/>
                </a:lnTo>
                <a:lnTo>
                  <a:pt x="161274" y="573214"/>
                </a:lnTo>
                <a:lnTo>
                  <a:pt x="160273" y="588645"/>
                </a:lnTo>
                <a:lnTo>
                  <a:pt x="160700" y="596479"/>
                </a:lnTo>
                <a:lnTo>
                  <a:pt x="182489" y="637002"/>
                </a:lnTo>
                <a:lnTo>
                  <a:pt x="221996" y="652341"/>
                </a:lnTo>
                <a:lnTo>
                  <a:pt x="238759" y="654177"/>
                </a:lnTo>
                <a:lnTo>
                  <a:pt x="238759" y="684022"/>
                </a:lnTo>
                <a:lnTo>
                  <a:pt x="0" y="684022"/>
                </a:lnTo>
                <a:lnTo>
                  <a:pt x="0" y="653923"/>
                </a:lnTo>
                <a:lnTo>
                  <a:pt x="15357" y="652468"/>
                </a:lnTo>
                <a:lnTo>
                  <a:pt x="28844" y="650001"/>
                </a:lnTo>
                <a:lnTo>
                  <a:pt x="67500" y="628840"/>
                </a:lnTo>
                <a:lnTo>
                  <a:pt x="92285" y="598769"/>
                </a:lnTo>
                <a:lnTo>
                  <a:pt x="114680" y="558800"/>
                </a:lnTo>
                <a:lnTo>
                  <a:pt x="131587" y="520223"/>
                </a:lnTo>
                <a:lnTo>
                  <a:pt x="153542" y="465455"/>
                </a:lnTo>
                <a:lnTo>
                  <a:pt x="334137" y="0"/>
                </a:lnTo>
                <a:close/>
              </a:path>
            </a:pathLst>
          </a:custGeom>
          <a:ln w="9144">
            <a:solidFill>
              <a:srgbClr val="5C4379"/>
            </a:solidFill>
          </a:ln>
        </p:spPr>
        <p:txBody>
          <a:bodyPr wrap="square" lIns="0" tIns="0" rIns="0" bIns="0" rtlCol="0"/>
          <a:lstStyle/>
          <a:p>
            <a:endParaRPr/>
          </a:p>
        </p:txBody>
      </p:sp>
      <p:sp>
        <p:nvSpPr>
          <p:cNvPr id="12" name="object 12"/>
          <p:cNvSpPr/>
          <p:nvPr/>
        </p:nvSpPr>
        <p:spPr>
          <a:xfrm>
            <a:off x="2177923" y="1979929"/>
            <a:ext cx="782955" cy="684530"/>
          </a:xfrm>
          <a:custGeom>
            <a:avLst/>
            <a:gdLst/>
            <a:ahLst/>
            <a:cxnLst/>
            <a:rect l="l" t="t" r="r" b="b"/>
            <a:pathLst>
              <a:path w="782955" h="684530">
                <a:moveTo>
                  <a:pt x="0" y="0"/>
                </a:moveTo>
                <a:lnTo>
                  <a:pt x="331088" y="0"/>
                </a:lnTo>
                <a:lnTo>
                  <a:pt x="331088" y="30353"/>
                </a:lnTo>
                <a:lnTo>
                  <a:pt x="314463" y="31523"/>
                </a:lnTo>
                <a:lnTo>
                  <a:pt x="300386" y="33147"/>
                </a:lnTo>
                <a:lnTo>
                  <a:pt x="258403" y="50276"/>
                </a:lnTo>
                <a:lnTo>
                  <a:pt x="233933" y="91567"/>
                </a:lnTo>
                <a:lnTo>
                  <a:pt x="229058" y="139840"/>
                </a:lnTo>
                <a:lnTo>
                  <a:pt x="228726" y="162560"/>
                </a:lnTo>
                <a:lnTo>
                  <a:pt x="228726" y="308737"/>
                </a:lnTo>
                <a:lnTo>
                  <a:pt x="554354" y="308737"/>
                </a:lnTo>
                <a:lnTo>
                  <a:pt x="554354" y="162560"/>
                </a:lnTo>
                <a:lnTo>
                  <a:pt x="553037" y="120618"/>
                </a:lnTo>
                <a:lnTo>
                  <a:pt x="546002" y="81244"/>
                </a:lnTo>
                <a:lnTo>
                  <a:pt x="517778" y="45339"/>
                </a:lnTo>
                <a:lnTo>
                  <a:pt x="468183" y="31543"/>
                </a:lnTo>
                <a:lnTo>
                  <a:pt x="451612" y="30353"/>
                </a:lnTo>
                <a:lnTo>
                  <a:pt x="451612" y="0"/>
                </a:lnTo>
                <a:lnTo>
                  <a:pt x="782574" y="0"/>
                </a:lnTo>
                <a:lnTo>
                  <a:pt x="782574" y="30353"/>
                </a:lnTo>
                <a:lnTo>
                  <a:pt x="766095" y="31523"/>
                </a:lnTo>
                <a:lnTo>
                  <a:pt x="752094" y="33147"/>
                </a:lnTo>
                <a:lnTo>
                  <a:pt x="710017" y="50293"/>
                </a:lnTo>
                <a:lnTo>
                  <a:pt x="685545" y="91694"/>
                </a:lnTo>
                <a:lnTo>
                  <a:pt x="680777" y="139896"/>
                </a:lnTo>
                <a:lnTo>
                  <a:pt x="680465" y="162560"/>
                </a:lnTo>
                <a:lnTo>
                  <a:pt x="680465" y="521462"/>
                </a:lnTo>
                <a:lnTo>
                  <a:pt x="681720" y="563657"/>
                </a:lnTo>
                <a:lnTo>
                  <a:pt x="688526" y="602708"/>
                </a:lnTo>
                <a:lnTo>
                  <a:pt x="716216" y="638190"/>
                </a:lnTo>
                <a:lnTo>
                  <a:pt x="765933" y="652730"/>
                </a:lnTo>
                <a:lnTo>
                  <a:pt x="782574" y="653923"/>
                </a:lnTo>
                <a:lnTo>
                  <a:pt x="782574" y="684022"/>
                </a:lnTo>
                <a:lnTo>
                  <a:pt x="451612" y="684022"/>
                </a:lnTo>
                <a:lnTo>
                  <a:pt x="451612" y="653923"/>
                </a:lnTo>
                <a:lnTo>
                  <a:pt x="468328" y="652730"/>
                </a:lnTo>
                <a:lnTo>
                  <a:pt x="482472" y="651049"/>
                </a:lnTo>
                <a:lnTo>
                  <a:pt x="518953" y="637905"/>
                </a:lnTo>
                <a:lnTo>
                  <a:pt x="546314" y="602732"/>
                </a:lnTo>
                <a:lnTo>
                  <a:pt x="553037" y="563451"/>
                </a:lnTo>
                <a:lnTo>
                  <a:pt x="554354" y="521335"/>
                </a:lnTo>
                <a:lnTo>
                  <a:pt x="554354" y="351536"/>
                </a:lnTo>
                <a:lnTo>
                  <a:pt x="228726" y="351536"/>
                </a:lnTo>
                <a:lnTo>
                  <a:pt x="228726" y="521335"/>
                </a:lnTo>
                <a:lnTo>
                  <a:pt x="230044" y="563626"/>
                </a:lnTo>
                <a:lnTo>
                  <a:pt x="237003" y="603103"/>
                </a:lnTo>
                <a:lnTo>
                  <a:pt x="264826" y="638778"/>
                </a:lnTo>
                <a:lnTo>
                  <a:pt x="314134" y="652730"/>
                </a:lnTo>
                <a:lnTo>
                  <a:pt x="331088" y="653923"/>
                </a:lnTo>
                <a:lnTo>
                  <a:pt x="331088" y="684022"/>
                </a:lnTo>
                <a:lnTo>
                  <a:pt x="0" y="684022"/>
                </a:lnTo>
                <a:lnTo>
                  <a:pt x="0" y="653923"/>
                </a:lnTo>
                <a:lnTo>
                  <a:pt x="16716" y="652730"/>
                </a:lnTo>
                <a:lnTo>
                  <a:pt x="30860" y="651049"/>
                </a:lnTo>
                <a:lnTo>
                  <a:pt x="72437" y="633835"/>
                </a:lnTo>
                <a:lnTo>
                  <a:pt x="97281" y="592201"/>
                </a:lnTo>
                <a:lnTo>
                  <a:pt x="101925" y="544159"/>
                </a:lnTo>
                <a:lnTo>
                  <a:pt x="102234" y="521462"/>
                </a:lnTo>
                <a:lnTo>
                  <a:pt x="102234" y="162560"/>
                </a:lnTo>
                <a:lnTo>
                  <a:pt x="100996" y="120681"/>
                </a:lnTo>
                <a:lnTo>
                  <a:pt x="94378" y="81561"/>
                </a:lnTo>
                <a:lnTo>
                  <a:pt x="66532" y="45878"/>
                </a:lnTo>
                <a:lnTo>
                  <a:pt x="30448" y="33210"/>
                </a:lnTo>
                <a:lnTo>
                  <a:pt x="0" y="30353"/>
                </a:lnTo>
                <a:lnTo>
                  <a:pt x="0" y="0"/>
                </a:lnTo>
                <a:close/>
              </a:path>
            </a:pathLst>
          </a:custGeom>
          <a:ln w="9143">
            <a:solidFill>
              <a:srgbClr val="5C4379"/>
            </a:solidFill>
          </a:ln>
        </p:spPr>
        <p:txBody>
          <a:bodyPr wrap="square" lIns="0" tIns="0" rIns="0" bIns="0" rtlCol="0"/>
          <a:lstStyle/>
          <a:p>
            <a:endParaRPr/>
          </a:p>
        </p:txBody>
      </p:sp>
      <p:sp>
        <p:nvSpPr>
          <p:cNvPr id="13" name="object 13"/>
          <p:cNvSpPr/>
          <p:nvPr/>
        </p:nvSpPr>
        <p:spPr>
          <a:xfrm>
            <a:off x="1458467" y="1979929"/>
            <a:ext cx="696595" cy="684530"/>
          </a:xfrm>
          <a:custGeom>
            <a:avLst/>
            <a:gdLst/>
            <a:ahLst/>
            <a:cxnLst/>
            <a:rect l="l" t="t" r="r" b="b"/>
            <a:pathLst>
              <a:path w="696594" h="684530">
                <a:moveTo>
                  <a:pt x="9397" y="0"/>
                </a:moveTo>
                <a:lnTo>
                  <a:pt x="686815" y="0"/>
                </a:lnTo>
                <a:lnTo>
                  <a:pt x="696340" y="198500"/>
                </a:lnTo>
                <a:lnTo>
                  <a:pt x="666495" y="200406"/>
                </a:lnTo>
                <a:lnTo>
                  <a:pt x="658592" y="166300"/>
                </a:lnTo>
                <a:lnTo>
                  <a:pt x="649176" y="137302"/>
                </a:lnTo>
                <a:lnTo>
                  <a:pt x="625856" y="94487"/>
                </a:lnTo>
                <a:lnTo>
                  <a:pt x="593550" y="66484"/>
                </a:lnTo>
                <a:lnTo>
                  <a:pt x="549148" y="47625"/>
                </a:lnTo>
                <a:lnTo>
                  <a:pt x="492013" y="38020"/>
                </a:lnTo>
                <a:lnTo>
                  <a:pt x="453761" y="35605"/>
                </a:lnTo>
                <a:lnTo>
                  <a:pt x="409067" y="34798"/>
                </a:lnTo>
                <a:lnTo>
                  <a:pt x="409067" y="521462"/>
                </a:lnTo>
                <a:lnTo>
                  <a:pt x="410321" y="563737"/>
                </a:lnTo>
                <a:lnTo>
                  <a:pt x="417216" y="603156"/>
                </a:lnTo>
                <a:lnTo>
                  <a:pt x="445357" y="638889"/>
                </a:lnTo>
                <a:lnTo>
                  <a:pt x="494750" y="652732"/>
                </a:lnTo>
                <a:lnTo>
                  <a:pt x="511301" y="653923"/>
                </a:lnTo>
                <a:lnTo>
                  <a:pt x="511301" y="684022"/>
                </a:lnTo>
                <a:lnTo>
                  <a:pt x="180212" y="684022"/>
                </a:lnTo>
                <a:lnTo>
                  <a:pt x="180212" y="653923"/>
                </a:lnTo>
                <a:lnTo>
                  <a:pt x="196784" y="652732"/>
                </a:lnTo>
                <a:lnTo>
                  <a:pt x="210867" y="651065"/>
                </a:lnTo>
                <a:lnTo>
                  <a:pt x="253095" y="633908"/>
                </a:lnTo>
                <a:lnTo>
                  <a:pt x="277749" y="592328"/>
                </a:lnTo>
                <a:lnTo>
                  <a:pt x="282624" y="544179"/>
                </a:lnTo>
                <a:lnTo>
                  <a:pt x="282956" y="521462"/>
                </a:lnTo>
                <a:lnTo>
                  <a:pt x="282956" y="34798"/>
                </a:lnTo>
                <a:lnTo>
                  <a:pt x="244308" y="35869"/>
                </a:lnTo>
                <a:lnTo>
                  <a:pt x="193706" y="39252"/>
                </a:lnTo>
                <a:lnTo>
                  <a:pt x="139985" y="48258"/>
                </a:lnTo>
                <a:lnTo>
                  <a:pt x="103792" y="63122"/>
                </a:lnTo>
                <a:lnTo>
                  <a:pt x="63626" y="103378"/>
                </a:lnTo>
                <a:lnTo>
                  <a:pt x="44767" y="143748"/>
                </a:lnTo>
                <a:lnTo>
                  <a:pt x="29718" y="200406"/>
                </a:lnTo>
                <a:lnTo>
                  <a:pt x="0" y="198628"/>
                </a:lnTo>
                <a:lnTo>
                  <a:pt x="9397" y="0"/>
                </a:lnTo>
                <a:close/>
              </a:path>
            </a:pathLst>
          </a:custGeom>
          <a:ln w="9144">
            <a:solidFill>
              <a:srgbClr val="5C4379"/>
            </a:solidFill>
          </a:ln>
        </p:spPr>
        <p:txBody>
          <a:bodyPr wrap="square" lIns="0" tIns="0" rIns="0" bIns="0" rtlCol="0"/>
          <a:lstStyle/>
          <a:p>
            <a:endParaRPr/>
          </a:p>
        </p:txBody>
      </p:sp>
      <p:sp>
        <p:nvSpPr>
          <p:cNvPr id="14" name="object 14"/>
          <p:cNvSpPr/>
          <p:nvPr/>
        </p:nvSpPr>
        <p:spPr>
          <a:xfrm>
            <a:off x="6141720" y="1963166"/>
            <a:ext cx="735965" cy="717550"/>
          </a:xfrm>
          <a:custGeom>
            <a:avLst/>
            <a:gdLst/>
            <a:ahLst/>
            <a:cxnLst/>
            <a:rect l="l" t="t" r="r" b="b"/>
            <a:pathLst>
              <a:path w="735965" h="717550">
                <a:moveTo>
                  <a:pt x="371982" y="0"/>
                </a:moveTo>
                <a:lnTo>
                  <a:pt x="410178" y="2119"/>
                </a:lnTo>
                <a:lnTo>
                  <a:pt x="447801" y="8477"/>
                </a:lnTo>
                <a:lnTo>
                  <a:pt x="484854" y="19073"/>
                </a:lnTo>
                <a:lnTo>
                  <a:pt x="521334" y="33909"/>
                </a:lnTo>
                <a:lnTo>
                  <a:pt x="556363" y="52556"/>
                </a:lnTo>
                <a:lnTo>
                  <a:pt x="589057" y="74596"/>
                </a:lnTo>
                <a:lnTo>
                  <a:pt x="619418" y="100042"/>
                </a:lnTo>
                <a:lnTo>
                  <a:pt x="647446" y="128905"/>
                </a:lnTo>
                <a:lnTo>
                  <a:pt x="679191" y="170145"/>
                </a:lnTo>
                <a:lnTo>
                  <a:pt x="703872" y="213556"/>
                </a:lnTo>
                <a:lnTo>
                  <a:pt x="721494" y="259142"/>
                </a:lnTo>
                <a:lnTo>
                  <a:pt x="732062" y="306912"/>
                </a:lnTo>
                <a:lnTo>
                  <a:pt x="735583" y="356870"/>
                </a:lnTo>
                <a:lnTo>
                  <a:pt x="734153" y="388536"/>
                </a:lnTo>
                <a:lnTo>
                  <a:pt x="722671" y="450345"/>
                </a:lnTo>
                <a:lnTo>
                  <a:pt x="699740" y="509609"/>
                </a:lnTo>
                <a:lnTo>
                  <a:pt x="666073" y="564040"/>
                </a:lnTo>
                <a:lnTo>
                  <a:pt x="617094" y="618045"/>
                </a:lnTo>
                <a:lnTo>
                  <a:pt x="586438" y="643382"/>
                </a:lnTo>
                <a:lnTo>
                  <a:pt x="553329" y="665289"/>
                </a:lnTo>
                <a:lnTo>
                  <a:pt x="517778" y="683768"/>
                </a:lnTo>
                <a:lnTo>
                  <a:pt x="480466" y="698363"/>
                </a:lnTo>
                <a:lnTo>
                  <a:pt x="442261" y="708802"/>
                </a:lnTo>
                <a:lnTo>
                  <a:pt x="403175" y="715075"/>
                </a:lnTo>
                <a:lnTo>
                  <a:pt x="363220" y="717169"/>
                </a:lnTo>
                <a:lnTo>
                  <a:pt x="323784" y="715144"/>
                </a:lnTo>
                <a:lnTo>
                  <a:pt x="285289" y="709072"/>
                </a:lnTo>
                <a:lnTo>
                  <a:pt x="247723" y="698952"/>
                </a:lnTo>
                <a:lnTo>
                  <a:pt x="211074" y="684784"/>
                </a:lnTo>
                <a:lnTo>
                  <a:pt x="176190" y="666878"/>
                </a:lnTo>
                <a:lnTo>
                  <a:pt x="143748" y="645556"/>
                </a:lnTo>
                <a:lnTo>
                  <a:pt x="113758" y="620829"/>
                </a:lnTo>
                <a:lnTo>
                  <a:pt x="86232" y="592709"/>
                </a:lnTo>
                <a:lnTo>
                  <a:pt x="49482" y="542940"/>
                </a:lnTo>
                <a:lnTo>
                  <a:pt x="22351" y="486791"/>
                </a:lnTo>
                <a:lnTo>
                  <a:pt x="5603" y="426196"/>
                </a:lnTo>
                <a:lnTo>
                  <a:pt x="0" y="363220"/>
                </a:lnTo>
                <a:lnTo>
                  <a:pt x="2260" y="321829"/>
                </a:lnTo>
                <a:lnTo>
                  <a:pt x="9032" y="282035"/>
                </a:lnTo>
                <a:lnTo>
                  <a:pt x="20306" y="243812"/>
                </a:lnTo>
                <a:lnTo>
                  <a:pt x="36067" y="207137"/>
                </a:lnTo>
                <a:lnTo>
                  <a:pt x="55901" y="173104"/>
                </a:lnTo>
                <a:lnTo>
                  <a:pt x="79390" y="142811"/>
                </a:lnTo>
                <a:lnTo>
                  <a:pt x="137287" y="93345"/>
                </a:lnTo>
                <a:lnTo>
                  <a:pt x="165244" y="69697"/>
                </a:lnTo>
                <a:lnTo>
                  <a:pt x="222636" y="33641"/>
                </a:lnTo>
                <a:lnTo>
                  <a:pt x="281811" y="11894"/>
                </a:lnTo>
                <a:lnTo>
                  <a:pt x="341766" y="1313"/>
                </a:lnTo>
                <a:lnTo>
                  <a:pt x="371982" y="0"/>
                </a:lnTo>
                <a:close/>
              </a:path>
            </a:pathLst>
          </a:custGeom>
          <a:ln w="9144">
            <a:solidFill>
              <a:srgbClr val="5C4379"/>
            </a:solidFill>
          </a:ln>
        </p:spPr>
        <p:txBody>
          <a:bodyPr wrap="square" lIns="0" tIns="0" rIns="0" bIns="0" rtlCol="0"/>
          <a:lstStyle/>
          <a:p>
            <a:endParaRPr/>
          </a:p>
        </p:txBody>
      </p:sp>
      <p:sp>
        <p:nvSpPr>
          <p:cNvPr id="15" name="object 15"/>
          <p:cNvSpPr/>
          <p:nvPr/>
        </p:nvSpPr>
        <p:spPr>
          <a:xfrm>
            <a:off x="2212848" y="3870959"/>
            <a:ext cx="5181600" cy="880871"/>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2226564" y="3032760"/>
            <a:ext cx="5154168" cy="1016507"/>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2375789" y="3182366"/>
            <a:ext cx="4855971" cy="71716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603245" y="3344164"/>
            <a:ext cx="178435" cy="232410"/>
          </a:xfrm>
          <a:custGeom>
            <a:avLst/>
            <a:gdLst/>
            <a:ahLst/>
            <a:cxnLst/>
            <a:rect l="l" t="t" r="r" b="b"/>
            <a:pathLst>
              <a:path w="178435" h="232410">
                <a:moveTo>
                  <a:pt x="86614" y="0"/>
                </a:moveTo>
                <a:lnTo>
                  <a:pt x="0" y="232283"/>
                </a:lnTo>
                <a:lnTo>
                  <a:pt x="178181" y="232283"/>
                </a:lnTo>
                <a:lnTo>
                  <a:pt x="86614" y="0"/>
                </a:lnTo>
                <a:close/>
              </a:path>
            </a:pathLst>
          </a:custGeom>
          <a:ln w="9144">
            <a:solidFill>
              <a:srgbClr val="5C4379"/>
            </a:solidFill>
          </a:ln>
        </p:spPr>
        <p:txBody>
          <a:bodyPr wrap="square" lIns="0" tIns="0" rIns="0" bIns="0" rtlCol="0"/>
          <a:lstStyle/>
          <a:p>
            <a:endParaRPr/>
          </a:p>
        </p:txBody>
      </p:sp>
      <p:sp>
        <p:nvSpPr>
          <p:cNvPr id="19" name="object 19"/>
          <p:cNvSpPr/>
          <p:nvPr/>
        </p:nvSpPr>
        <p:spPr>
          <a:xfrm>
            <a:off x="6740906" y="3233927"/>
            <a:ext cx="353060" cy="617220"/>
          </a:xfrm>
          <a:custGeom>
            <a:avLst/>
            <a:gdLst/>
            <a:ahLst/>
            <a:cxnLst/>
            <a:rect l="l" t="t" r="r" b="b"/>
            <a:pathLst>
              <a:path w="353059" h="617220">
                <a:moveTo>
                  <a:pt x="0" y="0"/>
                </a:moveTo>
                <a:lnTo>
                  <a:pt x="0" y="473964"/>
                </a:lnTo>
                <a:lnTo>
                  <a:pt x="309" y="496063"/>
                </a:lnTo>
                <a:lnTo>
                  <a:pt x="4952" y="544195"/>
                </a:lnTo>
                <a:lnTo>
                  <a:pt x="22987" y="582676"/>
                </a:lnTo>
                <a:lnTo>
                  <a:pt x="60325" y="608393"/>
                </a:lnTo>
                <a:lnTo>
                  <a:pt x="116332" y="616966"/>
                </a:lnTo>
                <a:lnTo>
                  <a:pt x="144121" y="615797"/>
                </a:lnTo>
                <a:lnTo>
                  <a:pt x="193270" y="606411"/>
                </a:lnTo>
                <a:lnTo>
                  <a:pt x="234775" y="587101"/>
                </a:lnTo>
                <a:lnTo>
                  <a:pt x="274208" y="554628"/>
                </a:lnTo>
                <a:lnTo>
                  <a:pt x="305788" y="513502"/>
                </a:lnTo>
                <a:lnTo>
                  <a:pt x="327036" y="467818"/>
                </a:lnTo>
                <a:lnTo>
                  <a:pt x="343449" y="414454"/>
                </a:lnTo>
                <a:lnTo>
                  <a:pt x="351883" y="357268"/>
                </a:lnTo>
                <a:lnTo>
                  <a:pt x="352933" y="327533"/>
                </a:lnTo>
                <a:lnTo>
                  <a:pt x="351649" y="294243"/>
                </a:lnTo>
                <a:lnTo>
                  <a:pt x="341413" y="230235"/>
                </a:lnTo>
                <a:lnTo>
                  <a:pt x="321198" y="170086"/>
                </a:lnTo>
                <a:lnTo>
                  <a:pt x="292052" y="116988"/>
                </a:lnTo>
                <a:lnTo>
                  <a:pt x="246405" y="64676"/>
                </a:lnTo>
                <a:lnTo>
                  <a:pt x="215249" y="40973"/>
                </a:lnTo>
                <a:lnTo>
                  <a:pt x="180734" y="22246"/>
                </a:lnTo>
                <a:lnTo>
                  <a:pt x="142875" y="8509"/>
                </a:lnTo>
                <a:lnTo>
                  <a:pt x="103076" y="2111"/>
                </a:lnTo>
                <a:lnTo>
                  <a:pt x="48514" y="0"/>
                </a:lnTo>
                <a:lnTo>
                  <a:pt x="0" y="0"/>
                </a:lnTo>
                <a:close/>
              </a:path>
            </a:pathLst>
          </a:custGeom>
          <a:ln w="9143">
            <a:solidFill>
              <a:srgbClr val="5C4379"/>
            </a:solidFill>
          </a:ln>
        </p:spPr>
        <p:txBody>
          <a:bodyPr wrap="square" lIns="0" tIns="0" rIns="0" bIns="0" rtlCol="0"/>
          <a:lstStyle/>
          <a:p>
            <a:endParaRPr/>
          </a:p>
        </p:txBody>
      </p:sp>
      <p:sp>
        <p:nvSpPr>
          <p:cNvPr id="20" name="object 20"/>
          <p:cNvSpPr/>
          <p:nvPr/>
        </p:nvSpPr>
        <p:spPr>
          <a:xfrm>
            <a:off x="4113529" y="3233927"/>
            <a:ext cx="353060" cy="617220"/>
          </a:xfrm>
          <a:custGeom>
            <a:avLst/>
            <a:gdLst/>
            <a:ahLst/>
            <a:cxnLst/>
            <a:rect l="l" t="t" r="r" b="b"/>
            <a:pathLst>
              <a:path w="353060" h="617220">
                <a:moveTo>
                  <a:pt x="0" y="0"/>
                </a:moveTo>
                <a:lnTo>
                  <a:pt x="0" y="473964"/>
                </a:lnTo>
                <a:lnTo>
                  <a:pt x="309" y="496063"/>
                </a:lnTo>
                <a:lnTo>
                  <a:pt x="4953" y="544195"/>
                </a:lnTo>
                <a:lnTo>
                  <a:pt x="22987" y="582676"/>
                </a:lnTo>
                <a:lnTo>
                  <a:pt x="60325" y="608393"/>
                </a:lnTo>
                <a:lnTo>
                  <a:pt x="116332" y="616966"/>
                </a:lnTo>
                <a:lnTo>
                  <a:pt x="144121" y="615797"/>
                </a:lnTo>
                <a:lnTo>
                  <a:pt x="193270" y="606411"/>
                </a:lnTo>
                <a:lnTo>
                  <a:pt x="234775" y="587101"/>
                </a:lnTo>
                <a:lnTo>
                  <a:pt x="274208" y="554628"/>
                </a:lnTo>
                <a:lnTo>
                  <a:pt x="305788" y="513502"/>
                </a:lnTo>
                <a:lnTo>
                  <a:pt x="327036" y="467818"/>
                </a:lnTo>
                <a:lnTo>
                  <a:pt x="343449" y="414454"/>
                </a:lnTo>
                <a:lnTo>
                  <a:pt x="351883" y="357268"/>
                </a:lnTo>
                <a:lnTo>
                  <a:pt x="352933" y="327533"/>
                </a:lnTo>
                <a:lnTo>
                  <a:pt x="351649" y="294243"/>
                </a:lnTo>
                <a:lnTo>
                  <a:pt x="341413" y="230235"/>
                </a:lnTo>
                <a:lnTo>
                  <a:pt x="321198" y="170086"/>
                </a:lnTo>
                <a:lnTo>
                  <a:pt x="292052" y="116988"/>
                </a:lnTo>
                <a:lnTo>
                  <a:pt x="246405" y="64676"/>
                </a:lnTo>
                <a:lnTo>
                  <a:pt x="215249" y="40973"/>
                </a:lnTo>
                <a:lnTo>
                  <a:pt x="180734" y="22246"/>
                </a:lnTo>
                <a:lnTo>
                  <a:pt x="142875" y="8509"/>
                </a:lnTo>
                <a:lnTo>
                  <a:pt x="103076" y="2111"/>
                </a:lnTo>
                <a:lnTo>
                  <a:pt x="48514" y="0"/>
                </a:lnTo>
                <a:lnTo>
                  <a:pt x="0" y="0"/>
                </a:lnTo>
                <a:close/>
              </a:path>
            </a:pathLst>
          </a:custGeom>
          <a:ln w="9143">
            <a:solidFill>
              <a:srgbClr val="5C4379"/>
            </a:solidFill>
          </a:ln>
        </p:spPr>
        <p:txBody>
          <a:bodyPr wrap="square" lIns="0" tIns="0" rIns="0" bIns="0" rtlCol="0"/>
          <a:lstStyle/>
          <a:p>
            <a:endParaRPr/>
          </a:p>
        </p:txBody>
      </p:sp>
      <p:sp>
        <p:nvSpPr>
          <p:cNvPr id="21" name="object 21"/>
          <p:cNvSpPr/>
          <p:nvPr/>
        </p:nvSpPr>
        <p:spPr>
          <a:xfrm>
            <a:off x="5846953" y="3217545"/>
            <a:ext cx="459740" cy="646430"/>
          </a:xfrm>
          <a:custGeom>
            <a:avLst/>
            <a:gdLst/>
            <a:ahLst/>
            <a:cxnLst/>
            <a:rect l="l" t="t" r="r" b="b"/>
            <a:pathLst>
              <a:path w="459739" h="646429">
                <a:moveTo>
                  <a:pt x="229108" y="0"/>
                </a:moveTo>
                <a:lnTo>
                  <a:pt x="183324" y="4270"/>
                </a:lnTo>
                <a:lnTo>
                  <a:pt x="144399" y="17017"/>
                </a:lnTo>
                <a:lnTo>
                  <a:pt x="109997" y="39417"/>
                </a:lnTo>
                <a:lnTo>
                  <a:pt x="77977" y="72770"/>
                </a:lnTo>
                <a:lnTo>
                  <a:pt x="45021" y="124777"/>
                </a:lnTo>
                <a:lnTo>
                  <a:pt x="20447" y="187832"/>
                </a:lnTo>
                <a:lnTo>
                  <a:pt x="5127" y="258889"/>
                </a:lnTo>
                <a:lnTo>
                  <a:pt x="0" y="335279"/>
                </a:lnTo>
                <a:lnTo>
                  <a:pt x="2986" y="388757"/>
                </a:lnTo>
                <a:lnTo>
                  <a:pt x="11940" y="438698"/>
                </a:lnTo>
                <a:lnTo>
                  <a:pt x="26855" y="485104"/>
                </a:lnTo>
                <a:lnTo>
                  <a:pt x="47727" y="527974"/>
                </a:lnTo>
                <a:lnTo>
                  <a:pt x="74549" y="567308"/>
                </a:lnTo>
                <a:lnTo>
                  <a:pt x="108664" y="603234"/>
                </a:lnTo>
                <a:lnTo>
                  <a:pt x="144399" y="627633"/>
                </a:lnTo>
                <a:lnTo>
                  <a:pt x="183848" y="641635"/>
                </a:lnTo>
                <a:lnTo>
                  <a:pt x="229108" y="646302"/>
                </a:lnTo>
                <a:lnTo>
                  <a:pt x="252731" y="645138"/>
                </a:lnTo>
                <a:lnTo>
                  <a:pt x="295455" y="635855"/>
                </a:lnTo>
                <a:lnTo>
                  <a:pt x="332626" y="618021"/>
                </a:lnTo>
                <a:lnTo>
                  <a:pt x="366674" y="595542"/>
                </a:lnTo>
                <a:lnTo>
                  <a:pt x="410357" y="537525"/>
                </a:lnTo>
                <a:lnTo>
                  <a:pt x="431906" y="489938"/>
                </a:lnTo>
                <a:lnTo>
                  <a:pt x="447299" y="440046"/>
                </a:lnTo>
                <a:lnTo>
                  <a:pt x="456534" y="387856"/>
                </a:lnTo>
                <a:lnTo>
                  <a:pt x="459613" y="333375"/>
                </a:lnTo>
                <a:lnTo>
                  <a:pt x="458305" y="295606"/>
                </a:lnTo>
                <a:lnTo>
                  <a:pt x="447879" y="223164"/>
                </a:lnTo>
                <a:lnTo>
                  <a:pt x="427376" y="155531"/>
                </a:lnTo>
                <a:lnTo>
                  <a:pt x="398369" y="97706"/>
                </a:lnTo>
                <a:lnTo>
                  <a:pt x="365482" y="54955"/>
                </a:lnTo>
                <a:lnTo>
                  <a:pt x="332525" y="27229"/>
                </a:lnTo>
                <a:lnTo>
                  <a:pt x="295955" y="9697"/>
                </a:lnTo>
                <a:lnTo>
                  <a:pt x="253057" y="1073"/>
                </a:lnTo>
                <a:lnTo>
                  <a:pt x="229108" y="0"/>
                </a:lnTo>
                <a:close/>
              </a:path>
            </a:pathLst>
          </a:custGeom>
          <a:ln w="9144">
            <a:solidFill>
              <a:srgbClr val="5C4379"/>
            </a:solidFill>
          </a:ln>
        </p:spPr>
        <p:txBody>
          <a:bodyPr wrap="square" lIns="0" tIns="0" rIns="0" bIns="0" rtlCol="0"/>
          <a:lstStyle/>
          <a:p>
            <a:endParaRPr/>
          </a:p>
        </p:txBody>
      </p:sp>
      <p:sp>
        <p:nvSpPr>
          <p:cNvPr id="22" name="object 22"/>
          <p:cNvSpPr/>
          <p:nvPr/>
        </p:nvSpPr>
        <p:spPr>
          <a:xfrm>
            <a:off x="6512179" y="3199129"/>
            <a:ext cx="720090" cy="684530"/>
          </a:xfrm>
          <a:custGeom>
            <a:avLst/>
            <a:gdLst/>
            <a:ahLst/>
            <a:cxnLst/>
            <a:rect l="l" t="t" r="r" b="b"/>
            <a:pathLst>
              <a:path w="720090" h="684529">
                <a:moveTo>
                  <a:pt x="0" y="0"/>
                </a:moveTo>
                <a:lnTo>
                  <a:pt x="277622" y="0"/>
                </a:lnTo>
                <a:lnTo>
                  <a:pt x="317912" y="162"/>
                </a:lnTo>
                <a:lnTo>
                  <a:pt x="376777" y="1393"/>
                </a:lnTo>
                <a:lnTo>
                  <a:pt x="444619" y="9080"/>
                </a:lnTo>
                <a:lnTo>
                  <a:pt x="490315" y="21272"/>
                </a:lnTo>
                <a:lnTo>
                  <a:pt x="532439" y="38988"/>
                </a:lnTo>
                <a:lnTo>
                  <a:pt x="570992" y="62230"/>
                </a:lnTo>
                <a:lnTo>
                  <a:pt x="604279" y="89070"/>
                </a:lnTo>
                <a:lnTo>
                  <a:pt x="633650" y="119697"/>
                </a:lnTo>
                <a:lnTo>
                  <a:pt x="659092" y="154134"/>
                </a:lnTo>
                <a:lnTo>
                  <a:pt x="680593" y="192405"/>
                </a:lnTo>
                <a:lnTo>
                  <a:pt x="697668" y="233435"/>
                </a:lnTo>
                <a:lnTo>
                  <a:pt x="709850" y="276145"/>
                </a:lnTo>
                <a:lnTo>
                  <a:pt x="717151" y="320546"/>
                </a:lnTo>
                <a:lnTo>
                  <a:pt x="719581" y="366649"/>
                </a:lnTo>
                <a:lnTo>
                  <a:pt x="718198" y="400559"/>
                </a:lnTo>
                <a:lnTo>
                  <a:pt x="707098" y="465572"/>
                </a:lnTo>
                <a:lnTo>
                  <a:pt x="685091" y="526107"/>
                </a:lnTo>
                <a:lnTo>
                  <a:pt x="653797" y="577403"/>
                </a:lnTo>
                <a:lnTo>
                  <a:pt x="604960" y="625534"/>
                </a:lnTo>
                <a:lnTo>
                  <a:pt x="571627" y="646493"/>
                </a:lnTo>
                <a:lnTo>
                  <a:pt x="534769" y="662213"/>
                </a:lnTo>
                <a:lnTo>
                  <a:pt x="494411" y="672719"/>
                </a:lnTo>
                <a:lnTo>
                  <a:pt x="432609" y="681180"/>
                </a:lnTo>
                <a:lnTo>
                  <a:pt x="369570" y="684022"/>
                </a:lnTo>
                <a:lnTo>
                  <a:pt x="0" y="684022"/>
                </a:lnTo>
                <a:lnTo>
                  <a:pt x="0" y="653923"/>
                </a:lnTo>
                <a:lnTo>
                  <a:pt x="16712" y="652734"/>
                </a:lnTo>
                <a:lnTo>
                  <a:pt x="30829" y="651081"/>
                </a:lnTo>
                <a:lnTo>
                  <a:pt x="72326" y="633999"/>
                </a:lnTo>
                <a:lnTo>
                  <a:pt x="97027" y="592201"/>
                </a:lnTo>
                <a:lnTo>
                  <a:pt x="101903" y="543944"/>
                </a:lnTo>
                <a:lnTo>
                  <a:pt x="102235" y="521462"/>
                </a:lnTo>
                <a:lnTo>
                  <a:pt x="102235" y="162560"/>
                </a:lnTo>
                <a:lnTo>
                  <a:pt x="100711" y="117824"/>
                </a:lnTo>
                <a:lnTo>
                  <a:pt x="93497" y="77090"/>
                </a:lnTo>
                <a:lnTo>
                  <a:pt x="91487" y="67770"/>
                </a:lnTo>
                <a:lnTo>
                  <a:pt x="90120" y="59807"/>
                </a:lnTo>
                <a:lnTo>
                  <a:pt x="89407" y="53212"/>
                </a:lnTo>
                <a:lnTo>
                  <a:pt x="69812" y="44211"/>
                </a:lnTo>
                <a:lnTo>
                  <a:pt x="48371" y="37401"/>
                </a:lnTo>
                <a:lnTo>
                  <a:pt x="25096" y="32781"/>
                </a:lnTo>
                <a:lnTo>
                  <a:pt x="0" y="30353"/>
                </a:lnTo>
                <a:lnTo>
                  <a:pt x="0" y="0"/>
                </a:lnTo>
                <a:close/>
              </a:path>
            </a:pathLst>
          </a:custGeom>
          <a:ln w="9144">
            <a:solidFill>
              <a:srgbClr val="5C4379"/>
            </a:solidFill>
          </a:ln>
        </p:spPr>
        <p:txBody>
          <a:bodyPr wrap="square" lIns="0" tIns="0" rIns="0" bIns="0" rtlCol="0"/>
          <a:lstStyle/>
          <a:p>
            <a:endParaRPr/>
          </a:p>
        </p:txBody>
      </p:sp>
      <p:sp>
        <p:nvSpPr>
          <p:cNvPr id="23" name="object 23"/>
          <p:cNvSpPr/>
          <p:nvPr/>
        </p:nvSpPr>
        <p:spPr>
          <a:xfrm>
            <a:off x="3884803" y="3199129"/>
            <a:ext cx="720090" cy="684530"/>
          </a:xfrm>
          <a:custGeom>
            <a:avLst/>
            <a:gdLst/>
            <a:ahLst/>
            <a:cxnLst/>
            <a:rect l="l" t="t" r="r" b="b"/>
            <a:pathLst>
              <a:path w="720089" h="684529">
                <a:moveTo>
                  <a:pt x="0" y="0"/>
                </a:moveTo>
                <a:lnTo>
                  <a:pt x="277622" y="0"/>
                </a:lnTo>
                <a:lnTo>
                  <a:pt x="317912" y="162"/>
                </a:lnTo>
                <a:lnTo>
                  <a:pt x="376777" y="1393"/>
                </a:lnTo>
                <a:lnTo>
                  <a:pt x="444619" y="9080"/>
                </a:lnTo>
                <a:lnTo>
                  <a:pt x="490315" y="21272"/>
                </a:lnTo>
                <a:lnTo>
                  <a:pt x="532439" y="38988"/>
                </a:lnTo>
                <a:lnTo>
                  <a:pt x="570992" y="62230"/>
                </a:lnTo>
                <a:lnTo>
                  <a:pt x="604279" y="89070"/>
                </a:lnTo>
                <a:lnTo>
                  <a:pt x="633650" y="119697"/>
                </a:lnTo>
                <a:lnTo>
                  <a:pt x="659092" y="154134"/>
                </a:lnTo>
                <a:lnTo>
                  <a:pt x="680593" y="192405"/>
                </a:lnTo>
                <a:lnTo>
                  <a:pt x="697668" y="233435"/>
                </a:lnTo>
                <a:lnTo>
                  <a:pt x="709850" y="276145"/>
                </a:lnTo>
                <a:lnTo>
                  <a:pt x="717151" y="320546"/>
                </a:lnTo>
                <a:lnTo>
                  <a:pt x="719582" y="366649"/>
                </a:lnTo>
                <a:lnTo>
                  <a:pt x="718198" y="400559"/>
                </a:lnTo>
                <a:lnTo>
                  <a:pt x="707098" y="465572"/>
                </a:lnTo>
                <a:lnTo>
                  <a:pt x="685091" y="526107"/>
                </a:lnTo>
                <a:lnTo>
                  <a:pt x="653797" y="577403"/>
                </a:lnTo>
                <a:lnTo>
                  <a:pt x="604960" y="625534"/>
                </a:lnTo>
                <a:lnTo>
                  <a:pt x="571627" y="646493"/>
                </a:lnTo>
                <a:lnTo>
                  <a:pt x="534769" y="662213"/>
                </a:lnTo>
                <a:lnTo>
                  <a:pt x="494411" y="672719"/>
                </a:lnTo>
                <a:lnTo>
                  <a:pt x="432609" y="681180"/>
                </a:lnTo>
                <a:lnTo>
                  <a:pt x="369570" y="684022"/>
                </a:lnTo>
                <a:lnTo>
                  <a:pt x="0" y="684022"/>
                </a:lnTo>
                <a:lnTo>
                  <a:pt x="0" y="653923"/>
                </a:lnTo>
                <a:lnTo>
                  <a:pt x="16712" y="652734"/>
                </a:lnTo>
                <a:lnTo>
                  <a:pt x="30829" y="651081"/>
                </a:lnTo>
                <a:lnTo>
                  <a:pt x="72326" y="633999"/>
                </a:lnTo>
                <a:lnTo>
                  <a:pt x="97027" y="592201"/>
                </a:lnTo>
                <a:lnTo>
                  <a:pt x="101903" y="543944"/>
                </a:lnTo>
                <a:lnTo>
                  <a:pt x="102235" y="521462"/>
                </a:lnTo>
                <a:lnTo>
                  <a:pt x="102235" y="162560"/>
                </a:lnTo>
                <a:lnTo>
                  <a:pt x="100710" y="117824"/>
                </a:lnTo>
                <a:lnTo>
                  <a:pt x="93497" y="77090"/>
                </a:lnTo>
                <a:lnTo>
                  <a:pt x="91487" y="67770"/>
                </a:lnTo>
                <a:lnTo>
                  <a:pt x="90120" y="59807"/>
                </a:lnTo>
                <a:lnTo>
                  <a:pt x="89408" y="53212"/>
                </a:lnTo>
                <a:lnTo>
                  <a:pt x="69812" y="44211"/>
                </a:lnTo>
                <a:lnTo>
                  <a:pt x="48371" y="37401"/>
                </a:lnTo>
                <a:lnTo>
                  <a:pt x="25096" y="32781"/>
                </a:lnTo>
                <a:lnTo>
                  <a:pt x="0" y="30353"/>
                </a:lnTo>
                <a:lnTo>
                  <a:pt x="0" y="0"/>
                </a:lnTo>
                <a:close/>
              </a:path>
            </a:pathLst>
          </a:custGeom>
          <a:ln w="9144">
            <a:solidFill>
              <a:srgbClr val="5C4379"/>
            </a:solidFill>
          </a:ln>
        </p:spPr>
        <p:txBody>
          <a:bodyPr wrap="square" lIns="0" tIns="0" rIns="0" bIns="0" rtlCol="0"/>
          <a:lstStyle/>
          <a:p>
            <a:endParaRPr/>
          </a:p>
        </p:txBody>
      </p:sp>
      <p:sp>
        <p:nvSpPr>
          <p:cNvPr id="24" name="object 24"/>
          <p:cNvSpPr/>
          <p:nvPr/>
        </p:nvSpPr>
        <p:spPr>
          <a:xfrm>
            <a:off x="3115182" y="3199129"/>
            <a:ext cx="725170" cy="684530"/>
          </a:xfrm>
          <a:custGeom>
            <a:avLst/>
            <a:gdLst/>
            <a:ahLst/>
            <a:cxnLst/>
            <a:rect l="l" t="t" r="r" b="b"/>
            <a:pathLst>
              <a:path w="725170" h="684529">
                <a:moveTo>
                  <a:pt x="0" y="0"/>
                </a:moveTo>
                <a:lnTo>
                  <a:pt x="202438" y="0"/>
                </a:lnTo>
                <a:lnTo>
                  <a:pt x="582676" y="504190"/>
                </a:lnTo>
                <a:lnTo>
                  <a:pt x="582676" y="162560"/>
                </a:lnTo>
                <a:lnTo>
                  <a:pt x="581358" y="120665"/>
                </a:lnTo>
                <a:lnTo>
                  <a:pt x="574323" y="81297"/>
                </a:lnTo>
                <a:lnTo>
                  <a:pt x="546100" y="45386"/>
                </a:lnTo>
                <a:lnTo>
                  <a:pt x="496772" y="31543"/>
                </a:lnTo>
                <a:lnTo>
                  <a:pt x="480441" y="30353"/>
                </a:lnTo>
                <a:lnTo>
                  <a:pt x="480441" y="0"/>
                </a:lnTo>
                <a:lnTo>
                  <a:pt x="725043" y="0"/>
                </a:lnTo>
                <a:lnTo>
                  <a:pt x="725043" y="30861"/>
                </a:lnTo>
                <a:lnTo>
                  <a:pt x="699682" y="32434"/>
                </a:lnTo>
                <a:lnTo>
                  <a:pt x="678084" y="37163"/>
                </a:lnTo>
                <a:lnTo>
                  <a:pt x="640177" y="63349"/>
                </a:lnTo>
                <a:lnTo>
                  <a:pt x="625754" y="104330"/>
                </a:lnTo>
                <a:lnTo>
                  <a:pt x="622807" y="162052"/>
                </a:lnTo>
                <a:lnTo>
                  <a:pt x="622807" y="684022"/>
                </a:lnTo>
                <a:lnTo>
                  <a:pt x="585596" y="684022"/>
                </a:lnTo>
                <a:lnTo>
                  <a:pt x="142367" y="107823"/>
                </a:lnTo>
                <a:lnTo>
                  <a:pt x="142367" y="521462"/>
                </a:lnTo>
                <a:lnTo>
                  <a:pt x="143684" y="564007"/>
                </a:lnTo>
                <a:lnTo>
                  <a:pt x="150625" y="603263"/>
                </a:lnTo>
                <a:lnTo>
                  <a:pt x="178673" y="638889"/>
                </a:lnTo>
                <a:lnTo>
                  <a:pt x="228103" y="652732"/>
                </a:lnTo>
                <a:lnTo>
                  <a:pt x="244602" y="653923"/>
                </a:lnTo>
                <a:lnTo>
                  <a:pt x="244602" y="684022"/>
                </a:lnTo>
                <a:lnTo>
                  <a:pt x="0" y="684022"/>
                </a:lnTo>
                <a:lnTo>
                  <a:pt x="0" y="653923"/>
                </a:lnTo>
                <a:lnTo>
                  <a:pt x="16331" y="652732"/>
                </a:lnTo>
                <a:lnTo>
                  <a:pt x="30257" y="651065"/>
                </a:lnTo>
                <a:lnTo>
                  <a:pt x="72374" y="633908"/>
                </a:lnTo>
                <a:lnTo>
                  <a:pt x="97028" y="592201"/>
                </a:lnTo>
                <a:lnTo>
                  <a:pt x="101903" y="543944"/>
                </a:lnTo>
                <a:lnTo>
                  <a:pt x="102235" y="521462"/>
                </a:lnTo>
                <a:lnTo>
                  <a:pt x="102235" y="162179"/>
                </a:lnTo>
                <a:lnTo>
                  <a:pt x="100917" y="120840"/>
                </a:lnTo>
                <a:lnTo>
                  <a:pt x="93860" y="81381"/>
                </a:lnTo>
                <a:lnTo>
                  <a:pt x="66040" y="45338"/>
                </a:lnTo>
                <a:lnTo>
                  <a:pt x="16573" y="31543"/>
                </a:lnTo>
                <a:lnTo>
                  <a:pt x="0" y="30353"/>
                </a:lnTo>
                <a:lnTo>
                  <a:pt x="0" y="0"/>
                </a:lnTo>
                <a:close/>
              </a:path>
            </a:pathLst>
          </a:custGeom>
          <a:ln w="9144">
            <a:solidFill>
              <a:srgbClr val="5C4379"/>
            </a:solidFill>
          </a:ln>
        </p:spPr>
        <p:txBody>
          <a:bodyPr wrap="square" lIns="0" tIns="0" rIns="0" bIns="0" rtlCol="0"/>
          <a:lstStyle/>
          <a:p>
            <a:endParaRPr/>
          </a:p>
        </p:txBody>
      </p:sp>
      <p:sp>
        <p:nvSpPr>
          <p:cNvPr id="25" name="object 25"/>
          <p:cNvSpPr/>
          <p:nvPr/>
        </p:nvSpPr>
        <p:spPr>
          <a:xfrm>
            <a:off x="2375789" y="3199129"/>
            <a:ext cx="731520" cy="684530"/>
          </a:xfrm>
          <a:custGeom>
            <a:avLst/>
            <a:gdLst/>
            <a:ahLst/>
            <a:cxnLst/>
            <a:rect l="l" t="t" r="r" b="b"/>
            <a:pathLst>
              <a:path w="731519" h="684529">
                <a:moveTo>
                  <a:pt x="334137" y="0"/>
                </a:moveTo>
                <a:lnTo>
                  <a:pt x="375793" y="0"/>
                </a:lnTo>
                <a:lnTo>
                  <a:pt x="589788" y="517779"/>
                </a:lnTo>
                <a:lnTo>
                  <a:pt x="601122" y="544665"/>
                </a:lnTo>
                <a:lnTo>
                  <a:pt x="611124" y="567229"/>
                </a:lnTo>
                <a:lnTo>
                  <a:pt x="619791" y="585483"/>
                </a:lnTo>
                <a:lnTo>
                  <a:pt x="627126" y="599440"/>
                </a:lnTo>
                <a:lnTo>
                  <a:pt x="633172" y="610250"/>
                </a:lnTo>
                <a:lnTo>
                  <a:pt x="638159" y="619252"/>
                </a:lnTo>
                <a:lnTo>
                  <a:pt x="642074" y="626443"/>
                </a:lnTo>
                <a:lnTo>
                  <a:pt x="644906" y="631825"/>
                </a:lnTo>
                <a:lnTo>
                  <a:pt x="654764" y="636420"/>
                </a:lnTo>
                <a:lnTo>
                  <a:pt x="699134" y="650176"/>
                </a:lnTo>
                <a:lnTo>
                  <a:pt x="731266" y="654431"/>
                </a:lnTo>
                <a:lnTo>
                  <a:pt x="731266" y="684022"/>
                </a:lnTo>
                <a:lnTo>
                  <a:pt x="391541" y="684022"/>
                </a:lnTo>
                <a:lnTo>
                  <a:pt x="391541" y="654177"/>
                </a:lnTo>
                <a:lnTo>
                  <a:pt x="414216" y="651654"/>
                </a:lnTo>
                <a:lnTo>
                  <a:pt x="432546" y="648477"/>
                </a:lnTo>
                <a:lnTo>
                  <a:pt x="467498" y="631372"/>
                </a:lnTo>
                <a:lnTo>
                  <a:pt x="481965" y="596011"/>
                </a:lnTo>
                <a:lnTo>
                  <a:pt x="481155" y="586267"/>
                </a:lnTo>
                <a:lnTo>
                  <a:pt x="478726" y="574738"/>
                </a:lnTo>
                <a:lnTo>
                  <a:pt x="474678" y="561399"/>
                </a:lnTo>
                <a:lnTo>
                  <a:pt x="469011" y="546227"/>
                </a:lnTo>
                <a:lnTo>
                  <a:pt x="472313" y="531876"/>
                </a:lnTo>
                <a:lnTo>
                  <a:pt x="416560" y="416941"/>
                </a:lnTo>
                <a:lnTo>
                  <a:pt x="216535" y="416941"/>
                </a:lnTo>
                <a:lnTo>
                  <a:pt x="192531" y="480314"/>
                </a:lnTo>
                <a:lnTo>
                  <a:pt x="176275" y="514350"/>
                </a:lnTo>
                <a:lnTo>
                  <a:pt x="169275" y="536067"/>
                </a:lnTo>
                <a:lnTo>
                  <a:pt x="164274" y="555688"/>
                </a:lnTo>
                <a:lnTo>
                  <a:pt x="161274" y="573214"/>
                </a:lnTo>
                <a:lnTo>
                  <a:pt x="160274" y="588645"/>
                </a:lnTo>
                <a:lnTo>
                  <a:pt x="160700" y="596479"/>
                </a:lnTo>
                <a:lnTo>
                  <a:pt x="182489" y="637002"/>
                </a:lnTo>
                <a:lnTo>
                  <a:pt x="221996" y="652341"/>
                </a:lnTo>
                <a:lnTo>
                  <a:pt x="238760" y="654177"/>
                </a:lnTo>
                <a:lnTo>
                  <a:pt x="238760" y="684022"/>
                </a:lnTo>
                <a:lnTo>
                  <a:pt x="0" y="684022"/>
                </a:lnTo>
                <a:lnTo>
                  <a:pt x="0" y="653923"/>
                </a:lnTo>
                <a:lnTo>
                  <a:pt x="15357" y="652468"/>
                </a:lnTo>
                <a:lnTo>
                  <a:pt x="28844" y="650001"/>
                </a:lnTo>
                <a:lnTo>
                  <a:pt x="67500" y="628840"/>
                </a:lnTo>
                <a:lnTo>
                  <a:pt x="92285" y="598769"/>
                </a:lnTo>
                <a:lnTo>
                  <a:pt x="114681" y="558800"/>
                </a:lnTo>
                <a:lnTo>
                  <a:pt x="131587" y="520223"/>
                </a:lnTo>
                <a:lnTo>
                  <a:pt x="153543" y="465455"/>
                </a:lnTo>
                <a:lnTo>
                  <a:pt x="334137" y="0"/>
                </a:lnTo>
                <a:close/>
              </a:path>
            </a:pathLst>
          </a:custGeom>
          <a:ln w="9143">
            <a:solidFill>
              <a:srgbClr val="5C4379"/>
            </a:solidFill>
          </a:ln>
        </p:spPr>
        <p:txBody>
          <a:bodyPr wrap="square" lIns="0" tIns="0" rIns="0" bIns="0" rtlCol="0"/>
          <a:lstStyle/>
          <a:p>
            <a:endParaRPr/>
          </a:p>
        </p:txBody>
      </p:sp>
      <p:sp>
        <p:nvSpPr>
          <p:cNvPr id="26" name="object 26"/>
          <p:cNvSpPr/>
          <p:nvPr/>
        </p:nvSpPr>
        <p:spPr>
          <a:xfrm>
            <a:off x="5708903" y="3182366"/>
            <a:ext cx="735965" cy="717550"/>
          </a:xfrm>
          <a:custGeom>
            <a:avLst/>
            <a:gdLst/>
            <a:ahLst/>
            <a:cxnLst/>
            <a:rect l="l" t="t" r="r" b="b"/>
            <a:pathLst>
              <a:path w="735964" h="717550">
                <a:moveTo>
                  <a:pt x="371983" y="0"/>
                </a:moveTo>
                <a:lnTo>
                  <a:pt x="410178" y="2119"/>
                </a:lnTo>
                <a:lnTo>
                  <a:pt x="447801" y="8477"/>
                </a:lnTo>
                <a:lnTo>
                  <a:pt x="484854" y="19073"/>
                </a:lnTo>
                <a:lnTo>
                  <a:pt x="521335" y="33909"/>
                </a:lnTo>
                <a:lnTo>
                  <a:pt x="556363" y="52556"/>
                </a:lnTo>
                <a:lnTo>
                  <a:pt x="589057" y="74596"/>
                </a:lnTo>
                <a:lnTo>
                  <a:pt x="619418" y="100042"/>
                </a:lnTo>
                <a:lnTo>
                  <a:pt x="647446" y="128905"/>
                </a:lnTo>
                <a:lnTo>
                  <a:pt x="679191" y="170145"/>
                </a:lnTo>
                <a:lnTo>
                  <a:pt x="703872" y="213556"/>
                </a:lnTo>
                <a:lnTo>
                  <a:pt x="721494" y="259142"/>
                </a:lnTo>
                <a:lnTo>
                  <a:pt x="732062" y="306912"/>
                </a:lnTo>
                <a:lnTo>
                  <a:pt x="735584" y="356870"/>
                </a:lnTo>
                <a:lnTo>
                  <a:pt x="734153" y="388536"/>
                </a:lnTo>
                <a:lnTo>
                  <a:pt x="722671" y="450345"/>
                </a:lnTo>
                <a:lnTo>
                  <a:pt x="699740" y="509609"/>
                </a:lnTo>
                <a:lnTo>
                  <a:pt x="666073" y="564040"/>
                </a:lnTo>
                <a:lnTo>
                  <a:pt x="617094" y="618045"/>
                </a:lnTo>
                <a:lnTo>
                  <a:pt x="586438" y="643382"/>
                </a:lnTo>
                <a:lnTo>
                  <a:pt x="553329" y="665289"/>
                </a:lnTo>
                <a:lnTo>
                  <a:pt x="517779" y="683768"/>
                </a:lnTo>
                <a:lnTo>
                  <a:pt x="480466" y="698363"/>
                </a:lnTo>
                <a:lnTo>
                  <a:pt x="442261" y="708802"/>
                </a:lnTo>
                <a:lnTo>
                  <a:pt x="403175" y="715075"/>
                </a:lnTo>
                <a:lnTo>
                  <a:pt x="363220" y="717169"/>
                </a:lnTo>
                <a:lnTo>
                  <a:pt x="323784" y="715144"/>
                </a:lnTo>
                <a:lnTo>
                  <a:pt x="285289" y="709072"/>
                </a:lnTo>
                <a:lnTo>
                  <a:pt x="247723" y="698952"/>
                </a:lnTo>
                <a:lnTo>
                  <a:pt x="211074" y="684784"/>
                </a:lnTo>
                <a:lnTo>
                  <a:pt x="176190" y="666878"/>
                </a:lnTo>
                <a:lnTo>
                  <a:pt x="143748" y="645556"/>
                </a:lnTo>
                <a:lnTo>
                  <a:pt x="113758" y="620829"/>
                </a:lnTo>
                <a:lnTo>
                  <a:pt x="86233" y="592709"/>
                </a:lnTo>
                <a:lnTo>
                  <a:pt x="49482" y="542940"/>
                </a:lnTo>
                <a:lnTo>
                  <a:pt x="22351" y="486791"/>
                </a:lnTo>
                <a:lnTo>
                  <a:pt x="5603" y="426196"/>
                </a:lnTo>
                <a:lnTo>
                  <a:pt x="0" y="363220"/>
                </a:lnTo>
                <a:lnTo>
                  <a:pt x="2260" y="321829"/>
                </a:lnTo>
                <a:lnTo>
                  <a:pt x="9032" y="282035"/>
                </a:lnTo>
                <a:lnTo>
                  <a:pt x="20306" y="243812"/>
                </a:lnTo>
                <a:lnTo>
                  <a:pt x="36068" y="207137"/>
                </a:lnTo>
                <a:lnTo>
                  <a:pt x="55901" y="173104"/>
                </a:lnTo>
                <a:lnTo>
                  <a:pt x="79390" y="142811"/>
                </a:lnTo>
                <a:lnTo>
                  <a:pt x="137287" y="93345"/>
                </a:lnTo>
                <a:lnTo>
                  <a:pt x="165244" y="69697"/>
                </a:lnTo>
                <a:lnTo>
                  <a:pt x="222636" y="33641"/>
                </a:lnTo>
                <a:lnTo>
                  <a:pt x="281811" y="11894"/>
                </a:lnTo>
                <a:lnTo>
                  <a:pt x="341766" y="1313"/>
                </a:lnTo>
                <a:lnTo>
                  <a:pt x="371983" y="0"/>
                </a:lnTo>
                <a:close/>
              </a:path>
            </a:pathLst>
          </a:custGeom>
          <a:ln w="9144">
            <a:solidFill>
              <a:srgbClr val="5C4379"/>
            </a:solidFill>
          </a:ln>
        </p:spPr>
        <p:txBody>
          <a:bodyPr wrap="square" lIns="0" tIns="0" rIns="0" bIns="0" rtlCol="0"/>
          <a:lstStyle/>
          <a:p>
            <a:endParaRPr/>
          </a:p>
        </p:txBody>
      </p:sp>
      <p:sp>
        <p:nvSpPr>
          <p:cNvPr id="27" name="object 27"/>
          <p:cNvSpPr/>
          <p:nvPr/>
        </p:nvSpPr>
        <p:spPr>
          <a:xfrm>
            <a:off x="4943855" y="3182366"/>
            <a:ext cx="716280" cy="717550"/>
          </a:xfrm>
          <a:custGeom>
            <a:avLst/>
            <a:gdLst/>
            <a:ahLst/>
            <a:cxnLst/>
            <a:rect l="l" t="t" r="r" b="b"/>
            <a:pathLst>
              <a:path w="716279" h="717550">
                <a:moveTo>
                  <a:pt x="362839" y="0"/>
                </a:moveTo>
                <a:lnTo>
                  <a:pt x="401208" y="1841"/>
                </a:lnTo>
                <a:lnTo>
                  <a:pt x="454844" y="11995"/>
                </a:lnTo>
                <a:lnTo>
                  <a:pt x="493567" y="25191"/>
                </a:lnTo>
                <a:lnTo>
                  <a:pt x="538353" y="44704"/>
                </a:lnTo>
                <a:lnTo>
                  <a:pt x="544322" y="47244"/>
                </a:lnTo>
                <a:lnTo>
                  <a:pt x="549529" y="48387"/>
                </a:lnTo>
                <a:lnTo>
                  <a:pt x="554101" y="48387"/>
                </a:lnTo>
                <a:lnTo>
                  <a:pt x="560077" y="46410"/>
                </a:lnTo>
                <a:lnTo>
                  <a:pt x="565816" y="40481"/>
                </a:lnTo>
                <a:lnTo>
                  <a:pt x="571317" y="30599"/>
                </a:lnTo>
                <a:lnTo>
                  <a:pt x="576580" y="16763"/>
                </a:lnTo>
                <a:lnTo>
                  <a:pt x="606171" y="16763"/>
                </a:lnTo>
                <a:lnTo>
                  <a:pt x="612521" y="247269"/>
                </a:lnTo>
                <a:lnTo>
                  <a:pt x="583438" y="249174"/>
                </a:lnTo>
                <a:lnTo>
                  <a:pt x="564886" y="196762"/>
                </a:lnTo>
                <a:lnTo>
                  <a:pt x="544464" y="152114"/>
                </a:lnTo>
                <a:lnTo>
                  <a:pt x="522162" y="115228"/>
                </a:lnTo>
                <a:lnTo>
                  <a:pt x="471582" y="64029"/>
                </a:lnTo>
                <a:lnTo>
                  <a:pt x="411384" y="38832"/>
                </a:lnTo>
                <a:lnTo>
                  <a:pt x="377571" y="35687"/>
                </a:lnTo>
                <a:lnTo>
                  <a:pt x="351093" y="37089"/>
                </a:lnTo>
                <a:lnTo>
                  <a:pt x="303901" y="48277"/>
                </a:lnTo>
                <a:lnTo>
                  <a:pt x="263900" y="70090"/>
                </a:lnTo>
                <a:lnTo>
                  <a:pt x="227756" y="99097"/>
                </a:lnTo>
                <a:lnTo>
                  <a:pt x="184687" y="165228"/>
                </a:lnTo>
                <a:lnTo>
                  <a:pt x="164273" y="215603"/>
                </a:lnTo>
                <a:lnTo>
                  <a:pt x="149700" y="267210"/>
                </a:lnTo>
                <a:lnTo>
                  <a:pt x="140960" y="320054"/>
                </a:lnTo>
                <a:lnTo>
                  <a:pt x="138049" y="374142"/>
                </a:lnTo>
                <a:lnTo>
                  <a:pt x="139118" y="406407"/>
                </a:lnTo>
                <a:lnTo>
                  <a:pt x="147639" y="467939"/>
                </a:lnTo>
                <a:lnTo>
                  <a:pt x="164592" y="525093"/>
                </a:lnTo>
                <a:lnTo>
                  <a:pt x="189357" y="575679"/>
                </a:lnTo>
                <a:lnTo>
                  <a:pt x="237408" y="634928"/>
                </a:lnTo>
                <a:lnTo>
                  <a:pt x="273542" y="661003"/>
                </a:lnTo>
                <a:lnTo>
                  <a:pt x="312985" y="676648"/>
                </a:lnTo>
                <a:lnTo>
                  <a:pt x="355727" y="681863"/>
                </a:lnTo>
                <a:lnTo>
                  <a:pt x="372947" y="680958"/>
                </a:lnTo>
                <a:lnTo>
                  <a:pt x="421132" y="667385"/>
                </a:lnTo>
                <a:lnTo>
                  <a:pt x="459583" y="647096"/>
                </a:lnTo>
                <a:lnTo>
                  <a:pt x="490680" y="592042"/>
                </a:lnTo>
                <a:lnTo>
                  <a:pt x="497840" y="543179"/>
                </a:lnTo>
                <a:lnTo>
                  <a:pt x="484927" y="491922"/>
                </a:lnTo>
                <a:lnTo>
                  <a:pt x="441134" y="466772"/>
                </a:lnTo>
                <a:lnTo>
                  <a:pt x="385699" y="462026"/>
                </a:lnTo>
                <a:lnTo>
                  <a:pt x="385699" y="431292"/>
                </a:lnTo>
                <a:lnTo>
                  <a:pt x="716280" y="431292"/>
                </a:lnTo>
                <a:lnTo>
                  <a:pt x="716280" y="461137"/>
                </a:lnTo>
                <a:lnTo>
                  <a:pt x="693441" y="463567"/>
                </a:lnTo>
                <a:lnTo>
                  <a:pt x="675020" y="466296"/>
                </a:lnTo>
                <a:lnTo>
                  <a:pt x="637492" y="483346"/>
                </a:lnTo>
                <a:lnTo>
                  <a:pt x="622458" y="526986"/>
                </a:lnTo>
                <a:lnTo>
                  <a:pt x="621411" y="576834"/>
                </a:lnTo>
                <a:lnTo>
                  <a:pt x="621528" y="587740"/>
                </a:lnTo>
                <a:lnTo>
                  <a:pt x="621871" y="600265"/>
                </a:lnTo>
                <a:lnTo>
                  <a:pt x="622428" y="614410"/>
                </a:lnTo>
                <a:lnTo>
                  <a:pt x="623189" y="630174"/>
                </a:lnTo>
                <a:lnTo>
                  <a:pt x="624332" y="652526"/>
                </a:lnTo>
                <a:lnTo>
                  <a:pt x="610278" y="649599"/>
                </a:lnTo>
                <a:lnTo>
                  <a:pt x="599344" y="647493"/>
                </a:lnTo>
                <a:lnTo>
                  <a:pt x="591506" y="646221"/>
                </a:lnTo>
                <a:lnTo>
                  <a:pt x="586740" y="645795"/>
                </a:lnTo>
                <a:lnTo>
                  <a:pt x="582404" y="646487"/>
                </a:lnTo>
                <a:lnTo>
                  <a:pt x="576818" y="648573"/>
                </a:lnTo>
                <a:lnTo>
                  <a:pt x="569970" y="652063"/>
                </a:lnTo>
                <a:lnTo>
                  <a:pt x="561848" y="656971"/>
                </a:lnTo>
                <a:lnTo>
                  <a:pt x="540676" y="670323"/>
                </a:lnTo>
                <a:lnTo>
                  <a:pt x="517350" y="682164"/>
                </a:lnTo>
                <a:lnTo>
                  <a:pt x="464185" y="701167"/>
                </a:lnTo>
                <a:lnTo>
                  <a:pt x="405161" y="713168"/>
                </a:lnTo>
                <a:lnTo>
                  <a:pt x="342900" y="717169"/>
                </a:lnTo>
                <a:lnTo>
                  <a:pt x="300057" y="715287"/>
                </a:lnTo>
                <a:lnTo>
                  <a:pt x="259334" y="709644"/>
                </a:lnTo>
                <a:lnTo>
                  <a:pt x="220706" y="700238"/>
                </a:lnTo>
                <a:lnTo>
                  <a:pt x="184150" y="687070"/>
                </a:lnTo>
                <a:lnTo>
                  <a:pt x="119761" y="650398"/>
                </a:lnTo>
                <a:lnTo>
                  <a:pt x="68707" y="600583"/>
                </a:lnTo>
                <a:lnTo>
                  <a:pt x="39385" y="554402"/>
                </a:lnTo>
                <a:lnTo>
                  <a:pt x="17780" y="500507"/>
                </a:lnTo>
                <a:lnTo>
                  <a:pt x="4460" y="440848"/>
                </a:lnTo>
                <a:lnTo>
                  <a:pt x="0" y="377571"/>
                </a:lnTo>
                <a:lnTo>
                  <a:pt x="1998" y="333686"/>
                </a:lnTo>
                <a:lnTo>
                  <a:pt x="7985" y="291385"/>
                </a:lnTo>
                <a:lnTo>
                  <a:pt x="17948" y="250680"/>
                </a:lnTo>
                <a:lnTo>
                  <a:pt x="31877" y="211582"/>
                </a:lnTo>
                <a:lnTo>
                  <a:pt x="49522" y="174914"/>
                </a:lnTo>
                <a:lnTo>
                  <a:pt x="70453" y="141509"/>
                </a:lnTo>
                <a:lnTo>
                  <a:pt x="94670" y="111390"/>
                </a:lnTo>
                <a:lnTo>
                  <a:pt x="122174" y="84582"/>
                </a:lnTo>
                <a:lnTo>
                  <a:pt x="173529" y="48609"/>
                </a:lnTo>
                <a:lnTo>
                  <a:pt x="232029" y="21971"/>
                </a:lnTo>
                <a:lnTo>
                  <a:pt x="295671" y="5460"/>
                </a:lnTo>
                <a:lnTo>
                  <a:pt x="328808" y="1361"/>
                </a:lnTo>
                <a:lnTo>
                  <a:pt x="362839" y="0"/>
                </a:lnTo>
                <a:close/>
              </a:path>
            </a:pathLst>
          </a:custGeom>
          <a:ln w="9144">
            <a:solidFill>
              <a:srgbClr val="5C4379"/>
            </a:solidFill>
          </a:ln>
        </p:spPr>
        <p:txBody>
          <a:bodyPr wrap="square" lIns="0" tIns="0" rIns="0" bIns="0" rtlCol="0"/>
          <a:lstStyle/>
          <a:p>
            <a:endParaRPr/>
          </a:p>
        </p:txBody>
      </p:sp>
      <p:sp>
        <p:nvSpPr>
          <p:cNvPr id="28" name="object 28"/>
          <p:cNvSpPr/>
          <p:nvPr/>
        </p:nvSpPr>
        <p:spPr>
          <a:xfrm>
            <a:off x="2936748" y="5090159"/>
            <a:ext cx="3753611" cy="880871"/>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2950464" y="4251959"/>
            <a:ext cx="3727703" cy="1016507"/>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3099942" y="4401565"/>
            <a:ext cx="3428618" cy="717169"/>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6381115" y="4968240"/>
            <a:ext cx="147065" cy="147066"/>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3328670" y="4757420"/>
            <a:ext cx="257175" cy="310515"/>
          </a:xfrm>
          <a:custGeom>
            <a:avLst/>
            <a:gdLst/>
            <a:ahLst/>
            <a:cxnLst/>
            <a:rect l="l" t="t" r="r" b="b"/>
            <a:pathLst>
              <a:path w="257175" h="310514">
                <a:moveTo>
                  <a:pt x="0" y="0"/>
                </a:moveTo>
                <a:lnTo>
                  <a:pt x="0" y="190626"/>
                </a:lnTo>
                <a:lnTo>
                  <a:pt x="307" y="207583"/>
                </a:lnTo>
                <a:lnTo>
                  <a:pt x="4825" y="247141"/>
                </a:lnTo>
                <a:lnTo>
                  <a:pt x="21970" y="295909"/>
                </a:lnTo>
                <a:lnTo>
                  <a:pt x="71423" y="309250"/>
                </a:lnTo>
                <a:lnTo>
                  <a:pt x="96900" y="310133"/>
                </a:lnTo>
                <a:lnTo>
                  <a:pt x="132218" y="307635"/>
                </a:lnTo>
                <a:lnTo>
                  <a:pt x="190805" y="287684"/>
                </a:lnTo>
                <a:lnTo>
                  <a:pt x="232717" y="248394"/>
                </a:lnTo>
                <a:lnTo>
                  <a:pt x="254001" y="193478"/>
                </a:lnTo>
                <a:lnTo>
                  <a:pt x="256666" y="160400"/>
                </a:lnTo>
                <a:lnTo>
                  <a:pt x="255833" y="140682"/>
                </a:lnTo>
                <a:lnTo>
                  <a:pt x="243331" y="85978"/>
                </a:lnTo>
                <a:lnTo>
                  <a:pt x="218436" y="43759"/>
                </a:lnTo>
                <a:lnTo>
                  <a:pt x="184384" y="19020"/>
                </a:lnTo>
                <a:lnTo>
                  <a:pt x="118764" y="2117"/>
                </a:lnTo>
                <a:lnTo>
                  <a:pt x="76834" y="0"/>
                </a:lnTo>
                <a:lnTo>
                  <a:pt x="0" y="0"/>
                </a:lnTo>
                <a:close/>
              </a:path>
            </a:pathLst>
          </a:custGeom>
          <a:ln w="9144">
            <a:solidFill>
              <a:srgbClr val="5C4379"/>
            </a:solidFill>
          </a:ln>
        </p:spPr>
        <p:txBody>
          <a:bodyPr wrap="square" lIns="0" tIns="0" rIns="0" bIns="0" rtlCol="0"/>
          <a:lstStyle/>
          <a:p>
            <a:endParaRPr/>
          </a:p>
        </p:txBody>
      </p:sp>
      <p:sp>
        <p:nvSpPr>
          <p:cNvPr id="33" name="object 33"/>
          <p:cNvSpPr/>
          <p:nvPr/>
        </p:nvSpPr>
        <p:spPr>
          <a:xfrm>
            <a:off x="3328670" y="4453128"/>
            <a:ext cx="199390" cy="269875"/>
          </a:xfrm>
          <a:custGeom>
            <a:avLst/>
            <a:gdLst/>
            <a:ahLst/>
            <a:cxnLst/>
            <a:rect l="l" t="t" r="r" b="b"/>
            <a:pathLst>
              <a:path w="199389" h="269875">
                <a:moveTo>
                  <a:pt x="0" y="0"/>
                </a:moveTo>
                <a:lnTo>
                  <a:pt x="0" y="269494"/>
                </a:lnTo>
                <a:lnTo>
                  <a:pt x="29082" y="269494"/>
                </a:lnTo>
                <a:lnTo>
                  <a:pt x="70302" y="267511"/>
                </a:lnTo>
                <a:lnTo>
                  <a:pt x="116897" y="259455"/>
                </a:lnTo>
                <a:lnTo>
                  <a:pt x="161184" y="235257"/>
                </a:lnTo>
                <a:lnTo>
                  <a:pt x="186562" y="199771"/>
                </a:lnTo>
                <a:lnTo>
                  <a:pt x="198243" y="156104"/>
                </a:lnTo>
                <a:lnTo>
                  <a:pt x="199008" y="140081"/>
                </a:lnTo>
                <a:lnTo>
                  <a:pt x="198197" y="123011"/>
                </a:lnTo>
                <a:lnTo>
                  <a:pt x="185927" y="74041"/>
                </a:lnTo>
                <a:lnTo>
                  <a:pt x="161871" y="34964"/>
                </a:lnTo>
                <a:lnTo>
                  <a:pt x="121316" y="8901"/>
                </a:lnTo>
                <a:lnTo>
                  <a:pt x="78835" y="1412"/>
                </a:lnTo>
                <a:lnTo>
                  <a:pt x="34925" y="0"/>
                </a:lnTo>
                <a:lnTo>
                  <a:pt x="0" y="0"/>
                </a:lnTo>
                <a:close/>
              </a:path>
            </a:pathLst>
          </a:custGeom>
          <a:ln w="9144">
            <a:solidFill>
              <a:srgbClr val="5C4379"/>
            </a:solidFill>
          </a:ln>
        </p:spPr>
        <p:txBody>
          <a:bodyPr wrap="square" lIns="0" tIns="0" rIns="0" bIns="0" rtlCol="0"/>
          <a:lstStyle/>
          <a:p>
            <a:endParaRPr/>
          </a:p>
        </p:txBody>
      </p:sp>
      <p:sp>
        <p:nvSpPr>
          <p:cNvPr id="34" name="object 34"/>
          <p:cNvSpPr/>
          <p:nvPr/>
        </p:nvSpPr>
        <p:spPr>
          <a:xfrm>
            <a:off x="4407534" y="4418329"/>
            <a:ext cx="607695" cy="684530"/>
          </a:xfrm>
          <a:custGeom>
            <a:avLst/>
            <a:gdLst/>
            <a:ahLst/>
            <a:cxnLst/>
            <a:rect l="l" t="t" r="r" b="b"/>
            <a:pathLst>
              <a:path w="607695" h="684529">
                <a:moveTo>
                  <a:pt x="0" y="0"/>
                </a:moveTo>
                <a:lnTo>
                  <a:pt x="542798" y="0"/>
                </a:lnTo>
                <a:lnTo>
                  <a:pt x="551941" y="180086"/>
                </a:lnTo>
                <a:lnTo>
                  <a:pt x="521462" y="180975"/>
                </a:lnTo>
                <a:lnTo>
                  <a:pt x="517364" y="158640"/>
                </a:lnTo>
                <a:lnTo>
                  <a:pt x="512492" y="139080"/>
                </a:lnTo>
                <a:lnTo>
                  <a:pt x="492519" y="95446"/>
                </a:lnTo>
                <a:lnTo>
                  <a:pt x="456818" y="52959"/>
                </a:lnTo>
                <a:lnTo>
                  <a:pt x="409701" y="41529"/>
                </a:lnTo>
                <a:lnTo>
                  <a:pt x="353587" y="35224"/>
                </a:lnTo>
                <a:lnTo>
                  <a:pt x="329818" y="34798"/>
                </a:lnTo>
                <a:lnTo>
                  <a:pt x="228726" y="34798"/>
                </a:lnTo>
                <a:lnTo>
                  <a:pt x="228726" y="307340"/>
                </a:lnTo>
                <a:lnTo>
                  <a:pt x="247523" y="307340"/>
                </a:lnTo>
                <a:lnTo>
                  <a:pt x="299725" y="304339"/>
                </a:lnTo>
                <a:lnTo>
                  <a:pt x="337012" y="289897"/>
                </a:lnTo>
                <a:lnTo>
                  <a:pt x="361823" y="253619"/>
                </a:lnTo>
                <a:lnTo>
                  <a:pt x="370538" y="211560"/>
                </a:lnTo>
                <a:lnTo>
                  <a:pt x="373252" y="190627"/>
                </a:lnTo>
                <a:lnTo>
                  <a:pt x="403987" y="191770"/>
                </a:lnTo>
                <a:lnTo>
                  <a:pt x="401954" y="471551"/>
                </a:lnTo>
                <a:lnTo>
                  <a:pt x="371220" y="471551"/>
                </a:lnTo>
                <a:lnTo>
                  <a:pt x="368407" y="450457"/>
                </a:lnTo>
                <a:lnTo>
                  <a:pt x="365283" y="432339"/>
                </a:lnTo>
                <a:lnTo>
                  <a:pt x="353655" y="394870"/>
                </a:lnTo>
                <a:lnTo>
                  <a:pt x="329418" y="362852"/>
                </a:lnTo>
                <a:lnTo>
                  <a:pt x="290185" y="345868"/>
                </a:lnTo>
                <a:lnTo>
                  <a:pt x="246125" y="342011"/>
                </a:lnTo>
                <a:lnTo>
                  <a:pt x="228726" y="342011"/>
                </a:lnTo>
                <a:lnTo>
                  <a:pt x="228726" y="443611"/>
                </a:lnTo>
                <a:lnTo>
                  <a:pt x="228939" y="474757"/>
                </a:lnTo>
                <a:lnTo>
                  <a:pt x="230602" y="522763"/>
                </a:lnTo>
                <a:lnTo>
                  <a:pt x="236696" y="566070"/>
                </a:lnTo>
                <a:lnTo>
                  <a:pt x="252745" y="602325"/>
                </a:lnTo>
                <a:lnTo>
                  <a:pt x="290322" y="634365"/>
                </a:lnTo>
                <a:lnTo>
                  <a:pt x="326913" y="645509"/>
                </a:lnTo>
                <a:lnTo>
                  <a:pt x="374650" y="649224"/>
                </a:lnTo>
                <a:lnTo>
                  <a:pt x="401891" y="648364"/>
                </a:lnTo>
                <a:lnTo>
                  <a:pt x="448944" y="641455"/>
                </a:lnTo>
                <a:lnTo>
                  <a:pt x="486572" y="627256"/>
                </a:lnTo>
                <a:lnTo>
                  <a:pt x="517727" y="604484"/>
                </a:lnTo>
                <a:lnTo>
                  <a:pt x="544734" y="570134"/>
                </a:lnTo>
                <a:lnTo>
                  <a:pt x="561594" y="532054"/>
                </a:lnTo>
                <a:lnTo>
                  <a:pt x="572262" y="493867"/>
                </a:lnTo>
                <a:lnTo>
                  <a:pt x="577595" y="470154"/>
                </a:lnTo>
                <a:lnTo>
                  <a:pt x="607440" y="471297"/>
                </a:lnTo>
                <a:lnTo>
                  <a:pt x="600582" y="684022"/>
                </a:lnTo>
                <a:lnTo>
                  <a:pt x="0" y="684022"/>
                </a:lnTo>
                <a:lnTo>
                  <a:pt x="0" y="653923"/>
                </a:lnTo>
                <a:lnTo>
                  <a:pt x="16313" y="652732"/>
                </a:lnTo>
                <a:lnTo>
                  <a:pt x="30210" y="651065"/>
                </a:lnTo>
                <a:lnTo>
                  <a:pt x="72374" y="633908"/>
                </a:lnTo>
                <a:lnTo>
                  <a:pt x="97027" y="592201"/>
                </a:lnTo>
                <a:lnTo>
                  <a:pt x="101903" y="543944"/>
                </a:lnTo>
                <a:lnTo>
                  <a:pt x="102235" y="521462"/>
                </a:lnTo>
                <a:lnTo>
                  <a:pt x="102235" y="162560"/>
                </a:lnTo>
                <a:lnTo>
                  <a:pt x="100917" y="120935"/>
                </a:lnTo>
                <a:lnTo>
                  <a:pt x="93860" y="81381"/>
                </a:lnTo>
                <a:lnTo>
                  <a:pt x="66024" y="45339"/>
                </a:lnTo>
                <a:lnTo>
                  <a:pt x="16500" y="31543"/>
                </a:lnTo>
                <a:lnTo>
                  <a:pt x="0" y="30353"/>
                </a:lnTo>
                <a:lnTo>
                  <a:pt x="0" y="0"/>
                </a:lnTo>
                <a:close/>
              </a:path>
            </a:pathLst>
          </a:custGeom>
          <a:ln w="9144">
            <a:solidFill>
              <a:srgbClr val="5C4379"/>
            </a:solidFill>
          </a:ln>
        </p:spPr>
        <p:txBody>
          <a:bodyPr wrap="square" lIns="0" tIns="0" rIns="0" bIns="0" rtlCol="0"/>
          <a:lstStyle/>
          <a:p>
            <a:endParaRPr/>
          </a:p>
        </p:txBody>
      </p:sp>
      <p:sp>
        <p:nvSpPr>
          <p:cNvPr id="35" name="object 35"/>
          <p:cNvSpPr/>
          <p:nvPr/>
        </p:nvSpPr>
        <p:spPr>
          <a:xfrm>
            <a:off x="3785742" y="4418329"/>
            <a:ext cx="608330" cy="684530"/>
          </a:xfrm>
          <a:custGeom>
            <a:avLst/>
            <a:gdLst/>
            <a:ahLst/>
            <a:cxnLst/>
            <a:rect l="l" t="t" r="r" b="b"/>
            <a:pathLst>
              <a:path w="608329" h="684529">
                <a:moveTo>
                  <a:pt x="0" y="0"/>
                </a:moveTo>
                <a:lnTo>
                  <a:pt x="331089" y="0"/>
                </a:lnTo>
                <a:lnTo>
                  <a:pt x="331089" y="30353"/>
                </a:lnTo>
                <a:lnTo>
                  <a:pt x="314801" y="31499"/>
                </a:lnTo>
                <a:lnTo>
                  <a:pt x="300989" y="33051"/>
                </a:lnTo>
                <a:lnTo>
                  <a:pt x="262143" y="44815"/>
                </a:lnTo>
                <a:lnTo>
                  <a:pt x="236728" y="56642"/>
                </a:lnTo>
                <a:lnTo>
                  <a:pt x="237581" y="62878"/>
                </a:lnTo>
                <a:lnTo>
                  <a:pt x="237458" y="70532"/>
                </a:lnTo>
                <a:lnTo>
                  <a:pt x="236335" y="79591"/>
                </a:lnTo>
                <a:lnTo>
                  <a:pt x="234187" y="90043"/>
                </a:lnTo>
                <a:lnTo>
                  <a:pt x="231780" y="102998"/>
                </a:lnTo>
                <a:lnTo>
                  <a:pt x="230076" y="119395"/>
                </a:lnTo>
                <a:lnTo>
                  <a:pt x="229062" y="139245"/>
                </a:lnTo>
                <a:lnTo>
                  <a:pt x="228727" y="162560"/>
                </a:lnTo>
                <a:lnTo>
                  <a:pt x="228727" y="443484"/>
                </a:lnTo>
                <a:lnTo>
                  <a:pt x="229568" y="499983"/>
                </a:lnTo>
                <a:lnTo>
                  <a:pt x="232029" y="538861"/>
                </a:lnTo>
                <a:lnTo>
                  <a:pt x="240101" y="577294"/>
                </a:lnTo>
                <a:lnTo>
                  <a:pt x="263588" y="615092"/>
                </a:lnTo>
                <a:lnTo>
                  <a:pt x="307338" y="640865"/>
                </a:lnTo>
                <a:lnTo>
                  <a:pt x="349386" y="648295"/>
                </a:lnTo>
                <a:lnTo>
                  <a:pt x="374650" y="649224"/>
                </a:lnTo>
                <a:lnTo>
                  <a:pt x="401653" y="648321"/>
                </a:lnTo>
                <a:lnTo>
                  <a:pt x="448516" y="641133"/>
                </a:lnTo>
                <a:lnTo>
                  <a:pt x="486261" y="626657"/>
                </a:lnTo>
                <a:lnTo>
                  <a:pt x="529463" y="590296"/>
                </a:lnTo>
                <a:lnTo>
                  <a:pt x="550644" y="555773"/>
                </a:lnTo>
                <a:lnTo>
                  <a:pt x="566928" y="509635"/>
                </a:lnTo>
                <a:lnTo>
                  <a:pt x="577596" y="463804"/>
                </a:lnTo>
                <a:lnTo>
                  <a:pt x="607949" y="465709"/>
                </a:lnTo>
                <a:lnTo>
                  <a:pt x="601091" y="684022"/>
                </a:lnTo>
                <a:lnTo>
                  <a:pt x="0" y="684022"/>
                </a:lnTo>
                <a:lnTo>
                  <a:pt x="0" y="652780"/>
                </a:lnTo>
                <a:lnTo>
                  <a:pt x="25481" y="651234"/>
                </a:lnTo>
                <a:lnTo>
                  <a:pt x="47069" y="646604"/>
                </a:lnTo>
                <a:lnTo>
                  <a:pt x="84687" y="620827"/>
                </a:lnTo>
                <a:lnTo>
                  <a:pt x="99288" y="579237"/>
                </a:lnTo>
                <a:lnTo>
                  <a:pt x="102235" y="521462"/>
                </a:lnTo>
                <a:lnTo>
                  <a:pt x="102235" y="162560"/>
                </a:lnTo>
                <a:lnTo>
                  <a:pt x="100806" y="119522"/>
                </a:lnTo>
                <a:lnTo>
                  <a:pt x="93136" y="79005"/>
                </a:lnTo>
                <a:lnTo>
                  <a:pt x="70385" y="48299"/>
                </a:lnTo>
                <a:lnTo>
                  <a:pt x="29305" y="32781"/>
                </a:lnTo>
                <a:lnTo>
                  <a:pt x="0" y="30480"/>
                </a:lnTo>
                <a:lnTo>
                  <a:pt x="0" y="0"/>
                </a:lnTo>
                <a:close/>
              </a:path>
            </a:pathLst>
          </a:custGeom>
          <a:ln w="9144">
            <a:solidFill>
              <a:srgbClr val="5C4379"/>
            </a:solidFill>
          </a:ln>
        </p:spPr>
        <p:txBody>
          <a:bodyPr wrap="square" lIns="0" tIns="0" rIns="0" bIns="0" rtlCol="0"/>
          <a:lstStyle/>
          <a:p>
            <a:endParaRPr/>
          </a:p>
        </p:txBody>
      </p:sp>
      <p:sp>
        <p:nvSpPr>
          <p:cNvPr id="36" name="object 36"/>
          <p:cNvSpPr/>
          <p:nvPr/>
        </p:nvSpPr>
        <p:spPr>
          <a:xfrm>
            <a:off x="3099942" y="4418329"/>
            <a:ext cx="623570" cy="684530"/>
          </a:xfrm>
          <a:custGeom>
            <a:avLst/>
            <a:gdLst/>
            <a:ahLst/>
            <a:cxnLst/>
            <a:rect l="l" t="t" r="r" b="b"/>
            <a:pathLst>
              <a:path w="623570" h="684529">
                <a:moveTo>
                  <a:pt x="0" y="0"/>
                </a:moveTo>
                <a:lnTo>
                  <a:pt x="329565" y="0"/>
                </a:lnTo>
                <a:lnTo>
                  <a:pt x="351208" y="91"/>
                </a:lnTo>
                <a:lnTo>
                  <a:pt x="394589" y="1270"/>
                </a:lnTo>
                <a:lnTo>
                  <a:pt x="448516" y="11461"/>
                </a:lnTo>
                <a:lnTo>
                  <a:pt x="495681" y="32893"/>
                </a:lnTo>
                <a:lnTo>
                  <a:pt x="533399" y="67915"/>
                </a:lnTo>
                <a:lnTo>
                  <a:pt x="557196" y="119713"/>
                </a:lnTo>
                <a:lnTo>
                  <a:pt x="561847" y="159512"/>
                </a:lnTo>
                <a:lnTo>
                  <a:pt x="558897" y="192037"/>
                </a:lnTo>
                <a:lnTo>
                  <a:pt x="535326" y="249326"/>
                </a:lnTo>
                <a:lnTo>
                  <a:pt x="509037" y="280419"/>
                </a:lnTo>
                <a:lnTo>
                  <a:pt x="475122" y="302383"/>
                </a:lnTo>
                <a:lnTo>
                  <a:pt x="438404" y="307848"/>
                </a:lnTo>
                <a:lnTo>
                  <a:pt x="457096" y="309205"/>
                </a:lnTo>
                <a:lnTo>
                  <a:pt x="504317" y="319278"/>
                </a:lnTo>
                <a:lnTo>
                  <a:pt x="541750" y="337762"/>
                </a:lnTo>
                <a:lnTo>
                  <a:pt x="582929" y="376475"/>
                </a:lnTo>
                <a:lnTo>
                  <a:pt x="605155" y="413258"/>
                </a:lnTo>
                <a:lnTo>
                  <a:pt x="618807" y="454406"/>
                </a:lnTo>
                <a:lnTo>
                  <a:pt x="623316" y="498602"/>
                </a:lnTo>
                <a:lnTo>
                  <a:pt x="622147" y="521221"/>
                </a:lnTo>
                <a:lnTo>
                  <a:pt x="612761" y="563842"/>
                </a:lnTo>
                <a:lnTo>
                  <a:pt x="594139" y="602394"/>
                </a:lnTo>
                <a:lnTo>
                  <a:pt x="567711" y="633878"/>
                </a:lnTo>
                <a:lnTo>
                  <a:pt x="535852" y="656498"/>
                </a:lnTo>
                <a:lnTo>
                  <a:pt x="500038" y="671064"/>
                </a:lnTo>
                <a:lnTo>
                  <a:pt x="457483" y="679467"/>
                </a:lnTo>
                <a:lnTo>
                  <a:pt x="400282" y="683519"/>
                </a:lnTo>
                <a:lnTo>
                  <a:pt x="365632" y="684022"/>
                </a:lnTo>
                <a:lnTo>
                  <a:pt x="0" y="684022"/>
                </a:lnTo>
                <a:lnTo>
                  <a:pt x="0" y="653923"/>
                </a:lnTo>
                <a:lnTo>
                  <a:pt x="16716" y="652730"/>
                </a:lnTo>
                <a:lnTo>
                  <a:pt x="30861" y="651049"/>
                </a:lnTo>
                <a:lnTo>
                  <a:pt x="72437" y="633835"/>
                </a:lnTo>
                <a:lnTo>
                  <a:pt x="97281" y="592201"/>
                </a:lnTo>
                <a:lnTo>
                  <a:pt x="101925" y="544159"/>
                </a:lnTo>
                <a:lnTo>
                  <a:pt x="102234" y="521462"/>
                </a:lnTo>
                <a:lnTo>
                  <a:pt x="102234" y="162560"/>
                </a:lnTo>
                <a:lnTo>
                  <a:pt x="100996" y="120681"/>
                </a:lnTo>
                <a:lnTo>
                  <a:pt x="94378" y="81561"/>
                </a:lnTo>
                <a:lnTo>
                  <a:pt x="66532" y="45878"/>
                </a:lnTo>
                <a:lnTo>
                  <a:pt x="30448" y="33210"/>
                </a:lnTo>
                <a:lnTo>
                  <a:pt x="0" y="30353"/>
                </a:lnTo>
                <a:lnTo>
                  <a:pt x="0" y="0"/>
                </a:lnTo>
                <a:close/>
              </a:path>
            </a:pathLst>
          </a:custGeom>
          <a:ln w="9144">
            <a:solidFill>
              <a:srgbClr val="5C4379"/>
            </a:solidFill>
          </a:ln>
        </p:spPr>
        <p:txBody>
          <a:bodyPr wrap="square" lIns="0" tIns="0" rIns="0" bIns="0" rtlCol="0"/>
          <a:lstStyle/>
          <a:p>
            <a:endParaRPr/>
          </a:p>
        </p:txBody>
      </p:sp>
      <p:sp>
        <p:nvSpPr>
          <p:cNvPr id="37" name="object 37"/>
          <p:cNvSpPr/>
          <p:nvPr/>
        </p:nvSpPr>
        <p:spPr>
          <a:xfrm>
            <a:off x="6389623" y="4411471"/>
            <a:ext cx="139065" cy="520700"/>
          </a:xfrm>
          <a:custGeom>
            <a:avLst/>
            <a:gdLst/>
            <a:ahLst/>
            <a:cxnLst/>
            <a:rect l="l" t="t" r="r" b="b"/>
            <a:pathLst>
              <a:path w="139065" h="520700">
                <a:moveTo>
                  <a:pt x="70230" y="0"/>
                </a:moveTo>
                <a:lnTo>
                  <a:pt x="110128" y="11626"/>
                </a:lnTo>
                <a:lnTo>
                  <a:pt x="134270" y="44799"/>
                </a:lnTo>
                <a:lnTo>
                  <a:pt x="138937" y="75564"/>
                </a:lnTo>
                <a:lnTo>
                  <a:pt x="138509" y="88114"/>
                </a:lnTo>
                <a:lnTo>
                  <a:pt x="137223" y="103854"/>
                </a:lnTo>
                <a:lnTo>
                  <a:pt x="135080" y="122785"/>
                </a:lnTo>
                <a:lnTo>
                  <a:pt x="132079" y="144906"/>
                </a:lnTo>
                <a:lnTo>
                  <a:pt x="79501" y="520572"/>
                </a:lnTo>
                <a:lnTo>
                  <a:pt x="52704" y="520572"/>
                </a:lnTo>
                <a:lnTo>
                  <a:pt x="6476" y="153542"/>
                </a:lnTo>
                <a:lnTo>
                  <a:pt x="1619" y="109807"/>
                </a:lnTo>
                <a:lnTo>
                  <a:pt x="0" y="77977"/>
                </a:lnTo>
                <a:lnTo>
                  <a:pt x="1168" y="60997"/>
                </a:lnTo>
                <a:lnTo>
                  <a:pt x="18796" y="21081"/>
                </a:lnTo>
                <a:lnTo>
                  <a:pt x="54800" y="1311"/>
                </a:lnTo>
                <a:lnTo>
                  <a:pt x="70230" y="0"/>
                </a:lnTo>
                <a:close/>
              </a:path>
            </a:pathLst>
          </a:custGeom>
          <a:ln w="9144">
            <a:solidFill>
              <a:srgbClr val="5C4379"/>
            </a:solidFill>
          </a:ln>
        </p:spPr>
        <p:txBody>
          <a:bodyPr wrap="square" lIns="0" tIns="0" rIns="0" bIns="0" rtlCol="0"/>
          <a:lstStyle/>
          <a:p>
            <a:endParaRPr/>
          </a:p>
        </p:txBody>
      </p:sp>
      <p:sp>
        <p:nvSpPr>
          <p:cNvPr id="38" name="object 38"/>
          <p:cNvSpPr/>
          <p:nvPr/>
        </p:nvSpPr>
        <p:spPr>
          <a:xfrm>
            <a:off x="5592571" y="4401565"/>
            <a:ext cx="447040" cy="717550"/>
          </a:xfrm>
          <a:custGeom>
            <a:avLst/>
            <a:gdLst/>
            <a:ahLst/>
            <a:cxnLst/>
            <a:rect l="l" t="t" r="r" b="b"/>
            <a:pathLst>
              <a:path w="447039" h="717550">
                <a:moveTo>
                  <a:pt x="217677" y="0"/>
                </a:moveTo>
                <a:lnTo>
                  <a:pt x="262254" y="4825"/>
                </a:lnTo>
                <a:lnTo>
                  <a:pt x="302670" y="18024"/>
                </a:lnTo>
                <a:lnTo>
                  <a:pt x="320293" y="25145"/>
                </a:lnTo>
                <a:lnTo>
                  <a:pt x="329219" y="28644"/>
                </a:lnTo>
                <a:lnTo>
                  <a:pt x="357250" y="37718"/>
                </a:lnTo>
                <a:lnTo>
                  <a:pt x="360806" y="37718"/>
                </a:lnTo>
                <a:lnTo>
                  <a:pt x="365166" y="36169"/>
                </a:lnTo>
                <a:lnTo>
                  <a:pt x="369109" y="31511"/>
                </a:lnTo>
                <a:lnTo>
                  <a:pt x="372647" y="23735"/>
                </a:lnTo>
                <a:lnTo>
                  <a:pt x="375792" y="12826"/>
                </a:lnTo>
                <a:lnTo>
                  <a:pt x="405256" y="12826"/>
                </a:lnTo>
                <a:lnTo>
                  <a:pt x="409066" y="225805"/>
                </a:lnTo>
                <a:lnTo>
                  <a:pt x="379602" y="225805"/>
                </a:lnTo>
                <a:lnTo>
                  <a:pt x="372457" y="201160"/>
                </a:lnTo>
                <a:lnTo>
                  <a:pt x="366061" y="180181"/>
                </a:lnTo>
                <a:lnTo>
                  <a:pt x="350664" y="137604"/>
                </a:lnTo>
                <a:lnTo>
                  <a:pt x="321927" y="88217"/>
                </a:lnTo>
                <a:lnTo>
                  <a:pt x="284225" y="52069"/>
                </a:lnTo>
                <a:lnTo>
                  <a:pt x="240041" y="36246"/>
                </a:lnTo>
                <a:lnTo>
                  <a:pt x="223392" y="35178"/>
                </a:lnTo>
                <a:lnTo>
                  <a:pt x="199935" y="37276"/>
                </a:lnTo>
                <a:lnTo>
                  <a:pt x="160831" y="54092"/>
                </a:lnTo>
                <a:lnTo>
                  <a:pt x="134794" y="83534"/>
                </a:lnTo>
                <a:lnTo>
                  <a:pt x="121364" y="119935"/>
                </a:lnTo>
                <a:lnTo>
                  <a:pt x="119633" y="138683"/>
                </a:lnTo>
                <a:lnTo>
                  <a:pt x="125797" y="174541"/>
                </a:lnTo>
                <a:lnTo>
                  <a:pt x="144272" y="206851"/>
                </a:lnTo>
                <a:lnTo>
                  <a:pt x="175033" y="235588"/>
                </a:lnTo>
                <a:lnTo>
                  <a:pt x="218058" y="260730"/>
                </a:lnTo>
                <a:lnTo>
                  <a:pt x="286638" y="293877"/>
                </a:lnTo>
                <a:lnTo>
                  <a:pt x="324665" y="313715"/>
                </a:lnTo>
                <a:lnTo>
                  <a:pt x="357012" y="334565"/>
                </a:lnTo>
                <a:lnTo>
                  <a:pt x="404622" y="379348"/>
                </a:lnTo>
                <a:lnTo>
                  <a:pt x="436229" y="437086"/>
                </a:lnTo>
                <a:lnTo>
                  <a:pt x="446786" y="503300"/>
                </a:lnTo>
                <a:lnTo>
                  <a:pt x="445097" y="526686"/>
                </a:lnTo>
                <a:lnTo>
                  <a:pt x="440039" y="550370"/>
                </a:lnTo>
                <a:lnTo>
                  <a:pt x="431623" y="574363"/>
                </a:lnTo>
                <a:lnTo>
                  <a:pt x="419862" y="598677"/>
                </a:lnTo>
                <a:lnTo>
                  <a:pt x="408435" y="624133"/>
                </a:lnTo>
                <a:lnTo>
                  <a:pt x="372534" y="667186"/>
                </a:lnTo>
                <a:lnTo>
                  <a:pt x="320367" y="698952"/>
                </a:lnTo>
                <a:lnTo>
                  <a:pt x="257935" y="715144"/>
                </a:lnTo>
                <a:lnTo>
                  <a:pt x="223265" y="717168"/>
                </a:lnTo>
                <a:lnTo>
                  <a:pt x="191117" y="715573"/>
                </a:lnTo>
                <a:lnTo>
                  <a:pt x="159623" y="710787"/>
                </a:lnTo>
                <a:lnTo>
                  <a:pt x="128772" y="702810"/>
                </a:lnTo>
                <a:lnTo>
                  <a:pt x="98551" y="691641"/>
                </a:lnTo>
                <a:lnTo>
                  <a:pt x="85312" y="685879"/>
                </a:lnTo>
                <a:lnTo>
                  <a:pt x="75120" y="681545"/>
                </a:lnTo>
                <a:lnTo>
                  <a:pt x="67976" y="678640"/>
                </a:lnTo>
                <a:lnTo>
                  <a:pt x="63880" y="677163"/>
                </a:lnTo>
                <a:lnTo>
                  <a:pt x="60578" y="676020"/>
                </a:lnTo>
                <a:lnTo>
                  <a:pt x="57150" y="675385"/>
                </a:lnTo>
                <a:lnTo>
                  <a:pt x="53466" y="675385"/>
                </a:lnTo>
                <a:lnTo>
                  <a:pt x="45845" y="676858"/>
                </a:lnTo>
                <a:lnTo>
                  <a:pt x="39163" y="681259"/>
                </a:lnTo>
                <a:lnTo>
                  <a:pt x="33410" y="688566"/>
                </a:lnTo>
                <a:lnTo>
                  <a:pt x="28575" y="698753"/>
                </a:lnTo>
                <a:lnTo>
                  <a:pt x="0" y="698753"/>
                </a:lnTo>
                <a:lnTo>
                  <a:pt x="1524" y="477900"/>
                </a:lnTo>
                <a:lnTo>
                  <a:pt x="30987" y="478916"/>
                </a:lnTo>
                <a:lnTo>
                  <a:pt x="42275" y="517608"/>
                </a:lnTo>
                <a:lnTo>
                  <a:pt x="54229" y="551370"/>
                </a:lnTo>
                <a:lnTo>
                  <a:pt x="80137" y="604011"/>
                </a:lnTo>
                <a:lnTo>
                  <a:pt x="106733" y="637682"/>
                </a:lnTo>
                <a:lnTo>
                  <a:pt x="136413" y="661733"/>
                </a:lnTo>
                <a:lnTo>
                  <a:pt x="204977" y="680973"/>
                </a:lnTo>
                <a:lnTo>
                  <a:pt x="229818" y="678809"/>
                </a:lnTo>
                <a:lnTo>
                  <a:pt x="272593" y="661525"/>
                </a:lnTo>
                <a:lnTo>
                  <a:pt x="305244" y="628018"/>
                </a:lnTo>
                <a:lnTo>
                  <a:pt x="322008" y="584100"/>
                </a:lnTo>
                <a:lnTo>
                  <a:pt x="324103" y="558545"/>
                </a:lnTo>
                <a:lnTo>
                  <a:pt x="323627" y="547092"/>
                </a:lnTo>
                <a:lnTo>
                  <a:pt x="312364" y="499490"/>
                </a:lnTo>
                <a:lnTo>
                  <a:pt x="288932" y="460964"/>
                </a:lnTo>
                <a:lnTo>
                  <a:pt x="258572" y="435228"/>
                </a:lnTo>
                <a:lnTo>
                  <a:pt x="206244" y="404618"/>
                </a:lnTo>
                <a:lnTo>
                  <a:pt x="160002" y="380704"/>
                </a:lnTo>
                <a:lnTo>
                  <a:pt x="140700" y="370284"/>
                </a:lnTo>
                <a:lnTo>
                  <a:pt x="97434" y="343310"/>
                </a:lnTo>
                <a:lnTo>
                  <a:pt x="68199" y="317753"/>
                </a:lnTo>
                <a:lnTo>
                  <a:pt x="34940" y="264032"/>
                </a:lnTo>
                <a:lnTo>
                  <a:pt x="23875" y="199643"/>
                </a:lnTo>
                <a:lnTo>
                  <a:pt x="24947" y="178593"/>
                </a:lnTo>
                <a:lnTo>
                  <a:pt x="33520" y="137636"/>
                </a:lnTo>
                <a:lnTo>
                  <a:pt x="50428" y="98726"/>
                </a:lnTo>
                <a:lnTo>
                  <a:pt x="74293" y="65008"/>
                </a:lnTo>
                <a:lnTo>
                  <a:pt x="117254" y="28289"/>
                </a:lnTo>
                <a:lnTo>
                  <a:pt x="181695" y="3143"/>
                </a:lnTo>
                <a:lnTo>
                  <a:pt x="217677" y="0"/>
                </a:lnTo>
                <a:close/>
              </a:path>
            </a:pathLst>
          </a:custGeom>
          <a:ln w="9144">
            <a:solidFill>
              <a:srgbClr val="5C4379"/>
            </a:solidFill>
          </a:ln>
        </p:spPr>
        <p:txBody>
          <a:bodyPr wrap="square" lIns="0" tIns="0" rIns="0" bIns="0" rtlCol="0"/>
          <a:lstStyle/>
          <a:p>
            <a:endParaRPr/>
          </a:p>
        </p:txBody>
      </p:sp>
      <p:sp>
        <p:nvSpPr>
          <p:cNvPr id="39" name="object 39"/>
          <p:cNvSpPr/>
          <p:nvPr/>
        </p:nvSpPr>
        <p:spPr>
          <a:xfrm>
            <a:off x="5066791" y="4401565"/>
            <a:ext cx="447040" cy="717550"/>
          </a:xfrm>
          <a:custGeom>
            <a:avLst/>
            <a:gdLst/>
            <a:ahLst/>
            <a:cxnLst/>
            <a:rect l="l" t="t" r="r" b="b"/>
            <a:pathLst>
              <a:path w="447039" h="717550">
                <a:moveTo>
                  <a:pt x="217678" y="0"/>
                </a:moveTo>
                <a:lnTo>
                  <a:pt x="262255" y="4825"/>
                </a:lnTo>
                <a:lnTo>
                  <a:pt x="302670" y="18024"/>
                </a:lnTo>
                <a:lnTo>
                  <a:pt x="320294" y="25145"/>
                </a:lnTo>
                <a:lnTo>
                  <a:pt x="329219" y="28644"/>
                </a:lnTo>
                <a:lnTo>
                  <a:pt x="357250" y="37718"/>
                </a:lnTo>
                <a:lnTo>
                  <a:pt x="360807" y="37718"/>
                </a:lnTo>
                <a:lnTo>
                  <a:pt x="365166" y="36169"/>
                </a:lnTo>
                <a:lnTo>
                  <a:pt x="369109" y="31511"/>
                </a:lnTo>
                <a:lnTo>
                  <a:pt x="372647" y="23735"/>
                </a:lnTo>
                <a:lnTo>
                  <a:pt x="375793" y="12826"/>
                </a:lnTo>
                <a:lnTo>
                  <a:pt x="405130" y="12826"/>
                </a:lnTo>
                <a:lnTo>
                  <a:pt x="409067" y="225805"/>
                </a:lnTo>
                <a:lnTo>
                  <a:pt x="379603" y="225805"/>
                </a:lnTo>
                <a:lnTo>
                  <a:pt x="372457" y="201160"/>
                </a:lnTo>
                <a:lnTo>
                  <a:pt x="366061" y="180181"/>
                </a:lnTo>
                <a:lnTo>
                  <a:pt x="350664" y="137604"/>
                </a:lnTo>
                <a:lnTo>
                  <a:pt x="321927" y="88217"/>
                </a:lnTo>
                <a:lnTo>
                  <a:pt x="284225" y="52069"/>
                </a:lnTo>
                <a:lnTo>
                  <a:pt x="240041" y="36246"/>
                </a:lnTo>
                <a:lnTo>
                  <a:pt x="223393" y="35178"/>
                </a:lnTo>
                <a:lnTo>
                  <a:pt x="199935" y="37276"/>
                </a:lnTo>
                <a:lnTo>
                  <a:pt x="160831" y="54092"/>
                </a:lnTo>
                <a:lnTo>
                  <a:pt x="134794" y="83534"/>
                </a:lnTo>
                <a:lnTo>
                  <a:pt x="121364" y="119935"/>
                </a:lnTo>
                <a:lnTo>
                  <a:pt x="119634" y="138683"/>
                </a:lnTo>
                <a:lnTo>
                  <a:pt x="125797" y="174541"/>
                </a:lnTo>
                <a:lnTo>
                  <a:pt x="144272" y="206851"/>
                </a:lnTo>
                <a:lnTo>
                  <a:pt x="175033" y="235588"/>
                </a:lnTo>
                <a:lnTo>
                  <a:pt x="218059" y="260730"/>
                </a:lnTo>
                <a:lnTo>
                  <a:pt x="286638" y="293877"/>
                </a:lnTo>
                <a:lnTo>
                  <a:pt x="324665" y="313715"/>
                </a:lnTo>
                <a:lnTo>
                  <a:pt x="357012" y="334565"/>
                </a:lnTo>
                <a:lnTo>
                  <a:pt x="404622" y="379348"/>
                </a:lnTo>
                <a:lnTo>
                  <a:pt x="436229" y="437086"/>
                </a:lnTo>
                <a:lnTo>
                  <a:pt x="446786" y="503300"/>
                </a:lnTo>
                <a:lnTo>
                  <a:pt x="445097" y="526686"/>
                </a:lnTo>
                <a:lnTo>
                  <a:pt x="440039" y="550370"/>
                </a:lnTo>
                <a:lnTo>
                  <a:pt x="431623" y="574363"/>
                </a:lnTo>
                <a:lnTo>
                  <a:pt x="419862" y="598677"/>
                </a:lnTo>
                <a:lnTo>
                  <a:pt x="408435" y="624133"/>
                </a:lnTo>
                <a:lnTo>
                  <a:pt x="372534" y="667186"/>
                </a:lnTo>
                <a:lnTo>
                  <a:pt x="320367" y="698952"/>
                </a:lnTo>
                <a:lnTo>
                  <a:pt x="257935" y="715144"/>
                </a:lnTo>
                <a:lnTo>
                  <a:pt x="223266" y="717168"/>
                </a:lnTo>
                <a:lnTo>
                  <a:pt x="191117" y="715573"/>
                </a:lnTo>
                <a:lnTo>
                  <a:pt x="159623" y="710787"/>
                </a:lnTo>
                <a:lnTo>
                  <a:pt x="128772" y="702810"/>
                </a:lnTo>
                <a:lnTo>
                  <a:pt x="98552" y="691641"/>
                </a:lnTo>
                <a:lnTo>
                  <a:pt x="85312" y="685879"/>
                </a:lnTo>
                <a:lnTo>
                  <a:pt x="75120" y="681545"/>
                </a:lnTo>
                <a:lnTo>
                  <a:pt x="67976" y="678640"/>
                </a:lnTo>
                <a:lnTo>
                  <a:pt x="63881" y="677163"/>
                </a:lnTo>
                <a:lnTo>
                  <a:pt x="60579" y="676020"/>
                </a:lnTo>
                <a:lnTo>
                  <a:pt x="57150" y="675385"/>
                </a:lnTo>
                <a:lnTo>
                  <a:pt x="53467" y="675385"/>
                </a:lnTo>
                <a:lnTo>
                  <a:pt x="45845" y="676858"/>
                </a:lnTo>
                <a:lnTo>
                  <a:pt x="39163" y="681259"/>
                </a:lnTo>
                <a:lnTo>
                  <a:pt x="33410" y="688566"/>
                </a:lnTo>
                <a:lnTo>
                  <a:pt x="28575" y="698753"/>
                </a:lnTo>
                <a:lnTo>
                  <a:pt x="0" y="698753"/>
                </a:lnTo>
                <a:lnTo>
                  <a:pt x="1524" y="477900"/>
                </a:lnTo>
                <a:lnTo>
                  <a:pt x="30987" y="478916"/>
                </a:lnTo>
                <a:lnTo>
                  <a:pt x="42275" y="517608"/>
                </a:lnTo>
                <a:lnTo>
                  <a:pt x="54229" y="551370"/>
                </a:lnTo>
                <a:lnTo>
                  <a:pt x="80137" y="604011"/>
                </a:lnTo>
                <a:lnTo>
                  <a:pt x="106733" y="637682"/>
                </a:lnTo>
                <a:lnTo>
                  <a:pt x="136413" y="661733"/>
                </a:lnTo>
                <a:lnTo>
                  <a:pt x="204978" y="680973"/>
                </a:lnTo>
                <a:lnTo>
                  <a:pt x="229818" y="678809"/>
                </a:lnTo>
                <a:lnTo>
                  <a:pt x="272593" y="661525"/>
                </a:lnTo>
                <a:lnTo>
                  <a:pt x="305244" y="628018"/>
                </a:lnTo>
                <a:lnTo>
                  <a:pt x="322008" y="584100"/>
                </a:lnTo>
                <a:lnTo>
                  <a:pt x="324104" y="558545"/>
                </a:lnTo>
                <a:lnTo>
                  <a:pt x="323627" y="547092"/>
                </a:lnTo>
                <a:lnTo>
                  <a:pt x="312364" y="499490"/>
                </a:lnTo>
                <a:lnTo>
                  <a:pt x="288932" y="460964"/>
                </a:lnTo>
                <a:lnTo>
                  <a:pt x="258572" y="435228"/>
                </a:lnTo>
                <a:lnTo>
                  <a:pt x="206244" y="404618"/>
                </a:lnTo>
                <a:lnTo>
                  <a:pt x="160002" y="380704"/>
                </a:lnTo>
                <a:lnTo>
                  <a:pt x="140700" y="370284"/>
                </a:lnTo>
                <a:lnTo>
                  <a:pt x="97434" y="343310"/>
                </a:lnTo>
                <a:lnTo>
                  <a:pt x="68199" y="317753"/>
                </a:lnTo>
                <a:lnTo>
                  <a:pt x="34940" y="264032"/>
                </a:lnTo>
                <a:lnTo>
                  <a:pt x="23875" y="199643"/>
                </a:lnTo>
                <a:lnTo>
                  <a:pt x="24947" y="178593"/>
                </a:lnTo>
                <a:lnTo>
                  <a:pt x="33520" y="137636"/>
                </a:lnTo>
                <a:lnTo>
                  <a:pt x="50428" y="98726"/>
                </a:lnTo>
                <a:lnTo>
                  <a:pt x="74293" y="65008"/>
                </a:lnTo>
                <a:lnTo>
                  <a:pt x="117254" y="28289"/>
                </a:lnTo>
                <a:lnTo>
                  <a:pt x="181695" y="3143"/>
                </a:lnTo>
                <a:lnTo>
                  <a:pt x="217678" y="0"/>
                </a:lnTo>
                <a:close/>
              </a:path>
            </a:pathLst>
          </a:custGeom>
          <a:ln w="9144">
            <a:solidFill>
              <a:srgbClr val="5C4379"/>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3529965"/>
            <a:ext cx="7912100" cy="3050540"/>
          </a:xfrm>
          <a:prstGeom prst="rect">
            <a:avLst/>
          </a:prstGeom>
        </p:spPr>
        <p:txBody>
          <a:bodyPr vert="horz" wrap="square" lIns="0" tIns="13335" rIns="0" bIns="0" rtlCol="0">
            <a:spAutoFit/>
          </a:bodyPr>
          <a:lstStyle/>
          <a:p>
            <a:pPr marL="355600" marR="418465" indent="-343535" algn="just">
              <a:lnSpc>
                <a:spcPct val="100000"/>
              </a:lnSpc>
              <a:spcBef>
                <a:spcPts val="105"/>
              </a:spcBef>
              <a:buFont typeface="Arial"/>
              <a:buChar char="•"/>
              <a:tabLst>
                <a:tab pos="356235" algn="l"/>
              </a:tabLst>
            </a:pPr>
            <a:r>
              <a:rPr sz="3200" spc="-5" dirty="0">
                <a:solidFill>
                  <a:srgbClr val="404040"/>
                </a:solidFill>
                <a:latin typeface="Berlin Sans FB"/>
                <a:cs typeface="Berlin Sans FB"/>
              </a:rPr>
              <a:t>Production activities uses </a:t>
            </a:r>
            <a:r>
              <a:rPr sz="3200" dirty="0">
                <a:solidFill>
                  <a:srgbClr val="404040"/>
                </a:solidFill>
                <a:latin typeface="Berlin Sans FB"/>
                <a:cs typeface="Berlin Sans FB"/>
              </a:rPr>
              <a:t>measures such </a:t>
            </a:r>
            <a:r>
              <a:rPr sz="3200" spc="-5" dirty="0">
                <a:solidFill>
                  <a:srgbClr val="404040"/>
                </a:solidFill>
                <a:latin typeface="Berlin Sans FB"/>
                <a:cs typeface="Berlin Sans FB"/>
              </a:rPr>
              <a:t>as  defects </a:t>
            </a:r>
            <a:r>
              <a:rPr sz="3200" dirty="0">
                <a:solidFill>
                  <a:srgbClr val="404040"/>
                </a:solidFill>
                <a:latin typeface="Berlin Sans FB"/>
                <a:cs typeface="Berlin Sans FB"/>
              </a:rPr>
              <a:t>per million, inventory turns, </a:t>
            </a:r>
            <a:r>
              <a:rPr sz="3200" spc="-5" dirty="0">
                <a:solidFill>
                  <a:srgbClr val="404040"/>
                </a:solidFill>
                <a:latin typeface="Berlin Sans FB"/>
                <a:cs typeface="Berlin Sans FB"/>
              </a:rPr>
              <a:t>and</a:t>
            </a:r>
            <a:r>
              <a:rPr sz="3200" spc="-140" dirty="0">
                <a:solidFill>
                  <a:srgbClr val="404040"/>
                </a:solidFill>
                <a:latin typeface="Berlin Sans FB"/>
                <a:cs typeface="Berlin Sans FB"/>
              </a:rPr>
              <a:t> </a:t>
            </a:r>
            <a:r>
              <a:rPr sz="3200" spc="-5" dirty="0">
                <a:solidFill>
                  <a:srgbClr val="404040"/>
                </a:solidFill>
                <a:latin typeface="Berlin Sans FB"/>
                <a:cs typeface="Berlin Sans FB"/>
              </a:rPr>
              <a:t>on  </a:t>
            </a:r>
            <a:r>
              <a:rPr sz="3200" dirty="0">
                <a:solidFill>
                  <a:srgbClr val="404040"/>
                </a:solidFill>
                <a:latin typeface="Berlin Sans FB"/>
                <a:cs typeface="Berlin Sans FB"/>
              </a:rPr>
              <a:t>time</a:t>
            </a:r>
            <a:r>
              <a:rPr sz="3200" spc="-5" dirty="0">
                <a:solidFill>
                  <a:srgbClr val="404040"/>
                </a:solidFill>
                <a:latin typeface="Berlin Sans FB"/>
                <a:cs typeface="Berlin Sans FB"/>
              </a:rPr>
              <a:t> </a:t>
            </a:r>
            <a:r>
              <a:rPr sz="3200" dirty="0">
                <a:solidFill>
                  <a:srgbClr val="404040"/>
                </a:solidFill>
                <a:latin typeface="Berlin Sans FB"/>
                <a:cs typeface="Berlin Sans FB"/>
              </a:rPr>
              <a:t>delivery.</a:t>
            </a:r>
            <a:endParaRPr sz="3200">
              <a:latin typeface="Berlin Sans FB"/>
              <a:cs typeface="Berlin Sans FB"/>
            </a:endParaRPr>
          </a:p>
          <a:p>
            <a:pPr marL="355600" marR="5080" indent="-343535">
              <a:lnSpc>
                <a:spcPct val="100000"/>
              </a:lnSpc>
              <a:spcBef>
                <a:spcPts val="770"/>
              </a:spcBef>
              <a:buFont typeface="Arial"/>
              <a:buChar char="•"/>
              <a:tabLst>
                <a:tab pos="355600" algn="l"/>
                <a:tab pos="356235" algn="l"/>
              </a:tabLst>
            </a:pPr>
            <a:r>
              <a:rPr sz="3200" dirty="0">
                <a:solidFill>
                  <a:srgbClr val="404040"/>
                </a:solidFill>
                <a:latin typeface="Berlin Sans FB"/>
                <a:cs typeface="Berlin Sans FB"/>
              </a:rPr>
              <a:t>Service </a:t>
            </a:r>
            <a:r>
              <a:rPr sz="3200" spc="-5" dirty="0">
                <a:solidFill>
                  <a:srgbClr val="404040"/>
                </a:solidFill>
                <a:latin typeface="Berlin Sans FB"/>
                <a:cs typeface="Berlin Sans FB"/>
              </a:rPr>
              <a:t>activities uses </a:t>
            </a:r>
            <a:r>
              <a:rPr sz="3200" dirty="0">
                <a:solidFill>
                  <a:srgbClr val="404040"/>
                </a:solidFill>
                <a:latin typeface="Berlin Sans FB"/>
                <a:cs typeface="Berlin Sans FB"/>
              </a:rPr>
              <a:t>measures such </a:t>
            </a:r>
            <a:r>
              <a:rPr sz="3200" spc="-5" dirty="0">
                <a:solidFill>
                  <a:srgbClr val="404040"/>
                </a:solidFill>
                <a:latin typeface="Berlin Sans FB"/>
                <a:cs typeface="Berlin Sans FB"/>
              </a:rPr>
              <a:t>as billing  </a:t>
            </a:r>
            <a:r>
              <a:rPr sz="3200" dirty="0">
                <a:solidFill>
                  <a:srgbClr val="404040"/>
                </a:solidFill>
                <a:latin typeface="Berlin Sans FB"/>
                <a:cs typeface="Berlin Sans FB"/>
              </a:rPr>
              <a:t>errors, sales per square feet, </a:t>
            </a:r>
            <a:r>
              <a:rPr sz="3200" spc="-5" dirty="0">
                <a:solidFill>
                  <a:srgbClr val="404040"/>
                </a:solidFill>
                <a:latin typeface="Berlin Sans FB"/>
                <a:cs typeface="Berlin Sans FB"/>
              </a:rPr>
              <a:t>engineering  </a:t>
            </a:r>
            <a:r>
              <a:rPr sz="3200" dirty="0">
                <a:solidFill>
                  <a:srgbClr val="404040"/>
                </a:solidFill>
                <a:latin typeface="Berlin Sans FB"/>
                <a:cs typeface="Berlin Sans FB"/>
              </a:rPr>
              <a:t>changes, </a:t>
            </a:r>
            <a:r>
              <a:rPr sz="3200" spc="-5" dirty="0">
                <a:solidFill>
                  <a:srgbClr val="404040"/>
                </a:solidFill>
                <a:latin typeface="Berlin Sans FB"/>
                <a:cs typeface="Berlin Sans FB"/>
              </a:rPr>
              <a:t>and activity</a:t>
            </a:r>
            <a:r>
              <a:rPr sz="3200" spc="-20" dirty="0">
                <a:solidFill>
                  <a:srgbClr val="404040"/>
                </a:solidFill>
                <a:latin typeface="Berlin Sans FB"/>
                <a:cs typeface="Berlin Sans FB"/>
              </a:rPr>
              <a:t> </a:t>
            </a:r>
            <a:r>
              <a:rPr sz="3200" dirty="0">
                <a:solidFill>
                  <a:srgbClr val="404040"/>
                </a:solidFill>
                <a:latin typeface="Berlin Sans FB"/>
                <a:cs typeface="Berlin Sans FB"/>
              </a:rPr>
              <a:t>time.</a:t>
            </a:r>
            <a:endParaRPr sz="3200">
              <a:latin typeface="Berlin Sans FB"/>
              <a:cs typeface="Berlin Sans FB"/>
            </a:endParaRPr>
          </a:p>
        </p:txBody>
      </p:sp>
      <p:sp>
        <p:nvSpPr>
          <p:cNvPr id="3" name="object 3"/>
          <p:cNvSpPr/>
          <p:nvPr/>
        </p:nvSpPr>
        <p:spPr>
          <a:xfrm>
            <a:off x="3640073" y="2262251"/>
            <a:ext cx="605155" cy="336550"/>
          </a:xfrm>
          <a:custGeom>
            <a:avLst/>
            <a:gdLst/>
            <a:ahLst/>
            <a:cxnLst/>
            <a:rect l="l" t="t" r="r" b="b"/>
            <a:pathLst>
              <a:path w="605154" h="336550">
                <a:moveTo>
                  <a:pt x="0" y="0"/>
                </a:moveTo>
                <a:lnTo>
                  <a:pt x="604901" y="336296"/>
                </a:lnTo>
              </a:path>
            </a:pathLst>
          </a:custGeom>
          <a:ln w="25400">
            <a:solidFill>
              <a:srgbClr val="3C6695"/>
            </a:solidFill>
          </a:ln>
        </p:spPr>
        <p:txBody>
          <a:bodyPr wrap="square" lIns="0" tIns="0" rIns="0" bIns="0" rtlCol="0"/>
          <a:lstStyle/>
          <a:p>
            <a:endParaRPr/>
          </a:p>
        </p:txBody>
      </p:sp>
      <p:sp>
        <p:nvSpPr>
          <p:cNvPr id="4" name="object 4"/>
          <p:cNvSpPr/>
          <p:nvPr/>
        </p:nvSpPr>
        <p:spPr>
          <a:xfrm>
            <a:off x="3640073" y="1135252"/>
            <a:ext cx="605155" cy="336550"/>
          </a:xfrm>
          <a:custGeom>
            <a:avLst/>
            <a:gdLst/>
            <a:ahLst/>
            <a:cxnLst/>
            <a:rect l="l" t="t" r="r" b="b"/>
            <a:pathLst>
              <a:path w="605154" h="336550">
                <a:moveTo>
                  <a:pt x="0" y="336296"/>
                </a:moveTo>
                <a:lnTo>
                  <a:pt x="604901" y="0"/>
                </a:lnTo>
              </a:path>
            </a:pathLst>
          </a:custGeom>
          <a:ln w="25400">
            <a:solidFill>
              <a:srgbClr val="3C6695"/>
            </a:solidFill>
          </a:ln>
        </p:spPr>
        <p:txBody>
          <a:bodyPr wrap="square" lIns="0" tIns="0" rIns="0" bIns="0" rtlCol="0"/>
          <a:lstStyle/>
          <a:p>
            <a:endParaRPr/>
          </a:p>
        </p:txBody>
      </p:sp>
      <p:sp>
        <p:nvSpPr>
          <p:cNvPr id="5" name="object 5"/>
          <p:cNvSpPr/>
          <p:nvPr/>
        </p:nvSpPr>
        <p:spPr>
          <a:xfrm>
            <a:off x="1959101" y="991361"/>
            <a:ext cx="1941576" cy="1752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959101" y="991361"/>
            <a:ext cx="1941830" cy="1752600"/>
          </a:xfrm>
          <a:custGeom>
            <a:avLst/>
            <a:gdLst/>
            <a:ahLst/>
            <a:cxnLst/>
            <a:rect l="l" t="t" r="r" b="b"/>
            <a:pathLst>
              <a:path w="1941829" h="1752600">
                <a:moveTo>
                  <a:pt x="0" y="292100"/>
                </a:moveTo>
                <a:lnTo>
                  <a:pt x="3823" y="244727"/>
                </a:lnTo>
                <a:lnTo>
                  <a:pt x="14894" y="199786"/>
                </a:lnTo>
                <a:lnTo>
                  <a:pt x="32609" y="157877"/>
                </a:lnTo>
                <a:lnTo>
                  <a:pt x="56367" y="119603"/>
                </a:lnTo>
                <a:lnTo>
                  <a:pt x="85566" y="85566"/>
                </a:lnTo>
                <a:lnTo>
                  <a:pt x="119603" y="56367"/>
                </a:lnTo>
                <a:lnTo>
                  <a:pt x="157877" y="32609"/>
                </a:lnTo>
                <a:lnTo>
                  <a:pt x="199786" y="14894"/>
                </a:lnTo>
                <a:lnTo>
                  <a:pt x="244727" y="3823"/>
                </a:lnTo>
                <a:lnTo>
                  <a:pt x="292100" y="0"/>
                </a:lnTo>
                <a:lnTo>
                  <a:pt x="1649476" y="0"/>
                </a:lnTo>
                <a:lnTo>
                  <a:pt x="1696848" y="3823"/>
                </a:lnTo>
                <a:lnTo>
                  <a:pt x="1741789" y="14894"/>
                </a:lnTo>
                <a:lnTo>
                  <a:pt x="1783698" y="32609"/>
                </a:lnTo>
                <a:lnTo>
                  <a:pt x="1821972" y="56367"/>
                </a:lnTo>
                <a:lnTo>
                  <a:pt x="1856009" y="85566"/>
                </a:lnTo>
                <a:lnTo>
                  <a:pt x="1885208" y="119603"/>
                </a:lnTo>
                <a:lnTo>
                  <a:pt x="1908966" y="157877"/>
                </a:lnTo>
                <a:lnTo>
                  <a:pt x="1926681" y="199786"/>
                </a:lnTo>
                <a:lnTo>
                  <a:pt x="1937752" y="244727"/>
                </a:lnTo>
                <a:lnTo>
                  <a:pt x="1941576" y="292100"/>
                </a:lnTo>
                <a:lnTo>
                  <a:pt x="1941576" y="1460500"/>
                </a:lnTo>
                <a:lnTo>
                  <a:pt x="1937752" y="1507872"/>
                </a:lnTo>
                <a:lnTo>
                  <a:pt x="1926681" y="1552813"/>
                </a:lnTo>
                <a:lnTo>
                  <a:pt x="1908966" y="1594722"/>
                </a:lnTo>
                <a:lnTo>
                  <a:pt x="1885208" y="1632996"/>
                </a:lnTo>
                <a:lnTo>
                  <a:pt x="1856009" y="1667033"/>
                </a:lnTo>
                <a:lnTo>
                  <a:pt x="1821972" y="1696232"/>
                </a:lnTo>
                <a:lnTo>
                  <a:pt x="1783698" y="1719990"/>
                </a:lnTo>
                <a:lnTo>
                  <a:pt x="1741789" y="1737705"/>
                </a:lnTo>
                <a:lnTo>
                  <a:pt x="1696848" y="1748776"/>
                </a:lnTo>
                <a:lnTo>
                  <a:pt x="1649476" y="1752600"/>
                </a:lnTo>
                <a:lnTo>
                  <a:pt x="292100" y="1752600"/>
                </a:lnTo>
                <a:lnTo>
                  <a:pt x="244727" y="1748776"/>
                </a:lnTo>
                <a:lnTo>
                  <a:pt x="199786" y="1737705"/>
                </a:lnTo>
                <a:lnTo>
                  <a:pt x="157877" y="1719990"/>
                </a:lnTo>
                <a:lnTo>
                  <a:pt x="119603" y="1696232"/>
                </a:lnTo>
                <a:lnTo>
                  <a:pt x="85566" y="1667033"/>
                </a:lnTo>
                <a:lnTo>
                  <a:pt x="56367" y="1632996"/>
                </a:lnTo>
                <a:lnTo>
                  <a:pt x="32609" y="1594722"/>
                </a:lnTo>
                <a:lnTo>
                  <a:pt x="14894" y="1552813"/>
                </a:lnTo>
                <a:lnTo>
                  <a:pt x="3823" y="1507872"/>
                </a:lnTo>
                <a:lnTo>
                  <a:pt x="0" y="1460500"/>
                </a:lnTo>
                <a:lnTo>
                  <a:pt x="0" y="292100"/>
                </a:lnTo>
                <a:close/>
              </a:path>
            </a:pathLst>
          </a:custGeom>
          <a:ln w="25908">
            <a:solidFill>
              <a:srgbClr val="B3A1C6"/>
            </a:solidFill>
          </a:ln>
        </p:spPr>
        <p:txBody>
          <a:bodyPr wrap="square" lIns="0" tIns="0" rIns="0" bIns="0" rtlCol="0"/>
          <a:lstStyle/>
          <a:p>
            <a:endParaRPr/>
          </a:p>
        </p:txBody>
      </p:sp>
      <p:sp>
        <p:nvSpPr>
          <p:cNvPr id="7" name="object 7"/>
          <p:cNvSpPr/>
          <p:nvPr/>
        </p:nvSpPr>
        <p:spPr>
          <a:xfrm>
            <a:off x="4168902" y="230886"/>
            <a:ext cx="1219200" cy="1219200"/>
          </a:xfrm>
          <a:custGeom>
            <a:avLst/>
            <a:gdLst/>
            <a:ahLst/>
            <a:cxnLst/>
            <a:rect l="l" t="t" r="r" b="b"/>
            <a:pathLst>
              <a:path w="1219200" h="1219200">
                <a:moveTo>
                  <a:pt x="1016000"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016000" y="1219200"/>
                </a:lnTo>
                <a:lnTo>
                  <a:pt x="1062605" y="1213835"/>
                </a:lnTo>
                <a:lnTo>
                  <a:pt x="1105381" y="1198554"/>
                </a:lnTo>
                <a:lnTo>
                  <a:pt x="1143109" y="1174573"/>
                </a:lnTo>
                <a:lnTo>
                  <a:pt x="1174573" y="1143109"/>
                </a:lnTo>
                <a:lnTo>
                  <a:pt x="1198554" y="1105381"/>
                </a:lnTo>
                <a:lnTo>
                  <a:pt x="1213835" y="1062605"/>
                </a:lnTo>
                <a:lnTo>
                  <a:pt x="1219200" y="1016000"/>
                </a:lnTo>
                <a:lnTo>
                  <a:pt x="1219200" y="203200"/>
                </a:lnTo>
                <a:lnTo>
                  <a:pt x="1213835" y="156594"/>
                </a:lnTo>
                <a:lnTo>
                  <a:pt x="1198554" y="113818"/>
                </a:lnTo>
                <a:lnTo>
                  <a:pt x="1174573" y="76090"/>
                </a:lnTo>
                <a:lnTo>
                  <a:pt x="1143109" y="44626"/>
                </a:lnTo>
                <a:lnTo>
                  <a:pt x="1105381" y="20645"/>
                </a:lnTo>
                <a:lnTo>
                  <a:pt x="1062605" y="5364"/>
                </a:lnTo>
                <a:lnTo>
                  <a:pt x="1016000" y="0"/>
                </a:lnTo>
                <a:close/>
              </a:path>
            </a:pathLst>
          </a:custGeom>
          <a:solidFill>
            <a:srgbClr val="B3A1C6"/>
          </a:solidFill>
        </p:spPr>
        <p:txBody>
          <a:bodyPr wrap="square" lIns="0" tIns="0" rIns="0" bIns="0" rtlCol="0"/>
          <a:lstStyle/>
          <a:p>
            <a:endParaRPr/>
          </a:p>
        </p:txBody>
      </p:sp>
      <p:sp>
        <p:nvSpPr>
          <p:cNvPr id="8" name="object 8"/>
          <p:cNvSpPr/>
          <p:nvPr/>
        </p:nvSpPr>
        <p:spPr>
          <a:xfrm>
            <a:off x="4168902" y="230886"/>
            <a:ext cx="1219200" cy="1219200"/>
          </a:xfrm>
          <a:custGeom>
            <a:avLst/>
            <a:gdLst/>
            <a:ahLst/>
            <a:cxnLst/>
            <a:rect l="l" t="t" r="r" b="b"/>
            <a:pathLst>
              <a:path w="1219200" h="1219200">
                <a:moveTo>
                  <a:pt x="0" y="203200"/>
                </a:moveTo>
                <a:lnTo>
                  <a:pt x="5364" y="156594"/>
                </a:lnTo>
                <a:lnTo>
                  <a:pt x="20645" y="113818"/>
                </a:lnTo>
                <a:lnTo>
                  <a:pt x="44626" y="76090"/>
                </a:lnTo>
                <a:lnTo>
                  <a:pt x="76090" y="44626"/>
                </a:lnTo>
                <a:lnTo>
                  <a:pt x="113818" y="20645"/>
                </a:lnTo>
                <a:lnTo>
                  <a:pt x="156594" y="5364"/>
                </a:lnTo>
                <a:lnTo>
                  <a:pt x="203200" y="0"/>
                </a:lnTo>
                <a:lnTo>
                  <a:pt x="1016000" y="0"/>
                </a:lnTo>
                <a:lnTo>
                  <a:pt x="1062605" y="5364"/>
                </a:lnTo>
                <a:lnTo>
                  <a:pt x="1105381" y="20645"/>
                </a:lnTo>
                <a:lnTo>
                  <a:pt x="1143109" y="44626"/>
                </a:lnTo>
                <a:lnTo>
                  <a:pt x="1174573" y="76090"/>
                </a:lnTo>
                <a:lnTo>
                  <a:pt x="1198554" y="113818"/>
                </a:lnTo>
                <a:lnTo>
                  <a:pt x="1213835" y="156594"/>
                </a:lnTo>
                <a:lnTo>
                  <a:pt x="1219200" y="203200"/>
                </a:lnTo>
                <a:lnTo>
                  <a:pt x="1219200" y="1016000"/>
                </a:lnTo>
                <a:lnTo>
                  <a:pt x="1213835" y="1062605"/>
                </a:lnTo>
                <a:lnTo>
                  <a:pt x="1198554" y="1105381"/>
                </a:lnTo>
                <a:lnTo>
                  <a:pt x="1174573" y="1143109"/>
                </a:lnTo>
                <a:lnTo>
                  <a:pt x="1143109" y="1174573"/>
                </a:lnTo>
                <a:lnTo>
                  <a:pt x="1105381" y="1198554"/>
                </a:lnTo>
                <a:lnTo>
                  <a:pt x="1062605" y="1213835"/>
                </a:lnTo>
                <a:lnTo>
                  <a:pt x="10160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sp>
        <p:nvSpPr>
          <p:cNvPr id="9" name="object 9"/>
          <p:cNvSpPr txBox="1"/>
          <p:nvPr/>
        </p:nvSpPr>
        <p:spPr>
          <a:xfrm>
            <a:off x="4235322" y="610361"/>
            <a:ext cx="108648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Berlin Sans FB"/>
                <a:cs typeface="Berlin Sans FB"/>
              </a:rPr>
              <a:t>Number</a:t>
            </a:r>
            <a:endParaRPr sz="2400">
              <a:latin typeface="Berlin Sans FB"/>
              <a:cs typeface="Berlin Sans FB"/>
            </a:endParaRPr>
          </a:p>
        </p:txBody>
      </p:sp>
      <p:sp>
        <p:nvSpPr>
          <p:cNvPr id="10" name="object 10"/>
          <p:cNvSpPr txBox="1"/>
          <p:nvPr/>
        </p:nvSpPr>
        <p:spPr>
          <a:xfrm>
            <a:off x="5497195" y="314706"/>
            <a:ext cx="1724660" cy="966469"/>
          </a:xfrm>
          <a:prstGeom prst="rect">
            <a:avLst/>
          </a:prstGeom>
        </p:spPr>
        <p:txBody>
          <a:bodyPr vert="horz" wrap="square" lIns="0" tIns="68580" rIns="0" bIns="0" rtlCol="0">
            <a:spAutoFit/>
          </a:bodyPr>
          <a:lstStyle/>
          <a:p>
            <a:pPr marL="241300" marR="5080" indent="-229235">
              <a:lnSpc>
                <a:spcPct val="84100"/>
              </a:lnSpc>
              <a:spcBef>
                <a:spcPts val="540"/>
              </a:spcBef>
              <a:buChar char="•"/>
              <a:tabLst>
                <a:tab pos="241935" algn="l"/>
              </a:tabLst>
            </a:pPr>
            <a:r>
              <a:rPr sz="2300" dirty="0">
                <a:solidFill>
                  <a:srgbClr val="404040"/>
                </a:solidFill>
                <a:latin typeface="Berlin Sans FB"/>
                <a:cs typeface="Berlin Sans FB"/>
              </a:rPr>
              <a:t>gives a  magnitude  </a:t>
            </a:r>
            <a:r>
              <a:rPr sz="2300" spc="-5" dirty="0">
                <a:solidFill>
                  <a:srgbClr val="404040"/>
                </a:solidFill>
                <a:latin typeface="Berlin Sans FB"/>
                <a:cs typeface="Berlin Sans FB"/>
              </a:rPr>
              <a:t>(how</a:t>
            </a:r>
            <a:r>
              <a:rPr sz="2300" spc="-75" dirty="0">
                <a:solidFill>
                  <a:srgbClr val="404040"/>
                </a:solidFill>
                <a:latin typeface="Berlin Sans FB"/>
                <a:cs typeface="Berlin Sans FB"/>
              </a:rPr>
              <a:t> </a:t>
            </a:r>
            <a:r>
              <a:rPr sz="2300" dirty="0">
                <a:solidFill>
                  <a:srgbClr val="404040"/>
                </a:solidFill>
                <a:latin typeface="Berlin Sans FB"/>
                <a:cs typeface="Berlin Sans FB"/>
              </a:rPr>
              <a:t>much)</a:t>
            </a:r>
            <a:endParaRPr sz="2300">
              <a:latin typeface="Berlin Sans FB"/>
              <a:cs typeface="Berlin Sans FB"/>
            </a:endParaRPr>
          </a:p>
        </p:txBody>
      </p:sp>
      <p:sp>
        <p:nvSpPr>
          <p:cNvPr id="11" name="object 11"/>
          <p:cNvSpPr/>
          <p:nvPr/>
        </p:nvSpPr>
        <p:spPr>
          <a:xfrm>
            <a:off x="4168902" y="2285238"/>
            <a:ext cx="1219200" cy="1219200"/>
          </a:xfrm>
          <a:custGeom>
            <a:avLst/>
            <a:gdLst/>
            <a:ahLst/>
            <a:cxnLst/>
            <a:rect l="l" t="t" r="r" b="b"/>
            <a:pathLst>
              <a:path w="1219200" h="1219200">
                <a:moveTo>
                  <a:pt x="1016000" y="0"/>
                </a:moveTo>
                <a:lnTo>
                  <a:pt x="203200" y="0"/>
                </a:lnTo>
                <a:lnTo>
                  <a:pt x="156594" y="5364"/>
                </a:lnTo>
                <a:lnTo>
                  <a:pt x="113818" y="20645"/>
                </a:lnTo>
                <a:lnTo>
                  <a:pt x="76090" y="44626"/>
                </a:lnTo>
                <a:lnTo>
                  <a:pt x="44626" y="76090"/>
                </a:lnTo>
                <a:lnTo>
                  <a:pt x="20645" y="113818"/>
                </a:lnTo>
                <a:lnTo>
                  <a:pt x="5364" y="156594"/>
                </a:lnTo>
                <a:lnTo>
                  <a:pt x="0" y="203200"/>
                </a:lnTo>
                <a:lnTo>
                  <a:pt x="0" y="1016000"/>
                </a:lnTo>
                <a:lnTo>
                  <a:pt x="5364" y="1062605"/>
                </a:lnTo>
                <a:lnTo>
                  <a:pt x="20645" y="1105381"/>
                </a:lnTo>
                <a:lnTo>
                  <a:pt x="44626" y="1143109"/>
                </a:lnTo>
                <a:lnTo>
                  <a:pt x="76090" y="1174573"/>
                </a:lnTo>
                <a:lnTo>
                  <a:pt x="113818" y="1198554"/>
                </a:lnTo>
                <a:lnTo>
                  <a:pt x="156594" y="1213835"/>
                </a:lnTo>
                <a:lnTo>
                  <a:pt x="203200" y="1219200"/>
                </a:lnTo>
                <a:lnTo>
                  <a:pt x="1016000" y="1219200"/>
                </a:lnTo>
                <a:lnTo>
                  <a:pt x="1062605" y="1213835"/>
                </a:lnTo>
                <a:lnTo>
                  <a:pt x="1105381" y="1198554"/>
                </a:lnTo>
                <a:lnTo>
                  <a:pt x="1143109" y="1174573"/>
                </a:lnTo>
                <a:lnTo>
                  <a:pt x="1174573" y="1143109"/>
                </a:lnTo>
                <a:lnTo>
                  <a:pt x="1198554" y="1105381"/>
                </a:lnTo>
                <a:lnTo>
                  <a:pt x="1213835" y="1062605"/>
                </a:lnTo>
                <a:lnTo>
                  <a:pt x="1219200" y="1016000"/>
                </a:lnTo>
                <a:lnTo>
                  <a:pt x="1219200" y="203200"/>
                </a:lnTo>
                <a:lnTo>
                  <a:pt x="1213835" y="156594"/>
                </a:lnTo>
                <a:lnTo>
                  <a:pt x="1198554" y="113818"/>
                </a:lnTo>
                <a:lnTo>
                  <a:pt x="1174573" y="76090"/>
                </a:lnTo>
                <a:lnTo>
                  <a:pt x="1143109" y="44626"/>
                </a:lnTo>
                <a:lnTo>
                  <a:pt x="1105381" y="20645"/>
                </a:lnTo>
                <a:lnTo>
                  <a:pt x="1062605" y="5364"/>
                </a:lnTo>
                <a:lnTo>
                  <a:pt x="1016000" y="0"/>
                </a:lnTo>
                <a:close/>
              </a:path>
            </a:pathLst>
          </a:custGeom>
          <a:solidFill>
            <a:srgbClr val="B3A1C6"/>
          </a:solidFill>
        </p:spPr>
        <p:txBody>
          <a:bodyPr wrap="square" lIns="0" tIns="0" rIns="0" bIns="0" rtlCol="0"/>
          <a:lstStyle/>
          <a:p>
            <a:endParaRPr/>
          </a:p>
        </p:txBody>
      </p:sp>
      <p:sp>
        <p:nvSpPr>
          <p:cNvPr id="12" name="object 12"/>
          <p:cNvSpPr/>
          <p:nvPr/>
        </p:nvSpPr>
        <p:spPr>
          <a:xfrm>
            <a:off x="4168902" y="2285238"/>
            <a:ext cx="1219200" cy="1219200"/>
          </a:xfrm>
          <a:custGeom>
            <a:avLst/>
            <a:gdLst/>
            <a:ahLst/>
            <a:cxnLst/>
            <a:rect l="l" t="t" r="r" b="b"/>
            <a:pathLst>
              <a:path w="1219200" h="1219200">
                <a:moveTo>
                  <a:pt x="0" y="203200"/>
                </a:moveTo>
                <a:lnTo>
                  <a:pt x="5364" y="156594"/>
                </a:lnTo>
                <a:lnTo>
                  <a:pt x="20645" y="113818"/>
                </a:lnTo>
                <a:lnTo>
                  <a:pt x="44626" y="76090"/>
                </a:lnTo>
                <a:lnTo>
                  <a:pt x="76090" y="44626"/>
                </a:lnTo>
                <a:lnTo>
                  <a:pt x="113818" y="20645"/>
                </a:lnTo>
                <a:lnTo>
                  <a:pt x="156594" y="5364"/>
                </a:lnTo>
                <a:lnTo>
                  <a:pt x="203200" y="0"/>
                </a:lnTo>
                <a:lnTo>
                  <a:pt x="1016000" y="0"/>
                </a:lnTo>
                <a:lnTo>
                  <a:pt x="1062605" y="5364"/>
                </a:lnTo>
                <a:lnTo>
                  <a:pt x="1105381" y="20645"/>
                </a:lnTo>
                <a:lnTo>
                  <a:pt x="1143109" y="44626"/>
                </a:lnTo>
                <a:lnTo>
                  <a:pt x="1174573" y="76090"/>
                </a:lnTo>
                <a:lnTo>
                  <a:pt x="1198554" y="113818"/>
                </a:lnTo>
                <a:lnTo>
                  <a:pt x="1213835" y="156594"/>
                </a:lnTo>
                <a:lnTo>
                  <a:pt x="1219200" y="203200"/>
                </a:lnTo>
                <a:lnTo>
                  <a:pt x="1219200" y="1016000"/>
                </a:lnTo>
                <a:lnTo>
                  <a:pt x="1213835" y="1062605"/>
                </a:lnTo>
                <a:lnTo>
                  <a:pt x="1198554" y="1105381"/>
                </a:lnTo>
                <a:lnTo>
                  <a:pt x="1174573" y="1143109"/>
                </a:lnTo>
                <a:lnTo>
                  <a:pt x="1143109" y="1174573"/>
                </a:lnTo>
                <a:lnTo>
                  <a:pt x="1105381" y="1198554"/>
                </a:lnTo>
                <a:lnTo>
                  <a:pt x="1062605" y="1213835"/>
                </a:lnTo>
                <a:lnTo>
                  <a:pt x="1016000" y="1219200"/>
                </a:lnTo>
                <a:lnTo>
                  <a:pt x="203200" y="1219200"/>
                </a:lnTo>
                <a:lnTo>
                  <a:pt x="156594" y="1213835"/>
                </a:lnTo>
                <a:lnTo>
                  <a:pt x="113818" y="1198554"/>
                </a:lnTo>
                <a:lnTo>
                  <a:pt x="76090" y="1174573"/>
                </a:lnTo>
                <a:lnTo>
                  <a:pt x="44626" y="1143109"/>
                </a:lnTo>
                <a:lnTo>
                  <a:pt x="20645" y="1105381"/>
                </a:lnTo>
                <a:lnTo>
                  <a:pt x="5364" y="1062605"/>
                </a:lnTo>
                <a:lnTo>
                  <a:pt x="0" y="1016000"/>
                </a:lnTo>
                <a:lnTo>
                  <a:pt x="0" y="203200"/>
                </a:lnTo>
                <a:close/>
              </a:path>
            </a:pathLst>
          </a:custGeom>
          <a:ln w="25908">
            <a:solidFill>
              <a:srgbClr val="FFFFFF"/>
            </a:solidFill>
          </a:ln>
        </p:spPr>
        <p:txBody>
          <a:bodyPr wrap="square" lIns="0" tIns="0" rIns="0" bIns="0" rtlCol="0"/>
          <a:lstStyle/>
          <a:p>
            <a:endParaRPr/>
          </a:p>
        </p:txBody>
      </p:sp>
      <p:sp>
        <p:nvSpPr>
          <p:cNvPr id="13" name="object 13"/>
          <p:cNvSpPr txBox="1"/>
          <p:nvPr/>
        </p:nvSpPr>
        <p:spPr>
          <a:xfrm>
            <a:off x="4248403" y="2452877"/>
            <a:ext cx="1061720" cy="742315"/>
          </a:xfrm>
          <a:prstGeom prst="rect">
            <a:avLst/>
          </a:prstGeom>
        </p:spPr>
        <p:txBody>
          <a:bodyPr vert="horz" wrap="square" lIns="0" tIns="13335" rIns="0" bIns="0" rtlCol="0">
            <a:spAutoFit/>
          </a:bodyPr>
          <a:lstStyle/>
          <a:p>
            <a:pPr marL="12700">
              <a:lnSpc>
                <a:spcPct val="100000"/>
              </a:lnSpc>
              <a:spcBef>
                <a:spcPts val="105"/>
              </a:spcBef>
            </a:pPr>
            <a:r>
              <a:rPr sz="4700" dirty="0">
                <a:solidFill>
                  <a:srgbClr val="FFFFFF"/>
                </a:solidFill>
                <a:latin typeface="Calibri"/>
                <a:cs typeface="Calibri"/>
              </a:rPr>
              <a:t>Unit</a:t>
            </a:r>
            <a:endParaRPr sz="4700">
              <a:latin typeface="Calibri"/>
              <a:cs typeface="Calibri"/>
            </a:endParaRPr>
          </a:p>
        </p:txBody>
      </p:sp>
      <p:sp>
        <p:nvSpPr>
          <p:cNvPr id="14" name="object 14"/>
          <p:cNvSpPr txBox="1"/>
          <p:nvPr/>
        </p:nvSpPr>
        <p:spPr>
          <a:xfrm>
            <a:off x="5497195" y="2226310"/>
            <a:ext cx="1449705" cy="1256030"/>
          </a:xfrm>
          <a:prstGeom prst="rect">
            <a:avLst/>
          </a:prstGeom>
        </p:spPr>
        <p:txBody>
          <a:bodyPr vert="horz" wrap="square" lIns="0" tIns="70485" rIns="0" bIns="0" rtlCol="0">
            <a:spAutoFit/>
          </a:bodyPr>
          <a:lstStyle/>
          <a:p>
            <a:pPr marL="241300" marR="5080" indent="-229235">
              <a:lnSpc>
                <a:spcPct val="83600"/>
              </a:lnSpc>
              <a:spcBef>
                <a:spcPts val="555"/>
              </a:spcBef>
              <a:buChar char="•"/>
              <a:tabLst>
                <a:tab pos="241935" algn="l"/>
              </a:tabLst>
            </a:pPr>
            <a:r>
              <a:rPr sz="2300" dirty="0">
                <a:solidFill>
                  <a:srgbClr val="404040"/>
                </a:solidFill>
                <a:latin typeface="Berlin Sans FB"/>
                <a:cs typeface="Berlin Sans FB"/>
              </a:rPr>
              <a:t>gives the  number</a:t>
            </a:r>
            <a:r>
              <a:rPr sz="2300" spc="-95" dirty="0">
                <a:solidFill>
                  <a:srgbClr val="404040"/>
                </a:solidFill>
                <a:latin typeface="Berlin Sans FB"/>
                <a:cs typeface="Berlin Sans FB"/>
              </a:rPr>
              <a:t> </a:t>
            </a:r>
            <a:r>
              <a:rPr sz="2300" dirty="0">
                <a:solidFill>
                  <a:srgbClr val="404040"/>
                </a:solidFill>
                <a:latin typeface="Berlin Sans FB"/>
                <a:cs typeface="Berlin Sans FB"/>
              </a:rPr>
              <a:t>a  meaning  </a:t>
            </a:r>
            <a:r>
              <a:rPr sz="2300" spc="-5" dirty="0">
                <a:solidFill>
                  <a:srgbClr val="404040"/>
                </a:solidFill>
                <a:latin typeface="Berlin Sans FB"/>
                <a:cs typeface="Berlin Sans FB"/>
              </a:rPr>
              <a:t>(what)</a:t>
            </a:r>
            <a:endParaRPr sz="2300">
              <a:latin typeface="Berlin Sans FB"/>
              <a:cs typeface="Berlin Sans F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6374" y="292608"/>
            <a:ext cx="7686941" cy="62456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86688" y="772413"/>
            <a:ext cx="6772275" cy="3000375"/>
          </a:xfrm>
          <a:prstGeom prst="rect">
            <a:avLst/>
          </a:prstGeom>
        </p:spPr>
        <p:txBody>
          <a:bodyPr vert="horz" wrap="square" lIns="0" tIns="13970" rIns="0" bIns="0" rtlCol="0">
            <a:spAutoFit/>
          </a:bodyPr>
          <a:lstStyle/>
          <a:p>
            <a:pPr marL="12700" marR="5080" algn="just">
              <a:lnSpc>
                <a:spcPct val="99500"/>
              </a:lnSpc>
              <a:spcBef>
                <a:spcPts val="110"/>
              </a:spcBef>
            </a:pPr>
            <a:r>
              <a:rPr sz="2800" spc="-5" dirty="0">
                <a:solidFill>
                  <a:srgbClr val="FFFFFF"/>
                </a:solidFill>
                <a:latin typeface="Berlin Sans FB"/>
                <a:cs typeface="Berlin Sans FB"/>
              </a:rPr>
              <a:t>“Managing a </a:t>
            </a:r>
            <a:r>
              <a:rPr sz="2800" spc="-10" dirty="0">
                <a:solidFill>
                  <a:srgbClr val="FFFFFF"/>
                </a:solidFill>
                <a:latin typeface="Berlin Sans FB"/>
                <a:cs typeface="Berlin Sans FB"/>
              </a:rPr>
              <a:t>business </a:t>
            </a:r>
            <a:r>
              <a:rPr sz="2800" spc="-5" dirty="0">
                <a:solidFill>
                  <a:srgbClr val="FFFFFF"/>
                </a:solidFill>
                <a:latin typeface="Berlin Sans FB"/>
                <a:cs typeface="Berlin Sans FB"/>
              </a:rPr>
              <a:t>organization without  performance </a:t>
            </a:r>
            <a:r>
              <a:rPr sz="2800" dirty="0">
                <a:solidFill>
                  <a:srgbClr val="FFFFFF"/>
                </a:solidFill>
                <a:latin typeface="Berlin Sans FB"/>
                <a:cs typeface="Berlin Sans FB"/>
              </a:rPr>
              <a:t>measures </a:t>
            </a:r>
            <a:r>
              <a:rPr sz="2800" spc="-5" dirty="0">
                <a:solidFill>
                  <a:srgbClr val="FFFFFF"/>
                </a:solidFill>
                <a:latin typeface="Berlin Sans FB"/>
                <a:cs typeface="Berlin Sans FB"/>
              </a:rPr>
              <a:t>is </a:t>
            </a:r>
            <a:r>
              <a:rPr sz="2800" dirty="0">
                <a:solidFill>
                  <a:srgbClr val="FFFFFF"/>
                </a:solidFill>
                <a:latin typeface="Berlin Sans FB"/>
                <a:cs typeface="Berlin Sans FB"/>
              </a:rPr>
              <a:t>like </a:t>
            </a:r>
            <a:r>
              <a:rPr sz="2800" spc="-5" dirty="0">
                <a:solidFill>
                  <a:srgbClr val="FFFFFF"/>
                </a:solidFill>
                <a:latin typeface="Berlin Sans FB"/>
                <a:cs typeface="Berlin Sans FB"/>
              </a:rPr>
              <a:t>a captain </a:t>
            </a:r>
            <a:r>
              <a:rPr sz="2800" dirty="0">
                <a:solidFill>
                  <a:srgbClr val="FFFFFF"/>
                </a:solidFill>
                <a:latin typeface="Berlin Sans FB"/>
                <a:cs typeface="Berlin Sans FB"/>
              </a:rPr>
              <a:t>of </a:t>
            </a:r>
            <a:r>
              <a:rPr sz="2800" spc="-5" dirty="0">
                <a:solidFill>
                  <a:srgbClr val="FFFFFF"/>
                </a:solidFill>
                <a:latin typeface="Berlin Sans FB"/>
                <a:cs typeface="Berlin Sans FB"/>
              </a:rPr>
              <a:t>a  ship navigating in the middle of the </a:t>
            </a:r>
            <a:r>
              <a:rPr sz="2800" spc="-10" dirty="0">
                <a:solidFill>
                  <a:srgbClr val="FFFFFF"/>
                </a:solidFill>
                <a:latin typeface="Berlin Sans FB"/>
                <a:cs typeface="Berlin Sans FB"/>
              </a:rPr>
              <a:t>ocean  </a:t>
            </a:r>
            <a:r>
              <a:rPr sz="2800" spc="-5" dirty="0">
                <a:solidFill>
                  <a:srgbClr val="FFFFFF"/>
                </a:solidFill>
                <a:latin typeface="Berlin Sans FB"/>
                <a:cs typeface="Berlin Sans FB"/>
              </a:rPr>
              <a:t>without any instrumentation. </a:t>
            </a:r>
            <a:r>
              <a:rPr sz="2800" spc="-10" dirty="0">
                <a:solidFill>
                  <a:srgbClr val="FFFFFF"/>
                </a:solidFill>
                <a:latin typeface="Berlin Sans FB"/>
                <a:cs typeface="Berlin Sans FB"/>
              </a:rPr>
              <a:t>The </a:t>
            </a:r>
            <a:r>
              <a:rPr sz="2800" spc="-5" dirty="0">
                <a:solidFill>
                  <a:srgbClr val="FFFFFF"/>
                </a:solidFill>
                <a:latin typeface="Berlin Sans FB"/>
                <a:cs typeface="Berlin Sans FB"/>
              </a:rPr>
              <a:t>captain </a:t>
            </a:r>
            <a:r>
              <a:rPr sz="2800" spc="5" dirty="0">
                <a:solidFill>
                  <a:srgbClr val="FFFFFF"/>
                </a:solidFill>
                <a:latin typeface="Berlin Sans FB"/>
                <a:cs typeface="Berlin Sans FB"/>
              </a:rPr>
              <a:t>of  </a:t>
            </a:r>
            <a:r>
              <a:rPr sz="2800" spc="-5" dirty="0">
                <a:solidFill>
                  <a:srgbClr val="FFFFFF"/>
                </a:solidFill>
                <a:latin typeface="Berlin Sans FB"/>
                <a:cs typeface="Berlin Sans FB"/>
              </a:rPr>
              <a:t>would most likely end </a:t>
            </a:r>
            <a:r>
              <a:rPr sz="2800" dirty="0">
                <a:solidFill>
                  <a:srgbClr val="FFFFFF"/>
                </a:solidFill>
                <a:latin typeface="Berlin Sans FB"/>
                <a:cs typeface="Berlin Sans FB"/>
              </a:rPr>
              <a:t>up </a:t>
            </a:r>
            <a:r>
              <a:rPr sz="2800" spc="-5" dirty="0">
                <a:solidFill>
                  <a:srgbClr val="FFFFFF"/>
                </a:solidFill>
                <a:latin typeface="Berlin Sans FB"/>
                <a:cs typeface="Berlin Sans FB"/>
              </a:rPr>
              <a:t>travelling circle  without a port </a:t>
            </a:r>
            <a:r>
              <a:rPr sz="2800" dirty="0">
                <a:solidFill>
                  <a:srgbClr val="FFFFFF"/>
                </a:solidFill>
                <a:latin typeface="Berlin Sans FB"/>
                <a:cs typeface="Berlin Sans FB"/>
              </a:rPr>
              <a:t>of </a:t>
            </a:r>
            <a:r>
              <a:rPr sz="2800" spc="-5" dirty="0">
                <a:solidFill>
                  <a:srgbClr val="FFFFFF"/>
                </a:solidFill>
                <a:latin typeface="Berlin Sans FB"/>
                <a:cs typeface="Berlin Sans FB"/>
              </a:rPr>
              <a:t>destination, as would a  business</a:t>
            </a:r>
            <a:r>
              <a:rPr sz="2800" dirty="0">
                <a:solidFill>
                  <a:srgbClr val="FFFFFF"/>
                </a:solidFill>
                <a:latin typeface="Berlin Sans FB"/>
                <a:cs typeface="Berlin Sans FB"/>
              </a:rPr>
              <a:t> </a:t>
            </a:r>
            <a:r>
              <a:rPr sz="2800" spc="-10" dirty="0">
                <a:solidFill>
                  <a:srgbClr val="FFFFFF"/>
                </a:solidFill>
                <a:latin typeface="Berlin Sans FB"/>
                <a:cs typeface="Berlin Sans FB"/>
              </a:rPr>
              <a:t>organization.”</a:t>
            </a:r>
            <a:endParaRPr sz="2800">
              <a:latin typeface="Berlin Sans FB"/>
              <a:cs typeface="Berlin Sans FB"/>
            </a:endParaRPr>
          </a:p>
        </p:txBody>
      </p:sp>
      <p:sp>
        <p:nvSpPr>
          <p:cNvPr id="4" name="object 4"/>
          <p:cNvSpPr/>
          <p:nvPr/>
        </p:nvSpPr>
        <p:spPr>
          <a:xfrm>
            <a:off x="3427476" y="4418076"/>
            <a:ext cx="3223260" cy="219303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85750" marR="5080" indent="-273050">
              <a:lnSpc>
                <a:spcPct val="100000"/>
              </a:lnSpc>
              <a:spcBef>
                <a:spcPts val="95"/>
              </a:spcBef>
            </a:pPr>
            <a:r>
              <a:rPr spc="45" dirty="0"/>
              <a:t>Essential </a:t>
            </a:r>
            <a:r>
              <a:rPr spc="65" dirty="0"/>
              <a:t>Elements </a:t>
            </a:r>
            <a:r>
              <a:rPr spc="35" dirty="0"/>
              <a:t>of</a:t>
            </a:r>
            <a:r>
              <a:rPr spc="-330" dirty="0"/>
              <a:t> </a:t>
            </a:r>
            <a:r>
              <a:rPr spc="150" dirty="0"/>
              <a:t>Performance  </a:t>
            </a:r>
            <a:r>
              <a:rPr spc="145" dirty="0"/>
              <a:t>Measures </a:t>
            </a:r>
            <a:r>
              <a:rPr spc="55" dirty="0"/>
              <a:t>(by </a:t>
            </a:r>
            <a:r>
              <a:rPr spc="-50" dirty="0"/>
              <a:t>Ray </a:t>
            </a:r>
            <a:r>
              <a:rPr spc="-260" dirty="0"/>
              <a:t>F.</a:t>
            </a:r>
            <a:r>
              <a:rPr spc="-420" dirty="0"/>
              <a:t> </a:t>
            </a:r>
            <a:r>
              <a:rPr spc="75" dirty="0"/>
              <a:t>Boedecker)</a:t>
            </a:r>
          </a:p>
        </p:txBody>
      </p:sp>
      <p:sp>
        <p:nvSpPr>
          <p:cNvPr id="3" name="object 3"/>
          <p:cNvSpPr/>
          <p:nvPr/>
        </p:nvSpPr>
        <p:spPr>
          <a:xfrm>
            <a:off x="686562" y="2230373"/>
            <a:ext cx="7620000" cy="631190"/>
          </a:xfrm>
          <a:custGeom>
            <a:avLst/>
            <a:gdLst/>
            <a:ahLst/>
            <a:cxnLst/>
            <a:rect l="l" t="t" r="r" b="b"/>
            <a:pathLst>
              <a:path w="7620000" h="631189">
                <a:moveTo>
                  <a:pt x="0" y="630936"/>
                </a:moveTo>
                <a:lnTo>
                  <a:pt x="7620000" y="630936"/>
                </a:lnTo>
                <a:lnTo>
                  <a:pt x="7620000" y="0"/>
                </a:lnTo>
                <a:lnTo>
                  <a:pt x="0" y="0"/>
                </a:lnTo>
                <a:lnTo>
                  <a:pt x="0" y="630936"/>
                </a:lnTo>
                <a:close/>
              </a:path>
            </a:pathLst>
          </a:custGeom>
          <a:solidFill>
            <a:srgbClr val="FFFFFF">
              <a:alpha val="90194"/>
            </a:srgbClr>
          </a:solidFill>
        </p:spPr>
        <p:txBody>
          <a:bodyPr wrap="square" lIns="0" tIns="0" rIns="0" bIns="0" rtlCol="0"/>
          <a:lstStyle/>
          <a:p>
            <a:endParaRPr/>
          </a:p>
        </p:txBody>
      </p:sp>
      <p:sp>
        <p:nvSpPr>
          <p:cNvPr id="4" name="object 4"/>
          <p:cNvSpPr/>
          <p:nvPr/>
        </p:nvSpPr>
        <p:spPr>
          <a:xfrm>
            <a:off x="686562" y="2230373"/>
            <a:ext cx="7620000" cy="631190"/>
          </a:xfrm>
          <a:custGeom>
            <a:avLst/>
            <a:gdLst/>
            <a:ahLst/>
            <a:cxnLst/>
            <a:rect l="l" t="t" r="r" b="b"/>
            <a:pathLst>
              <a:path w="7620000" h="631189">
                <a:moveTo>
                  <a:pt x="0" y="630936"/>
                </a:moveTo>
                <a:lnTo>
                  <a:pt x="7620000" y="630936"/>
                </a:lnTo>
                <a:lnTo>
                  <a:pt x="7620000" y="0"/>
                </a:lnTo>
                <a:lnTo>
                  <a:pt x="0" y="0"/>
                </a:lnTo>
                <a:lnTo>
                  <a:pt x="0" y="630936"/>
                </a:lnTo>
                <a:close/>
              </a:path>
            </a:pathLst>
          </a:custGeom>
          <a:ln w="25908">
            <a:solidFill>
              <a:srgbClr val="5F497A"/>
            </a:solidFill>
          </a:ln>
        </p:spPr>
        <p:txBody>
          <a:bodyPr wrap="square" lIns="0" tIns="0" rIns="0" bIns="0" rtlCol="0"/>
          <a:lstStyle/>
          <a:p>
            <a:endParaRPr/>
          </a:p>
        </p:txBody>
      </p:sp>
      <p:sp>
        <p:nvSpPr>
          <p:cNvPr id="5" name="object 5"/>
          <p:cNvSpPr/>
          <p:nvPr/>
        </p:nvSpPr>
        <p:spPr>
          <a:xfrm>
            <a:off x="1067561" y="1861566"/>
            <a:ext cx="5334000" cy="737870"/>
          </a:xfrm>
          <a:custGeom>
            <a:avLst/>
            <a:gdLst/>
            <a:ahLst/>
            <a:cxnLst/>
            <a:rect l="l" t="t" r="r" b="b"/>
            <a:pathLst>
              <a:path w="5334000" h="737869">
                <a:moveTo>
                  <a:pt x="5211064" y="0"/>
                </a:moveTo>
                <a:lnTo>
                  <a:pt x="122935" y="0"/>
                </a:lnTo>
                <a:lnTo>
                  <a:pt x="75084" y="9653"/>
                </a:lnTo>
                <a:lnTo>
                  <a:pt x="36007" y="35988"/>
                </a:lnTo>
                <a:lnTo>
                  <a:pt x="9661" y="75062"/>
                </a:lnTo>
                <a:lnTo>
                  <a:pt x="0" y="122936"/>
                </a:lnTo>
                <a:lnTo>
                  <a:pt x="0" y="614680"/>
                </a:lnTo>
                <a:lnTo>
                  <a:pt x="9661" y="662553"/>
                </a:lnTo>
                <a:lnTo>
                  <a:pt x="36007" y="701627"/>
                </a:lnTo>
                <a:lnTo>
                  <a:pt x="75084" y="727962"/>
                </a:lnTo>
                <a:lnTo>
                  <a:pt x="122935" y="737616"/>
                </a:lnTo>
                <a:lnTo>
                  <a:pt x="5211064" y="737616"/>
                </a:lnTo>
                <a:lnTo>
                  <a:pt x="5258937" y="727962"/>
                </a:lnTo>
                <a:lnTo>
                  <a:pt x="5298011" y="701627"/>
                </a:lnTo>
                <a:lnTo>
                  <a:pt x="5324346" y="662553"/>
                </a:lnTo>
                <a:lnTo>
                  <a:pt x="5334000" y="614680"/>
                </a:lnTo>
                <a:lnTo>
                  <a:pt x="5334000" y="122936"/>
                </a:lnTo>
                <a:lnTo>
                  <a:pt x="5324346" y="75062"/>
                </a:lnTo>
                <a:lnTo>
                  <a:pt x="5298011" y="35988"/>
                </a:lnTo>
                <a:lnTo>
                  <a:pt x="5258937" y="9653"/>
                </a:lnTo>
                <a:lnTo>
                  <a:pt x="5211064" y="0"/>
                </a:lnTo>
                <a:close/>
              </a:path>
            </a:pathLst>
          </a:custGeom>
          <a:solidFill>
            <a:srgbClr val="B3A1C6"/>
          </a:solidFill>
        </p:spPr>
        <p:txBody>
          <a:bodyPr wrap="square" lIns="0" tIns="0" rIns="0" bIns="0" rtlCol="0"/>
          <a:lstStyle/>
          <a:p>
            <a:endParaRPr/>
          </a:p>
        </p:txBody>
      </p:sp>
      <p:sp>
        <p:nvSpPr>
          <p:cNvPr id="6" name="object 6"/>
          <p:cNvSpPr/>
          <p:nvPr/>
        </p:nvSpPr>
        <p:spPr>
          <a:xfrm>
            <a:off x="1067561" y="1861566"/>
            <a:ext cx="5334000" cy="737870"/>
          </a:xfrm>
          <a:custGeom>
            <a:avLst/>
            <a:gdLst/>
            <a:ahLst/>
            <a:cxnLst/>
            <a:rect l="l" t="t" r="r" b="b"/>
            <a:pathLst>
              <a:path w="5334000" h="737869">
                <a:moveTo>
                  <a:pt x="0" y="122936"/>
                </a:moveTo>
                <a:lnTo>
                  <a:pt x="9661" y="75062"/>
                </a:lnTo>
                <a:lnTo>
                  <a:pt x="36007" y="35988"/>
                </a:lnTo>
                <a:lnTo>
                  <a:pt x="75084" y="9653"/>
                </a:lnTo>
                <a:lnTo>
                  <a:pt x="122935" y="0"/>
                </a:lnTo>
                <a:lnTo>
                  <a:pt x="5211064" y="0"/>
                </a:lnTo>
                <a:lnTo>
                  <a:pt x="5258937" y="9653"/>
                </a:lnTo>
                <a:lnTo>
                  <a:pt x="5298011" y="35988"/>
                </a:lnTo>
                <a:lnTo>
                  <a:pt x="5324346" y="75062"/>
                </a:lnTo>
                <a:lnTo>
                  <a:pt x="5334000" y="122936"/>
                </a:lnTo>
                <a:lnTo>
                  <a:pt x="5334000" y="614680"/>
                </a:lnTo>
                <a:lnTo>
                  <a:pt x="5324346" y="662553"/>
                </a:lnTo>
                <a:lnTo>
                  <a:pt x="5298011" y="701627"/>
                </a:lnTo>
                <a:lnTo>
                  <a:pt x="5258937" y="727962"/>
                </a:lnTo>
                <a:lnTo>
                  <a:pt x="5211064" y="737616"/>
                </a:lnTo>
                <a:lnTo>
                  <a:pt x="122935" y="737616"/>
                </a:lnTo>
                <a:lnTo>
                  <a:pt x="75084" y="727962"/>
                </a:lnTo>
                <a:lnTo>
                  <a:pt x="36007" y="701627"/>
                </a:lnTo>
                <a:lnTo>
                  <a:pt x="9661" y="662553"/>
                </a:lnTo>
                <a:lnTo>
                  <a:pt x="0" y="614680"/>
                </a:lnTo>
                <a:lnTo>
                  <a:pt x="0" y="122936"/>
                </a:lnTo>
                <a:close/>
              </a:path>
            </a:pathLst>
          </a:custGeom>
          <a:ln w="25908">
            <a:solidFill>
              <a:srgbClr val="FFFFFF"/>
            </a:solidFill>
          </a:ln>
        </p:spPr>
        <p:txBody>
          <a:bodyPr wrap="square" lIns="0" tIns="0" rIns="0" bIns="0" rtlCol="0"/>
          <a:lstStyle/>
          <a:p>
            <a:endParaRPr/>
          </a:p>
        </p:txBody>
      </p:sp>
      <p:sp>
        <p:nvSpPr>
          <p:cNvPr id="7" name="object 7"/>
          <p:cNvSpPr/>
          <p:nvPr/>
        </p:nvSpPr>
        <p:spPr>
          <a:xfrm>
            <a:off x="686562" y="3364229"/>
            <a:ext cx="7620000" cy="631190"/>
          </a:xfrm>
          <a:custGeom>
            <a:avLst/>
            <a:gdLst/>
            <a:ahLst/>
            <a:cxnLst/>
            <a:rect l="l" t="t" r="r" b="b"/>
            <a:pathLst>
              <a:path w="7620000" h="631189">
                <a:moveTo>
                  <a:pt x="0" y="630935"/>
                </a:moveTo>
                <a:lnTo>
                  <a:pt x="7620000" y="630935"/>
                </a:lnTo>
                <a:lnTo>
                  <a:pt x="7620000" y="0"/>
                </a:lnTo>
                <a:lnTo>
                  <a:pt x="0" y="0"/>
                </a:lnTo>
                <a:lnTo>
                  <a:pt x="0" y="630935"/>
                </a:lnTo>
                <a:close/>
              </a:path>
            </a:pathLst>
          </a:custGeom>
          <a:solidFill>
            <a:srgbClr val="FFFFFF">
              <a:alpha val="90194"/>
            </a:srgbClr>
          </a:solidFill>
        </p:spPr>
        <p:txBody>
          <a:bodyPr wrap="square" lIns="0" tIns="0" rIns="0" bIns="0" rtlCol="0"/>
          <a:lstStyle/>
          <a:p>
            <a:endParaRPr/>
          </a:p>
        </p:txBody>
      </p:sp>
      <p:sp>
        <p:nvSpPr>
          <p:cNvPr id="8" name="object 8"/>
          <p:cNvSpPr/>
          <p:nvPr/>
        </p:nvSpPr>
        <p:spPr>
          <a:xfrm>
            <a:off x="686562" y="3364229"/>
            <a:ext cx="7620000" cy="631190"/>
          </a:xfrm>
          <a:custGeom>
            <a:avLst/>
            <a:gdLst/>
            <a:ahLst/>
            <a:cxnLst/>
            <a:rect l="l" t="t" r="r" b="b"/>
            <a:pathLst>
              <a:path w="7620000" h="631189">
                <a:moveTo>
                  <a:pt x="0" y="630935"/>
                </a:moveTo>
                <a:lnTo>
                  <a:pt x="7620000" y="630935"/>
                </a:lnTo>
                <a:lnTo>
                  <a:pt x="7620000" y="0"/>
                </a:lnTo>
                <a:lnTo>
                  <a:pt x="0" y="0"/>
                </a:lnTo>
                <a:lnTo>
                  <a:pt x="0" y="630935"/>
                </a:lnTo>
                <a:close/>
              </a:path>
            </a:pathLst>
          </a:custGeom>
          <a:ln w="25908">
            <a:solidFill>
              <a:srgbClr val="5F497A"/>
            </a:solidFill>
          </a:ln>
        </p:spPr>
        <p:txBody>
          <a:bodyPr wrap="square" lIns="0" tIns="0" rIns="0" bIns="0" rtlCol="0"/>
          <a:lstStyle/>
          <a:p>
            <a:endParaRPr/>
          </a:p>
        </p:txBody>
      </p:sp>
      <p:sp>
        <p:nvSpPr>
          <p:cNvPr id="9" name="object 9"/>
          <p:cNvSpPr/>
          <p:nvPr/>
        </p:nvSpPr>
        <p:spPr>
          <a:xfrm>
            <a:off x="1067561" y="2995422"/>
            <a:ext cx="5334000" cy="739140"/>
          </a:xfrm>
          <a:custGeom>
            <a:avLst/>
            <a:gdLst/>
            <a:ahLst/>
            <a:cxnLst/>
            <a:rect l="l" t="t" r="r" b="b"/>
            <a:pathLst>
              <a:path w="5334000" h="739139">
                <a:moveTo>
                  <a:pt x="5210810" y="0"/>
                </a:moveTo>
                <a:lnTo>
                  <a:pt x="123190" y="0"/>
                </a:lnTo>
                <a:lnTo>
                  <a:pt x="75239" y="9675"/>
                </a:lnTo>
                <a:lnTo>
                  <a:pt x="36082" y="36067"/>
                </a:lnTo>
                <a:lnTo>
                  <a:pt x="9681" y="75223"/>
                </a:lnTo>
                <a:lnTo>
                  <a:pt x="0" y="123189"/>
                </a:lnTo>
                <a:lnTo>
                  <a:pt x="0" y="615950"/>
                </a:lnTo>
                <a:lnTo>
                  <a:pt x="9681" y="663916"/>
                </a:lnTo>
                <a:lnTo>
                  <a:pt x="36082" y="703071"/>
                </a:lnTo>
                <a:lnTo>
                  <a:pt x="75239" y="729464"/>
                </a:lnTo>
                <a:lnTo>
                  <a:pt x="123190" y="739139"/>
                </a:lnTo>
                <a:lnTo>
                  <a:pt x="5210810" y="739139"/>
                </a:lnTo>
                <a:lnTo>
                  <a:pt x="5258776" y="729464"/>
                </a:lnTo>
                <a:lnTo>
                  <a:pt x="5297932" y="703071"/>
                </a:lnTo>
                <a:lnTo>
                  <a:pt x="5324324" y="663916"/>
                </a:lnTo>
                <a:lnTo>
                  <a:pt x="5334000" y="615950"/>
                </a:lnTo>
                <a:lnTo>
                  <a:pt x="5334000" y="123189"/>
                </a:lnTo>
                <a:lnTo>
                  <a:pt x="5324324" y="75223"/>
                </a:lnTo>
                <a:lnTo>
                  <a:pt x="5297932" y="36067"/>
                </a:lnTo>
                <a:lnTo>
                  <a:pt x="5258776" y="9675"/>
                </a:lnTo>
                <a:lnTo>
                  <a:pt x="5210810" y="0"/>
                </a:lnTo>
                <a:close/>
              </a:path>
            </a:pathLst>
          </a:custGeom>
          <a:solidFill>
            <a:srgbClr val="B3A1C6"/>
          </a:solidFill>
        </p:spPr>
        <p:txBody>
          <a:bodyPr wrap="square" lIns="0" tIns="0" rIns="0" bIns="0" rtlCol="0"/>
          <a:lstStyle/>
          <a:p>
            <a:endParaRPr/>
          </a:p>
        </p:txBody>
      </p:sp>
      <p:sp>
        <p:nvSpPr>
          <p:cNvPr id="10" name="object 10"/>
          <p:cNvSpPr/>
          <p:nvPr/>
        </p:nvSpPr>
        <p:spPr>
          <a:xfrm>
            <a:off x="1067561" y="2995422"/>
            <a:ext cx="5334000" cy="739140"/>
          </a:xfrm>
          <a:custGeom>
            <a:avLst/>
            <a:gdLst/>
            <a:ahLst/>
            <a:cxnLst/>
            <a:rect l="l" t="t" r="r" b="b"/>
            <a:pathLst>
              <a:path w="5334000" h="739139">
                <a:moveTo>
                  <a:pt x="0" y="123189"/>
                </a:moveTo>
                <a:lnTo>
                  <a:pt x="9681" y="75223"/>
                </a:lnTo>
                <a:lnTo>
                  <a:pt x="36082" y="36067"/>
                </a:lnTo>
                <a:lnTo>
                  <a:pt x="75239" y="9675"/>
                </a:lnTo>
                <a:lnTo>
                  <a:pt x="123190" y="0"/>
                </a:lnTo>
                <a:lnTo>
                  <a:pt x="5210810" y="0"/>
                </a:lnTo>
                <a:lnTo>
                  <a:pt x="5258776" y="9675"/>
                </a:lnTo>
                <a:lnTo>
                  <a:pt x="5297932" y="36067"/>
                </a:lnTo>
                <a:lnTo>
                  <a:pt x="5324324" y="75223"/>
                </a:lnTo>
                <a:lnTo>
                  <a:pt x="5334000" y="123189"/>
                </a:lnTo>
                <a:lnTo>
                  <a:pt x="5334000" y="615950"/>
                </a:lnTo>
                <a:lnTo>
                  <a:pt x="5324324" y="663916"/>
                </a:lnTo>
                <a:lnTo>
                  <a:pt x="5297932" y="703071"/>
                </a:lnTo>
                <a:lnTo>
                  <a:pt x="5258776" y="729464"/>
                </a:lnTo>
                <a:lnTo>
                  <a:pt x="5210810" y="739139"/>
                </a:lnTo>
                <a:lnTo>
                  <a:pt x="123190" y="739139"/>
                </a:lnTo>
                <a:lnTo>
                  <a:pt x="75239" y="729464"/>
                </a:lnTo>
                <a:lnTo>
                  <a:pt x="36082" y="703071"/>
                </a:lnTo>
                <a:lnTo>
                  <a:pt x="9681" y="663916"/>
                </a:lnTo>
                <a:lnTo>
                  <a:pt x="0" y="615950"/>
                </a:lnTo>
                <a:lnTo>
                  <a:pt x="0" y="123189"/>
                </a:lnTo>
                <a:close/>
              </a:path>
            </a:pathLst>
          </a:custGeom>
          <a:ln w="25908">
            <a:solidFill>
              <a:srgbClr val="FFFFFF"/>
            </a:solidFill>
          </a:ln>
        </p:spPr>
        <p:txBody>
          <a:bodyPr wrap="square" lIns="0" tIns="0" rIns="0" bIns="0" rtlCol="0"/>
          <a:lstStyle/>
          <a:p>
            <a:endParaRPr/>
          </a:p>
        </p:txBody>
      </p:sp>
      <p:sp>
        <p:nvSpPr>
          <p:cNvPr id="11" name="object 11"/>
          <p:cNvSpPr/>
          <p:nvPr/>
        </p:nvSpPr>
        <p:spPr>
          <a:xfrm>
            <a:off x="686562" y="4499609"/>
            <a:ext cx="7620000" cy="629920"/>
          </a:xfrm>
          <a:custGeom>
            <a:avLst/>
            <a:gdLst/>
            <a:ahLst/>
            <a:cxnLst/>
            <a:rect l="l" t="t" r="r" b="b"/>
            <a:pathLst>
              <a:path w="7620000" h="629920">
                <a:moveTo>
                  <a:pt x="0" y="629412"/>
                </a:moveTo>
                <a:lnTo>
                  <a:pt x="7620000" y="629412"/>
                </a:lnTo>
                <a:lnTo>
                  <a:pt x="7620000" y="0"/>
                </a:lnTo>
                <a:lnTo>
                  <a:pt x="0" y="0"/>
                </a:lnTo>
                <a:lnTo>
                  <a:pt x="0" y="629412"/>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686562" y="4499609"/>
            <a:ext cx="7620000" cy="629920"/>
          </a:xfrm>
          <a:custGeom>
            <a:avLst/>
            <a:gdLst/>
            <a:ahLst/>
            <a:cxnLst/>
            <a:rect l="l" t="t" r="r" b="b"/>
            <a:pathLst>
              <a:path w="7620000" h="629920">
                <a:moveTo>
                  <a:pt x="0" y="629412"/>
                </a:moveTo>
                <a:lnTo>
                  <a:pt x="7620000" y="629412"/>
                </a:lnTo>
                <a:lnTo>
                  <a:pt x="7620000" y="0"/>
                </a:lnTo>
                <a:lnTo>
                  <a:pt x="0" y="0"/>
                </a:lnTo>
                <a:lnTo>
                  <a:pt x="0" y="629412"/>
                </a:lnTo>
                <a:close/>
              </a:path>
            </a:pathLst>
          </a:custGeom>
          <a:ln w="25908">
            <a:solidFill>
              <a:srgbClr val="5F497A"/>
            </a:solidFill>
          </a:ln>
        </p:spPr>
        <p:txBody>
          <a:bodyPr wrap="square" lIns="0" tIns="0" rIns="0" bIns="0" rtlCol="0"/>
          <a:lstStyle/>
          <a:p>
            <a:endParaRPr/>
          </a:p>
        </p:txBody>
      </p:sp>
      <p:sp>
        <p:nvSpPr>
          <p:cNvPr id="13" name="object 13"/>
          <p:cNvSpPr/>
          <p:nvPr/>
        </p:nvSpPr>
        <p:spPr>
          <a:xfrm>
            <a:off x="1067561" y="4129278"/>
            <a:ext cx="5334000" cy="739140"/>
          </a:xfrm>
          <a:custGeom>
            <a:avLst/>
            <a:gdLst/>
            <a:ahLst/>
            <a:cxnLst/>
            <a:rect l="l" t="t" r="r" b="b"/>
            <a:pathLst>
              <a:path w="5334000" h="739139">
                <a:moveTo>
                  <a:pt x="5210810" y="0"/>
                </a:moveTo>
                <a:lnTo>
                  <a:pt x="123190" y="0"/>
                </a:lnTo>
                <a:lnTo>
                  <a:pt x="75239" y="9675"/>
                </a:lnTo>
                <a:lnTo>
                  <a:pt x="36082" y="36068"/>
                </a:lnTo>
                <a:lnTo>
                  <a:pt x="9681" y="75223"/>
                </a:lnTo>
                <a:lnTo>
                  <a:pt x="0" y="123190"/>
                </a:lnTo>
                <a:lnTo>
                  <a:pt x="0" y="615950"/>
                </a:lnTo>
                <a:lnTo>
                  <a:pt x="9681" y="663916"/>
                </a:lnTo>
                <a:lnTo>
                  <a:pt x="36082" y="703072"/>
                </a:lnTo>
                <a:lnTo>
                  <a:pt x="75239" y="729464"/>
                </a:lnTo>
                <a:lnTo>
                  <a:pt x="123190" y="739140"/>
                </a:lnTo>
                <a:lnTo>
                  <a:pt x="5210810" y="739140"/>
                </a:lnTo>
                <a:lnTo>
                  <a:pt x="5258776" y="729464"/>
                </a:lnTo>
                <a:lnTo>
                  <a:pt x="5297932" y="703072"/>
                </a:lnTo>
                <a:lnTo>
                  <a:pt x="5324324" y="663916"/>
                </a:lnTo>
                <a:lnTo>
                  <a:pt x="5334000" y="615950"/>
                </a:lnTo>
                <a:lnTo>
                  <a:pt x="5334000" y="123190"/>
                </a:lnTo>
                <a:lnTo>
                  <a:pt x="5324324" y="75223"/>
                </a:lnTo>
                <a:lnTo>
                  <a:pt x="5297932" y="36068"/>
                </a:lnTo>
                <a:lnTo>
                  <a:pt x="5258776" y="9675"/>
                </a:lnTo>
                <a:lnTo>
                  <a:pt x="5210810" y="0"/>
                </a:lnTo>
                <a:close/>
              </a:path>
            </a:pathLst>
          </a:custGeom>
          <a:solidFill>
            <a:srgbClr val="B3A1C6"/>
          </a:solidFill>
        </p:spPr>
        <p:txBody>
          <a:bodyPr wrap="square" lIns="0" tIns="0" rIns="0" bIns="0" rtlCol="0"/>
          <a:lstStyle/>
          <a:p>
            <a:endParaRPr/>
          </a:p>
        </p:txBody>
      </p:sp>
      <p:sp>
        <p:nvSpPr>
          <p:cNvPr id="14" name="object 14"/>
          <p:cNvSpPr/>
          <p:nvPr/>
        </p:nvSpPr>
        <p:spPr>
          <a:xfrm>
            <a:off x="1067561" y="4129278"/>
            <a:ext cx="5334000" cy="739140"/>
          </a:xfrm>
          <a:custGeom>
            <a:avLst/>
            <a:gdLst/>
            <a:ahLst/>
            <a:cxnLst/>
            <a:rect l="l" t="t" r="r" b="b"/>
            <a:pathLst>
              <a:path w="5334000" h="739139">
                <a:moveTo>
                  <a:pt x="0" y="123190"/>
                </a:moveTo>
                <a:lnTo>
                  <a:pt x="9681" y="75223"/>
                </a:lnTo>
                <a:lnTo>
                  <a:pt x="36082" y="36068"/>
                </a:lnTo>
                <a:lnTo>
                  <a:pt x="75239" y="9675"/>
                </a:lnTo>
                <a:lnTo>
                  <a:pt x="123190" y="0"/>
                </a:lnTo>
                <a:lnTo>
                  <a:pt x="5210810" y="0"/>
                </a:lnTo>
                <a:lnTo>
                  <a:pt x="5258776" y="9675"/>
                </a:lnTo>
                <a:lnTo>
                  <a:pt x="5297932" y="36068"/>
                </a:lnTo>
                <a:lnTo>
                  <a:pt x="5324324" y="75223"/>
                </a:lnTo>
                <a:lnTo>
                  <a:pt x="5334000" y="123190"/>
                </a:lnTo>
                <a:lnTo>
                  <a:pt x="5334000" y="615950"/>
                </a:lnTo>
                <a:lnTo>
                  <a:pt x="5324324" y="663916"/>
                </a:lnTo>
                <a:lnTo>
                  <a:pt x="5297932" y="703072"/>
                </a:lnTo>
                <a:lnTo>
                  <a:pt x="5258776" y="729464"/>
                </a:lnTo>
                <a:lnTo>
                  <a:pt x="5210810" y="739140"/>
                </a:lnTo>
                <a:lnTo>
                  <a:pt x="123190" y="739140"/>
                </a:lnTo>
                <a:lnTo>
                  <a:pt x="75239" y="729464"/>
                </a:lnTo>
                <a:lnTo>
                  <a:pt x="36082" y="703072"/>
                </a:lnTo>
                <a:lnTo>
                  <a:pt x="9681" y="663916"/>
                </a:lnTo>
                <a:lnTo>
                  <a:pt x="0" y="615950"/>
                </a:lnTo>
                <a:lnTo>
                  <a:pt x="0" y="123190"/>
                </a:lnTo>
                <a:close/>
              </a:path>
            </a:pathLst>
          </a:custGeom>
          <a:ln w="25908">
            <a:solidFill>
              <a:srgbClr val="FFFFFF"/>
            </a:solidFill>
          </a:ln>
        </p:spPr>
        <p:txBody>
          <a:bodyPr wrap="square" lIns="0" tIns="0" rIns="0" bIns="0" rtlCol="0"/>
          <a:lstStyle/>
          <a:p>
            <a:endParaRPr/>
          </a:p>
        </p:txBody>
      </p:sp>
      <p:sp>
        <p:nvSpPr>
          <p:cNvPr id="15" name="object 15"/>
          <p:cNvSpPr/>
          <p:nvPr/>
        </p:nvSpPr>
        <p:spPr>
          <a:xfrm>
            <a:off x="686562" y="5633465"/>
            <a:ext cx="7620000" cy="629920"/>
          </a:xfrm>
          <a:custGeom>
            <a:avLst/>
            <a:gdLst/>
            <a:ahLst/>
            <a:cxnLst/>
            <a:rect l="l" t="t" r="r" b="b"/>
            <a:pathLst>
              <a:path w="7620000" h="629920">
                <a:moveTo>
                  <a:pt x="0" y="629412"/>
                </a:moveTo>
                <a:lnTo>
                  <a:pt x="7620000" y="629412"/>
                </a:lnTo>
                <a:lnTo>
                  <a:pt x="7620000" y="0"/>
                </a:lnTo>
                <a:lnTo>
                  <a:pt x="0" y="0"/>
                </a:lnTo>
                <a:lnTo>
                  <a:pt x="0" y="629412"/>
                </a:lnTo>
                <a:close/>
              </a:path>
            </a:pathLst>
          </a:custGeom>
          <a:solidFill>
            <a:srgbClr val="FFFFFF">
              <a:alpha val="90194"/>
            </a:srgbClr>
          </a:solidFill>
        </p:spPr>
        <p:txBody>
          <a:bodyPr wrap="square" lIns="0" tIns="0" rIns="0" bIns="0" rtlCol="0"/>
          <a:lstStyle/>
          <a:p>
            <a:endParaRPr/>
          </a:p>
        </p:txBody>
      </p:sp>
      <p:sp>
        <p:nvSpPr>
          <p:cNvPr id="16" name="object 16"/>
          <p:cNvSpPr/>
          <p:nvPr/>
        </p:nvSpPr>
        <p:spPr>
          <a:xfrm>
            <a:off x="686562" y="5633465"/>
            <a:ext cx="7620000" cy="629920"/>
          </a:xfrm>
          <a:custGeom>
            <a:avLst/>
            <a:gdLst/>
            <a:ahLst/>
            <a:cxnLst/>
            <a:rect l="l" t="t" r="r" b="b"/>
            <a:pathLst>
              <a:path w="7620000" h="629920">
                <a:moveTo>
                  <a:pt x="0" y="629412"/>
                </a:moveTo>
                <a:lnTo>
                  <a:pt x="7620000" y="629412"/>
                </a:lnTo>
                <a:lnTo>
                  <a:pt x="7620000" y="0"/>
                </a:lnTo>
                <a:lnTo>
                  <a:pt x="0" y="0"/>
                </a:lnTo>
                <a:lnTo>
                  <a:pt x="0" y="629412"/>
                </a:lnTo>
                <a:close/>
              </a:path>
            </a:pathLst>
          </a:custGeom>
          <a:ln w="25908">
            <a:solidFill>
              <a:srgbClr val="5F497A"/>
            </a:solidFill>
          </a:ln>
        </p:spPr>
        <p:txBody>
          <a:bodyPr wrap="square" lIns="0" tIns="0" rIns="0" bIns="0" rtlCol="0"/>
          <a:lstStyle/>
          <a:p>
            <a:endParaRPr/>
          </a:p>
        </p:txBody>
      </p:sp>
      <p:sp>
        <p:nvSpPr>
          <p:cNvPr id="17" name="object 17"/>
          <p:cNvSpPr/>
          <p:nvPr/>
        </p:nvSpPr>
        <p:spPr>
          <a:xfrm>
            <a:off x="1067561" y="5263134"/>
            <a:ext cx="5334000" cy="739140"/>
          </a:xfrm>
          <a:custGeom>
            <a:avLst/>
            <a:gdLst/>
            <a:ahLst/>
            <a:cxnLst/>
            <a:rect l="l" t="t" r="r" b="b"/>
            <a:pathLst>
              <a:path w="5334000" h="739139">
                <a:moveTo>
                  <a:pt x="5210810" y="0"/>
                </a:moveTo>
                <a:lnTo>
                  <a:pt x="123190" y="0"/>
                </a:lnTo>
                <a:lnTo>
                  <a:pt x="75239" y="9675"/>
                </a:lnTo>
                <a:lnTo>
                  <a:pt x="36082" y="36067"/>
                </a:lnTo>
                <a:lnTo>
                  <a:pt x="9681" y="75223"/>
                </a:lnTo>
                <a:lnTo>
                  <a:pt x="0" y="123189"/>
                </a:lnTo>
                <a:lnTo>
                  <a:pt x="0" y="615949"/>
                </a:lnTo>
                <a:lnTo>
                  <a:pt x="9681" y="663900"/>
                </a:lnTo>
                <a:lnTo>
                  <a:pt x="36082" y="703057"/>
                </a:lnTo>
                <a:lnTo>
                  <a:pt x="75239" y="729458"/>
                </a:lnTo>
                <a:lnTo>
                  <a:pt x="123190" y="739139"/>
                </a:lnTo>
                <a:lnTo>
                  <a:pt x="5210810" y="739139"/>
                </a:lnTo>
                <a:lnTo>
                  <a:pt x="5258776" y="729458"/>
                </a:lnTo>
                <a:lnTo>
                  <a:pt x="5297932" y="703057"/>
                </a:lnTo>
                <a:lnTo>
                  <a:pt x="5324324" y="663900"/>
                </a:lnTo>
                <a:lnTo>
                  <a:pt x="5334000" y="615949"/>
                </a:lnTo>
                <a:lnTo>
                  <a:pt x="5334000" y="123189"/>
                </a:lnTo>
                <a:lnTo>
                  <a:pt x="5324324" y="75223"/>
                </a:lnTo>
                <a:lnTo>
                  <a:pt x="5297932" y="36067"/>
                </a:lnTo>
                <a:lnTo>
                  <a:pt x="5258776" y="9675"/>
                </a:lnTo>
                <a:lnTo>
                  <a:pt x="5210810" y="0"/>
                </a:lnTo>
                <a:close/>
              </a:path>
            </a:pathLst>
          </a:custGeom>
          <a:solidFill>
            <a:srgbClr val="B3A1C6"/>
          </a:solidFill>
        </p:spPr>
        <p:txBody>
          <a:bodyPr wrap="square" lIns="0" tIns="0" rIns="0" bIns="0" rtlCol="0"/>
          <a:lstStyle/>
          <a:p>
            <a:endParaRPr/>
          </a:p>
        </p:txBody>
      </p:sp>
      <p:sp>
        <p:nvSpPr>
          <p:cNvPr id="18" name="object 18"/>
          <p:cNvSpPr/>
          <p:nvPr/>
        </p:nvSpPr>
        <p:spPr>
          <a:xfrm>
            <a:off x="1067561" y="5263134"/>
            <a:ext cx="5334000" cy="739140"/>
          </a:xfrm>
          <a:custGeom>
            <a:avLst/>
            <a:gdLst/>
            <a:ahLst/>
            <a:cxnLst/>
            <a:rect l="l" t="t" r="r" b="b"/>
            <a:pathLst>
              <a:path w="5334000" h="739139">
                <a:moveTo>
                  <a:pt x="0" y="123189"/>
                </a:moveTo>
                <a:lnTo>
                  <a:pt x="9681" y="75223"/>
                </a:lnTo>
                <a:lnTo>
                  <a:pt x="36082" y="36067"/>
                </a:lnTo>
                <a:lnTo>
                  <a:pt x="75239" y="9675"/>
                </a:lnTo>
                <a:lnTo>
                  <a:pt x="123190" y="0"/>
                </a:lnTo>
                <a:lnTo>
                  <a:pt x="5210810" y="0"/>
                </a:lnTo>
                <a:lnTo>
                  <a:pt x="5258776" y="9675"/>
                </a:lnTo>
                <a:lnTo>
                  <a:pt x="5297932" y="36067"/>
                </a:lnTo>
                <a:lnTo>
                  <a:pt x="5324324" y="75223"/>
                </a:lnTo>
                <a:lnTo>
                  <a:pt x="5334000" y="123189"/>
                </a:lnTo>
                <a:lnTo>
                  <a:pt x="5334000" y="615949"/>
                </a:lnTo>
                <a:lnTo>
                  <a:pt x="5324324" y="663900"/>
                </a:lnTo>
                <a:lnTo>
                  <a:pt x="5297932" y="703057"/>
                </a:lnTo>
                <a:lnTo>
                  <a:pt x="5258776" y="729458"/>
                </a:lnTo>
                <a:lnTo>
                  <a:pt x="5210810" y="739139"/>
                </a:lnTo>
                <a:lnTo>
                  <a:pt x="123190" y="739139"/>
                </a:lnTo>
                <a:lnTo>
                  <a:pt x="75239" y="729458"/>
                </a:lnTo>
                <a:lnTo>
                  <a:pt x="36082" y="703057"/>
                </a:lnTo>
                <a:lnTo>
                  <a:pt x="9681" y="663900"/>
                </a:lnTo>
                <a:lnTo>
                  <a:pt x="0" y="615949"/>
                </a:lnTo>
                <a:lnTo>
                  <a:pt x="0" y="123189"/>
                </a:lnTo>
                <a:close/>
              </a:path>
            </a:pathLst>
          </a:custGeom>
          <a:ln w="25908">
            <a:solidFill>
              <a:srgbClr val="FFFFFF"/>
            </a:solidFill>
          </a:ln>
        </p:spPr>
        <p:txBody>
          <a:bodyPr wrap="square" lIns="0" tIns="0" rIns="0" bIns="0" rtlCol="0"/>
          <a:lstStyle/>
          <a:p>
            <a:endParaRPr/>
          </a:p>
        </p:txBody>
      </p:sp>
      <p:sp>
        <p:nvSpPr>
          <p:cNvPr id="19" name="object 19"/>
          <p:cNvSpPr txBox="1"/>
          <p:nvPr/>
        </p:nvSpPr>
        <p:spPr>
          <a:xfrm>
            <a:off x="1291844" y="1990089"/>
            <a:ext cx="3169285" cy="3808729"/>
          </a:xfrm>
          <a:prstGeom prst="rect">
            <a:avLst/>
          </a:prstGeom>
        </p:spPr>
        <p:txBody>
          <a:bodyPr vert="horz" wrap="square" lIns="0" tIns="12065" rIns="0" bIns="0" rtlCol="0">
            <a:spAutoFit/>
          </a:bodyPr>
          <a:lstStyle/>
          <a:p>
            <a:pPr marL="325120" indent="-312420">
              <a:lnSpc>
                <a:spcPct val="100000"/>
              </a:lnSpc>
              <a:spcBef>
                <a:spcPts val="95"/>
              </a:spcBef>
              <a:buFont typeface="Calibri"/>
              <a:buAutoNum type="arabicPeriod"/>
              <a:tabLst>
                <a:tab pos="325120" algn="l"/>
              </a:tabLst>
            </a:pPr>
            <a:r>
              <a:rPr sz="2500" spc="-5" dirty="0">
                <a:solidFill>
                  <a:srgbClr val="FFFFFF"/>
                </a:solidFill>
                <a:latin typeface="Berlin Sans FB"/>
                <a:cs typeface="Berlin Sans FB"/>
              </a:rPr>
              <a:t>Objectives</a:t>
            </a:r>
            <a:endParaRPr sz="2500">
              <a:latin typeface="Berlin Sans FB"/>
              <a:cs typeface="Berlin Sans FB"/>
            </a:endParaRPr>
          </a:p>
          <a:p>
            <a:pPr>
              <a:lnSpc>
                <a:spcPct val="100000"/>
              </a:lnSpc>
              <a:buClr>
                <a:srgbClr val="FFFFFF"/>
              </a:buClr>
              <a:buFont typeface="Calibri"/>
              <a:buAutoNum type="arabicPeriod"/>
            </a:pPr>
            <a:endParaRPr sz="2800">
              <a:latin typeface="Times New Roman"/>
              <a:cs typeface="Times New Roman"/>
            </a:endParaRPr>
          </a:p>
          <a:p>
            <a:pPr>
              <a:lnSpc>
                <a:spcPct val="100000"/>
              </a:lnSpc>
              <a:spcBef>
                <a:spcPts val="10"/>
              </a:spcBef>
              <a:buClr>
                <a:srgbClr val="FFFFFF"/>
              </a:buClr>
              <a:buFont typeface="Calibri"/>
              <a:buAutoNum type="arabicPeriod"/>
            </a:pPr>
            <a:endParaRPr sz="2350">
              <a:latin typeface="Times New Roman"/>
              <a:cs typeface="Times New Roman"/>
            </a:endParaRPr>
          </a:p>
          <a:p>
            <a:pPr marL="325120" indent="-312420">
              <a:lnSpc>
                <a:spcPct val="100000"/>
              </a:lnSpc>
              <a:buFont typeface="Calibri"/>
              <a:buAutoNum type="arabicPeriod"/>
              <a:tabLst>
                <a:tab pos="325120" algn="l"/>
              </a:tabLst>
            </a:pPr>
            <a:r>
              <a:rPr sz="2500" spc="-5" dirty="0">
                <a:solidFill>
                  <a:srgbClr val="FFFFFF"/>
                </a:solidFill>
                <a:latin typeface="Berlin Sans FB"/>
                <a:cs typeface="Berlin Sans FB"/>
              </a:rPr>
              <a:t>Typical</a:t>
            </a:r>
            <a:r>
              <a:rPr sz="2500" spc="-45" dirty="0">
                <a:solidFill>
                  <a:srgbClr val="FFFFFF"/>
                </a:solidFill>
                <a:latin typeface="Berlin Sans FB"/>
                <a:cs typeface="Berlin Sans FB"/>
              </a:rPr>
              <a:t> </a:t>
            </a:r>
            <a:r>
              <a:rPr sz="2500" spc="-5" dirty="0">
                <a:solidFill>
                  <a:srgbClr val="FFFFFF"/>
                </a:solidFill>
                <a:latin typeface="Berlin Sans FB"/>
                <a:cs typeface="Berlin Sans FB"/>
              </a:rPr>
              <a:t>measurement</a:t>
            </a:r>
            <a:endParaRPr sz="2500">
              <a:latin typeface="Berlin Sans FB"/>
              <a:cs typeface="Berlin Sans FB"/>
            </a:endParaRPr>
          </a:p>
          <a:p>
            <a:pPr>
              <a:lnSpc>
                <a:spcPct val="100000"/>
              </a:lnSpc>
              <a:buClr>
                <a:srgbClr val="FFFFFF"/>
              </a:buClr>
              <a:buFont typeface="Calibri"/>
              <a:buAutoNum type="arabicPeriod"/>
            </a:pPr>
            <a:endParaRPr sz="2800">
              <a:latin typeface="Times New Roman"/>
              <a:cs typeface="Times New Roman"/>
            </a:endParaRPr>
          </a:p>
          <a:p>
            <a:pPr>
              <a:lnSpc>
                <a:spcPct val="100000"/>
              </a:lnSpc>
              <a:spcBef>
                <a:spcPts val="5"/>
              </a:spcBef>
              <a:buClr>
                <a:srgbClr val="FFFFFF"/>
              </a:buClr>
              <a:buFont typeface="Calibri"/>
              <a:buAutoNum type="arabicPeriod"/>
            </a:pPr>
            <a:endParaRPr sz="2350">
              <a:latin typeface="Times New Roman"/>
              <a:cs typeface="Times New Roman"/>
            </a:endParaRPr>
          </a:p>
          <a:p>
            <a:pPr marL="325120" indent="-312420">
              <a:lnSpc>
                <a:spcPct val="100000"/>
              </a:lnSpc>
              <a:buFont typeface="Calibri"/>
              <a:buAutoNum type="arabicPeriod"/>
              <a:tabLst>
                <a:tab pos="325120" algn="l"/>
              </a:tabLst>
            </a:pPr>
            <a:r>
              <a:rPr sz="2500" spc="-5" dirty="0">
                <a:solidFill>
                  <a:srgbClr val="FFFFFF"/>
                </a:solidFill>
                <a:latin typeface="Berlin Sans FB"/>
                <a:cs typeface="Berlin Sans FB"/>
              </a:rPr>
              <a:t>Criteria</a:t>
            </a:r>
            <a:endParaRPr sz="2500">
              <a:latin typeface="Berlin Sans FB"/>
              <a:cs typeface="Berlin Sans FB"/>
            </a:endParaRPr>
          </a:p>
          <a:p>
            <a:pPr>
              <a:lnSpc>
                <a:spcPct val="100000"/>
              </a:lnSpc>
              <a:buClr>
                <a:srgbClr val="FFFFFF"/>
              </a:buClr>
              <a:buFont typeface="Calibri"/>
              <a:buAutoNum type="arabicPeriod"/>
            </a:pPr>
            <a:endParaRPr sz="2800">
              <a:latin typeface="Times New Roman"/>
              <a:cs typeface="Times New Roman"/>
            </a:endParaRPr>
          </a:p>
          <a:p>
            <a:pPr>
              <a:lnSpc>
                <a:spcPct val="100000"/>
              </a:lnSpc>
              <a:spcBef>
                <a:spcPts val="10"/>
              </a:spcBef>
              <a:buClr>
                <a:srgbClr val="FFFFFF"/>
              </a:buClr>
              <a:buFont typeface="Calibri"/>
              <a:buAutoNum type="arabicPeriod"/>
            </a:pPr>
            <a:endParaRPr sz="2350">
              <a:latin typeface="Times New Roman"/>
              <a:cs typeface="Times New Roman"/>
            </a:endParaRPr>
          </a:p>
          <a:p>
            <a:pPr marL="325120" indent="-312420">
              <a:lnSpc>
                <a:spcPct val="100000"/>
              </a:lnSpc>
              <a:buFont typeface="Calibri"/>
              <a:buAutoNum type="arabicPeriod"/>
              <a:tabLst>
                <a:tab pos="325120" algn="l"/>
              </a:tabLst>
            </a:pPr>
            <a:r>
              <a:rPr sz="2500" spc="-10" dirty="0">
                <a:solidFill>
                  <a:srgbClr val="FFFFFF"/>
                </a:solidFill>
                <a:latin typeface="Berlin Sans FB"/>
                <a:cs typeface="Berlin Sans FB"/>
              </a:rPr>
              <a:t>Characteristics</a:t>
            </a:r>
            <a:endParaRPr sz="2500">
              <a:latin typeface="Berlin Sans FB"/>
              <a:cs typeface="Berlin Sans F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07594"/>
            <a:ext cx="8072755" cy="5793740"/>
          </a:xfrm>
          <a:prstGeom prst="rect">
            <a:avLst/>
          </a:prstGeom>
        </p:spPr>
        <p:txBody>
          <a:bodyPr vert="horz" wrap="square" lIns="0" tIns="60960" rIns="0" bIns="0" rtlCol="0">
            <a:spAutoFit/>
          </a:bodyPr>
          <a:lstStyle/>
          <a:p>
            <a:pPr marL="12700">
              <a:lnSpc>
                <a:spcPct val="100000"/>
              </a:lnSpc>
              <a:spcBef>
                <a:spcPts val="480"/>
              </a:spcBef>
              <a:tabLst>
                <a:tab pos="527685" algn="l"/>
              </a:tabLst>
            </a:pPr>
            <a:r>
              <a:rPr sz="3000" b="1" dirty="0">
                <a:solidFill>
                  <a:srgbClr val="404040"/>
                </a:solidFill>
                <a:latin typeface="Berlin Sans FB"/>
                <a:cs typeface="Berlin Sans FB"/>
              </a:rPr>
              <a:t>1.	</a:t>
            </a:r>
            <a:r>
              <a:rPr sz="3000" b="1" spc="-5" dirty="0">
                <a:solidFill>
                  <a:srgbClr val="404040"/>
                </a:solidFill>
                <a:latin typeface="Berlin Sans FB"/>
                <a:cs typeface="Berlin Sans FB"/>
              </a:rPr>
              <a:t>Objectives</a:t>
            </a:r>
            <a:endParaRPr sz="3000">
              <a:latin typeface="Berlin Sans FB"/>
              <a:cs typeface="Berlin Sans FB"/>
            </a:endParaRPr>
          </a:p>
          <a:p>
            <a:pPr marL="527685" marR="5080" indent="-515620">
              <a:lnSpc>
                <a:spcPts val="3240"/>
              </a:lnSpc>
              <a:spcBef>
                <a:spcPts val="795"/>
              </a:spcBef>
              <a:tabLst>
                <a:tab pos="527685" algn="l"/>
              </a:tabLst>
            </a:pPr>
            <a:r>
              <a:rPr sz="3000" dirty="0">
                <a:solidFill>
                  <a:srgbClr val="404040"/>
                </a:solidFill>
                <a:latin typeface="Berlin Sans FB"/>
                <a:cs typeface="Berlin Sans FB"/>
              </a:rPr>
              <a:t>-	</a:t>
            </a:r>
            <a:r>
              <a:rPr sz="3000" spc="-5" dirty="0">
                <a:solidFill>
                  <a:srgbClr val="404040"/>
                </a:solidFill>
                <a:latin typeface="Berlin Sans FB"/>
                <a:cs typeface="Berlin Sans FB"/>
              </a:rPr>
              <a:t>Performance </a:t>
            </a:r>
            <a:r>
              <a:rPr sz="3000" dirty="0">
                <a:solidFill>
                  <a:srgbClr val="404040"/>
                </a:solidFill>
                <a:latin typeface="Berlin Sans FB"/>
                <a:cs typeface="Berlin Sans FB"/>
              </a:rPr>
              <a:t>measurements as used </a:t>
            </a:r>
            <a:r>
              <a:rPr sz="3000" spc="-5" dirty="0">
                <a:solidFill>
                  <a:srgbClr val="404040"/>
                </a:solidFill>
                <a:latin typeface="Berlin Sans FB"/>
                <a:cs typeface="Berlin Sans FB"/>
              </a:rPr>
              <a:t>to </a:t>
            </a:r>
            <a:r>
              <a:rPr sz="3000" spc="-10" dirty="0">
                <a:solidFill>
                  <a:srgbClr val="404040"/>
                </a:solidFill>
                <a:latin typeface="Berlin Sans FB"/>
                <a:cs typeface="Berlin Sans FB"/>
              </a:rPr>
              <a:t>achieve  </a:t>
            </a:r>
            <a:r>
              <a:rPr sz="3000" dirty="0">
                <a:solidFill>
                  <a:srgbClr val="404040"/>
                </a:solidFill>
                <a:latin typeface="Berlin Sans FB"/>
                <a:cs typeface="Berlin Sans FB"/>
              </a:rPr>
              <a:t>one or more of the following six</a:t>
            </a:r>
            <a:r>
              <a:rPr sz="3000" spc="10" dirty="0">
                <a:solidFill>
                  <a:srgbClr val="404040"/>
                </a:solidFill>
                <a:latin typeface="Berlin Sans FB"/>
                <a:cs typeface="Berlin Sans FB"/>
              </a:rPr>
              <a:t> </a:t>
            </a:r>
            <a:r>
              <a:rPr sz="3000" spc="-5" dirty="0">
                <a:solidFill>
                  <a:srgbClr val="404040"/>
                </a:solidFill>
                <a:latin typeface="Berlin Sans FB"/>
                <a:cs typeface="Berlin Sans FB"/>
              </a:rPr>
              <a:t>objectives:</a:t>
            </a:r>
            <a:endParaRPr sz="3000">
              <a:latin typeface="Berlin Sans FB"/>
              <a:cs typeface="Berlin Sans FB"/>
            </a:endParaRPr>
          </a:p>
          <a:p>
            <a:pPr>
              <a:lnSpc>
                <a:spcPct val="100000"/>
              </a:lnSpc>
              <a:spcBef>
                <a:spcPts val="20"/>
              </a:spcBef>
            </a:pPr>
            <a:endParaRPr sz="3700">
              <a:latin typeface="Times New Roman"/>
              <a:cs typeface="Times New Roman"/>
            </a:endParaRPr>
          </a:p>
          <a:p>
            <a:pPr marL="527685" indent="-515620">
              <a:lnSpc>
                <a:spcPct val="100000"/>
              </a:lnSpc>
              <a:buAutoNum type="alphaLcPeriod"/>
              <a:tabLst>
                <a:tab pos="527685" algn="l"/>
                <a:tab pos="528320" algn="l"/>
              </a:tabLst>
            </a:pPr>
            <a:r>
              <a:rPr sz="3000" spc="-5" dirty="0">
                <a:solidFill>
                  <a:srgbClr val="404040"/>
                </a:solidFill>
                <a:latin typeface="Berlin Sans FB"/>
                <a:cs typeface="Berlin Sans FB"/>
              </a:rPr>
              <a:t>Establish </a:t>
            </a:r>
            <a:r>
              <a:rPr sz="3000" dirty="0">
                <a:solidFill>
                  <a:srgbClr val="404040"/>
                </a:solidFill>
                <a:latin typeface="Berlin Sans FB"/>
                <a:cs typeface="Berlin Sans FB"/>
              </a:rPr>
              <a:t>baseline measures and </a:t>
            </a:r>
            <a:r>
              <a:rPr sz="3000" spc="-10" dirty="0">
                <a:solidFill>
                  <a:srgbClr val="404040"/>
                </a:solidFill>
                <a:latin typeface="Berlin Sans FB"/>
                <a:cs typeface="Berlin Sans FB"/>
              </a:rPr>
              <a:t>reveal</a:t>
            </a:r>
            <a:r>
              <a:rPr sz="3000" spc="5" dirty="0">
                <a:solidFill>
                  <a:srgbClr val="404040"/>
                </a:solidFill>
                <a:latin typeface="Berlin Sans FB"/>
                <a:cs typeface="Berlin Sans FB"/>
              </a:rPr>
              <a:t> </a:t>
            </a:r>
            <a:r>
              <a:rPr sz="3000" spc="-5" dirty="0">
                <a:solidFill>
                  <a:srgbClr val="404040"/>
                </a:solidFill>
                <a:latin typeface="Berlin Sans FB"/>
                <a:cs typeface="Berlin Sans FB"/>
              </a:rPr>
              <a:t>trends</a:t>
            </a:r>
            <a:endParaRPr sz="3000">
              <a:latin typeface="Berlin Sans FB"/>
              <a:cs typeface="Berlin Sans FB"/>
            </a:endParaRPr>
          </a:p>
          <a:p>
            <a:pPr marL="527685" marR="1577975" indent="-515620">
              <a:lnSpc>
                <a:spcPts val="3240"/>
              </a:lnSpc>
              <a:spcBef>
                <a:spcPts val="770"/>
              </a:spcBef>
              <a:buAutoNum type="alphaLcPeriod"/>
              <a:tabLst>
                <a:tab pos="527685" algn="l"/>
                <a:tab pos="528320" algn="l"/>
              </a:tabLst>
            </a:pPr>
            <a:r>
              <a:rPr sz="3000" spc="-5" dirty="0">
                <a:solidFill>
                  <a:srgbClr val="404040"/>
                </a:solidFill>
                <a:latin typeface="Berlin Sans FB"/>
                <a:cs typeface="Berlin Sans FB"/>
              </a:rPr>
              <a:t>Determine which processes need </a:t>
            </a:r>
            <a:r>
              <a:rPr sz="3000" dirty="0">
                <a:solidFill>
                  <a:srgbClr val="404040"/>
                </a:solidFill>
                <a:latin typeface="Berlin Sans FB"/>
                <a:cs typeface="Berlin Sans FB"/>
              </a:rPr>
              <a:t>to be  </a:t>
            </a:r>
            <a:r>
              <a:rPr sz="3000" spc="-5" dirty="0">
                <a:solidFill>
                  <a:srgbClr val="404040"/>
                </a:solidFill>
                <a:latin typeface="Berlin Sans FB"/>
                <a:cs typeface="Berlin Sans FB"/>
              </a:rPr>
              <a:t>improved</a:t>
            </a:r>
            <a:endParaRPr sz="3000">
              <a:latin typeface="Berlin Sans FB"/>
              <a:cs typeface="Berlin Sans FB"/>
            </a:endParaRPr>
          </a:p>
          <a:p>
            <a:pPr marL="527685" indent="-515620">
              <a:lnSpc>
                <a:spcPct val="100000"/>
              </a:lnSpc>
              <a:spcBef>
                <a:spcPts val="310"/>
              </a:spcBef>
              <a:buAutoNum type="alphaLcPeriod"/>
              <a:tabLst>
                <a:tab pos="527685" algn="l"/>
                <a:tab pos="528320" algn="l"/>
              </a:tabLst>
            </a:pPr>
            <a:r>
              <a:rPr sz="3000" dirty="0">
                <a:solidFill>
                  <a:srgbClr val="404040"/>
                </a:solidFill>
                <a:latin typeface="Berlin Sans FB"/>
                <a:cs typeface="Berlin Sans FB"/>
              </a:rPr>
              <a:t>Indicate </a:t>
            </a:r>
            <a:r>
              <a:rPr sz="3000" spc="-5" dirty="0">
                <a:solidFill>
                  <a:srgbClr val="404040"/>
                </a:solidFill>
                <a:latin typeface="Berlin Sans FB"/>
                <a:cs typeface="Berlin Sans FB"/>
              </a:rPr>
              <a:t>process gains </a:t>
            </a:r>
            <a:r>
              <a:rPr sz="3000" dirty="0">
                <a:solidFill>
                  <a:srgbClr val="404040"/>
                </a:solidFill>
                <a:latin typeface="Berlin Sans FB"/>
                <a:cs typeface="Berlin Sans FB"/>
              </a:rPr>
              <a:t>and</a:t>
            </a:r>
            <a:r>
              <a:rPr sz="3000" spc="15" dirty="0">
                <a:solidFill>
                  <a:srgbClr val="404040"/>
                </a:solidFill>
                <a:latin typeface="Berlin Sans FB"/>
                <a:cs typeface="Berlin Sans FB"/>
              </a:rPr>
              <a:t> </a:t>
            </a:r>
            <a:r>
              <a:rPr sz="3000" spc="-5" dirty="0">
                <a:solidFill>
                  <a:srgbClr val="404040"/>
                </a:solidFill>
                <a:latin typeface="Berlin Sans FB"/>
                <a:cs typeface="Berlin Sans FB"/>
              </a:rPr>
              <a:t>losses</a:t>
            </a:r>
            <a:endParaRPr sz="3000">
              <a:latin typeface="Berlin Sans FB"/>
              <a:cs typeface="Berlin Sans FB"/>
            </a:endParaRPr>
          </a:p>
          <a:p>
            <a:pPr marL="527685" indent="-515620">
              <a:lnSpc>
                <a:spcPct val="100000"/>
              </a:lnSpc>
              <a:spcBef>
                <a:spcPts val="360"/>
              </a:spcBef>
              <a:buAutoNum type="alphaLcPeriod"/>
              <a:tabLst>
                <a:tab pos="527685" algn="l"/>
                <a:tab pos="528320" algn="l"/>
              </a:tabLst>
            </a:pPr>
            <a:r>
              <a:rPr sz="3000" dirty="0">
                <a:solidFill>
                  <a:srgbClr val="404040"/>
                </a:solidFill>
                <a:latin typeface="Berlin Sans FB"/>
                <a:cs typeface="Berlin Sans FB"/>
              </a:rPr>
              <a:t>Compare </a:t>
            </a:r>
            <a:r>
              <a:rPr sz="3000" spc="-5" dirty="0">
                <a:solidFill>
                  <a:srgbClr val="404040"/>
                </a:solidFill>
                <a:latin typeface="Berlin Sans FB"/>
                <a:cs typeface="Berlin Sans FB"/>
              </a:rPr>
              <a:t>goals with actual</a:t>
            </a:r>
            <a:r>
              <a:rPr sz="3000" spc="-15" dirty="0">
                <a:solidFill>
                  <a:srgbClr val="404040"/>
                </a:solidFill>
                <a:latin typeface="Berlin Sans FB"/>
                <a:cs typeface="Berlin Sans FB"/>
              </a:rPr>
              <a:t> </a:t>
            </a:r>
            <a:r>
              <a:rPr sz="3000" spc="-5" dirty="0">
                <a:solidFill>
                  <a:srgbClr val="404040"/>
                </a:solidFill>
                <a:latin typeface="Berlin Sans FB"/>
                <a:cs typeface="Berlin Sans FB"/>
              </a:rPr>
              <a:t>performance</a:t>
            </a:r>
            <a:endParaRPr sz="3000">
              <a:latin typeface="Berlin Sans FB"/>
              <a:cs typeface="Berlin Sans FB"/>
            </a:endParaRPr>
          </a:p>
          <a:p>
            <a:pPr marL="527685" marR="522605" indent="-515620">
              <a:lnSpc>
                <a:spcPts val="3240"/>
              </a:lnSpc>
              <a:spcBef>
                <a:spcPts val="770"/>
              </a:spcBef>
              <a:buAutoNum type="alphaLcPeriod"/>
              <a:tabLst>
                <a:tab pos="527685" algn="l"/>
                <a:tab pos="528320" algn="l"/>
              </a:tabLst>
            </a:pPr>
            <a:r>
              <a:rPr sz="3000" dirty="0">
                <a:solidFill>
                  <a:srgbClr val="404040"/>
                </a:solidFill>
                <a:latin typeface="Berlin Sans FB"/>
                <a:cs typeface="Berlin Sans FB"/>
              </a:rPr>
              <a:t>provide </a:t>
            </a:r>
            <a:r>
              <a:rPr sz="3000" spc="-5" dirty="0">
                <a:solidFill>
                  <a:srgbClr val="404040"/>
                </a:solidFill>
                <a:latin typeface="Berlin Sans FB"/>
                <a:cs typeface="Berlin Sans FB"/>
              </a:rPr>
              <a:t>information </a:t>
            </a:r>
            <a:r>
              <a:rPr sz="3000" dirty="0">
                <a:solidFill>
                  <a:srgbClr val="404040"/>
                </a:solidFill>
                <a:latin typeface="Berlin Sans FB"/>
                <a:cs typeface="Berlin Sans FB"/>
              </a:rPr>
              <a:t>for </a:t>
            </a:r>
            <a:r>
              <a:rPr sz="3000" spc="-5" dirty="0">
                <a:solidFill>
                  <a:srgbClr val="404040"/>
                </a:solidFill>
                <a:latin typeface="Berlin Sans FB"/>
                <a:cs typeface="Berlin Sans FB"/>
              </a:rPr>
              <a:t>individual and </a:t>
            </a:r>
            <a:r>
              <a:rPr sz="3000" spc="-10" dirty="0">
                <a:solidFill>
                  <a:srgbClr val="404040"/>
                </a:solidFill>
                <a:latin typeface="Berlin Sans FB"/>
                <a:cs typeface="Berlin Sans FB"/>
              </a:rPr>
              <a:t>team  </a:t>
            </a:r>
            <a:r>
              <a:rPr sz="3000" spc="-5" dirty="0">
                <a:solidFill>
                  <a:srgbClr val="404040"/>
                </a:solidFill>
                <a:latin typeface="Berlin Sans FB"/>
                <a:cs typeface="Berlin Sans FB"/>
              </a:rPr>
              <a:t>evaluation</a:t>
            </a:r>
            <a:endParaRPr sz="3000">
              <a:latin typeface="Berlin Sans FB"/>
              <a:cs typeface="Berlin Sans FB"/>
            </a:endParaRPr>
          </a:p>
          <a:p>
            <a:pPr marL="527685" indent="-515620">
              <a:lnSpc>
                <a:spcPct val="100000"/>
              </a:lnSpc>
              <a:spcBef>
                <a:spcPts val="315"/>
              </a:spcBef>
              <a:buAutoNum type="alphaLcPeriod"/>
              <a:tabLst>
                <a:tab pos="527685" algn="l"/>
                <a:tab pos="528320" algn="l"/>
              </a:tabLst>
            </a:pPr>
            <a:r>
              <a:rPr sz="3000" dirty="0">
                <a:solidFill>
                  <a:srgbClr val="404040"/>
                </a:solidFill>
                <a:latin typeface="Berlin Sans FB"/>
                <a:cs typeface="Berlin Sans FB"/>
              </a:rPr>
              <a:t>Manage </a:t>
            </a:r>
            <a:r>
              <a:rPr sz="3000" spc="-5" dirty="0">
                <a:solidFill>
                  <a:srgbClr val="404040"/>
                </a:solidFill>
                <a:latin typeface="Berlin Sans FB"/>
                <a:cs typeface="Berlin Sans FB"/>
              </a:rPr>
              <a:t>by </a:t>
            </a:r>
            <a:r>
              <a:rPr sz="3000" dirty="0">
                <a:solidFill>
                  <a:srgbClr val="404040"/>
                </a:solidFill>
                <a:latin typeface="Berlin Sans FB"/>
                <a:cs typeface="Berlin Sans FB"/>
              </a:rPr>
              <a:t>fact rather than </a:t>
            </a:r>
            <a:r>
              <a:rPr sz="3000" spc="-5" dirty="0">
                <a:solidFill>
                  <a:srgbClr val="404040"/>
                </a:solidFill>
                <a:latin typeface="Berlin Sans FB"/>
                <a:cs typeface="Berlin Sans FB"/>
              </a:rPr>
              <a:t>gut</a:t>
            </a:r>
            <a:r>
              <a:rPr sz="3000" spc="-25" dirty="0">
                <a:solidFill>
                  <a:srgbClr val="404040"/>
                </a:solidFill>
                <a:latin typeface="Berlin Sans FB"/>
                <a:cs typeface="Berlin Sans FB"/>
              </a:rPr>
              <a:t> </a:t>
            </a:r>
            <a:r>
              <a:rPr sz="3000" spc="-10" dirty="0">
                <a:solidFill>
                  <a:srgbClr val="404040"/>
                </a:solidFill>
                <a:latin typeface="Berlin Sans FB"/>
                <a:cs typeface="Berlin Sans FB"/>
              </a:rPr>
              <a:t>felling</a:t>
            </a:r>
            <a:endParaRPr sz="3000">
              <a:latin typeface="Berlin Sans FB"/>
              <a:cs typeface="Berlin Sans FB"/>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2295</Words>
  <Application>Microsoft Office PowerPoint</Application>
  <PresentationFormat>On-screen Show (4:3)</PresentationFormat>
  <Paragraphs>311</Paragraphs>
  <Slides>52</Slides>
  <Notes>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Performance Measures (PM)</vt:lpstr>
      <vt:lpstr>Performance Measures (PM)</vt:lpstr>
      <vt:lpstr>Performance measures let us know:</vt:lpstr>
      <vt:lpstr>Slide 5</vt:lpstr>
      <vt:lpstr>Slide 6</vt:lpstr>
      <vt:lpstr>Slide 7</vt:lpstr>
      <vt:lpstr>Essential Elements of Performance  Measures (by Ray F. Boedecker)</vt:lpstr>
      <vt:lpstr>Slide 9</vt:lpstr>
      <vt:lpstr>Slide 10</vt:lpstr>
      <vt:lpstr>Typical Measurement</vt:lpstr>
      <vt:lpstr>2. Customer</vt:lpstr>
      <vt:lpstr>4. Research and Development</vt:lpstr>
      <vt:lpstr>6. Marketing/Sales</vt:lpstr>
      <vt:lpstr>Slide 15</vt:lpstr>
      <vt:lpstr>Slide 16</vt:lpstr>
      <vt:lpstr>Slide 17</vt:lpstr>
      <vt:lpstr>Slide 18</vt:lpstr>
      <vt:lpstr>Slide 19</vt:lpstr>
      <vt:lpstr>Why do we need to measure?</vt:lpstr>
      <vt:lpstr>Slide 21</vt:lpstr>
      <vt:lpstr>Benefits of Measurement</vt:lpstr>
      <vt:lpstr>Slide 23</vt:lpstr>
      <vt:lpstr>Slide 24</vt:lpstr>
      <vt:lpstr>PERFORMANCE MEASURE PRESENTATION</vt:lpstr>
      <vt:lpstr>Time series</vt:lpstr>
      <vt:lpstr>Slide 27</vt:lpstr>
      <vt:lpstr>Examples:</vt:lpstr>
      <vt:lpstr>Sales and earnings of a company from year 1985 to 1990</vt:lpstr>
      <vt:lpstr> QUALITY COSTS</vt:lpstr>
      <vt:lpstr>QUALITY COST CATEGORIES</vt:lpstr>
      <vt:lpstr>COLLECTION AND REPORTING</vt:lpstr>
      <vt:lpstr>ANALYSIS</vt:lpstr>
      <vt:lpstr>OPTIMIZING COSTS</vt:lpstr>
      <vt:lpstr>QUALITY IMPROVEMENT STRATEGY</vt:lpstr>
      <vt:lpstr>Malcolm Baldrige National Quality  Award (MBNQA)</vt:lpstr>
      <vt:lpstr>Slide 37</vt:lpstr>
      <vt:lpstr>Slide 38</vt:lpstr>
      <vt:lpstr>Slide 39</vt:lpstr>
      <vt:lpstr>1. Leadership (120pts)</vt:lpstr>
      <vt:lpstr>2. Strategic Planning (85 pts)</vt:lpstr>
      <vt:lpstr>3. Customer Focus (85 pts)</vt:lpstr>
      <vt:lpstr>4. Measurement, Analysis and  Knowledge Management (90 pts)</vt:lpstr>
      <vt:lpstr>5. Workforce Focus (85 pts)</vt:lpstr>
      <vt:lpstr>6. Process Management (85 pts)</vt:lpstr>
      <vt:lpstr>7. Results (450 pts)</vt:lpstr>
      <vt:lpstr>Balanced Scorecard</vt:lpstr>
      <vt:lpstr>Slide 48</vt:lpstr>
      <vt:lpstr>Objectives, Measures, Targets, and Initiatives</vt:lpstr>
      <vt:lpstr>Balanced scorecard template</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HAIER</dc:creator>
  <cp:lastModifiedBy>HAIER</cp:lastModifiedBy>
  <cp:revision>13</cp:revision>
  <dcterms:created xsi:type="dcterms:W3CDTF">2020-04-07T09:55:39Z</dcterms:created>
  <dcterms:modified xsi:type="dcterms:W3CDTF">2020-04-07T14:22:07Z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2014-03-13T00:00:00Z</vt:filetime>
  </property>
  <property fmtid="{D5CDD505-2E9C-101B-9397-08002B2CF9AE}" pid="3" name="Creator">
    <vt:lpwstr>Microsoft® PowerPoint® 2013</vt:lpwstr>
  </property>
  <property fmtid="{D5CDD505-2E9C-101B-9397-08002B2CF9AE}" pid="4" name="LastSaved">
    <vt:filetime>2020-04-07T00:00:00Z</vt:filetime>
  </property>
</Properties>
</file>