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sldIdLst>
    <p:sldId id="305" r:id="rId2"/>
    <p:sldId id="257" r:id="rId3"/>
    <p:sldId id="258" r:id="rId4"/>
    <p:sldId id="259" r:id="rId5"/>
    <p:sldId id="260" r:id="rId6"/>
    <p:sldId id="306" r:id="rId7"/>
    <p:sldId id="261" r:id="rId8"/>
    <p:sldId id="262" r:id="rId9"/>
    <p:sldId id="263" r:id="rId10"/>
    <p:sldId id="264" r:id="rId11"/>
    <p:sldId id="265" r:id="rId12"/>
    <p:sldId id="266" r:id="rId13"/>
    <p:sldId id="267" r:id="rId14"/>
    <p:sldId id="269" r:id="rId15"/>
    <p:sldId id="270" r:id="rId16"/>
    <p:sldId id="271" r:id="rId17"/>
    <p:sldId id="307" r:id="rId18"/>
    <p:sldId id="308"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4D8018-F6A8-4D51-9D43-C2C266711E24}">
          <p14:sldIdLst>
            <p14:sldId id="305"/>
            <p14:sldId id="257"/>
            <p14:sldId id="258"/>
            <p14:sldId id="259"/>
            <p14:sldId id="260"/>
            <p14:sldId id="306"/>
            <p14:sldId id="261"/>
            <p14:sldId id="262"/>
            <p14:sldId id="263"/>
            <p14:sldId id="264"/>
            <p14:sldId id="265"/>
            <p14:sldId id="266"/>
            <p14:sldId id="267"/>
            <p14:sldId id="269"/>
            <p14:sldId id="270"/>
            <p14:sldId id="271"/>
            <p14:sldId id="307"/>
            <p14:sldId id="308"/>
            <p14:sldId id="272"/>
            <p14:sldId id="273"/>
            <p14:sldId id="274"/>
            <p14:sldId id="275"/>
            <p14:sldId id="276"/>
            <p14:sldId id="277"/>
            <p14:sldId id="278"/>
            <p14:sldId id="279"/>
            <p14:sldId id="280"/>
            <p14:sldId id="281"/>
            <p14:sldId id="282"/>
            <p14:sldId id="283"/>
            <p14:sldId id="284"/>
          </p14:sldIdLst>
        </p14:section>
        <p14:section name="Untitled Section" id="{E0197D59-8AFA-41CE-9DFD-1AF59484BBCD}">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100" d="100"/>
          <a:sy n="100" d="100"/>
        </p:scale>
        <p:origin x="-1668"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07AB40B-8310-4A39-9255-001743A4B8BA}" type="datetimeFigureOut">
              <a:rPr lang="en-US" smtClean="0"/>
              <a:t>11/16/2020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0D420C2-D57C-4CF4-8C2F-D6B4774A9349}"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7AB40B-8310-4A39-9255-001743A4B8BA}"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7AB40B-8310-4A39-9255-001743A4B8BA}"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7AB40B-8310-4A39-9255-001743A4B8BA}"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07AB40B-8310-4A39-9255-001743A4B8BA}"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0D420C2-D57C-4CF4-8C2F-D6B4774A934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7AB40B-8310-4A39-9255-001743A4B8BA}" type="datetimeFigureOut">
              <a:rPr lang="en-US" smtClean="0"/>
              <a:t>11/16/2020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07AB40B-8310-4A39-9255-001743A4B8BA}" type="datetimeFigureOut">
              <a:rPr lang="en-US" smtClean="0"/>
              <a:t>11/16/2020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7AB40B-8310-4A39-9255-001743A4B8BA}" type="datetimeFigureOut">
              <a:rPr lang="en-US" smtClean="0"/>
              <a:t>11/16/2020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AB40B-8310-4A39-9255-001743A4B8BA}" type="datetimeFigureOut">
              <a:rPr lang="en-US" smtClean="0"/>
              <a:t>11/16/2020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7AB40B-8310-4A39-9255-001743A4B8BA}" type="datetimeFigureOut">
              <a:rPr lang="en-US" smtClean="0"/>
              <a:t>11/16/2020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7AB40B-8310-4A39-9255-001743A4B8BA}" type="datetimeFigureOut">
              <a:rPr lang="en-US" smtClean="0"/>
              <a:t>11/16/2020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07AB40B-8310-4A39-9255-001743A4B8BA}" type="datetimeFigureOut">
              <a:rPr lang="en-US" smtClean="0"/>
              <a:t>11/16/2020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0D420C2-D57C-4CF4-8C2F-D6B4774A934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Social_group" TargetMode="External"/><Relationship Id="rId7" Type="http://schemas.openxmlformats.org/officeDocument/2006/relationships/hyperlink" Target="https://en.wikipedia.org/wiki/Critical_thinking" TargetMode="External"/><Relationship Id="rId2" Type="http://schemas.openxmlformats.org/officeDocument/2006/relationships/hyperlink" Target="https://en.wikipedia.org/wiki/Phenomenon" TargetMode="External"/><Relationship Id="rId1" Type="http://schemas.openxmlformats.org/officeDocument/2006/relationships/slideLayout" Target="../slideLayouts/slideLayout6.xml"/><Relationship Id="rId6" Type="http://schemas.openxmlformats.org/officeDocument/2006/relationships/hyperlink" Target="https://en.wikipedia.org/wiki/Groupthink#cite_note-1" TargetMode="External"/><Relationship Id="rId5" Type="http://schemas.openxmlformats.org/officeDocument/2006/relationships/hyperlink" Target="https://en.wikipedia.org/wiki/Decision-making" TargetMode="External"/><Relationship Id="rId4" Type="http://schemas.openxmlformats.org/officeDocument/2006/relationships/hyperlink" Target="https://en.wikipedia.org/wiki/Conformity"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Ingroup" TargetMode="External"/><Relationship Id="rId2" Type="http://schemas.openxmlformats.org/officeDocument/2006/relationships/hyperlink" Target="https://en.wikipedia.org/wiki/Group_dynamics" TargetMode="External"/><Relationship Id="rId1" Type="http://schemas.openxmlformats.org/officeDocument/2006/relationships/slideLayout" Target="../slideLayouts/slideLayout6.xml"/><Relationship Id="rId4" Type="http://schemas.openxmlformats.org/officeDocument/2006/relationships/hyperlink" Target="https://en.wikipedia.org/wiki/Outgroup_(sociology)"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Unit_cohesion" TargetMode="External"/><Relationship Id="rId2" Type="http://schemas.openxmlformats.org/officeDocument/2006/relationships/hyperlink" Target="https://en.wikipedia.org/w/index.php?title=Multidimensionality&amp;action=edit&amp;redlink=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700" cap="none"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ea typeface="+mn-ea"/>
                <a:cs typeface="+mn-cs"/>
              </a:rPr>
              <a:t>Sport psychology </a:t>
            </a:r>
            <a:r>
              <a:rPr lang="en-US" sz="3700" cap="none"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ea typeface="+mn-ea"/>
                <a:cs typeface="+mn-cs"/>
              </a:rPr>
              <a:t/>
            </a:r>
            <a:br>
              <a:rPr lang="en-US" sz="3700" cap="none"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ea typeface="+mn-ea"/>
                <a:cs typeface="+mn-cs"/>
              </a:rPr>
            </a:br>
            <a:r>
              <a:rPr lang="en-US" dirty="0" smtClean="0"/>
              <a:t>Chapter no  6</a:t>
            </a:r>
            <a:endParaRPr lang="en-US" dirty="0"/>
          </a:p>
        </p:txBody>
      </p:sp>
      <p:sp>
        <p:nvSpPr>
          <p:cNvPr id="3" name="Subtitle 2"/>
          <p:cNvSpPr>
            <a:spLocks noGrp="1"/>
          </p:cNvSpPr>
          <p:nvPr>
            <p:ph type="subTitle" idx="1"/>
          </p:nvPr>
        </p:nvSpPr>
        <p:spPr/>
        <p:txBody>
          <a:bodyPr>
            <a:normAutofit/>
          </a:bodyPr>
          <a:lstStyle/>
          <a:p>
            <a:r>
              <a:rPr lang="en-US" sz="2800" b="1" dirty="0" smtClean="0"/>
              <a:t>Social factors in sporting performance</a:t>
            </a:r>
          </a:p>
          <a:p>
            <a:r>
              <a:rPr lang="en-US" sz="3700" b="1" dirty="0" err="1"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t>Anam</a:t>
            </a:r>
            <a:r>
              <a:rPr lang="en-US" sz="3700" b="1" dirty="0"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t> </a:t>
            </a:r>
            <a:r>
              <a:rPr lang="en-US" sz="3700" b="1" dirty="0" err="1" smtClean="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t>Yousaf</a:t>
            </a:r>
            <a:r>
              <a:rPr lang="en-US" sz="3700" b="1"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t/>
            </a:r>
            <a:br>
              <a:rPr lang="en-US" sz="3700" b="1"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br>
            <a:endParaRPr lang="en-US" sz="2800" b="1" dirty="0"/>
          </a:p>
        </p:txBody>
      </p:sp>
    </p:spTree>
    <p:extLst>
      <p:ext uri="{BB962C8B-B14F-4D97-AF65-F5344CB8AC3E}">
        <p14:creationId xmlns:p14="http://schemas.microsoft.com/office/powerpoint/2010/main" val="4047885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 of team cohesion</a:t>
            </a:r>
            <a:endParaRPr lang="en-US" dirty="0"/>
          </a:p>
        </p:txBody>
      </p:sp>
      <p:sp>
        <p:nvSpPr>
          <p:cNvPr id="3" name="Content Placeholder 2"/>
          <p:cNvSpPr>
            <a:spLocks noGrp="1"/>
          </p:cNvSpPr>
          <p:nvPr>
            <p:ph idx="1"/>
          </p:nvPr>
        </p:nvSpPr>
        <p:spPr>
          <a:xfrm>
            <a:off x="762000" y="1905000"/>
            <a:ext cx="8229600" cy="4709160"/>
          </a:xfrm>
        </p:spPr>
        <p:txBody>
          <a:bodyPr>
            <a:normAutofit fontScale="92500" lnSpcReduction="20000"/>
          </a:bodyPr>
          <a:lstStyle/>
          <a:p>
            <a:r>
              <a:rPr lang="en-US" b="1" dirty="0" smtClean="0"/>
              <a:t>Sports </a:t>
            </a:r>
            <a:r>
              <a:rPr lang="en-US" b="1" dirty="0"/>
              <a:t>Psychology </a:t>
            </a:r>
            <a:r>
              <a:rPr lang="en-US" b="1" dirty="0" smtClean="0"/>
              <a:t> </a:t>
            </a:r>
            <a:r>
              <a:rPr lang="en-US" b="1" dirty="0"/>
              <a:t>Build Team </a:t>
            </a:r>
            <a:r>
              <a:rPr lang="en-US" b="1" dirty="0" smtClean="0"/>
              <a:t>Cohesion by followings things</a:t>
            </a:r>
            <a:endParaRPr lang="en-US" b="1" dirty="0"/>
          </a:p>
          <a:p>
            <a:r>
              <a:rPr lang="en-US" dirty="0"/>
              <a:t>Building Respect. One of the first goals </a:t>
            </a:r>
            <a:r>
              <a:rPr lang="en-US" dirty="0" smtClean="0"/>
              <a:t> </a:t>
            </a:r>
            <a:r>
              <a:rPr lang="en-US" dirty="0"/>
              <a:t>is to build respect among team members. </a:t>
            </a:r>
          </a:p>
          <a:p>
            <a:r>
              <a:rPr lang="en-US" dirty="0"/>
              <a:t>Building Communication. Building communication is critical for team cohesion. Team members must be able to communicate both verbally and nonverbally on and off the playing </a:t>
            </a:r>
            <a:r>
              <a:rPr lang="en-US" dirty="0" smtClean="0"/>
              <a:t>field.</a:t>
            </a:r>
            <a:endParaRPr lang="en-US" dirty="0"/>
          </a:p>
          <a:p>
            <a:r>
              <a:rPr lang="en-US" dirty="0"/>
              <a:t>Task Focus. Working together toward a common goal is one way to build cohesion within a </a:t>
            </a:r>
            <a:r>
              <a:rPr lang="en-US" dirty="0" smtClean="0"/>
              <a:t>team.</a:t>
            </a:r>
            <a:endParaRPr lang="en-US" dirty="0"/>
          </a:p>
          <a:p>
            <a:r>
              <a:rPr lang="en-US" dirty="0" smtClean="0"/>
              <a:t>Leadership. </a:t>
            </a:r>
            <a:endParaRPr lang="en-US" dirty="0"/>
          </a:p>
          <a:p>
            <a:r>
              <a:rPr lang="en-US" dirty="0"/>
              <a:t>Regular meetings</a:t>
            </a:r>
          </a:p>
          <a:p>
            <a:pPr marL="137160" indent="0">
              <a:buNone/>
            </a:pPr>
            <a:endParaRPr lang="en-US" dirty="0"/>
          </a:p>
        </p:txBody>
      </p:sp>
    </p:spTree>
    <p:extLst>
      <p:ext uri="{BB962C8B-B14F-4D97-AF65-F5344CB8AC3E}">
        <p14:creationId xmlns:p14="http://schemas.microsoft.com/office/powerpoint/2010/main" val="3706617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facilitation</a:t>
            </a:r>
            <a:endParaRPr lang="en-US" dirty="0"/>
          </a:p>
        </p:txBody>
      </p:sp>
      <p:sp>
        <p:nvSpPr>
          <p:cNvPr id="3" name="Content Placeholder 2"/>
          <p:cNvSpPr>
            <a:spLocks noGrp="1"/>
          </p:cNvSpPr>
          <p:nvPr>
            <p:ph type="subTitle" idx="1"/>
          </p:nvPr>
        </p:nvSpPr>
        <p:spPr/>
        <p:txBody>
          <a:bodyPr>
            <a:normAutofit lnSpcReduction="10000"/>
          </a:bodyPr>
          <a:lstStyle/>
          <a:p>
            <a:r>
              <a:rPr lang="en-US" dirty="0" smtClean="0"/>
              <a:t> social facilitation defined </a:t>
            </a:r>
            <a:r>
              <a:rPr lang="en-US" dirty="0"/>
              <a:t>as improvement in individual performance when working with other people rather than alone.</a:t>
            </a:r>
          </a:p>
        </p:txBody>
      </p:sp>
    </p:spTree>
    <p:extLst>
      <p:ext uri="{BB962C8B-B14F-4D97-AF65-F5344CB8AC3E}">
        <p14:creationId xmlns:p14="http://schemas.microsoft.com/office/powerpoint/2010/main" val="2805935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Co-action and audience effects</a:t>
            </a:r>
            <a:endParaRPr lang="en-US" dirty="0"/>
          </a:p>
        </p:txBody>
      </p:sp>
      <p:sp>
        <p:nvSpPr>
          <p:cNvPr id="5" name="Text Placeholder 4"/>
          <p:cNvSpPr>
            <a:spLocks noGrp="1"/>
          </p:cNvSpPr>
          <p:nvPr>
            <p:ph type="body" idx="1"/>
          </p:nvPr>
        </p:nvSpPr>
        <p:spPr/>
        <p:txBody>
          <a:bodyPr>
            <a:normAutofit/>
          </a:bodyPr>
          <a:lstStyle/>
          <a:p>
            <a:r>
              <a:rPr lang="en-US" dirty="0" smtClean="0"/>
              <a:t>Co- action </a:t>
            </a:r>
            <a:endParaRPr lang="en-US" dirty="0"/>
          </a:p>
        </p:txBody>
      </p:sp>
      <p:sp>
        <p:nvSpPr>
          <p:cNvPr id="7" name="Text Placeholder 6"/>
          <p:cNvSpPr>
            <a:spLocks noGrp="1"/>
          </p:cNvSpPr>
          <p:nvPr>
            <p:ph type="body" sz="half" idx="3"/>
          </p:nvPr>
        </p:nvSpPr>
        <p:spPr/>
        <p:txBody>
          <a:bodyPr/>
          <a:lstStyle/>
          <a:p>
            <a:r>
              <a:rPr lang="en-US" dirty="0" smtClean="0"/>
              <a:t>Audience effect </a:t>
            </a:r>
            <a:endParaRPr lang="en-US" dirty="0"/>
          </a:p>
        </p:txBody>
      </p:sp>
      <p:sp>
        <p:nvSpPr>
          <p:cNvPr id="6" name="Content Placeholder 5"/>
          <p:cNvSpPr>
            <a:spLocks noGrp="1"/>
          </p:cNvSpPr>
          <p:nvPr>
            <p:ph sz="quarter" idx="2"/>
          </p:nvPr>
        </p:nvSpPr>
        <p:spPr/>
        <p:txBody>
          <a:bodyPr>
            <a:normAutofit/>
          </a:bodyPr>
          <a:lstStyle/>
          <a:p>
            <a:r>
              <a:rPr lang="en-US" dirty="0" smtClean="0"/>
              <a:t>Co- action effects occur when other people are carrying out the same task alongside us, as in a race or when training with friends or team-mates. </a:t>
            </a:r>
            <a:endParaRPr lang="en-US" dirty="0"/>
          </a:p>
        </p:txBody>
      </p:sp>
      <p:sp>
        <p:nvSpPr>
          <p:cNvPr id="8" name="Content Placeholder 7"/>
          <p:cNvSpPr>
            <a:spLocks noGrp="1"/>
          </p:cNvSpPr>
          <p:nvPr>
            <p:ph sz="quarter" idx="4"/>
          </p:nvPr>
        </p:nvSpPr>
        <p:spPr/>
        <p:txBody>
          <a:bodyPr>
            <a:normAutofit/>
          </a:bodyPr>
          <a:lstStyle/>
          <a:p>
            <a:r>
              <a:rPr lang="en-US" dirty="0" smtClean="0"/>
              <a:t>Audience effects occur when we are being watched  </a:t>
            </a:r>
          </a:p>
          <a:p>
            <a:r>
              <a:rPr lang="en-US" dirty="0" smtClean="0"/>
              <a:t>An audience effect arises when a participant's </a:t>
            </a:r>
            <a:r>
              <a:rPr lang="en-US" dirty="0" err="1" smtClean="0"/>
              <a:t>behaviour</a:t>
            </a:r>
            <a:r>
              <a:rPr lang="en-US" dirty="0" smtClean="0"/>
              <a:t> changes because they believe another person is watching them.</a:t>
            </a:r>
            <a:endParaRPr lang="en-US" dirty="0"/>
          </a:p>
        </p:txBody>
      </p:sp>
    </p:spTree>
    <p:extLst>
      <p:ext uri="{BB962C8B-B14F-4D97-AF65-F5344CB8AC3E}">
        <p14:creationId xmlns:p14="http://schemas.microsoft.com/office/powerpoint/2010/main" val="478605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The home advantage effect </a:t>
            </a:r>
            <a:endParaRPr lang="en-US" dirty="0"/>
          </a:p>
        </p:txBody>
      </p:sp>
      <p:sp>
        <p:nvSpPr>
          <p:cNvPr id="8" name="Content Placeholder 7"/>
          <p:cNvSpPr>
            <a:spLocks noGrp="1"/>
          </p:cNvSpPr>
          <p:nvPr>
            <p:ph idx="1"/>
          </p:nvPr>
        </p:nvSpPr>
        <p:spPr/>
        <p:txBody>
          <a:bodyPr>
            <a:normAutofit/>
          </a:bodyPr>
          <a:lstStyle/>
          <a:p>
            <a:r>
              <a:rPr lang="en-US" dirty="0" smtClean="0"/>
              <a:t>A definition of home advantage describes it as a phenomenon in which the home teams in sport win over 50% of games played under a balanced home and away schedule (</a:t>
            </a:r>
            <a:r>
              <a:rPr lang="en-US" dirty="0" err="1" smtClean="0"/>
              <a:t>Courneya</a:t>
            </a:r>
            <a:r>
              <a:rPr lang="en-US" dirty="0" smtClean="0"/>
              <a:t> &amp; Carron, 1992). </a:t>
            </a:r>
          </a:p>
          <a:p>
            <a:r>
              <a:rPr lang="en-US" dirty="0" smtClean="0"/>
              <a:t>The home advantage effect operates when performance is enhanced by the presence of a large supportive home audience. </a:t>
            </a:r>
            <a:endParaRPr lang="en-US" dirty="0"/>
          </a:p>
        </p:txBody>
      </p:sp>
    </p:spTree>
    <p:extLst>
      <p:ext uri="{BB962C8B-B14F-4D97-AF65-F5344CB8AC3E}">
        <p14:creationId xmlns:p14="http://schemas.microsoft.com/office/powerpoint/2010/main" val="1829260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Explanations for audience and co-action effects</a:t>
            </a:r>
            <a:endParaRPr lang="en-US" dirty="0"/>
          </a:p>
        </p:txBody>
      </p:sp>
      <p:sp>
        <p:nvSpPr>
          <p:cNvPr id="7" name="Text Placeholder 6"/>
          <p:cNvSpPr>
            <a:spLocks noGrp="1"/>
          </p:cNvSpPr>
          <p:nvPr>
            <p:ph type="body" idx="1"/>
          </p:nvPr>
        </p:nvSpPr>
        <p:spPr/>
        <p:txBody>
          <a:bodyPr/>
          <a:lstStyle/>
          <a:p>
            <a:r>
              <a:rPr lang="en-US" dirty="0" smtClean="0"/>
              <a:t>Drive theory </a:t>
            </a:r>
            <a:endParaRPr lang="en-US" dirty="0"/>
          </a:p>
        </p:txBody>
      </p:sp>
      <p:sp>
        <p:nvSpPr>
          <p:cNvPr id="9" name="Text Placeholder 8"/>
          <p:cNvSpPr>
            <a:spLocks noGrp="1"/>
          </p:cNvSpPr>
          <p:nvPr>
            <p:ph type="body" sz="half" idx="3"/>
          </p:nvPr>
        </p:nvSpPr>
        <p:spPr/>
        <p:txBody>
          <a:bodyPr>
            <a:normAutofit lnSpcReduction="10000"/>
          </a:bodyPr>
          <a:lstStyle/>
          <a:p>
            <a:r>
              <a:rPr lang="en-US" dirty="0" smtClean="0"/>
              <a:t>Evaluation apprehension theory</a:t>
            </a:r>
            <a:endParaRPr lang="en-US" dirty="0"/>
          </a:p>
        </p:txBody>
      </p:sp>
      <p:sp>
        <p:nvSpPr>
          <p:cNvPr id="8" name="Content Placeholder 7"/>
          <p:cNvSpPr>
            <a:spLocks noGrp="1"/>
          </p:cNvSpPr>
          <p:nvPr>
            <p:ph sz="quarter" idx="2"/>
          </p:nvPr>
        </p:nvSpPr>
        <p:spPr/>
        <p:txBody>
          <a:bodyPr>
            <a:normAutofit/>
          </a:bodyPr>
          <a:lstStyle/>
          <a:p>
            <a:r>
              <a:rPr lang="en-US" dirty="0" err="1" smtClean="0">
                <a:effectLst/>
              </a:rPr>
              <a:t>Zajonc's</a:t>
            </a:r>
            <a:r>
              <a:rPr lang="en-US" dirty="0" smtClean="0">
                <a:effectLst/>
              </a:rPr>
              <a:t> ( 1965)proposed  that </a:t>
            </a:r>
            <a:r>
              <a:rPr lang="en-US" dirty="0" smtClean="0"/>
              <a:t>the </a:t>
            </a:r>
            <a:r>
              <a:rPr lang="en-US" dirty="0" smtClean="0">
                <a:effectLst/>
              </a:rPr>
              <a:t>presence of other individuals affects performance because it directly raises arousal levels. </a:t>
            </a:r>
          </a:p>
        </p:txBody>
      </p:sp>
      <p:sp>
        <p:nvSpPr>
          <p:cNvPr id="10" name="Content Placeholder 9"/>
          <p:cNvSpPr>
            <a:spLocks noGrp="1"/>
          </p:cNvSpPr>
          <p:nvPr>
            <p:ph sz="quarter" idx="4"/>
          </p:nvPr>
        </p:nvSpPr>
        <p:spPr/>
        <p:txBody>
          <a:bodyPr>
            <a:normAutofit lnSpcReduction="10000"/>
          </a:bodyPr>
          <a:lstStyle/>
          <a:p>
            <a:pPr marL="0" indent="0">
              <a:buNone/>
            </a:pPr>
            <a:r>
              <a:rPr lang="en-US" dirty="0" err="1" smtClean="0"/>
              <a:t>Cottrel</a:t>
            </a:r>
            <a:r>
              <a:rPr lang="en-US" dirty="0" smtClean="0"/>
              <a:t>(1968) offered an alternative to </a:t>
            </a:r>
            <a:r>
              <a:rPr lang="en-US" dirty="0" err="1" smtClean="0"/>
              <a:t>zajonc’s</a:t>
            </a:r>
            <a:r>
              <a:rPr lang="en-US" dirty="0" smtClean="0"/>
              <a:t> drive theory to explain why the presence of others might lead to increase arousal. In evaluation apprehension theory the presence of others causes an increase in our arousal because we feel that we are about to be evaluated.</a:t>
            </a:r>
            <a:endParaRPr lang="en-US" dirty="0"/>
          </a:p>
        </p:txBody>
      </p:sp>
    </p:spTree>
    <p:extLst>
      <p:ext uri="{BB962C8B-B14F-4D97-AF65-F5344CB8AC3E}">
        <p14:creationId xmlns:p14="http://schemas.microsoft.com/office/powerpoint/2010/main" val="303183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533400"/>
            <a:ext cx="8229600" cy="1828800"/>
          </a:xfrm>
        </p:spPr>
        <p:txBody>
          <a:bodyPr/>
          <a:lstStyle/>
          <a:p>
            <a:r>
              <a:rPr lang="en-US" dirty="0" smtClean="0"/>
              <a:t>Negative effects of team membership </a:t>
            </a:r>
            <a:endParaRPr lang="en-US" dirty="0"/>
          </a:p>
        </p:txBody>
      </p:sp>
      <p:sp>
        <p:nvSpPr>
          <p:cNvPr id="5" name="Subtitle 4"/>
          <p:cNvSpPr>
            <a:spLocks noGrp="1"/>
          </p:cNvSpPr>
          <p:nvPr>
            <p:ph type="subTitle" idx="1"/>
          </p:nvPr>
        </p:nvSpPr>
        <p:spPr>
          <a:xfrm>
            <a:off x="1524000" y="2438400"/>
            <a:ext cx="6400800" cy="2209800"/>
          </a:xfrm>
        </p:spPr>
        <p:txBody>
          <a:bodyPr>
            <a:normAutofit lnSpcReduction="10000"/>
          </a:bodyPr>
          <a:lstStyle/>
          <a:p>
            <a:r>
              <a:rPr lang="en-US" b="1" dirty="0" smtClean="0"/>
              <a:t>Social loafing ; </a:t>
            </a:r>
            <a:r>
              <a:rPr lang="en-US" dirty="0" smtClean="0"/>
              <a:t>social loafing is the phenomenon of a person exerting less effort to achieve a goal when they work in a group than when working alone.</a:t>
            </a:r>
          </a:p>
          <a:p>
            <a:endParaRPr lang="en-US" b="1" dirty="0"/>
          </a:p>
          <a:p>
            <a:endParaRPr lang="en-US" b="1" dirty="0" smtClean="0"/>
          </a:p>
          <a:p>
            <a:endParaRPr lang="en-US" b="1" dirty="0" smtClean="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4038600"/>
            <a:ext cx="1995488" cy="2347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5112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Task oriented and ego oriented </a:t>
            </a:r>
            <a:endParaRPr lang="en-US" dirty="0"/>
          </a:p>
        </p:txBody>
      </p:sp>
      <p:sp>
        <p:nvSpPr>
          <p:cNvPr id="5" name="Text Placeholder 4"/>
          <p:cNvSpPr>
            <a:spLocks noGrp="1"/>
          </p:cNvSpPr>
          <p:nvPr>
            <p:ph type="body" idx="1"/>
          </p:nvPr>
        </p:nvSpPr>
        <p:spPr/>
        <p:txBody>
          <a:bodyPr/>
          <a:lstStyle/>
          <a:p>
            <a:r>
              <a:rPr lang="en-US" dirty="0" smtClean="0"/>
              <a:t>Task oriented </a:t>
            </a:r>
            <a:endParaRPr lang="en-US" dirty="0"/>
          </a:p>
        </p:txBody>
      </p:sp>
      <p:sp>
        <p:nvSpPr>
          <p:cNvPr id="7" name="Text Placeholder 6"/>
          <p:cNvSpPr>
            <a:spLocks noGrp="1"/>
          </p:cNvSpPr>
          <p:nvPr>
            <p:ph type="body" sz="half" idx="3"/>
          </p:nvPr>
        </p:nvSpPr>
        <p:spPr/>
        <p:txBody>
          <a:bodyPr/>
          <a:lstStyle/>
          <a:p>
            <a:r>
              <a:rPr lang="en-US" dirty="0" smtClean="0"/>
              <a:t>Ego </a:t>
            </a:r>
            <a:r>
              <a:rPr lang="en-US" dirty="0" err="1" smtClean="0"/>
              <a:t>eriented</a:t>
            </a:r>
            <a:endParaRPr lang="en-US" dirty="0"/>
          </a:p>
        </p:txBody>
      </p:sp>
      <p:sp>
        <p:nvSpPr>
          <p:cNvPr id="6" name="Content Placeholder 5"/>
          <p:cNvSpPr>
            <a:spLocks noGrp="1"/>
          </p:cNvSpPr>
          <p:nvPr>
            <p:ph sz="quarter" idx="2"/>
          </p:nvPr>
        </p:nvSpPr>
        <p:spPr/>
        <p:txBody>
          <a:bodyPr/>
          <a:lstStyle/>
          <a:p>
            <a:r>
              <a:rPr lang="en-US" dirty="0" smtClean="0"/>
              <a:t>task oriented people feel successful when they apply effort and learn something new</a:t>
            </a:r>
            <a:endParaRPr lang="en-US" dirty="0"/>
          </a:p>
        </p:txBody>
      </p:sp>
      <p:sp>
        <p:nvSpPr>
          <p:cNvPr id="8" name="Content Placeholder 7"/>
          <p:cNvSpPr>
            <a:spLocks noGrp="1"/>
          </p:cNvSpPr>
          <p:nvPr>
            <p:ph sz="quarter" idx="4"/>
          </p:nvPr>
        </p:nvSpPr>
        <p:spPr/>
        <p:txBody>
          <a:bodyPr>
            <a:normAutofit/>
          </a:bodyPr>
          <a:lstStyle/>
          <a:p>
            <a:r>
              <a:rPr lang="en-US" dirty="0" smtClean="0"/>
              <a:t> ego</a:t>
            </a:r>
            <a:r>
              <a:rPr lang="en-US" b="1" dirty="0" smtClean="0"/>
              <a:t> </a:t>
            </a:r>
            <a:r>
              <a:rPr lang="en-US" dirty="0" smtClean="0"/>
              <a:t>oriented define success in terms of performing better than their classmates and demonstrating their superior ability to others.</a:t>
            </a:r>
          </a:p>
          <a:p>
            <a:endParaRPr lang="en-US" dirty="0"/>
          </a:p>
        </p:txBody>
      </p:sp>
    </p:spTree>
    <p:extLst>
      <p:ext uri="{BB962C8B-B14F-4D97-AF65-F5344CB8AC3E}">
        <p14:creationId xmlns:p14="http://schemas.microsoft.com/office/powerpoint/2010/main" val="4069963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think </a:t>
            </a:r>
            <a:endParaRPr lang="en-US" dirty="0"/>
          </a:p>
        </p:txBody>
      </p:sp>
      <p:sp>
        <p:nvSpPr>
          <p:cNvPr id="3" name="Rectangle 2"/>
          <p:cNvSpPr/>
          <p:nvPr/>
        </p:nvSpPr>
        <p:spPr>
          <a:xfrm>
            <a:off x="381000" y="1720840"/>
            <a:ext cx="7467600" cy="2031325"/>
          </a:xfrm>
          <a:prstGeom prst="rect">
            <a:avLst/>
          </a:prstGeom>
        </p:spPr>
        <p:txBody>
          <a:bodyPr wrap="square">
            <a:spAutoFit/>
          </a:bodyPr>
          <a:lstStyle/>
          <a:p>
            <a:r>
              <a:rPr lang="en-US" b="1" dirty="0">
                <a:solidFill>
                  <a:schemeClr val="bg1"/>
                </a:solidFill>
              </a:rPr>
              <a:t>Groupthink</a:t>
            </a:r>
            <a:r>
              <a:rPr lang="en-US" dirty="0">
                <a:solidFill>
                  <a:schemeClr val="bg1"/>
                </a:solidFill>
              </a:rPr>
              <a:t> is a psychological </a:t>
            </a:r>
            <a:r>
              <a:rPr lang="en-US" dirty="0">
                <a:solidFill>
                  <a:schemeClr val="bg1"/>
                </a:solidFill>
                <a:hlinkClick r:id="rId2" tooltip="Phenomenon"/>
              </a:rPr>
              <a:t>phenomenon</a:t>
            </a:r>
            <a:r>
              <a:rPr lang="en-US" dirty="0">
                <a:solidFill>
                  <a:schemeClr val="bg1"/>
                </a:solidFill>
              </a:rPr>
              <a:t> that occurs within a </a:t>
            </a:r>
            <a:r>
              <a:rPr lang="en-US" dirty="0">
                <a:solidFill>
                  <a:schemeClr val="bg1"/>
                </a:solidFill>
                <a:hlinkClick r:id="rId3" tooltip="Social group"/>
              </a:rPr>
              <a:t>group of people</a:t>
            </a:r>
            <a:r>
              <a:rPr lang="en-US" dirty="0">
                <a:solidFill>
                  <a:schemeClr val="bg1"/>
                </a:solidFill>
              </a:rPr>
              <a:t> in which the desire for harmony or </a:t>
            </a:r>
            <a:r>
              <a:rPr lang="en-US" dirty="0">
                <a:solidFill>
                  <a:schemeClr val="bg1"/>
                </a:solidFill>
                <a:hlinkClick r:id="rId4" tooltip="Conformity"/>
              </a:rPr>
              <a:t>conformity</a:t>
            </a:r>
            <a:r>
              <a:rPr lang="en-US" dirty="0">
                <a:solidFill>
                  <a:schemeClr val="bg1"/>
                </a:solidFill>
              </a:rPr>
              <a:t> in the group results in an irrational or dysfunctional </a:t>
            </a:r>
            <a:r>
              <a:rPr lang="en-US" dirty="0">
                <a:solidFill>
                  <a:schemeClr val="bg1"/>
                </a:solidFill>
                <a:hlinkClick r:id="rId5" tooltip="Decision-making"/>
              </a:rPr>
              <a:t>decision-making</a:t>
            </a:r>
            <a:r>
              <a:rPr lang="en-US" dirty="0">
                <a:solidFill>
                  <a:schemeClr val="bg1"/>
                </a:solidFill>
              </a:rPr>
              <a:t> outcome. Cohesiveness, or the desire for cohesiveness, in a group may produce a tendency among its members to agree at all costs.</a:t>
            </a:r>
            <a:r>
              <a:rPr lang="en-US" baseline="30000" dirty="0">
                <a:solidFill>
                  <a:schemeClr val="bg1"/>
                </a:solidFill>
                <a:hlinkClick r:id="rId6"/>
              </a:rPr>
              <a:t>[1]</a:t>
            </a:r>
            <a:r>
              <a:rPr lang="en-US" dirty="0">
                <a:solidFill>
                  <a:schemeClr val="bg1"/>
                </a:solidFill>
              </a:rPr>
              <a:t> This causes the group to minimize conflict and reach a consensus decision without </a:t>
            </a:r>
            <a:r>
              <a:rPr lang="en-US" dirty="0">
                <a:solidFill>
                  <a:schemeClr val="bg1"/>
                </a:solidFill>
                <a:hlinkClick r:id="rId7" tooltip="Critical thinking"/>
              </a:rPr>
              <a:t>critical evaluation</a:t>
            </a:r>
            <a:endParaRPr lang="en-US" dirty="0">
              <a:solidFill>
                <a:schemeClr val="bg1"/>
              </a:solidFill>
            </a:endParaRPr>
          </a:p>
        </p:txBody>
      </p:sp>
    </p:spTree>
    <p:extLst>
      <p:ext uri="{BB962C8B-B14F-4D97-AF65-F5344CB8AC3E}">
        <p14:creationId xmlns:p14="http://schemas.microsoft.com/office/powerpoint/2010/main" val="3163063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think</a:t>
            </a:r>
            <a:endParaRPr lang="en-US" dirty="0"/>
          </a:p>
        </p:txBody>
      </p:sp>
      <p:sp>
        <p:nvSpPr>
          <p:cNvPr id="3" name="Rectangle 2"/>
          <p:cNvSpPr/>
          <p:nvPr/>
        </p:nvSpPr>
        <p:spPr>
          <a:xfrm>
            <a:off x="457200" y="1997839"/>
            <a:ext cx="8077200" cy="1477328"/>
          </a:xfrm>
          <a:prstGeom prst="rect">
            <a:avLst/>
          </a:prstGeom>
        </p:spPr>
        <p:txBody>
          <a:bodyPr wrap="square">
            <a:spAutoFit/>
          </a:bodyPr>
          <a:lstStyle/>
          <a:p>
            <a:r>
              <a:rPr lang="en-US" dirty="0">
                <a:solidFill>
                  <a:schemeClr val="bg1"/>
                </a:solidFill>
              </a:rPr>
              <a:t>there is loss of individual creativity, uniqueness and independent thinking. The dysfunctional </a:t>
            </a:r>
            <a:r>
              <a:rPr lang="en-US" dirty="0">
                <a:solidFill>
                  <a:schemeClr val="bg1"/>
                </a:solidFill>
                <a:hlinkClick r:id="rId2" tooltip="Group dynamics"/>
              </a:rPr>
              <a:t>group dynamics</a:t>
            </a:r>
            <a:r>
              <a:rPr lang="en-US" dirty="0">
                <a:solidFill>
                  <a:schemeClr val="bg1"/>
                </a:solidFill>
              </a:rPr>
              <a:t> of the "</a:t>
            </a:r>
            <a:r>
              <a:rPr lang="en-US" dirty="0" err="1">
                <a:solidFill>
                  <a:schemeClr val="bg1"/>
                </a:solidFill>
                <a:hlinkClick r:id="rId3" tooltip="Ingroup"/>
              </a:rPr>
              <a:t>ingroup</a:t>
            </a:r>
            <a:r>
              <a:rPr lang="en-US" dirty="0">
                <a:solidFill>
                  <a:schemeClr val="bg1"/>
                </a:solidFill>
              </a:rPr>
              <a:t>" produces an "illusion of invulnerability" (an inflated certainty that the right decision has been made). Thus the "</a:t>
            </a:r>
            <a:r>
              <a:rPr lang="en-US" dirty="0" err="1">
                <a:solidFill>
                  <a:schemeClr val="bg1"/>
                </a:solidFill>
              </a:rPr>
              <a:t>ingroup</a:t>
            </a:r>
            <a:r>
              <a:rPr lang="en-US" dirty="0">
                <a:solidFill>
                  <a:schemeClr val="bg1"/>
                </a:solidFill>
              </a:rPr>
              <a:t>" significantly overrates its own abilities in decision-making and significantly underrates the abilities of its opponents (the "</a:t>
            </a:r>
            <a:r>
              <a:rPr lang="en-US" dirty="0" err="1">
                <a:solidFill>
                  <a:schemeClr val="bg1"/>
                </a:solidFill>
                <a:hlinkClick r:id="rId4" tooltip="Outgroup (sociology)"/>
              </a:rPr>
              <a:t>outgroup</a:t>
            </a:r>
            <a:r>
              <a:rPr lang="en-US" dirty="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2620513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Groupthink</a:t>
            </a:r>
            <a:br>
              <a:rPr lang="en-US" dirty="0" smtClean="0"/>
            </a:br>
            <a:endParaRPr lang="en-US" dirty="0"/>
          </a:p>
        </p:txBody>
      </p:sp>
      <p:sp>
        <p:nvSpPr>
          <p:cNvPr id="8" name="Content Placeholder 7"/>
          <p:cNvSpPr>
            <a:spLocks noGrp="1"/>
          </p:cNvSpPr>
          <p:nvPr>
            <p:ph idx="1"/>
          </p:nvPr>
        </p:nvSpPr>
        <p:spPr/>
        <p:txBody>
          <a:bodyPr>
            <a:normAutofit/>
          </a:bodyPr>
          <a:lstStyle/>
          <a:p>
            <a:r>
              <a:rPr lang="en-US" dirty="0" smtClean="0"/>
              <a:t>The presence of others affects us in many ways not just in our arousal levels and efforts. One other way in which we differ when alone or in a group is in the way we make decision. Groupthink can cause serious problems for teams because the entire team can become so focused on a particular goal that important considerations of practicality and safety are abandoned. </a:t>
            </a:r>
            <a:endParaRPr lang="en-US" dirty="0"/>
          </a:p>
        </p:txBody>
      </p:sp>
    </p:spTree>
    <p:extLst>
      <p:ext uri="{BB962C8B-B14F-4D97-AF65-F5344CB8AC3E}">
        <p14:creationId xmlns:p14="http://schemas.microsoft.com/office/powerpoint/2010/main" val="1389264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and team </a:t>
            </a:r>
            <a:endParaRPr lang="en-US" dirty="0"/>
          </a:p>
        </p:txBody>
      </p:sp>
      <p:sp>
        <p:nvSpPr>
          <p:cNvPr id="3" name="Content Placeholder 2"/>
          <p:cNvSpPr>
            <a:spLocks noGrp="1"/>
          </p:cNvSpPr>
          <p:nvPr>
            <p:ph idx="1"/>
          </p:nvPr>
        </p:nvSpPr>
        <p:spPr/>
        <p:txBody>
          <a:bodyPr>
            <a:normAutofit/>
          </a:bodyPr>
          <a:lstStyle/>
          <a:p>
            <a:r>
              <a:rPr lang="en-US" dirty="0" smtClean="0">
                <a:solidFill>
                  <a:schemeClr val="bg1"/>
                </a:solidFill>
              </a:rPr>
              <a:t>Group; two or more persons who interact with one another such that each person influences and is influenced by each other person </a:t>
            </a:r>
          </a:p>
          <a:p>
            <a:r>
              <a:rPr lang="en-US" dirty="0" smtClean="0">
                <a:solidFill>
                  <a:schemeClr val="bg1"/>
                </a:solidFill>
              </a:rPr>
              <a:t>Team ; a team is more than just a group </a:t>
            </a:r>
          </a:p>
          <a:p>
            <a:r>
              <a:rPr lang="en-US" b="1" dirty="0" smtClean="0"/>
              <a:t>Team</a:t>
            </a:r>
            <a:r>
              <a:rPr lang="en-US" dirty="0" smtClean="0"/>
              <a:t> </a:t>
            </a:r>
            <a:r>
              <a:rPr lang="en-US" dirty="0"/>
              <a:t>is a </a:t>
            </a:r>
            <a:r>
              <a:rPr lang="en-US" b="1" dirty="0"/>
              <a:t>group</a:t>
            </a:r>
            <a:r>
              <a:rPr lang="en-US" dirty="0"/>
              <a:t> of people who share a common </a:t>
            </a:r>
            <a:r>
              <a:rPr lang="en-US" b="1" dirty="0"/>
              <a:t>team</a:t>
            </a:r>
            <a:r>
              <a:rPr lang="en-US" dirty="0"/>
              <a:t> purpose and a number of challenging goals. Members of the </a:t>
            </a:r>
            <a:r>
              <a:rPr lang="en-US" b="1" dirty="0"/>
              <a:t>team</a:t>
            </a:r>
            <a:r>
              <a:rPr lang="en-US" dirty="0"/>
              <a:t> are mutually committed to the goals and to each </a:t>
            </a:r>
            <a:r>
              <a:rPr lang="en-US" dirty="0" smtClean="0"/>
              <a:t>other.</a:t>
            </a:r>
            <a:endParaRPr lang="en-US" dirty="0">
              <a:solidFill>
                <a:schemeClr val="bg1"/>
              </a:solidFill>
            </a:endParaRPr>
          </a:p>
        </p:txBody>
      </p:sp>
    </p:spTree>
    <p:extLst>
      <p:ext uri="{BB962C8B-B14F-4D97-AF65-F5344CB8AC3E}">
        <p14:creationId xmlns:p14="http://schemas.microsoft.com/office/powerpoint/2010/main" val="1576692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a:t>
            </a:r>
            <a:endParaRPr lang="en-US" dirty="0"/>
          </a:p>
        </p:txBody>
      </p:sp>
      <p:sp>
        <p:nvSpPr>
          <p:cNvPr id="3" name="Content Placeholder 2"/>
          <p:cNvSpPr>
            <a:spLocks noGrp="1"/>
          </p:cNvSpPr>
          <p:nvPr>
            <p:ph idx="1"/>
          </p:nvPr>
        </p:nvSpPr>
        <p:spPr/>
        <p:txBody>
          <a:bodyPr/>
          <a:lstStyle/>
          <a:p>
            <a:r>
              <a:rPr lang="en-US" dirty="0" smtClean="0"/>
              <a:t>Leadership is the process of influencing team members to work hard towards, and be committed to, team goals</a:t>
            </a:r>
            <a:endParaRPr lang="en-US" dirty="0"/>
          </a:p>
        </p:txBody>
      </p:sp>
    </p:spTree>
    <p:extLst>
      <p:ext uri="{BB962C8B-B14F-4D97-AF65-F5344CB8AC3E}">
        <p14:creationId xmlns:p14="http://schemas.microsoft.com/office/powerpoint/2010/main" val="17632000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57200"/>
            <a:ext cx="7543800" cy="1142999"/>
          </a:xfrm>
        </p:spPr>
        <p:txBody>
          <a:bodyPr/>
          <a:lstStyle/>
          <a:p>
            <a:r>
              <a:rPr lang="en-US" dirty="0" smtClean="0"/>
              <a:t>Leadership styles</a:t>
            </a:r>
            <a:endParaRPr lang="en-US" dirty="0"/>
          </a:p>
        </p:txBody>
      </p:sp>
      <p:sp>
        <p:nvSpPr>
          <p:cNvPr id="7" name="Subtitle 6"/>
          <p:cNvSpPr>
            <a:spLocks noGrp="1"/>
          </p:cNvSpPr>
          <p:nvPr>
            <p:ph type="subTitle" idx="1"/>
          </p:nvPr>
        </p:nvSpPr>
        <p:spPr>
          <a:xfrm>
            <a:off x="304800" y="1524000"/>
            <a:ext cx="8077200" cy="5105400"/>
          </a:xfrm>
        </p:spPr>
        <p:txBody>
          <a:bodyPr/>
          <a:lstStyle/>
          <a:p>
            <a:r>
              <a:rPr lang="en-US" sz="4000" dirty="0"/>
              <a:t>Three leadership styles have been </a:t>
            </a:r>
            <a:r>
              <a:rPr lang="en-US" sz="4000" dirty="0" smtClean="0"/>
              <a:t>identified  </a:t>
            </a:r>
          </a:p>
          <a:p>
            <a:r>
              <a:rPr lang="en-US" sz="4000" dirty="0" smtClean="0"/>
              <a:t> </a:t>
            </a:r>
            <a:r>
              <a:rPr lang="en-US" sz="4000" b="1" dirty="0" smtClean="0"/>
              <a:t>authoritarian </a:t>
            </a:r>
            <a:endParaRPr lang="en-US" sz="4000" dirty="0" smtClean="0"/>
          </a:p>
          <a:p>
            <a:r>
              <a:rPr lang="en-US" sz="4000" dirty="0" smtClean="0"/>
              <a:t> </a:t>
            </a:r>
            <a:r>
              <a:rPr lang="en-US" sz="4000" b="1" dirty="0"/>
              <a:t>democratic</a:t>
            </a:r>
            <a:r>
              <a:rPr lang="en-US" sz="4000" dirty="0"/>
              <a:t> </a:t>
            </a:r>
            <a:endParaRPr lang="en-US" sz="4000" dirty="0" smtClean="0"/>
          </a:p>
          <a:p>
            <a:r>
              <a:rPr lang="en-US" sz="4000" dirty="0" smtClean="0"/>
              <a:t> </a:t>
            </a:r>
            <a:r>
              <a:rPr lang="en-US" sz="4000" b="1" dirty="0"/>
              <a:t>laissez-faire</a:t>
            </a:r>
            <a:r>
              <a:rPr lang="en-US" sz="4000" dirty="0"/>
              <a:t>.</a:t>
            </a:r>
            <a:endParaRPr lang="en-US" sz="4000" dirty="0" smtClean="0"/>
          </a:p>
          <a:p>
            <a:r>
              <a:rPr lang="en-US" sz="4000" dirty="0"/>
              <a:t>	</a:t>
            </a:r>
            <a:endParaRPr lang="en-US" sz="4000" dirty="0" smtClean="0"/>
          </a:p>
          <a:p>
            <a:pPr marL="457200" indent="-457200">
              <a:buAutoNum type="arabicPeriod"/>
            </a:pPr>
            <a:endParaRPr lang="en-US" dirty="0"/>
          </a:p>
        </p:txBody>
      </p:sp>
    </p:spTree>
    <p:extLst>
      <p:ext uri="{BB962C8B-B14F-4D97-AF65-F5344CB8AC3E}">
        <p14:creationId xmlns:p14="http://schemas.microsoft.com/office/powerpoint/2010/main" val="36511030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 authoritarian </a:t>
            </a:r>
            <a:r>
              <a:rPr lang="en-US" sz="4400" dirty="0" smtClean="0"/>
              <a:t>leader </a:t>
            </a:r>
            <a:r>
              <a:rPr lang="en-US" sz="4400" dirty="0"/>
              <a:t/>
            </a:r>
            <a:br>
              <a:rPr lang="en-US" sz="4400" dirty="0"/>
            </a:br>
            <a:endParaRPr lang="en-US" dirty="0"/>
          </a:p>
        </p:txBody>
      </p:sp>
      <p:sp>
        <p:nvSpPr>
          <p:cNvPr id="3" name="Content Placeholder 2"/>
          <p:cNvSpPr>
            <a:spLocks noGrp="1"/>
          </p:cNvSpPr>
          <p:nvPr>
            <p:ph idx="1"/>
          </p:nvPr>
        </p:nvSpPr>
        <p:spPr/>
        <p:txBody>
          <a:bodyPr>
            <a:normAutofit/>
          </a:bodyPr>
          <a:lstStyle/>
          <a:p>
            <a:r>
              <a:rPr lang="en-US" dirty="0"/>
              <a:t> </a:t>
            </a:r>
            <a:r>
              <a:rPr lang="en-US" b="1" dirty="0"/>
              <a:t>authoritarian </a:t>
            </a:r>
            <a:r>
              <a:rPr lang="en-US" b="1" dirty="0" smtClean="0"/>
              <a:t>leader makes decisions alone and expects unquestioning obedience from the group .</a:t>
            </a:r>
          </a:p>
          <a:p>
            <a:r>
              <a:rPr lang="en-US" b="1" dirty="0" smtClean="0"/>
              <a:t>The main advantage of this leadership style is that team member is can still be directed towards purposeful action when they are </a:t>
            </a:r>
            <a:r>
              <a:rPr lang="en-US" b="1" dirty="0"/>
              <a:t>e</a:t>
            </a:r>
            <a:r>
              <a:rPr lang="en-US" b="1" dirty="0" smtClean="0"/>
              <a:t>xhausted, stressed while the disadvantage is that in the absence of the leader the members may have difficulty in motivating themselves.</a:t>
            </a:r>
            <a:endParaRPr lang="en-US" dirty="0"/>
          </a:p>
          <a:p>
            <a:endParaRPr lang="en-US" dirty="0"/>
          </a:p>
        </p:txBody>
      </p:sp>
    </p:spTree>
    <p:extLst>
      <p:ext uri="{BB962C8B-B14F-4D97-AF65-F5344CB8AC3E}">
        <p14:creationId xmlns:p14="http://schemas.microsoft.com/office/powerpoint/2010/main" val="3086584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Laissez-faire leader</a:t>
            </a:r>
            <a:endParaRPr lang="en-US" dirty="0"/>
          </a:p>
        </p:txBody>
      </p:sp>
      <p:sp>
        <p:nvSpPr>
          <p:cNvPr id="2" name="Content Placeholder 1"/>
          <p:cNvSpPr>
            <a:spLocks noGrp="1"/>
          </p:cNvSpPr>
          <p:nvPr>
            <p:ph idx="1"/>
          </p:nvPr>
        </p:nvSpPr>
        <p:spPr/>
        <p:txBody>
          <a:bodyPr/>
          <a:lstStyle/>
          <a:p>
            <a:r>
              <a:rPr lang="en-US" dirty="0"/>
              <a:t>The </a:t>
            </a:r>
            <a:r>
              <a:rPr lang="en-US" b="1" dirty="0"/>
              <a:t>Laissez</a:t>
            </a:r>
            <a:r>
              <a:rPr lang="en-US" dirty="0"/>
              <a:t>-</a:t>
            </a:r>
            <a:r>
              <a:rPr lang="en-US" b="1" dirty="0"/>
              <a:t>Faire Leadership</a:t>
            </a:r>
            <a:r>
              <a:rPr lang="en-US" dirty="0"/>
              <a:t> Style is when a </a:t>
            </a:r>
            <a:r>
              <a:rPr lang="en-US" b="1" dirty="0"/>
              <a:t>leader</a:t>
            </a:r>
            <a:r>
              <a:rPr lang="en-US" dirty="0"/>
              <a:t> does not take an active approach. A </a:t>
            </a:r>
            <a:r>
              <a:rPr lang="en-US" b="1" dirty="0"/>
              <a:t>laissez</a:t>
            </a:r>
            <a:r>
              <a:rPr lang="en-US" dirty="0"/>
              <a:t>-</a:t>
            </a:r>
            <a:r>
              <a:rPr lang="en-US" b="1" dirty="0"/>
              <a:t>faire leader</a:t>
            </a:r>
            <a:r>
              <a:rPr lang="en-US" dirty="0"/>
              <a:t> may decide what needs to be done but will then seek advice from players/athletes and then enable athletes to make the </a:t>
            </a:r>
            <a:r>
              <a:rPr lang="en-US" dirty="0" smtClean="0"/>
              <a:t>decision. laissez faire leader  leaves group members to get on with the task at hand without interference.</a:t>
            </a:r>
            <a:endParaRPr lang="en-US" dirty="0"/>
          </a:p>
          <a:p>
            <a:endParaRPr lang="en-US" dirty="0"/>
          </a:p>
        </p:txBody>
      </p:sp>
    </p:spTree>
    <p:extLst>
      <p:ext uri="{BB962C8B-B14F-4D97-AF65-F5344CB8AC3E}">
        <p14:creationId xmlns:p14="http://schemas.microsoft.com/office/powerpoint/2010/main" val="1524613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Democratic leader</a:t>
            </a:r>
            <a:endParaRPr lang="en-US" dirty="0"/>
          </a:p>
        </p:txBody>
      </p:sp>
      <p:sp>
        <p:nvSpPr>
          <p:cNvPr id="2" name="Content Placeholder 1"/>
          <p:cNvSpPr>
            <a:spLocks noGrp="1"/>
          </p:cNvSpPr>
          <p:nvPr>
            <p:ph idx="1"/>
          </p:nvPr>
        </p:nvSpPr>
        <p:spPr/>
        <p:txBody>
          <a:bodyPr/>
          <a:lstStyle/>
          <a:p>
            <a:r>
              <a:rPr lang="en-US" dirty="0" smtClean="0"/>
              <a:t>The democratic leader takes decisions and enforces them , but decisions always take account of the view of the rest of the group . Democratic leadership can cause difficulties when very rapid decision making is required in an emergency but in most cases this is the most successful style of leadership.</a:t>
            </a:r>
            <a:endParaRPr lang="en-US" dirty="0"/>
          </a:p>
        </p:txBody>
      </p:sp>
    </p:spTree>
    <p:extLst>
      <p:ext uri="{BB962C8B-B14F-4D97-AF65-F5344CB8AC3E}">
        <p14:creationId xmlns:p14="http://schemas.microsoft.com/office/powerpoint/2010/main" val="34383649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Theories of leadership </a:t>
            </a:r>
            <a:endParaRPr lang="en-US" dirty="0"/>
          </a:p>
        </p:txBody>
      </p:sp>
      <p:sp>
        <p:nvSpPr>
          <p:cNvPr id="2" name="Content Placeholder 1"/>
          <p:cNvSpPr>
            <a:spLocks noGrp="1"/>
          </p:cNvSpPr>
          <p:nvPr>
            <p:ph idx="1"/>
          </p:nvPr>
        </p:nvSpPr>
        <p:spPr>
          <a:xfrm>
            <a:off x="1066800" y="2133600"/>
            <a:ext cx="7592209" cy="4308629"/>
          </a:xfrm>
        </p:spPr>
        <p:txBody>
          <a:bodyPr>
            <a:normAutofit fontScale="92500"/>
          </a:bodyPr>
          <a:lstStyle/>
          <a:p>
            <a:r>
              <a:rPr lang="en-US" dirty="0" smtClean="0"/>
              <a:t> </a:t>
            </a:r>
            <a:r>
              <a:rPr lang="en-US" sz="2600" b="1" dirty="0"/>
              <a:t>Trait Theories of Leadership</a:t>
            </a:r>
            <a:endParaRPr lang="en-US" sz="2600" dirty="0"/>
          </a:p>
          <a:p>
            <a:r>
              <a:rPr lang="en-US" sz="2200" dirty="0"/>
              <a:t>Trait theory </a:t>
            </a:r>
            <a:r>
              <a:rPr lang="en-US" sz="2200" dirty="0" smtClean="0"/>
              <a:t> </a:t>
            </a:r>
            <a:r>
              <a:rPr lang="en-US" sz="2200" dirty="0"/>
              <a:t>which suggests that certain great </a:t>
            </a:r>
            <a:r>
              <a:rPr lang="en-US" sz="2200" dirty="0" smtClean="0"/>
              <a:t>leaders  have </a:t>
            </a:r>
            <a:r>
              <a:rPr lang="en-US" sz="2200" dirty="0"/>
              <a:t>personality traits and personality characteristics that make them ideally suited for leadership.</a:t>
            </a:r>
          </a:p>
          <a:p>
            <a:r>
              <a:rPr lang="en-US" sz="2200" dirty="0"/>
              <a:t>Supporters of trait theory believe that successful leaders have certain personality characteristics or leadership</a:t>
            </a:r>
          </a:p>
          <a:p>
            <a:r>
              <a:rPr lang="en-US" sz="2200" dirty="0"/>
              <a:t>traits that make it possible for them to be successful leaders in any situation</a:t>
            </a:r>
            <a:r>
              <a:rPr lang="en-US" sz="2200" dirty="0" smtClean="0"/>
              <a:t>.</a:t>
            </a:r>
            <a:endParaRPr lang="en-US" sz="2200" dirty="0"/>
          </a:p>
          <a:p>
            <a:endParaRPr lang="en-US" sz="2200" dirty="0"/>
          </a:p>
          <a:p>
            <a:pPr marL="68580" indent="0">
              <a:buNone/>
            </a:pPr>
            <a:endParaRPr lang="en-US" dirty="0" smtClean="0"/>
          </a:p>
          <a:p>
            <a:pPr marL="109728" indent="0">
              <a:buNone/>
            </a:pPr>
            <a:r>
              <a:rPr lang="en-US" dirty="0"/>
              <a:t>	</a:t>
            </a:r>
          </a:p>
        </p:txBody>
      </p:sp>
    </p:spTree>
    <p:extLst>
      <p:ext uri="{BB962C8B-B14F-4D97-AF65-F5344CB8AC3E}">
        <p14:creationId xmlns:p14="http://schemas.microsoft.com/office/powerpoint/2010/main" val="33460262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t>
            </a:r>
            <a:r>
              <a:rPr lang="en-US" dirty="0" err="1" smtClean="0"/>
              <a:t>of</a:t>
            </a:r>
            <a:r>
              <a:rPr lang="en-US" dirty="0" smtClean="0"/>
              <a:t> successful leader (</a:t>
            </a:r>
            <a:r>
              <a:rPr lang="en-US" dirty="0" err="1" smtClean="0"/>
              <a:t>Kirkpatric&amp;locke</a:t>
            </a:r>
            <a:r>
              <a:rPr lang="en-US" dirty="0" smtClean="0"/>
              <a:t>, 1991)</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These traits include:</a:t>
            </a:r>
          </a:p>
          <a:p>
            <a:r>
              <a:rPr lang="en-US" b="1" dirty="0"/>
              <a:t>Drive</a:t>
            </a:r>
            <a:r>
              <a:rPr lang="en-US" dirty="0"/>
              <a:t> (achievement, ambition, energy, tenacity and initiative).</a:t>
            </a:r>
          </a:p>
          <a:p>
            <a:r>
              <a:rPr lang="en-US" b="1" dirty="0"/>
              <a:t>Leadership Motivation </a:t>
            </a:r>
            <a:r>
              <a:rPr lang="en-US" dirty="0"/>
              <a:t>(personalized or socialized)</a:t>
            </a:r>
          </a:p>
          <a:p>
            <a:r>
              <a:rPr lang="en-US" b="1" dirty="0"/>
              <a:t>Honesty/Integrity</a:t>
            </a:r>
            <a:r>
              <a:rPr lang="en-US" dirty="0"/>
              <a:t> - honesty and integrity form the foundation of a trusting relationship between leaders and followers.</a:t>
            </a:r>
          </a:p>
          <a:p>
            <a:r>
              <a:rPr lang="en-US" b="1" dirty="0"/>
              <a:t>Self-confidence</a:t>
            </a:r>
            <a:r>
              <a:rPr lang="en-US" dirty="0"/>
              <a:t> (including emotional stability)</a:t>
            </a:r>
          </a:p>
          <a:p>
            <a:r>
              <a:rPr lang="en-US" b="1" dirty="0"/>
              <a:t>Cognitive Ability </a:t>
            </a:r>
            <a:r>
              <a:rPr lang="en-US" dirty="0"/>
              <a:t>(the ability</a:t>
            </a:r>
            <a:r>
              <a:rPr lang="en-US" b="1" dirty="0"/>
              <a:t> </a:t>
            </a:r>
            <a:r>
              <a:rPr lang="en-US" dirty="0"/>
              <a:t>to process large amounts of information and formulate strategies and solve problems).</a:t>
            </a:r>
          </a:p>
          <a:p>
            <a:r>
              <a:rPr lang="en-US" b="1" dirty="0"/>
              <a:t>Knowledge of Business</a:t>
            </a:r>
            <a:r>
              <a:rPr lang="en-US" dirty="0"/>
              <a:t> (in-depth knowledge of the business allows leaders to make well-informed decisions and understand their consequences)</a:t>
            </a:r>
          </a:p>
          <a:p>
            <a:endParaRPr lang="en-US" dirty="0"/>
          </a:p>
        </p:txBody>
      </p:sp>
    </p:spTree>
    <p:extLst>
      <p:ext uri="{BB962C8B-B14F-4D97-AF65-F5344CB8AC3E}">
        <p14:creationId xmlns:p14="http://schemas.microsoft.com/office/powerpoint/2010/main" val="27497310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fielder’s </a:t>
            </a:r>
            <a:r>
              <a:rPr lang="en-US" dirty="0" err="1" smtClean="0"/>
              <a:t>contigency</a:t>
            </a:r>
            <a:r>
              <a:rPr lang="en-US" dirty="0" smtClean="0"/>
              <a:t> theory </a:t>
            </a: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According to this theory the success of leadership depends on the characteristics of leaders and the situation in which they are leading  fielder identified  two categories </a:t>
            </a:r>
          </a:p>
          <a:p>
            <a:r>
              <a:rPr lang="en-US" dirty="0" smtClean="0"/>
              <a:t>Task-oriented. Leader’s main focus is the task of the group </a:t>
            </a:r>
          </a:p>
          <a:p>
            <a:r>
              <a:rPr lang="en-US" dirty="0" smtClean="0"/>
              <a:t>Person-oriented. Leader’s  main focus is on members of group.</a:t>
            </a:r>
            <a:endParaRPr lang="en-US" dirty="0"/>
          </a:p>
        </p:txBody>
      </p:sp>
    </p:spTree>
    <p:extLst>
      <p:ext uri="{BB962C8B-B14F-4D97-AF65-F5344CB8AC3E}">
        <p14:creationId xmlns:p14="http://schemas.microsoft.com/office/powerpoint/2010/main" val="34323108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Least-</a:t>
            </a:r>
            <a:r>
              <a:rPr lang="en-US" dirty="0" err="1" smtClean="0"/>
              <a:t>prefered</a:t>
            </a:r>
            <a:r>
              <a:rPr lang="en-US" dirty="0" smtClean="0"/>
              <a:t> co-worker (LPC)</a:t>
            </a:r>
            <a:endParaRPr lang="en-US" dirty="0"/>
          </a:p>
        </p:txBody>
      </p:sp>
      <p:sp>
        <p:nvSpPr>
          <p:cNvPr id="3" name="Content Placeholder 2"/>
          <p:cNvSpPr>
            <a:spLocks noGrp="1"/>
          </p:cNvSpPr>
          <p:nvPr>
            <p:ph idx="1"/>
          </p:nvPr>
        </p:nvSpPr>
        <p:spPr>
          <a:xfrm>
            <a:off x="914400" y="1676400"/>
            <a:ext cx="7310717" cy="3699029"/>
          </a:xfrm>
        </p:spPr>
        <p:txBody>
          <a:bodyPr>
            <a:normAutofit fontScale="92500" lnSpcReduction="20000"/>
          </a:bodyPr>
          <a:lstStyle/>
          <a:p>
            <a:pPr marL="68580" indent="0">
              <a:buNone/>
            </a:pPr>
            <a:r>
              <a:rPr lang="en-US" dirty="0" smtClean="0"/>
              <a:t> The </a:t>
            </a:r>
            <a:r>
              <a:rPr lang="en-US" dirty="0"/>
              <a:t>leaders are asked to rate a person on a scale ranging from lowest (1) to highest (8) on several parameters to identify the worker with whom they least like to work. Certain parameters on the LPC scale are: pleasant/unpleasant, friendly/unfriendly, tense/relaxed, supportive/hostile, cooperative/uncooperative</a:t>
            </a:r>
            <a:r>
              <a:rPr lang="en-US" dirty="0" smtClean="0"/>
              <a:t>, </a:t>
            </a:r>
            <a:r>
              <a:rPr lang="en-US" dirty="0"/>
              <a:t>The leaders with high LPC scores are said to be relationship-oriented whereas the ones with the low LPC scores are considered as task-oriented.</a:t>
            </a:r>
          </a:p>
        </p:txBody>
      </p:sp>
    </p:spTree>
    <p:extLst>
      <p:ext uri="{BB962C8B-B14F-4D97-AF65-F5344CB8AC3E}">
        <p14:creationId xmlns:p14="http://schemas.microsoft.com/office/powerpoint/2010/main" val="34158103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smtClean="0"/>
              <a:t>The coach and athlete </a:t>
            </a:r>
            <a:endParaRPr lang="en-US" dirty="0"/>
          </a:p>
        </p:txBody>
      </p:sp>
      <p:sp>
        <p:nvSpPr>
          <p:cNvPr id="3" name="Content Placeholder 2"/>
          <p:cNvSpPr>
            <a:spLocks noGrp="1"/>
          </p:cNvSpPr>
          <p:nvPr>
            <p:ph idx="4294967295"/>
          </p:nvPr>
        </p:nvSpPr>
        <p:spPr>
          <a:xfrm>
            <a:off x="0" y="1600200"/>
            <a:ext cx="7772400" cy="4525963"/>
          </a:xfrm>
        </p:spPr>
        <p:txBody>
          <a:bodyPr>
            <a:normAutofit fontScale="70000" lnSpcReduction="20000"/>
          </a:bodyPr>
          <a:lstStyle/>
          <a:p>
            <a:r>
              <a:rPr lang="en-US" dirty="0" smtClean="0"/>
              <a:t>Athlete spend much time with their coaches and rely on them for information ,direction ,feedback and support .</a:t>
            </a:r>
          </a:p>
          <a:p>
            <a:r>
              <a:rPr lang="en-US" dirty="0" smtClean="0"/>
              <a:t>Relationship of athlete and coach can be understood in term of three key variables </a:t>
            </a:r>
          </a:p>
          <a:p>
            <a:r>
              <a:rPr lang="en-US" dirty="0" smtClean="0"/>
              <a:t>Closeness. Is the emotional aspects of relationship , referring to the attachment between coach and </a:t>
            </a:r>
            <a:r>
              <a:rPr lang="en-US" dirty="0" smtClean="0"/>
              <a:t>athlete (trust, liking, respect).</a:t>
            </a:r>
            <a:endParaRPr lang="en-US" dirty="0" smtClean="0"/>
          </a:p>
          <a:p>
            <a:r>
              <a:rPr lang="en-US" dirty="0" smtClean="0"/>
              <a:t>Co-orientation. Is the cognitive aspect of relationship refers to the commonality of </a:t>
            </a:r>
            <a:r>
              <a:rPr lang="en-US" dirty="0" smtClean="0"/>
              <a:t>knowledge. </a:t>
            </a:r>
            <a:r>
              <a:rPr lang="en-US" dirty="0"/>
              <a:t>includes the athlete’s and coach’s interpersonal perceptions and reflects the degree to which they have established a common ground in their </a:t>
            </a:r>
            <a:r>
              <a:rPr lang="en-US" dirty="0" smtClean="0"/>
              <a:t>relationship. </a:t>
            </a:r>
            <a:r>
              <a:rPr lang="en-US" dirty="0"/>
              <a:t>The assumption is that individuals behave toward each other based on their perceptions of the other's </a:t>
            </a:r>
            <a:r>
              <a:rPr lang="en-US" dirty="0" smtClean="0"/>
              <a:t>views.</a:t>
            </a:r>
            <a:r>
              <a:rPr lang="en-US" dirty="0"/>
              <a:t/>
            </a:r>
            <a:br>
              <a:rPr lang="en-US" dirty="0"/>
            </a:br>
            <a:endParaRPr lang="en-US" i="1" dirty="0"/>
          </a:p>
          <a:p>
            <a:r>
              <a:rPr lang="en-US" dirty="0" smtClean="0"/>
              <a:t>Complementarity</a:t>
            </a:r>
            <a:r>
              <a:rPr lang="en-US" dirty="0" smtClean="0"/>
              <a:t>. Is the </a:t>
            </a:r>
            <a:r>
              <a:rPr lang="en-US" dirty="0" err="1" smtClean="0"/>
              <a:t>behavioural</a:t>
            </a:r>
            <a:r>
              <a:rPr lang="en-US" dirty="0" smtClean="0"/>
              <a:t> aspect of </a:t>
            </a:r>
            <a:r>
              <a:rPr lang="en-US" dirty="0" smtClean="0"/>
              <a:t>relationship(dominant </a:t>
            </a:r>
            <a:r>
              <a:rPr lang="en-US" dirty="0" err="1" smtClean="0"/>
              <a:t>vs</a:t>
            </a:r>
            <a:r>
              <a:rPr lang="en-US" dirty="0" smtClean="0"/>
              <a:t> submissive, friendly </a:t>
            </a:r>
            <a:r>
              <a:rPr lang="en-US" dirty="0" err="1" smtClean="0"/>
              <a:t>vs</a:t>
            </a:r>
            <a:r>
              <a:rPr lang="en-US" dirty="0" smtClean="0"/>
              <a:t> unfriendly).</a:t>
            </a:r>
            <a:endParaRPr lang="en-US" dirty="0" smtClean="0"/>
          </a:p>
          <a:p>
            <a:pPr marL="0" indent="0">
              <a:buNone/>
            </a:pPr>
            <a:endParaRPr lang="en-US" dirty="0"/>
          </a:p>
        </p:txBody>
      </p:sp>
    </p:spTree>
    <p:extLst>
      <p:ext uri="{BB962C8B-B14F-4D97-AF65-F5344CB8AC3E}">
        <p14:creationId xmlns:p14="http://schemas.microsoft.com/office/powerpoint/2010/main" val="3406906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formation </a:t>
            </a:r>
            <a:br>
              <a:rPr lang="en-US" dirty="0" smtClean="0"/>
            </a:br>
            <a:endParaRPr lang="en-US" dirty="0"/>
          </a:p>
        </p:txBody>
      </p:sp>
      <p:sp>
        <p:nvSpPr>
          <p:cNvPr id="3" name="Content Placeholder 2"/>
          <p:cNvSpPr>
            <a:spLocks noGrp="1"/>
          </p:cNvSpPr>
          <p:nvPr>
            <p:ph idx="1"/>
          </p:nvPr>
        </p:nvSpPr>
        <p:spPr>
          <a:xfrm>
            <a:off x="457200" y="1600200"/>
            <a:ext cx="7543800" cy="2743200"/>
          </a:xfrm>
        </p:spPr>
        <p:txBody>
          <a:bodyPr/>
          <a:lstStyle/>
          <a:p>
            <a:r>
              <a:rPr lang="en-US" b="1" dirty="0"/>
              <a:t>group</a:t>
            </a:r>
            <a:r>
              <a:rPr lang="en-US" dirty="0"/>
              <a:t>  </a:t>
            </a:r>
            <a:r>
              <a:rPr lang="en-US" dirty="0" smtClean="0"/>
              <a:t>formation  </a:t>
            </a:r>
            <a:r>
              <a:rPr lang="en-US" dirty="0"/>
              <a:t>is defined as more than two people that have a common identity or objective, with an </a:t>
            </a:r>
            <a:r>
              <a:rPr lang="en-US" dirty="0" err="1"/>
              <a:t>organised</a:t>
            </a:r>
            <a:r>
              <a:rPr lang="en-US" dirty="0"/>
              <a:t> structure, eventually leading to the same fate at the end of their journey together as a </a:t>
            </a:r>
            <a:r>
              <a:rPr lang="en-US" b="1" dirty="0"/>
              <a:t>group</a:t>
            </a:r>
            <a:r>
              <a:rPr lang="en-US" dirty="0" smtClean="0"/>
              <a:t>.</a:t>
            </a:r>
          </a:p>
          <a:p>
            <a:pPr marL="137160" indent="0">
              <a:buNone/>
            </a:pPr>
            <a:endParaRPr lang="en-US" dirty="0"/>
          </a:p>
        </p:txBody>
      </p:sp>
    </p:spTree>
    <p:extLst>
      <p:ext uri="{BB962C8B-B14F-4D97-AF65-F5344CB8AC3E}">
        <p14:creationId xmlns:p14="http://schemas.microsoft.com/office/powerpoint/2010/main" val="36881546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as decision making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Coaching activities involve decision making and he suggested that we can understand the leadership displayed by coaches in terms of their style of decision making . Decision making is affected by several factors such as </a:t>
            </a:r>
          </a:p>
          <a:p>
            <a:r>
              <a:rPr lang="en-US" dirty="0" smtClean="0"/>
              <a:t>Time pressure</a:t>
            </a:r>
          </a:p>
          <a:p>
            <a:r>
              <a:rPr lang="en-US" dirty="0" smtClean="0"/>
              <a:t>Decision importance </a:t>
            </a:r>
          </a:p>
          <a:p>
            <a:r>
              <a:rPr lang="en-US" dirty="0" smtClean="0"/>
              <a:t>Information location </a:t>
            </a:r>
          </a:p>
          <a:p>
            <a:r>
              <a:rPr lang="en-US" dirty="0" smtClean="0"/>
              <a:t>Problem complexity</a:t>
            </a:r>
          </a:p>
          <a:p>
            <a:r>
              <a:rPr lang="en-US" dirty="0" smtClean="0"/>
              <a:t>Group acceptance </a:t>
            </a:r>
          </a:p>
          <a:p>
            <a:r>
              <a:rPr lang="en-US" dirty="0" smtClean="0"/>
              <a:t>Coach power </a:t>
            </a:r>
          </a:p>
          <a:p>
            <a:r>
              <a:rPr lang="en-US" dirty="0" smtClean="0"/>
              <a:t>Group integration</a:t>
            </a:r>
            <a:endParaRPr lang="en-US" dirty="0"/>
          </a:p>
        </p:txBody>
      </p:sp>
    </p:spTree>
    <p:extLst>
      <p:ext uri="{BB962C8B-B14F-4D97-AF65-F5344CB8AC3E}">
        <p14:creationId xmlns:p14="http://schemas.microsoft.com/office/powerpoint/2010/main" val="27080764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normAutofit fontScale="90000"/>
          </a:bodyPr>
          <a:lstStyle/>
          <a:p>
            <a:r>
              <a:rPr lang="en-US" dirty="0" smtClean="0"/>
              <a:t>Factors affecting decision making </a:t>
            </a:r>
            <a:endParaRPr lang="en-US" dirty="0"/>
          </a:p>
        </p:txBody>
      </p:sp>
      <p:sp>
        <p:nvSpPr>
          <p:cNvPr id="2" name="Content Placeholder 1"/>
          <p:cNvSpPr>
            <a:spLocks noGrp="1"/>
          </p:cNvSpPr>
          <p:nvPr>
            <p:ph idx="1"/>
          </p:nvPr>
        </p:nvSpPr>
        <p:spPr>
          <a:xfrm>
            <a:off x="457200" y="990600"/>
            <a:ext cx="7620000" cy="5715000"/>
          </a:xfrm>
        </p:spPr>
        <p:txBody>
          <a:bodyPr>
            <a:normAutofit fontScale="32500" lnSpcReduction="20000"/>
          </a:bodyPr>
          <a:lstStyle/>
          <a:p>
            <a:r>
              <a:rPr lang="en-US" sz="5500" b="1" dirty="0"/>
              <a:t>Time </a:t>
            </a:r>
            <a:r>
              <a:rPr lang="en-US" sz="5500" b="1" dirty="0" smtClean="0"/>
              <a:t>pressure</a:t>
            </a:r>
          </a:p>
          <a:p>
            <a:pPr marL="411480" lvl="1" indent="0">
              <a:buNone/>
            </a:pPr>
            <a:r>
              <a:rPr lang="en-US" sz="5500" dirty="0" smtClean="0"/>
              <a:t> when decisions have to be made very quickly , the coach often has to make them without athlete participation.</a:t>
            </a:r>
            <a:endParaRPr lang="en-US" sz="5500" dirty="0"/>
          </a:p>
          <a:p>
            <a:r>
              <a:rPr lang="en-US" sz="5500" b="1" dirty="0"/>
              <a:t>Decision </a:t>
            </a:r>
            <a:r>
              <a:rPr lang="en-US" sz="5500" b="1" dirty="0" smtClean="0"/>
              <a:t>importance</a:t>
            </a:r>
          </a:p>
          <a:p>
            <a:pPr marL="411480" lvl="1" indent="0">
              <a:buNone/>
            </a:pPr>
            <a:r>
              <a:rPr lang="en-US" sz="5500" dirty="0" smtClean="0"/>
              <a:t>When problem can be resolved by several options  athlete participation is more likely.</a:t>
            </a:r>
            <a:endParaRPr lang="en-US" sz="5500" dirty="0"/>
          </a:p>
          <a:p>
            <a:r>
              <a:rPr lang="en-US" sz="5500" b="1" dirty="0"/>
              <a:t>Information </a:t>
            </a:r>
            <a:r>
              <a:rPr lang="en-US" sz="5500" b="1" dirty="0" smtClean="0"/>
              <a:t>location</a:t>
            </a:r>
          </a:p>
          <a:p>
            <a:pPr marL="411480" lvl="1" indent="0">
              <a:buNone/>
            </a:pPr>
            <a:r>
              <a:rPr lang="en-US" sz="5500" dirty="0" smtClean="0"/>
              <a:t>Whoever possesses the necessary information is likely to take a role in decision making.  </a:t>
            </a:r>
            <a:endParaRPr lang="en-US" sz="5500" dirty="0"/>
          </a:p>
          <a:p>
            <a:r>
              <a:rPr lang="en-US" sz="5500" b="1" dirty="0"/>
              <a:t>Problem </a:t>
            </a:r>
            <a:r>
              <a:rPr lang="en-US" sz="5500" b="1" dirty="0" smtClean="0"/>
              <a:t>complexity</a:t>
            </a:r>
          </a:p>
          <a:p>
            <a:pPr marL="411480" lvl="1" indent="0">
              <a:buNone/>
            </a:pPr>
            <a:r>
              <a:rPr lang="en-US" sz="5500" dirty="0" smtClean="0"/>
              <a:t>The more complex the problem the more likely it is that only the coach will possess all the information necessary to make the decision therefore he is more likely to do so without participation by athletes.</a:t>
            </a:r>
            <a:endParaRPr lang="en-US" sz="5500" dirty="0"/>
          </a:p>
          <a:p>
            <a:r>
              <a:rPr lang="en-US" sz="5500" b="1" dirty="0"/>
              <a:t>Group </a:t>
            </a:r>
            <a:r>
              <a:rPr lang="en-US" sz="5500" b="1" dirty="0" smtClean="0"/>
              <a:t>acceptance</a:t>
            </a:r>
          </a:p>
          <a:p>
            <a:pPr marL="411480" lvl="1" indent="0">
              <a:buNone/>
            </a:pPr>
            <a:r>
              <a:rPr lang="en-US" sz="5500" dirty="0" smtClean="0"/>
              <a:t>A coach is likely to make a unilateral decision either when it will be fully accepted by the team. </a:t>
            </a:r>
            <a:endParaRPr lang="en-US" sz="5500" dirty="0"/>
          </a:p>
          <a:p>
            <a:r>
              <a:rPr lang="en-US" sz="5500" b="1" dirty="0"/>
              <a:t>Coach </a:t>
            </a:r>
            <a:r>
              <a:rPr lang="en-US" sz="5500" b="1" dirty="0" smtClean="0"/>
              <a:t>power</a:t>
            </a:r>
          </a:p>
          <a:p>
            <a:pPr marL="411480" lvl="1" indent="0">
              <a:buNone/>
            </a:pPr>
            <a:r>
              <a:rPr lang="en-US" sz="5500" dirty="0" smtClean="0"/>
              <a:t>Coaches may exert power over athletes  by means of reward , punishment, the authority of their position.</a:t>
            </a:r>
            <a:endParaRPr lang="en-US" sz="5500" dirty="0"/>
          </a:p>
          <a:p>
            <a:r>
              <a:rPr lang="en-US" sz="5500" b="1" dirty="0"/>
              <a:t>Group </a:t>
            </a:r>
            <a:r>
              <a:rPr lang="en-US" sz="5500" b="1" dirty="0" smtClean="0"/>
              <a:t>integration</a:t>
            </a:r>
            <a:r>
              <a:rPr lang="en-US" sz="5500" dirty="0" smtClean="0"/>
              <a:t>.</a:t>
            </a:r>
          </a:p>
          <a:p>
            <a:pPr marL="411480" lvl="1" indent="0">
              <a:buNone/>
            </a:pPr>
            <a:r>
              <a:rPr lang="en-US" sz="5500" dirty="0" smtClean="0"/>
              <a:t>The more integrated a team the more likely its members are to participate in decision making.</a:t>
            </a:r>
            <a:endParaRPr lang="en-US" sz="5500" dirty="0"/>
          </a:p>
          <a:p>
            <a:endParaRPr lang="en-US" sz="2900" dirty="0"/>
          </a:p>
        </p:txBody>
      </p:sp>
    </p:spTree>
    <p:extLst>
      <p:ext uri="{BB962C8B-B14F-4D97-AF65-F5344CB8AC3E}">
        <p14:creationId xmlns:p14="http://schemas.microsoft.com/office/powerpoint/2010/main" val="2216483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Stages of group formation</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b="1" dirty="0"/>
              <a:t>The five stages of team development in sport are:</a:t>
            </a:r>
          </a:p>
          <a:p>
            <a:r>
              <a:rPr lang="en-US" b="1" dirty="0">
                <a:solidFill>
                  <a:schemeClr val="bg1"/>
                </a:solidFill>
              </a:rPr>
              <a:t>Stage 1: </a:t>
            </a:r>
            <a:r>
              <a:rPr lang="en-US" b="1" dirty="0" smtClean="0">
                <a:solidFill>
                  <a:schemeClr val="bg1"/>
                </a:solidFill>
              </a:rPr>
              <a:t>Forming </a:t>
            </a:r>
          </a:p>
          <a:p>
            <a:pPr lvl="1"/>
            <a:r>
              <a:rPr lang="en-US" b="1" dirty="0" smtClean="0"/>
              <a:t>In this stage g</a:t>
            </a:r>
            <a:r>
              <a:rPr lang="en-US" dirty="0" smtClean="0"/>
              <a:t>roup members get to know each other and basic rules for the conduct of group members are established.</a:t>
            </a:r>
            <a:endParaRPr lang="en-US" dirty="0"/>
          </a:p>
          <a:p>
            <a:r>
              <a:rPr lang="en-US" b="1" dirty="0">
                <a:solidFill>
                  <a:schemeClr val="bg1"/>
                </a:solidFill>
              </a:rPr>
              <a:t>Stage 2: </a:t>
            </a:r>
            <a:r>
              <a:rPr lang="en-US" b="1" dirty="0" smtClean="0">
                <a:solidFill>
                  <a:schemeClr val="bg1"/>
                </a:solidFill>
              </a:rPr>
              <a:t>Storming </a:t>
            </a:r>
          </a:p>
          <a:p>
            <a:pPr lvl="1"/>
            <a:r>
              <a:rPr lang="en-US" dirty="0" smtClean="0"/>
              <a:t> members compete for status in the group  and group members take on different roles.</a:t>
            </a:r>
            <a:endParaRPr lang="en-US" dirty="0"/>
          </a:p>
          <a:p>
            <a:r>
              <a:rPr lang="en-US" b="1" dirty="0">
                <a:solidFill>
                  <a:schemeClr val="bg1"/>
                </a:solidFill>
              </a:rPr>
              <a:t>Stage 3: </a:t>
            </a:r>
            <a:r>
              <a:rPr lang="en-US" b="1" dirty="0" smtClean="0">
                <a:solidFill>
                  <a:schemeClr val="bg1"/>
                </a:solidFill>
              </a:rPr>
              <a:t>Norming </a:t>
            </a:r>
          </a:p>
          <a:p>
            <a:r>
              <a:rPr lang="en-US" dirty="0"/>
              <a:t>Gradually, the team moves into the norming stage. This is when people start to resolve their differences, appreciate colleagues' strengths, and respect your authority as a leader.</a:t>
            </a:r>
          </a:p>
          <a:p>
            <a:r>
              <a:rPr lang="en-US" dirty="0"/>
              <a:t>Now that your team members know one another better, they may socialize together, and they are able to ask one another for help and provide constructive feedback. People develop a stronger commitment to the team goal, and you start to see good progress towards it.</a:t>
            </a:r>
          </a:p>
          <a:p>
            <a:pPr lvl="1"/>
            <a:endParaRPr lang="en-US" dirty="0"/>
          </a:p>
          <a:p>
            <a:r>
              <a:rPr lang="en-US" b="1" dirty="0">
                <a:solidFill>
                  <a:schemeClr val="bg1"/>
                </a:solidFill>
              </a:rPr>
              <a:t>Stage 4: </a:t>
            </a:r>
            <a:r>
              <a:rPr lang="en-US" b="1" dirty="0" smtClean="0">
                <a:solidFill>
                  <a:schemeClr val="bg1"/>
                </a:solidFill>
              </a:rPr>
              <a:t>Performing</a:t>
            </a:r>
          </a:p>
          <a:p>
            <a:pPr lvl="1"/>
            <a:r>
              <a:rPr lang="en-US" dirty="0"/>
              <a:t>The team reaches the performing stage, when hard work leads, without friction, to the achievement of the team's goal. The structures and processes that you have set up support this well.</a:t>
            </a:r>
          </a:p>
          <a:p>
            <a:r>
              <a:rPr lang="en-US" b="1" dirty="0">
                <a:solidFill>
                  <a:schemeClr val="bg1"/>
                </a:solidFill>
              </a:rPr>
              <a:t>Stage 5: </a:t>
            </a:r>
            <a:r>
              <a:rPr lang="en-US" b="1" dirty="0" smtClean="0">
                <a:solidFill>
                  <a:schemeClr val="bg1"/>
                </a:solidFill>
              </a:rPr>
              <a:t>Adjourning</a:t>
            </a:r>
          </a:p>
          <a:p>
            <a:pPr lvl="1"/>
            <a:endParaRPr lang="en-US" dirty="0"/>
          </a:p>
          <a:p>
            <a:pPr lvl="1"/>
            <a:r>
              <a:rPr lang="en-US" dirty="0" smtClean="0"/>
              <a:t>In this final stage the task of group has been accomplished and it drifts apart.</a:t>
            </a:r>
            <a:endParaRPr lang="en-US" dirty="0"/>
          </a:p>
        </p:txBody>
      </p:sp>
    </p:spTree>
    <p:extLst>
      <p:ext uri="{BB962C8B-B14F-4D97-AF65-F5344CB8AC3E}">
        <p14:creationId xmlns:p14="http://schemas.microsoft.com/office/powerpoint/2010/main" val="3812602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Group cohesion </a:t>
            </a:r>
            <a:endParaRPr lang="en-US" dirty="0"/>
          </a:p>
        </p:txBody>
      </p:sp>
      <p:sp>
        <p:nvSpPr>
          <p:cNvPr id="3" name="Content Placeholder 2"/>
          <p:cNvSpPr>
            <a:spLocks noGrp="1"/>
          </p:cNvSpPr>
          <p:nvPr>
            <p:ph type="subTitle" idx="1"/>
          </p:nvPr>
        </p:nvSpPr>
        <p:spPr/>
        <p:txBody>
          <a:bodyPr>
            <a:normAutofit fontScale="85000" lnSpcReduction="10000"/>
          </a:bodyPr>
          <a:lstStyle/>
          <a:p>
            <a:r>
              <a:rPr lang="en-US" dirty="0" smtClean="0"/>
              <a:t>sticking together </a:t>
            </a:r>
          </a:p>
          <a:p>
            <a:r>
              <a:rPr lang="en-US" dirty="0" smtClean="0"/>
              <a:t>Cohesion is the tendency </a:t>
            </a:r>
            <a:r>
              <a:rPr lang="en-US" dirty="0"/>
              <a:t>for a </a:t>
            </a:r>
            <a:r>
              <a:rPr lang="en-US" b="1" dirty="0"/>
              <a:t>group</a:t>
            </a:r>
            <a:r>
              <a:rPr lang="en-US" dirty="0"/>
              <a:t> to be in unity while working towards a goal or to satisfy the emotional needs of its members.</a:t>
            </a:r>
          </a:p>
        </p:txBody>
      </p:sp>
    </p:spTree>
    <p:extLst>
      <p:ext uri="{BB962C8B-B14F-4D97-AF65-F5344CB8AC3E}">
        <p14:creationId xmlns:p14="http://schemas.microsoft.com/office/powerpoint/2010/main" val="709833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This definition includes important aspects of cohesiveness, including its </a:t>
            </a:r>
            <a:r>
              <a:rPr lang="en-US" dirty="0">
                <a:hlinkClick r:id="rId2" tooltip="Multidimensionality (page does not exist)"/>
              </a:rPr>
              <a:t>multidimensionality</a:t>
            </a:r>
            <a:r>
              <a:rPr lang="en-US" dirty="0"/>
              <a:t>, dynamic nature, instrumental basis, and emotional dimension</a:t>
            </a:r>
            <a:r>
              <a:rPr lang="en-US" dirty="0" smtClean="0"/>
              <a:t>.</a:t>
            </a:r>
            <a:r>
              <a:rPr lang="en-US" dirty="0"/>
              <a:t> Its multidimensionality refers to how cohesion is based on many factors. Its dynamic nature refers to how it gradually changes over time in its strength and form from the time a group is formed to when a group is disbanded. Its instrumental basis refers to how people cohere for some purpose, whether it be for a task or for social reasons. Its emotional dimension refers to how cohesion is pleasing to its group members. This definition can be generalized to most groups characterized by the group definition discussed above. These groups include sports teams, work groups, </a:t>
            </a:r>
            <a:r>
              <a:rPr lang="en-US" dirty="0">
                <a:hlinkClick r:id="rId3" tooltip="Unit cohesion"/>
              </a:rPr>
              <a:t>military units</a:t>
            </a:r>
            <a:r>
              <a:rPr lang="en-US" dirty="0"/>
              <a:t>, fraternity groups, and social groups</a:t>
            </a:r>
            <a:r>
              <a:rPr lang="en-US" dirty="0" smtClean="0"/>
              <a:t>.</a:t>
            </a:r>
          </a:p>
          <a:p>
            <a:endParaRPr lang="en-US" dirty="0"/>
          </a:p>
          <a:p>
            <a:r>
              <a:rPr lang="en-US" dirty="0"/>
              <a:t>These factors are: attraction and bonding; support and caring; listening and empathy; self-disclosure and feedback; and process performance and goal attainment </a:t>
            </a:r>
          </a:p>
        </p:txBody>
      </p:sp>
    </p:spTree>
    <p:extLst>
      <p:ext uri="{BB962C8B-B14F-4D97-AF65-F5344CB8AC3E}">
        <p14:creationId xmlns:p14="http://schemas.microsoft.com/office/powerpoint/2010/main" val="70131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fontScale="90000"/>
          </a:bodyPr>
          <a:lstStyle/>
          <a:p>
            <a:r>
              <a:rPr lang="en-US" dirty="0" smtClean="0"/>
              <a:t>Factors  affecting team  cohesion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There are many factors that affect team cohesion, and these are often identified as:</a:t>
            </a:r>
          </a:p>
          <a:p>
            <a:r>
              <a:rPr lang="en-US" dirty="0" smtClean="0"/>
              <a:t>Leadership </a:t>
            </a:r>
            <a:r>
              <a:rPr lang="en-US" dirty="0"/>
              <a:t>and </a:t>
            </a:r>
            <a:r>
              <a:rPr lang="en-US" dirty="0" smtClean="0"/>
              <a:t>coaching - </a:t>
            </a:r>
            <a:r>
              <a:rPr lang="en-US" dirty="0"/>
              <a:t>All group need a leader, someone to direct and support the group. However there are ways to lead a group that affect group cohesive. Leadership styles include autocratic - one person taking the lead, democratic - all members contributing to the decisions. An effective leader will know how to communicate with the group effectively. This could potentially increase productivity and consideration with others in the group.</a:t>
            </a:r>
          </a:p>
          <a:p>
            <a:endParaRPr lang="en-US" dirty="0"/>
          </a:p>
        </p:txBody>
      </p:sp>
    </p:spTree>
    <p:extLst>
      <p:ext uri="{BB962C8B-B14F-4D97-AF65-F5344CB8AC3E}">
        <p14:creationId xmlns:p14="http://schemas.microsoft.com/office/powerpoint/2010/main" val="248810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a:bodyPr>
          <a:lstStyle/>
          <a:p>
            <a:r>
              <a:rPr lang="en-US" dirty="0" smtClean="0"/>
              <a:t>Factors affecting team cohesion</a:t>
            </a:r>
            <a:endParaRPr lang="en-US" dirty="0"/>
          </a:p>
        </p:txBody>
      </p:sp>
      <p:sp>
        <p:nvSpPr>
          <p:cNvPr id="7" name="Subtitle 6"/>
          <p:cNvSpPr>
            <a:spLocks noGrp="1"/>
          </p:cNvSpPr>
          <p:nvPr>
            <p:ph type="subTitle" idx="1"/>
          </p:nvPr>
        </p:nvSpPr>
        <p:spPr>
          <a:xfrm>
            <a:off x="1371600" y="3331698"/>
            <a:ext cx="6400800" cy="2916702"/>
          </a:xfrm>
        </p:spPr>
        <p:txBody>
          <a:bodyPr>
            <a:normAutofit fontScale="85000" lnSpcReduction="10000"/>
          </a:bodyPr>
          <a:lstStyle/>
          <a:p>
            <a:r>
              <a:rPr lang="en-US" dirty="0" smtClean="0"/>
              <a:t>Individual factors; refers to the characteristics of the athlete that make up the teams .</a:t>
            </a:r>
          </a:p>
          <a:p>
            <a:r>
              <a:rPr lang="en-US" dirty="0" smtClean="0"/>
              <a:t>Situational factors ; include the physical environment in which the team meets and the size of the group .</a:t>
            </a:r>
          </a:p>
          <a:p>
            <a:r>
              <a:rPr lang="en-US" dirty="0" smtClean="0"/>
              <a:t>Team factors; include past shared successes, communication between members and having collective goals.</a:t>
            </a:r>
          </a:p>
          <a:p>
            <a:endParaRPr lang="en-US" dirty="0" smtClean="0"/>
          </a:p>
          <a:p>
            <a:endParaRPr lang="en-US" dirty="0"/>
          </a:p>
        </p:txBody>
      </p:sp>
    </p:spTree>
    <p:extLst>
      <p:ext uri="{BB962C8B-B14F-4D97-AF65-F5344CB8AC3E}">
        <p14:creationId xmlns:p14="http://schemas.microsoft.com/office/powerpoint/2010/main" val="950222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normAutofit fontScale="90000"/>
          </a:bodyPr>
          <a:lstStyle/>
          <a:p>
            <a:r>
              <a:rPr lang="en-US" dirty="0" smtClean="0"/>
              <a:t>Cohesiveness and performance </a:t>
            </a:r>
            <a:endParaRPr lang="en-US" dirty="0"/>
          </a:p>
        </p:txBody>
      </p:sp>
      <p:sp>
        <p:nvSpPr>
          <p:cNvPr id="3" name="Content Placeholder 2"/>
          <p:cNvSpPr>
            <a:spLocks noGrp="1"/>
          </p:cNvSpPr>
          <p:nvPr>
            <p:ph idx="1"/>
          </p:nvPr>
        </p:nvSpPr>
        <p:spPr>
          <a:xfrm>
            <a:off x="457200" y="1600200"/>
            <a:ext cx="8458200" cy="4800600"/>
          </a:xfrm>
        </p:spPr>
        <p:txBody>
          <a:bodyPr/>
          <a:lstStyle/>
          <a:p>
            <a:r>
              <a:rPr lang="en-US" dirty="0"/>
              <a:t>The relation between </a:t>
            </a:r>
            <a:r>
              <a:rPr lang="en-US" b="1" dirty="0"/>
              <a:t>cohesion and performance</a:t>
            </a:r>
            <a:r>
              <a:rPr lang="en-US" dirty="0"/>
              <a:t> was studied by many researchers; and most concluded that “the connection between </a:t>
            </a:r>
            <a:r>
              <a:rPr lang="en-US" b="1" dirty="0"/>
              <a:t>cohesion and performance</a:t>
            </a:r>
            <a:r>
              <a:rPr lang="en-US" dirty="0"/>
              <a:t> is reciprocal”. </a:t>
            </a:r>
            <a:r>
              <a:rPr lang="en-US" dirty="0" smtClean="0"/>
              <a:t>Present researches suggested that (Grieve et al .,2000) cohesiveness does not influence performance but that performance does influence cohesiveness. </a:t>
            </a:r>
            <a:endParaRPr lang="en-US" dirty="0"/>
          </a:p>
        </p:txBody>
      </p:sp>
    </p:spTree>
    <p:extLst>
      <p:ext uri="{BB962C8B-B14F-4D97-AF65-F5344CB8AC3E}">
        <p14:creationId xmlns:p14="http://schemas.microsoft.com/office/powerpoint/2010/main" val="3735835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914</TotalTime>
  <Words>1770</Words>
  <Application>Microsoft Office PowerPoint</Application>
  <PresentationFormat>On-screen Show (4:3)</PresentationFormat>
  <Paragraphs>145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Apex</vt:lpstr>
      <vt:lpstr>Sport psychology  Chapter no  6</vt:lpstr>
      <vt:lpstr>Group and team </vt:lpstr>
      <vt:lpstr>Group formation  </vt:lpstr>
      <vt:lpstr>Stages of group formation </vt:lpstr>
      <vt:lpstr>Group cohesion </vt:lpstr>
      <vt:lpstr>PowerPoint Presentation</vt:lpstr>
      <vt:lpstr>Factors  affecting team  cohesion</vt:lpstr>
      <vt:lpstr>Factors affecting team cohesion</vt:lpstr>
      <vt:lpstr>Cohesiveness and performance </vt:lpstr>
      <vt:lpstr>Development of team cohesion</vt:lpstr>
      <vt:lpstr>Social facilitation</vt:lpstr>
      <vt:lpstr>Co-action and audience effects</vt:lpstr>
      <vt:lpstr>The home advantage effect </vt:lpstr>
      <vt:lpstr>Explanations for audience and co-action effects</vt:lpstr>
      <vt:lpstr>Negative effects of team membership </vt:lpstr>
      <vt:lpstr>Task oriented and ego oriented </vt:lpstr>
      <vt:lpstr>Group think </vt:lpstr>
      <vt:lpstr>Group think</vt:lpstr>
      <vt:lpstr>Groupthink </vt:lpstr>
      <vt:lpstr>Leadership </vt:lpstr>
      <vt:lpstr>Leadership styles</vt:lpstr>
      <vt:lpstr> authoritarian leader  </vt:lpstr>
      <vt:lpstr>Laissez-faire leader</vt:lpstr>
      <vt:lpstr>Democratic leader</vt:lpstr>
      <vt:lpstr>Theories of leadership </vt:lpstr>
      <vt:lpstr>Characteristics of of successful leader (Kirkpatric&amp;locke, 1991)</vt:lpstr>
      <vt:lpstr>fielder’s contigency theory </vt:lpstr>
      <vt:lpstr>Least-prefered co-worker (LPC)</vt:lpstr>
      <vt:lpstr>The coach and athlete </vt:lpstr>
      <vt:lpstr>Coaching as decision making </vt:lpstr>
      <vt:lpstr>Factors affecting decision making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 6 Social factors in sporting performance</dc:title>
  <dc:creator>Cyber Net &amp; Laptop</dc:creator>
  <cp:lastModifiedBy>ANUM YOUSAF</cp:lastModifiedBy>
  <cp:revision>63</cp:revision>
  <dcterms:created xsi:type="dcterms:W3CDTF">2020-11-02T12:18:24Z</dcterms:created>
  <dcterms:modified xsi:type="dcterms:W3CDTF">2020-11-16T08:45:48Z</dcterms:modified>
</cp:coreProperties>
</file>