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53DA1-EF31-4AB7-A01A-BC86BA963F16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18554-A999-49B1-A8CD-0402DB92C1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92E7-2321-4587-9BB8-454155E12424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B49A-8AD4-4C1E-A319-96E62C1252A5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192-D2C2-4FC6-82A8-D64E7481DBE1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42C9-54A7-4D8C-B608-2D961E0A241E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40AF-B640-4B79-A651-E066E608F75B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D46-DF37-46C0-A9B7-B82CC301459F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A2E1-C513-4662-BD8A-DE2D0AB60740}" type="datetime1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D636-CCF4-4102-9131-F131E0AE2B5C}" type="datetime1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FE12-F4F1-40EA-BE32-B375153F344E}" type="datetime1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549D-E150-4A5F-93D1-549098E9970B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293B-E18E-4F7D-9147-21DD6E83123E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253E4-F471-46D3-A679-99BCE567476F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C954-32E7-4F75-B5F3-0782E6D1C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u.edu.p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Insect Pests of </a:t>
            </a:r>
            <a:r>
              <a:rPr lang="en-US" dirty="0" smtClean="0"/>
              <a:t>Vegetables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Dr. M. Asam Riaz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Entomology, College of Agriculture, University of Sargodha, Sargodha, Pakistan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7410" name="Picture 2" descr="UOS">
            <a:hlinkClick r:id="rId2" tooltip="SU - University of Sargodha - log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029200" cy="120701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2" y="152400"/>
            <a:ext cx="561262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Cabbage butterfly (</a:t>
            </a:r>
            <a:r>
              <a:rPr lang="en-US" i="1" dirty="0" err="1" smtClean="0"/>
              <a:t>Pieris</a:t>
            </a:r>
            <a:r>
              <a:rPr lang="en-US" i="1" dirty="0" smtClean="0"/>
              <a:t> </a:t>
            </a:r>
            <a:r>
              <a:rPr lang="en-US" i="1" dirty="0" err="1" smtClean="0"/>
              <a:t>brassicae</a:t>
            </a:r>
            <a:r>
              <a:rPr lang="en-US" dirty="0" smtClean="0"/>
              <a:t>: </a:t>
            </a:r>
            <a:r>
              <a:rPr lang="en-US" dirty="0" err="1" smtClean="0"/>
              <a:t>Pieridae</a:t>
            </a:r>
            <a:r>
              <a:rPr lang="en-US" dirty="0" smtClean="0"/>
              <a:t>: Lepidoptera)</a:t>
            </a:r>
            <a:endParaRPr lang="en-US" dirty="0"/>
          </a:p>
        </p:txBody>
      </p:sp>
      <p:pic>
        <p:nvPicPr>
          <p:cNvPr id="4" name="Picture 2" descr="http://4.bp.blogspot.com/-QddvNrxUSSA/UEpBl6OLsCI/AAAAAAAAJbE/ikMr_6YG89Y/s640/DSC08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78122" y="127279"/>
            <a:ext cx="139755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http://www.omafra.gov.on.ca/english/crops/facts/99-035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5980" y="228600"/>
            <a:ext cx="239802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5"/>
          <p:cNvGrpSpPr/>
          <p:nvPr/>
        </p:nvGrpSpPr>
        <p:grpSpPr>
          <a:xfrm>
            <a:off x="7467600" y="1600200"/>
            <a:ext cx="1981200" cy="4267200"/>
            <a:chOff x="2667000" y="1118077"/>
            <a:chExt cx="2971800" cy="5739923"/>
          </a:xfrm>
        </p:grpSpPr>
        <p:pic>
          <p:nvPicPr>
            <p:cNvPr id="7" name="Picture 6" descr="http://4.bp.blogspot.com/-pjZNT4C7eyA/UEpLED-c0nI/AAAAAAAAJcw/LhVxj94IFt8/s640/DSC0920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7000" y="1118077"/>
              <a:ext cx="2971800" cy="3987322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8" name="Picture 8" descr="http://2.bp.blogspot.com/-_jVfTNGE8Uw/UEpIL5zB6tI/AAAAAAAAJcI/mHcoRXztBlA/s640/DSC0896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67000" y="2895599"/>
              <a:ext cx="2971800" cy="3962401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</p:grpSp>
      <p:pic>
        <p:nvPicPr>
          <p:cNvPr id="9" name="Picture 4" descr="http://2.bp.blogspot.com/-a4QCeklwCjQ/UEpB0oTh6nI/AAAAAAAAJbM/YixRrgjDDl0/s640/DSC085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752600"/>
            <a:ext cx="274892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4" descr="http://pics.davesgarden.com/pics/2007/01/18/DiOhio/e8b6c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33800"/>
            <a:ext cx="4267200" cy="32004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1" name="Picture 12" descr="http://previews.agefotostock.com/previewimage/bajaage/e543c77695794357396bcc5a670a65cf/SCS-s0412482al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2209800"/>
            <a:ext cx="3611759" cy="250147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2895600"/>
            <a:ext cx="4267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Life </a:t>
            </a:r>
            <a:r>
              <a:rPr lang="fr-FR" sz="1400" b="1" dirty="0" err="1" smtClean="0"/>
              <a:t>history</a:t>
            </a:r>
            <a:r>
              <a:rPr lang="fr-FR" sz="1400" b="1" dirty="0" smtClean="0"/>
              <a:t>:</a:t>
            </a:r>
          </a:p>
          <a:p>
            <a:r>
              <a:rPr lang="fr-FR" sz="1400" dirty="0" smtClean="0"/>
              <a:t>Life cycle: About 1.5 </a:t>
            </a:r>
            <a:r>
              <a:rPr lang="fr-FR" sz="1400" dirty="0" err="1" smtClean="0"/>
              <a:t>months</a:t>
            </a:r>
            <a:endParaRPr lang="fr-FR" sz="1400" dirty="0" smtClean="0"/>
          </a:p>
          <a:p>
            <a:r>
              <a:rPr lang="fr-FR" sz="1400" dirty="0" err="1" smtClean="0"/>
              <a:t>Adult</a:t>
            </a:r>
            <a:r>
              <a:rPr lang="fr-FR" sz="1400" dirty="0" smtClean="0"/>
              <a:t>: 1 </a:t>
            </a:r>
            <a:r>
              <a:rPr lang="fr-FR" sz="1400" dirty="0" err="1" smtClean="0"/>
              <a:t>month</a:t>
            </a:r>
            <a:endParaRPr lang="fr-FR" sz="1400" dirty="0" smtClean="0"/>
          </a:p>
          <a:p>
            <a:r>
              <a:rPr lang="fr-FR" sz="1400" dirty="0" err="1" smtClean="0"/>
              <a:t>Larvae</a:t>
            </a:r>
            <a:r>
              <a:rPr lang="fr-FR" sz="1400" dirty="0" smtClean="0"/>
              <a:t>: 2-3 </a:t>
            </a:r>
            <a:r>
              <a:rPr lang="fr-FR" sz="1400" dirty="0" err="1" smtClean="0"/>
              <a:t>weeks</a:t>
            </a:r>
            <a:endParaRPr lang="fr-FR" sz="1400" dirty="0" smtClean="0"/>
          </a:p>
          <a:p>
            <a:r>
              <a:rPr lang="fr-FR" sz="1400" dirty="0" smtClean="0"/>
              <a:t>No. of </a:t>
            </a:r>
            <a:r>
              <a:rPr lang="fr-FR" sz="1400" dirty="0" err="1" smtClean="0"/>
              <a:t>generations</a:t>
            </a:r>
            <a:r>
              <a:rPr lang="fr-FR" sz="1400" dirty="0" smtClean="0"/>
              <a:t>: 2-3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914400"/>
            <a:ext cx="487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/>
              <a:t>Identification</a:t>
            </a:r>
            <a:endParaRPr lang="fr-FR" sz="1400" dirty="0" smtClean="0"/>
          </a:p>
          <a:p>
            <a:pPr algn="just"/>
            <a:r>
              <a:rPr lang="fr-FR" sz="1400" dirty="0" err="1" smtClean="0"/>
              <a:t>Adult</a:t>
            </a:r>
            <a:r>
              <a:rPr lang="fr-FR" sz="1400" dirty="0" smtClean="0"/>
              <a:t>: </a:t>
            </a:r>
            <a:r>
              <a:rPr lang="fr-FR" sz="1400" dirty="0" err="1" smtClean="0"/>
              <a:t>Yellowish</a:t>
            </a:r>
            <a:r>
              <a:rPr lang="fr-FR" sz="1400" dirty="0" smtClean="0"/>
              <a:t> white (</a:t>
            </a:r>
            <a:r>
              <a:rPr lang="fr-FR" sz="1400" dirty="0" err="1" smtClean="0"/>
              <a:t>female</a:t>
            </a:r>
            <a:r>
              <a:rPr lang="fr-FR" sz="1400" dirty="0" smtClean="0"/>
              <a:t>  </a:t>
            </a:r>
            <a:r>
              <a:rPr lang="fr-FR" sz="1400" dirty="0" err="1" smtClean="0"/>
              <a:t>with</a:t>
            </a:r>
            <a:r>
              <a:rPr lang="fr-FR" sz="1400" dirty="0" smtClean="0"/>
              <a:t> 2 black spots on </a:t>
            </a:r>
            <a:r>
              <a:rPr lang="fr-FR" sz="1400" dirty="0" err="1" smtClean="0"/>
              <a:t>upper</a:t>
            </a:r>
            <a:r>
              <a:rPr lang="fr-FR" sz="1400" dirty="0" smtClean="0"/>
              <a:t> </a:t>
            </a:r>
            <a:r>
              <a:rPr lang="fr-FR" sz="1400" dirty="0" err="1" smtClean="0"/>
              <a:t>side</a:t>
            </a:r>
            <a:r>
              <a:rPr lang="fr-FR" sz="1400" dirty="0" smtClean="0"/>
              <a:t> of </a:t>
            </a:r>
            <a:r>
              <a:rPr lang="fr-FR" sz="1400" dirty="0" err="1" smtClean="0"/>
              <a:t>forewings</a:t>
            </a:r>
            <a:r>
              <a:rPr lang="fr-FR" sz="1400" dirty="0" smtClean="0"/>
              <a:t> </a:t>
            </a:r>
            <a:r>
              <a:rPr lang="fr-FR" sz="1400" dirty="0" err="1" smtClean="0"/>
              <a:t>while</a:t>
            </a:r>
            <a:r>
              <a:rPr lang="fr-FR" sz="1400" dirty="0" smtClean="0"/>
              <a:t> in males on </a:t>
            </a:r>
            <a:r>
              <a:rPr lang="fr-FR" sz="1400" dirty="0" err="1" smtClean="0"/>
              <a:t>lower</a:t>
            </a:r>
            <a:r>
              <a:rPr lang="fr-FR" sz="1400" dirty="0" smtClean="0"/>
              <a:t> </a:t>
            </a:r>
            <a:r>
              <a:rPr lang="fr-FR" sz="1400" dirty="0" err="1" smtClean="0"/>
              <a:t>side</a:t>
            </a:r>
            <a:r>
              <a:rPr lang="fr-FR" sz="1400" dirty="0" smtClean="0"/>
              <a:t> of </a:t>
            </a:r>
            <a:r>
              <a:rPr lang="fr-FR" sz="1400" dirty="0" err="1" smtClean="0"/>
              <a:t>forewings</a:t>
            </a:r>
            <a:r>
              <a:rPr lang="fr-FR" sz="1400" dirty="0" smtClean="0"/>
              <a:t>.</a:t>
            </a:r>
          </a:p>
          <a:p>
            <a:pPr algn="just"/>
            <a:endParaRPr lang="fr-FR" sz="1400" dirty="0" smtClean="0"/>
          </a:p>
          <a:p>
            <a:pPr algn="just"/>
            <a:r>
              <a:rPr lang="fr-FR" sz="1400" dirty="0" err="1" smtClean="0"/>
              <a:t>Eggs</a:t>
            </a:r>
            <a:r>
              <a:rPr lang="fr-FR" sz="1400" dirty="0" smtClean="0"/>
              <a:t>: Pale white or </a:t>
            </a:r>
            <a:r>
              <a:rPr lang="fr-FR" sz="1400" dirty="0" err="1" smtClean="0"/>
              <a:t>yellowish</a:t>
            </a:r>
            <a:r>
              <a:rPr lang="fr-FR" sz="1400" dirty="0" smtClean="0"/>
              <a:t> in </a:t>
            </a:r>
            <a:r>
              <a:rPr lang="fr-FR" sz="1400" dirty="0" err="1" smtClean="0"/>
              <a:t>color</a:t>
            </a:r>
            <a:r>
              <a:rPr lang="fr-FR" sz="1400" dirty="0" smtClean="0"/>
              <a:t> 200-400 </a:t>
            </a:r>
            <a:r>
              <a:rPr lang="fr-FR" sz="1400" dirty="0" err="1" smtClean="0"/>
              <a:t>eggs</a:t>
            </a:r>
            <a:r>
              <a:rPr lang="fr-FR" sz="1400" dirty="0" smtClean="0"/>
              <a:t> laid </a:t>
            </a:r>
            <a:r>
              <a:rPr lang="fr-FR" sz="1400" dirty="0" err="1" smtClean="0"/>
              <a:t>singly</a:t>
            </a:r>
            <a:r>
              <a:rPr lang="fr-FR" sz="1400" dirty="0" smtClean="0"/>
              <a:t> or in </a:t>
            </a:r>
            <a:r>
              <a:rPr lang="fr-FR" sz="1400" dirty="0" err="1" smtClean="0"/>
              <a:t>batches</a:t>
            </a:r>
            <a:r>
              <a:rPr lang="fr-FR" sz="1400" dirty="0" smtClean="0"/>
              <a:t>) on </a:t>
            </a:r>
            <a:r>
              <a:rPr lang="fr-FR" sz="1400" dirty="0" err="1" smtClean="0"/>
              <a:t>leaf</a:t>
            </a:r>
            <a:r>
              <a:rPr lang="fr-FR" sz="1400" dirty="0" smtClean="0"/>
              <a:t> </a:t>
            </a:r>
            <a:r>
              <a:rPr lang="fr-FR" sz="1400" dirty="0" err="1" smtClean="0"/>
              <a:t>undersides</a:t>
            </a:r>
            <a:r>
              <a:rPr lang="fr-FR" sz="1400" dirty="0" smtClean="0"/>
              <a:t>. </a:t>
            </a:r>
          </a:p>
          <a:p>
            <a:pPr algn="just"/>
            <a:r>
              <a:rPr lang="fr-FR" sz="1400" dirty="0" err="1" smtClean="0"/>
              <a:t>Larva</a:t>
            </a:r>
            <a:r>
              <a:rPr lang="fr-FR" sz="1400" dirty="0" smtClean="0"/>
              <a:t>/</a:t>
            </a:r>
            <a:r>
              <a:rPr lang="fr-FR" sz="1400" dirty="0" err="1" smtClean="0"/>
              <a:t>grub</a:t>
            </a:r>
            <a:r>
              <a:rPr lang="fr-FR" sz="1400" dirty="0" smtClean="0"/>
              <a:t>: </a:t>
            </a:r>
            <a:r>
              <a:rPr lang="en-US" sz="1400" dirty="0" smtClean="0"/>
              <a:t>Creamy white or yellowish with black spots</a:t>
            </a:r>
          </a:p>
          <a:p>
            <a:pPr algn="just"/>
            <a:r>
              <a:rPr lang="en-US" sz="1400" dirty="0" smtClean="0"/>
              <a:t>Pupa: Creamy white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662136"/>
            <a:ext cx="441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Destruction of </a:t>
            </a:r>
            <a:r>
              <a:rPr lang="fr-FR" sz="1400" dirty="0" err="1" smtClean="0"/>
              <a:t>crop</a:t>
            </a:r>
            <a:r>
              <a:rPr lang="fr-FR" sz="1400" dirty="0" smtClean="0"/>
              <a:t> </a:t>
            </a:r>
            <a:r>
              <a:rPr lang="fr-FR" sz="1400" dirty="0" err="1" smtClean="0"/>
              <a:t>stubbles</a:t>
            </a:r>
            <a:r>
              <a:rPr lang="fr-FR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Cypermethrin 300ml/</a:t>
            </a:r>
            <a:r>
              <a:rPr lang="fr-FR" sz="1400" dirty="0" err="1" smtClean="0"/>
              <a:t>abamectin</a:t>
            </a:r>
            <a:r>
              <a:rPr lang="fr-FR" sz="1400" dirty="0" smtClean="0"/>
              <a:t>/ </a:t>
            </a:r>
            <a:r>
              <a:rPr lang="fr-FR" sz="1400" dirty="0" err="1" smtClean="0"/>
              <a:t>Spinosad</a:t>
            </a:r>
            <a:r>
              <a:rPr lang="fr-FR" sz="1400" dirty="0" smtClean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343400"/>
            <a:ext cx="502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smtClean="0"/>
              <a:t>Active period: November to April (in hilly areas May to Nov.)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 smtClean="0"/>
              <a:t>Catterpillars</a:t>
            </a:r>
            <a:r>
              <a:rPr lang="en-US" sz="1400" dirty="0" smtClean="0"/>
              <a:t> feed gregariously on plant leaves and heads.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smtClean="0"/>
              <a:t>Attacked plant bears abnormal plant head and ultimately a lower market price.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09600"/>
            <a:ext cx="495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</a:t>
            </a:r>
            <a:r>
              <a:rPr lang="en-US" sz="1400" dirty="0" smtClean="0"/>
              <a:t>: Major pest of cabbage and other cruciferous plants</a:t>
            </a:r>
            <a:endParaRPr lang="fr-FR" sz="1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lh3.ggpht.com/gZHV2zhJaeHD1BYS1tfBtWKJIRsyn5Q-F2Pacf8wD4GWyGIALrxZZ0Q8mY9a4IHj0xtfLIAZx9FUE-1cck4=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2438400" cy="230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00" y="152400"/>
            <a:ext cx="700890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Red pumpkin beetle (</a:t>
            </a:r>
            <a:r>
              <a:rPr lang="en-US" i="1" dirty="0" err="1" smtClean="0"/>
              <a:t>Aulacophora</a:t>
            </a:r>
            <a:r>
              <a:rPr lang="en-US" i="1" dirty="0" smtClean="0"/>
              <a:t> </a:t>
            </a:r>
            <a:r>
              <a:rPr lang="en-US" i="1" dirty="0" err="1" smtClean="0"/>
              <a:t>foveicollis</a:t>
            </a:r>
            <a:r>
              <a:rPr lang="en-US" i="1" dirty="0" smtClean="0"/>
              <a:t>: </a:t>
            </a:r>
            <a:r>
              <a:rPr lang="en-US" dirty="0" err="1" smtClean="0"/>
              <a:t>Chrysomelidae</a:t>
            </a:r>
            <a:r>
              <a:rPr lang="en-US" dirty="0" smtClean="0"/>
              <a:t>: </a:t>
            </a:r>
            <a:r>
              <a:rPr lang="en-US" dirty="0" err="1" smtClean="0"/>
              <a:t>Coleoptera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Overwinters</a:t>
            </a:r>
            <a:r>
              <a:rPr lang="fr-FR" sz="1400" dirty="0" smtClean="0"/>
              <a:t> as </a:t>
            </a:r>
            <a:r>
              <a:rPr lang="fr-FR" sz="1400" dirty="0" err="1" smtClean="0"/>
              <a:t>adult</a:t>
            </a:r>
            <a:r>
              <a:rPr lang="fr-FR" sz="1400" dirty="0" smtClean="0"/>
              <a:t> in </a:t>
            </a:r>
            <a:r>
              <a:rPr lang="fr-FR" sz="1400" dirty="0" err="1" smtClean="0"/>
              <a:t>crop</a:t>
            </a:r>
            <a:r>
              <a:rPr lang="fr-FR" sz="1400" dirty="0" smtClean="0"/>
              <a:t> </a:t>
            </a:r>
            <a:r>
              <a:rPr lang="fr-FR" sz="1400" dirty="0" err="1" smtClean="0"/>
              <a:t>stubble</a:t>
            </a:r>
            <a:r>
              <a:rPr lang="fr-FR" sz="1400" dirty="0" smtClean="0"/>
              <a:t>/</a:t>
            </a:r>
            <a:r>
              <a:rPr lang="fr-FR" sz="1400" dirty="0" err="1" smtClean="0"/>
              <a:t>soil</a:t>
            </a:r>
            <a:endParaRPr lang="fr-FR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678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b="1" dirty="0" smtClean="0"/>
          </a:p>
          <a:p>
            <a:pPr algn="just"/>
            <a:r>
              <a:rPr lang="fr-FR" sz="1400" b="1" dirty="0" smtClean="0"/>
              <a:t>Identification</a:t>
            </a:r>
            <a:endParaRPr lang="fr-FR" sz="1400" dirty="0" smtClean="0"/>
          </a:p>
          <a:p>
            <a:pPr algn="just"/>
            <a:r>
              <a:rPr lang="fr-FR" sz="1400" b="1" dirty="0" err="1" smtClean="0"/>
              <a:t>Eggs</a:t>
            </a:r>
            <a:r>
              <a:rPr lang="fr-FR" sz="1400" dirty="0" smtClean="0"/>
              <a:t>: </a:t>
            </a:r>
            <a:r>
              <a:rPr lang="fr-FR" sz="1400" dirty="0" err="1" smtClean="0"/>
              <a:t>Oval</a:t>
            </a:r>
            <a:r>
              <a:rPr lang="fr-FR" sz="1400" dirty="0" smtClean="0"/>
              <a:t>; </a:t>
            </a:r>
            <a:r>
              <a:rPr lang="fr-FR" sz="1400" dirty="0" err="1" smtClean="0"/>
              <a:t>yellow</a:t>
            </a:r>
            <a:r>
              <a:rPr lang="fr-FR" sz="1400" dirty="0" smtClean="0"/>
              <a:t> (300 </a:t>
            </a:r>
            <a:r>
              <a:rPr lang="fr-FR" sz="1400" dirty="0" err="1" smtClean="0"/>
              <a:t>eggs</a:t>
            </a:r>
            <a:r>
              <a:rPr lang="fr-FR" sz="1400" dirty="0" smtClean="0"/>
              <a:t> </a:t>
            </a:r>
            <a:r>
              <a:rPr lang="fr-FR" sz="1400" dirty="0" err="1" smtClean="0"/>
              <a:t>singly</a:t>
            </a:r>
            <a:r>
              <a:rPr lang="fr-FR" sz="1400" dirty="0" smtClean="0"/>
              <a:t> or in </a:t>
            </a:r>
            <a:r>
              <a:rPr lang="fr-FR" sz="1400" dirty="0" err="1" smtClean="0"/>
              <a:t>batches</a:t>
            </a:r>
            <a:r>
              <a:rPr lang="fr-FR" sz="1400" dirty="0" smtClean="0"/>
              <a:t>) in </a:t>
            </a:r>
            <a:r>
              <a:rPr lang="fr-FR" sz="1400" dirty="0" err="1" smtClean="0"/>
              <a:t>moist</a:t>
            </a:r>
            <a:r>
              <a:rPr lang="fr-FR" sz="1400" dirty="0" smtClean="0"/>
              <a:t> </a:t>
            </a:r>
            <a:r>
              <a:rPr lang="fr-FR" sz="1400" dirty="0" err="1" smtClean="0"/>
              <a:t>soil</a:t>
            </a:r>
            <a:r>
              <a:rPr lang="fr-FR" sz="1400" dirty="0" smtClean="0"/>
              <a:t> </a:t>
            </a:r>
            <a:r>
              <a:rPr lang="fr-FR" sz="1400" dirty="0" err="1" smtClean="0"/>
              <a:t>near</a:t>
            </a:r>
            <a:r>
              <a:rPr lang="fr-FR" sz="1400" dirty="0" smtClean="0"/>
              <a:t> plant base. 6-15 </a:t>
            </a:r>
            <a:r>
              <a:rPr lang="fr-FR" sz="1400" dirty="0" err="1" smtClean="0"/>
              <a:t>days</a:t>
            </a:r>
            <a:r>
              <a:rPr lang="fr-FR" sz="1400" dirty="0" smtClean="0"/>
              <a:t> </a:t>
            </a:r>
          </a:p>
          <a:p>
            <a:pPr algn="just"/>
            <a:r>
              <a:rPr lang="fr-FR" sz="1400" b="1" dirty="0" err="1" smtClean="0"/>
              <a:t>Larva</a:t>
            </a:r>
            <a:r>
              <a:rPr lang="fr-FR" sz="1400" b="1" dirty="0" smtClean="0"/>
              <a:t>/</a:t>
            </a:r>
            <a:r>
              <a:rPr lang="fr-FR" sz="1400" b="1" dirty="0" err="1" smtClean="0"/>
              <a:t>grub</a:t>
            </a:r>
            <a:r>
              <a:rPr lang="fr-FR" sz="1400" dirty="0" smtClean="0"/>
              <a:t>: </a:t>
            </a:r>
            <a:r>
              <a:rPr lang="en-US" sz="1400" dirty="0" smtClean="0"/>
              <a:t>Creamy white or yellowish; bore into the </a:t>
            </a:r>
            <a:r>
              <a:rPr lang="en-US" sz="1400" dirty="0" err="1" smtClean="0"/>
              <a:t>root,underground</a:t>
            </a:r>
            <a:r>
              <a:rPr lang="en-US" sz="1400" dirty="0" smtClean="0"/>
              <a:t> stem and sometime fruit touching the soil. 13-25 days</a:t>
            </a:r>
          </a:p>
          <a:p>
            <a:pPr algn="just"/>
            <a:r>
              <a:rPr lang="en-US" sz="1400" b="1" dirty="0" smtClean="0"/>
              <a:t>Pupa</a:t>
            </a:r>
            <a:r>
              <a:rPr lang="en-US" sz="1400" dirty="0" smtClean="0"/>
              <a:t>: Creamy white;</a:t>
            </a:r>
          </a:p>
          <a:p>
            <a:pPr algn="just"/>
            <a:r>
              <a:rPr lang="en-US" sz="1400" dirty="0" smtClean="0"/>
              <a:t> pupate in thick walled earthen chambers in soil;</a:t>
            </a:r>
          </a:p>
          <a:p>
            <a:pPr algn="just"/>
            <a:r>
              <a:rPr lang="en-US" sz="1400" dirty="0" smtClean="0"/>
              <a:t> 7-17 days</a:t>
            </a:r>
          </a:p>
          <a:p>
            <a:pPr algn="just"/>
            <a:r>
              <a:rPr lang="fr-FR" sz="1400" b="1" dirty="0" err="1" smtClean="0"/>
              <a:t>Adult</a:t>
            </a:r>
            <a:r>
              <a:rPr lang="fr-FR" sz="1400" dirty="0" smtClean="0"/>
              <a:t>: </a:t>
            </a:r>
            <a:r>
              <a:rPr lang="fr-FR" sz="1400" dirty="0" err="1" smtClean="0"/>
              <a:t>brilliant</a:t>
            </a:r>
            <a:r>
              <a:rPr lang="fr-FR" sz="1400" dirty="0" smtClean="0"/>
              <a:t> orange </a:t>
            </a:r>
            <a:r>
              <a:rPr lang="fr-FR" sz="1400" dirty="0" err="1" smtClean="0"/>
              <a:t>Red</a:t>
            </a:r>
            <a:r>
              <a:rPr lang="fr-FR" sz="1400" dirty="0" smtClean="0"/>
              <a:t> ; ventral surface black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57800"/>
            <a:ext cx="441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dirty="0" err="1" smtClean="0"/>
              <a:t>Deltamethrin</a:t>
            </a:r>
            <a:r>
              <a:rPr lang="fr-FR" sz="1400" dirty="0" smtClean="0"/>
              <a:t> 250 ml/A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err="1" smtClean="0"/>
              <a:t>Dichlorvos</a:t>
            </a:r>
            <a:r>
              <a:rPr lang="fr-FR" sz="1400" dirty="0" smtClean="0"/>
              <a:t> (</a:t>
            </a:r>
            <a:r>
              <a:rPr lang="fr-FR" sz="1400" dirty="0" err="1" smtClean="0"/>
              <a:t>thunder</a:t>
            </a:r>
            <a:r>
              <a:rPr lang="fr-FR" sz="1400" dirty="0" smtClean="0"/>
              <a:t>/DDVP 50EC) 500 ml/A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038600"/>
            <a:ext cx="495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smtClean="0"/>
              <a:t>Adult feed on leaves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smtClean="0"/>
              <a:t>and larvae feed by boring into the root or underground stem  and fruits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</a:t>
            </a:r>
            <a:r>
              <a:rPr lang="en-US" sz="1400" dirty="0" smtClean="0"/>
              <a:t>: Major pest of cucurbits such as pumpkin (</a:t>
            </a:r>
            <a:r>
              <a:rPr lang="en-US" sz="1400" dirty="0" err="1" smtClean="0"/>
              <a:t>cucurbita</a:t>
            </a:r>
            <a:r>
              <a:rPr lang="en-US" sz="1400" dirty="0" smtClean="0"/>
              <a:t> </a:t>
            </a:r>
            <a:r>
              <a:rPr lang="en-US" sz="1400" dirty="0" err="1" smtClean="0"/>
              <a:t>pepo</a:t>
            </a:r>
            <a:r>
              <a:rPr lang="en-US" sz="1400" dirty="0" smtClean="0"/>
              <a:t>) </a:t>
            </a:r>
            <a:r>
              <a:rPr lang="en-US" sz="1400" dirty="0" err="1" smtClean="0"/>
              <a:t>Tinda</a:t>
            </a:r>
            <a:r>
              <a:rPr lang="en-US" sz="1400" dirty="0" smtClean="0"/>
              <a:t> (</a:t>
            </a:r>
            <a:r>
              <a:rPr lang="en-US" sz="1400" dirty="0" err="1" smtClean="0"/>
              <a:t>Citrullus</a:t>
            </a:r>
            <a:r>
              <a:rPr lang="en-US" sz="1400" dirty="0" smtClean="0"/>
              <a:t> </a:t>
            </a:r>
            <a:r>
              <a:rPr lang="en-US" sz="1400" dirty="0" err="1" smtClean="0"/>
              <a:t>vulgaris</a:t>
            </a:r>
            <a:r>
              <a:rPr lang="en-US" sz="1400" dirty="0" smtClean="0"/>
              <a:t>), </a:t>
            </a:r>
            <a:r>
              <a:rPr lang="en-US" sz="1400" dirty="0" err="1" smtClean="0"/>
              <a:t>ghia</a:t>
            </a:r>
            <a:r>
              <a:rPr lang="en-US" sz="1400" dirty="0" smtClean="0"/>
              <a:t> </a:t>
            </a:r>
            <a:r>
              <a:rPr lang="en-US" sz="1400" dirty="0" err="1" smtClean="0"/>
              <a:t>tori</a:t>
            </a:r>
            <a:r>
              <a:rPr lang="en-US" sz="1400" dirty="0" smtClean="0"/>
              <a:t> (</a:t>
            </a:r>
            <a:r>
              <a:rPr lang="en-US" sz="1400" dirty="0" err="1" smtClean="0"/>
              <a:t>Luffa</a:t>
            </a:r>
            <a:r>
              <a:rPr lang="en-US" sz="1400" dirty="0" smtClean="0"/>
              <a:t> </a:t>
            </a:r>
            <a:r>
              <a:rPr lang="en-US" sz="1400" dirty="0" err="1" smtClean="0"/>
              <a:t>aegyptica</a:t>
            </a:r>
            <a:r>
              <a:rPr lang="en-US" sz="1400" dirty="0" smtClean="0"/>
              <a:t>), cucumber and melon. </a:t>
            </a:r>
            <a:endParaRPr lang="fr-FR" sz="1400" dirty="0"/>
          </a:p>
        </p:txBody>
      </p:sp>
      <p:pic>
        <p:nvPicPr>
          <p:cNvPr id="60420" name="Picture 4" descr="https://encrypted-tbn0.gstatic.com/images?q=tbn:ANd9GcSG__SY2ShRqIo-EPeBsgE1unBig4yGpVjTiBKR4VNMFGGqKbVl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9089" y="2733261"/>
            <a:ext cx="2604911" cy="305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2" name="Picture 6" descr="http://www.indianaturewatch.net/images/album/photo/19556676934dbb7920621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828800"/>
            <a:ext cx="310130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classconnection.s3.amazonaws.com/1552/flashcards/856372/jpg/mexican_bean_beetl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1000"/>
            <a:ext cx="2743200" cy="196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01" y="533400"/>
            <a:ext cx="692022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Hadda</a:t>
            </a:r>
            <a:r>
              <a:rPr lang="en-US" dirty="0" smtClean="0"/>
              <a:t> beetle (</a:t>
            </a:r>
            <a:r>
              <a:rPr lang="en-US" i="1" dirty="0" err="1" smtClean="0"/>
              <a:t>Henosepilachna</a:t>
            </a:r>
            <a:r>
              <a:rPr lang="en-US" i="1" dirty="0" smtClean="0"/>
              <a:t> </a:t>
            </a:r>
            <a:r>
              <a:rPr lang="en-US" i="1" dirty="0" err="1" smtClean="0"/>
              <a:t>chrysomelina</a:t>
            </a:r>
            <a:r>
              <a:rPr lang="en-US" dirty="0" smtClean="0"/>
              <a:t>: </a:t>
            </a:r>
            <a:r>
              <a:rPr lang="en-US" dirty="0" err="1" smtClean="0"/>
              <a:t>Coccinellidae</a:t>
            </a:r>
            <a:r>
              <a:rPr lang="en-US" dirty="0" smtClean="0"/>
              <a:t>: </a:t>
            </a:r>
            <a:r>
              <a:rPr lang="en-US" dirty="0" err="1" smtClean="0"/>
              <a:t>Coleoptera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371600"/>
            <a:ext cx="5181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/>
              <a:t>Identification (</a:t>
            </a:r>
            <a:r>
              <a:rPr lang="fr-FR" sz="1400" b="1" dirty="0" err="1" smtClean="0"/>
              <a:t>Spotted</a:t>
            </a:r>
            <a:r>
              <a:rPr lang="fr-FR" sz="1400" b="1" dirty="0" smtClean="0"/>
              <a:t> stem </a:t>
            </a:r>
            <a:r>
              <a:rPr lang="fr-FR" sz="1400" b="1" dirty="0" err="1" smtClean="0"/>
              <a:t>borer</a:t>
            </a:r>
            <a:r>
              <a:rPr lang="fr-FR" sz="1400" b="1" dirty="0" smtClean="0"/>
              <a:t>)</a:t>
            </a:r>
            <a:endParaRPr lang="fr-FR" sz="1400" dirty="0" smtClean="0"/>
          </a:p>
          <a:p>
            <a:pPr algn="just"/>
            <a:r>
              <a:rPr lang="fr-FR" sz="1400" dirty="0" err="1" smtClean="0"/>
              <a:t>Eggs</a:t>
            </a:r>
            <a:r>
              <a:rPr lang="fr-FR" sz="1400" dirty="0" smtClean="0"/>
              <a:t>: </a:t>
            </a:r>
            <a:r>
              <a:rPr lang="fr-FR" sz="1400" dirty="0" err="1" smtClean="0"/>
              <a:t>Singly</a:t>
            </a:r>
            <a:r>
              <a:rPr lang="fr-FR" sz="1400" dirty="0" smtClean="0"/>
              <a:t> laid </a:t>
            </a:r>
            <a:r>
              <a:rPr lang="fr-FR" sz="1400" dirty="0" err="1" smtClean="0"/>
              <a:t>eggs</a:t>
            </a:r>
            <a:r>
              <a:rPr lang="fr-FR" sz="1400" dirty="0" smtClean="0"/>
              <a:t> (in clusters of 20-30), </a:t>
            </a:r>
            <a:r>
              <a:rPr lang="fr-FR" sz="1400" dirty="0" err="1" smtClean="0"/>
              <a:t>Yellowsih</a:t>
            </a:r>
            <a:r>
              <a:rPr lang="fr-FR" sz="1400" dirty="0" smtClean="0"/>
              <a:t> </a:t>
            </a:r>
            <a:r>
              <a:rPr lang="fr-FR" sz="1400" dirty="0" err="1" smtClean="0"/>
              <a:t>cigar</a:t>
            </a:r>
            <a:r>
              <a:rPr lang="fr-FR" sz="1400" dirty="0" smtClean="0"/>
              <a:t> </a:t>
            </a:r>
            <a:r>
              <a:rPr lang="fr-FR" sz="1400" dirty="0" err="1" smtClean="0"/>
              <a:t>shaped</a:t>
            </a:r>
            <a:r>
              <a:rPr lang="fr-FR" sz="1400" dirty="0" smtClean="0"/>
              <a:t> </a:t>
            </a:r>
            <a:r>
              <a:rPr lang="fr-FR" sz="1400" dirty="0" err="1" smtClean="0"/>
              <a:t>eggs</a:t>
            </a:r>
            <a:r>
              <a:rPr lang="fr-FR" sz="1400" dirty="0" smtClean="0"/>
              <a:t> on </a:t>
            </a:r>
            <a:r>
              <a:rPr lang="fr-FR" sz="1400" dirty="0" err="1" smtClean="0"/>
              <a:t>underside</a:t>
            </a:r>
            <a:r>
              <a:rPr lang="fr-FR" sz="1400" dirty="0" smtClean="0"/>
              <a:t> </a:t>
            </a:r>
            <a:r>
              <a:rPr lang="fr-FR" sz="1400" dirty="0" err="1" smtClean="0"/>
              <a:t>leave</a:t>
            </a:r>
            <a:r>
              <a:rPr lang="fr-FR" sz="1400" dirty="0" smtClean="0"/>
              <a:t> </a:t>
            </a:r>
            <a:r>
              <a:rPr lang="fr-FR" sz="1400" dirty="0" err="1" smtClean="0"/>
              <a:t>upper</a:t>
            </a:r>
            <a:r>
              <a:rPr lang="fr-FR" sz="1400" dirty="0" smtClean="0"/>
              <a:t> </a:t>
            </a:r>
            <a:r>
              <a:rPr lang="fr-FR" sz="1400" dirty="0" err="1" smtClean="0"/>
              <a:t>sides</a:t>
            </a:r>
            <a:r>
              <a:rPr lang="fr-FR" sz="1400" dirty="0" smtClean="0"/>
              <a:t>. (about 400 </a:t>
            </a:r>
            <a:r>
              <a:rPr lang="fr-FR" sz="1400" dirty="0" err="1" smtClean="0"/>
              <a:t>eggs</a:t>
            </a:r>
            <a:r>
              <a:rPr lang="fr-FR" sz="1400" dirty="0" smtClean="0"/>
              <a:t>) </a:t>
            </a:r>
            <a:r>
              <a:rPr lang="fr-FR" sz="1400" dirty="0" err="1" smtClean="0"/>
              <a:t>hatching</a:t>
            </a:r>
            <a:r>
              <a:rPr lang="fr-FR" sz="1400" dirty="0" smtClean="0"/>
              <a:t> in 3 </a:t>
            </a:r>
            <a:r>
              <a:rPr lang="fr-FR" sz="1400" dirty="0" err="1" smtClean="0"/>
              <a:t>days</a:t>
            </a:r>
            <a:endParaRPr lang="fr-FR" sz="1400" dirty="0" smtClean="0"/>
          </a:p>
          <a:p>
            <a:pPr algn="just"/>
            <a:r>
              <a:rPr lang="fr-FR" sz="1400" b="1" dirty="0" err="1" smtClean="0"/>
              <a:t>Larvae</a:t>
            </a:r>
            <a:r>
              <a:rPr lang="fr-FR" sz="1400" b="1" dirty="0" smtClean="0"/>
              <a:t>/</a:t>
            </a:r>
            <a:r>
              <a:rPr lang="fr-FR" sz="1400" b="1" dirty="0" err="1" smtClean="0"/>
              <a:t>grub</a:t>
            </a:r>
            <a:r>
              <a:rPr lang="fr-FR" sz="1400" dirty="0" smtClean="0"/>
              <a:t>: </a:t>
            </a:r>
            <a:r>
              <a:rPr lang="en-US" sz="1400" dirty="0" err="1" smtClean="0"/>
              <a:t>Yellosih</a:t>
            </a:r>
            <a:r>
              <a:rPr lang="en-US" sz="1400" dirty="0" smtClean="0"/>
              <a:t>; spiny; feed on lower epidermis; 7-17 days</a:t>
            </a:r>
          </a:p>
          <a:p>
            <a:pPr algn="just"/>
            <a:r>
              <a:rPr lang="fr-FR" sz="1400" b="1" dirty="0" err="1" smtClean="0"/>
              <a:t>Adult</a:t>
            </a:r>
            <a:r>
              <a:rPr lang="fr-FR" sz="1400" dirty="0" smtClean="0"/>
              <a:t>: </a:t>
            </a:r>
            <a:r>
              <a:rPr lang="fr-FR" sz="1400" dirty="0" err="1" smtClean="0"/>
              <a:t>deep</a:t>
            </a:r>
            <a:r>
              <a:rPr lang="fr-FR" sz="1400" dirty="0" smtClean="0"/>
              <a:t> </a:t>
            </a:r>
            <a:r>
              <a:rPr lang="fr-FR" sz="1400" dirty="0" err="1" smtClean="0"/>
              <a:t>red</a:t>
            </a:r>
            <a:r>
              <a:rPr lang="fr-FR" sz="1400" dirty="0" smtClean="0"/>
              <a:t>, FW </a:t>
            </a:r>
            <a:r>
              <a:rPr lang="fr-FR" sz="1400" dirty="0" err="1" smtClean="0"/>
              <a:t>with</a:t>
            </a:r>
            <a:r>
              <a:rPr lang="fr-FR" sz="1400" dirty="0" smtClean="0"/>
              <a:t> (7-14 black </a:t>
            </a:r>
            <a:r>
              <a:rPr lang="fr-FR" sz="1400" dirty="0" err="1" smtClean="0"/>
              <a:t>prominent</a:t>
            </a:r>
            <a:r>
              <a:rPr lang="fr-FR" sz="1400" dirty="0" smtClean="0"/>
              <a:t> spots on dorsal </a:t>
            </a:r>
            <a:r>
              <a:rPr lang="fr-FR" sz="1400" dirty="0" err="1" smtClean="0"/>
              <a:t>side</a:t>
            </a:r>
            <a:r>
              <a:rPr lang="fr-FR" sz="1400" dirty="0" smtClean="0"/>
              <a:t>); tip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pointed</a:t>
            </a:r>
            <a:r>
              <a:rPr lang="fr-FR" sz="1400" dirty="0" smtClean="0"/>
              <a:t>; </a:t>
            </a:r>
            <a:r>
              <a:rPr lang="fr-FR" sz="1400" dirty="0" err="1" smtClean="0"/>
              <a:t>hibernate</a:t>
            </a:r>
            <a:r>
              <a:rPr lang="fr-FR" sz="1400" dirty="0" smtClean="0"/>
              <a:t> as </a:t>
            </a:r>
            <a:r>
              <a:rPr lang="fr-FR" sz="1400" dirty="0" err="1" smtClean="0"/>
              <a:t>adult</a:t>
            </a:r>
            <a:endParaRPr lang="fr-FR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4572000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Destruction of </a:t>
            </a:r>
            <a:r>
              <a:rPr lang="fr-FR" sz="1400" dirty="0" err="1" smtClean="0"/>
              <a:t>crop</a:t>
            </a:r>
            <a:r>
              <a:rPr lang="fr-FR" sz="1400" dirty="0" smtClean="0"/>
              <a:t> </a:t>
            </a:r>
            <a:r>
              <a:rPr lang="fr-FR" sz="1400" dirty="0" err="1" smtClean="0"/>
              <a:t>stubbles</a:t>
            </a:r>
            <a:r>
              <a:rPr lang="fr-FR" sz="1400" dirty="0" smtClean="0"/>
              <a:t>/</a:t>
            </a:r>
            <a:r>
              <a:rPr lang="fr-FR" sz="1400" dirty="0" err="1" smtClean="0"/>
              <a:t>damaged</a:t>
            </a:r>
            <a:r>
              <a:rPr lang="fr-FR" sz="1400" dirty="0" smtClean="0"/>
              <a:t> </a:t>
            </a:r>
            <a:r>
              <a:rPr lang="fr-FR" sz="1400" dirty="0" err="1" smtClean="0"/>
              <a:t>leaves</a:t>
            </a:r>
            <a:r>
              <a:rPr lang="fr-FR" sz="1400" dirty="0" smtClean="0"/>
              <a:t>/</a:t>
            </a:r>
            <a:r>
              <a:rPr lang="fr-FR" sz="1400" dirty="0" err="1" smtClean="0"/>
              <a:t>eggs</a:t>
            </a:r>
            <a:r>
              <a:rPr lang="fr-FR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err="1" smtClean="0"/>
              <a:t>Biological</a:t>
            </a:r>
            <a:r>
              <a:rPr lang="fr-FR" sz="1400" dirty="0" smtClean="0"/>
              <a:t> control by </a:t>
            </a:r>
            <a:r>
              <a:rPr lang="fr-FR" sz="1400" i="1" dirty="0" err="1" smtClean="0"/>
              <a:t>Pediobius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foveolatus</a:t>
            </a:r>
            <a:r>
              <a:rPr lang="fr-FR" sz="1400" i="1" dirty="0" smtClean="0"/>
              <a:t>; P</a:t>
            </a:r>
            <a:r>
              <a:rPr lang="fr-FR" sz="1400" dirty="0" smtClean="0"/>
              <a:t>. </a:t>
            </a:r>
            <a:r>
              <a:rPr lang="fr-FR" sz="1400" i="1" dirty="0" err="1" smtClean="0"/>
              <a:t>epilachnae</a:t>
            </a:r>
            <a:r>
              <a:rPr lang="fr-FR" sz="1400" i="1" dirty="0" smtClean="0"/>
              <a:t> </a:t>
            </a:r>
            <a:r>
              <a:rPr lang="fr-FR" sz="1400" dirty="0" smtClean="0"/>
              <a:t>(</a:t>
            </a:r>
            <a:r>
              <a:rPr lang="fr-FR" sz="1400" dirty="0" err="1" smtClean="0"/>
              <a:t>larval</a:t>
            </a:r>
            <a:r>
              <a:rPr lang="fr-FR" sz="1400" dirty="0" smtClean="0"/>
              <a:t>/</a:t>
            </a:r>
            <a:r>
              <a:rPr lang="fr-FR" sz="1400" dirty="0" err="1" smtClean="0"/>
              <a:t>pupal</a:t>
            </a:r>
            <a:r>
              <a:rPr lang="fr-FR" sz="1400" dirty="0" smtClean="0"/>
              <a:t> </a:t>
            </a:r>
            <a:r>
              <a:rPr lang="fr-FR" sz="1400" dirty="0" err="1" smtClean="0"/>
              <a:t>parasitioid</a:t>
            </a:r>
            <a:r>
              <a:rPr lang="fr-FR" sz="1400" dirty="0" smtClean="0"/>
              <a:t> wasp)</a:t>
            </a:r>
            <a:endParaRPr lang="fr-FR" sz="1400" i="1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b="1" dirty="0" err="1" smtClean="0"/>
              <a:t>Chemical</a:t>
            </a:r>
            <a:r>
              <a:rPr lang="fr-FR" sz="1400" b="1" dirty="0" smtClean="0"/>
              <a:t> control: 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dirty="0" err="1" smtClean="0"/>
              <a:t>Cypermethrin</a:t>
            </a:r>
            <a:r>
              <a:rPr lang="fr-FR" sz="1400" dirty="0" smtClean="0"/>
              <a:t>+</a:t>
            </a:r>
            <a:r>
              <a:rPr lang="fr-FR" sz="1400" dirty="0" err="1" smtClean="0"/>
              <a:t>curacron</a:t>
            </a:r>
            <a:r>
              <a:rPr lang="fr-FR" sz="1400" dirty="0" smtClean="0"/>
              <a:t> (</a:t>
            </a:r>
            <a:r>
              <a:rPr lang="fr-FR" sz="1400" dirty="0" err="1" smtClean="0"/>
              <a:t>Polytrin</a:t>
            </a:r>
            <a:r>
              <a:rPr lang="fr-FR" sz="1400" dirty="0" smtClean="0"/>
              <a:t>-C 440 EC) 500ml/A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lambda-</a:t>
            </a:r>
            <a:r>
              <a:rPr lang="fr-FR" sz="1400" dirty="0" err="1" smtClean="0"/>
              <a:t>cyhalothrin</a:t>
            </a: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err="1" smtClean="0"/>
              <a:t>abamectin</a:t>
            </a:r>
            <a:endParaRPr lang="fr-FR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3200400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smtClean="0"/>
              <a:t>Both adult and Larval feeding on upper and lower leaf sides making them sieved-like/lace-like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smtClean="0"/>
              <a:t>and ultimately drying and falling of leaves.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Host plants</a:t>
            </a:r>
            <a:r>
              <a:rPr lang="en-US" sz="1400" dirty="0" smtClean="0"/>
              <a:t>: Plants of </a:t>
            </a:r>
            <a:r>
              <a:rPr lang="en-US" sz="1400" dirty="0" err="1" smtClean="0"/>
              <a:t>solanaceous</a:t>
            </a:r>
            <a:r>
              <a:rPr lang="en-US" sz="1400" dirty="0" smtClean="0"/>
              <a:t> family ( </a:t>
            </a:r>
            <a:r>
              <a:rPr lang="en-US" sz="1400" dirty="0" err="1" smtClean="0"/>
              <a:t>brinjal</a:t>
            </a:r>
            <a:r>
              <a:rPr lang="en-US" sz="1400" dirty="0" smtClean="0"/>
              <a:t>, tomato and potato) cucurbitaceous </a:t>
            </a:r>
            <a:endParaRPr lang="fr-FR" sz="1400" dirty="0"/>
          </a:p>
        </p:txBody>
      </p:sp>
      <p:pic>
        <p:nvPicPr>
          <p:cNvPr id="26628" name="Picture 4" descr="http://farm4.staticflickr.com/3630/3455220082_238fa9d3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2208848" cy="1771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2" name="AutoShape 8" descr="http://www.indg.in/agriculture/crop_production_techniques/hadda%20beetle,%20brinjal.JPG/image_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634" name="Picture 10" descr="PUPPA OF HADDA BEE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1" y="3647398"/>
            <a:ext cx="2438400" cy="244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6" name="Picture 12" descr="http://www.rinconvitova.com/images/pediobiu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334000"/>
            <a:ext cx="2254683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8" name="Picture 14" descr="http://www.drmcbug.com/images/Beneficials/ParasiticWasps/Eulophids/MBBPupaPediobi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4800" y="5334000"/>
            <a:ext cx="2032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http://farm4.staticflickr.com/3384/3454402829_ed19a2e9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2057400"/>
            <a:ext cx="2362200" cy="210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2" name="Picture 2" descr="https://encrypted-tbn3.gstatic.com/images?q=tbn:ANd9GcTJer6O2GSlOxw3lKrjQQc5FVQ4Uuu7XRUGANuU7ciAoUmymwpFI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2514600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5715000" cy="60959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600" b="1" dirty="0" smtClean="0"/>
              <a:t>Host plant: </a:t>
            </a:r>
            <a:r>
              <a:rPr lang="en-US" sz="1600" dirty="0" smtClean="0"/>
              <a:t>feed on </a:t>
            </a:r>
            <a:r>
              <a:rPr lang="en-US" sz="1600" dirty="0" err="1" smtClean="0"/>
              <a:t>solanaceous</a:t>
            </a:r>
            <a:r>
              <a:rPr lang="en-US" sz="1600" dirty="0" smtClean="0"/>
              <a:t> plants/green pods of peas</a:t>
            </a:r>
          </a:p>
          <a:p>
            <a:pPr>
              <a:buNone/>
            </a:pPr>
            <a:r>
              <a:rPr lang="en-US" sz="1600" b="1" dirty="0" smtClean="0"/>
              <a:t>egg</a:t>
            </a:r>
            <a:r>
              <a:rPr lang="en-US" sz="1600" dirty="0" smtClean="0"/>
              <a:t>: creamy white eggs 80-120; singly or batches on underside  of leaves, stem, flower bud, 3-6 days</a:t>
            </a:r>
          </a:p>
          <a:p>
            <a:pPr>
              <a:buNone/>
            </a:pPr>
            <a:r>
              <a:rPr lang="en-US" sz="1600" b="1" dirty="0" err="1" smtClean="0"/>
              <a:t>Larvae:</a:t>
            </a:r>
            <a:r>
              <a:rPr lang="en-US" sz="1600" dirty="0" err="1" smtClean="0"/>
              <a:t>creamy</a:t>
            </a:r>
            <a:r>
              <a:rPr lang="en-US" sz="1600" dirty="0" smtClean="0"/>
              <a:t> white when young; light pink when grown; hibernate as larvae; larvae bore into tender shoot near growing points, flower buds, or fruits (4-6 fruits by one larvae); 9-28 days</a:t>
            </a:r>
          </a:p>
          <a:p>
            <a:pPr>
              <a:buNone/>
            </a:pPr>
            <a:r>
              <a:rPr lang="en-US" sz="1600" b="1" dirty="0" smtClean="0"/>
              <a:t>Pupae: </a:t>
            </a:r>
            <a:r>
              <a:rPr lang="en-US" sz="1600" dirty="0" smtClean="0"/>
              <a:t>pupation in tough silken cocoons among fallen leaves; 6-17 days</a:t>
            </a:r>
          </a:p>
          <a:p>
            <a:pPr>
              <a:buNone/>
            </a:pPr>
            <a:r>
              <a:rPr lang="en-US" sz="1600" b="1" dirty="0" smtClean="0"/>
              <a:t>Adult: </a:t>
            </a:r>
            <a:r>
              <a:rPr lang="en-US" sz="1600" dirty="0" smtClean="0"/>
              <a:t>white with black spots on the dorsum of thorax and abdomen; </a:t>
            </a:r>
          </a:p>
          <a:p>
            <a:r>
              <a:rPr lang="en-US" sz="1600" dirty="0" smtClean="0"/>
              <a:t>wings white with a pinkish or bluish tinge; </a:t>
            </a:r>
          </a:p>
          <a:p>
            <a:r>
              <a:rPr lang="en-US" sz="1600" dirty="0" smtClean="0"/>
              <a:t>FW has number of black/brown spots </a:t>
            </a:r>
          </a:p>
          <a:p>
            <a:r>
              <a:rPr lang="en-US" sz="1600" dirty="0" smtClean="0"/>
              <a:t>small hair along apical and anal margin</a:t>
            </a:r>
          </a:p>
          <a:p>
            <a:r>
              <a:rPr lang="en-US" sz="1600" dirty="0" smtClean="0"/>
              <a:t>2-5 days</a:t>
            </a:r>
          </a:p>
          <a:p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Damage: </a:t>
            </a:r>
          </a:p>
          <a:p>
            <a:r>
              <a:rPr lang="en-US" sz="1600" dirty="0" smtClean="0"/>
              <a:t>Terminal shoot is attacked and killed</a:t>
            </a:r>
          </a:p>
          <a:p>
            <a:r>
              <a:rPr lang="en-US" sz="1600" dirty="0" smtClean="0"/>
              <a:t>Bore into the fruits</a:t>
            </a:r>
          </a:p>
          <a:p>
            <a:pPr>
              <a:buNone/>
            </a:pPr>
            <a:r>
              <a:rPr lang="en-US" sz="1600" b="1" dirty="0" smtClean="0"/>
              <a:t>Control:</a:t>
            </a:r>
          </a:p>
          <a:p>
            <a:r>
              <a:rPr lang="en-US" sz="1600" dirty="0" smtClean="0"/>
              <a:t>Deep </a:t>
            </a:r>
            <a:r>
              <a:rPr lang="en-US" sz="1600" dirty="0" err="1" smtClean="0"/>
              <a:t>ploughing</a:t>
            </a:r>
            <a:r>
              <a:rPr lang="en-US" sz="1600" dirty="0" smtClean="0"/>
              <a:t> after harvesting</a:t>
            </a:r>
          </a:p>
          <a:p>
            <a:r>
              <a:rPr lang="en-US" sz="1600" dirty="0" smtClean="0"/>
              <a:t>Destroy affected shoots and fruits</a:t>
            </a:r>
          </a:p>
          <a:p>
            <a:r>
              <a:rPr lang="en-US" sz="1600" dirty="0" smtClean="0"/>
              <a:t>Avoid continuous </a:t>
            </a:r>
            <a:r>
              <a:rPr lang="en-US" sz="1600" dirty="0" err="1" smtClean="0"/>
              <a:t>brinjal</a:t>
            </a:r>
            <a:r>
              <a:rPr lang="en-US" sz="1600" dirty="0" smtClean="0"/>
              <a:t> sowing</a:t>
            </a:r>
          </a:p>
          <a:p>
            <a:r>
              <a:rPr lang="en-US" sz="1600" dirty="0" err="1" smtClean="0"/>
              <a:t>Biological:Bracon</a:t>
            </a:r>
            <a:r>
              <a:rPr lang="en-US" sz="1600" dirty="0" smtClean="0"/>
              <a:t> </a:t>
            </a:r>
            <a:r>
              <a:rPr lang="en-US" sz="1600" dirty="0" err="1" smtClean="0"/>
              <a:t>spp</a:t>
            </a:r>
            <a:endParaRPr lang="en-US" sz="1600" dirty="0" smtClean="0"/>
          </a:p>
          <a:p>
            <a:r>
              <a:rPr lang="en-US" sz="1600" dirty="0" smtClean="0"/>
              <a:t>Chemical </a:t>
            </a:r>
          </a:p>
          <a:p>
            <a:r>
              <a:rPr lang="en-US" sz="1600" dirty="0" err="1" smtClean="0"/>
              <a:t>Betacyfluthrin</a:t>
            </a:r>
            <a:r>
              <a:rPr lang="en-US" sz="1600" dirty="0" smtClean="0"/>
              <a:t> (</a:t>
            </a:r>
            <a:r>
              <a:rPr lang="en-US" sz="1600" dirty="0" err="1" smtClean="0"/>
              <a:t>Bulldock</a:t>
            </a:r>
            <a:r>
              <a:rPr lang="en-US" sz="1600" dirty="0" smtClean="0"/>
              <a:t> 25EC) 200ml/A</a:t>
            </a:r>
          </a:p>
          <a:p>
            <a:r>
              <a:rPr lang="en-US" sz="1600" dirty="0" err="1" smtClean="0"/>
              <a:t>Lufenuron</a:t>
            </a:r>
            <a:r>
              <a:rPr lang="en-US" sz="1600" dirty="0" smtClean="0"/>
              <a:t> (Match 50 EC) 200 ml/A</a:t>
            </a:r>
          </a:p>
          <a:p>
            <a:r>
              <a:rPr lang="en-US" sz="1600" dirty="0" err="1" smtClean="0"/>
              <a:t>Cypermethrin</a:t>
            </a:r>
            <a:r>
              <a:rPr lang="en-US" sz="1600" dirty="0" smtClean="0"/>
              <a:t> 200-250 ml/A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52400"/>
            <a:ext cx="8763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Brinjal</a:t>
            </a:r>
            <a:r>
              <a:rPr lang="en-US" dirty="0" smtClean="0"/>
              <a:t> Fruit-borer (</a:t>
            </a:r>
            <a:r>
              <a:rPr lang="en-US" i="1" dirty="0" err="1" smtClean="0"/>
              <a:t>Leucinodes</a:t>
            </a:r>
            <a:r>
              <a:rPr lang="en-US" i="1" dirty="0" smtClean="0"/>
              <a:t> </a:t>
            </a:r>
            <a:r>
              <a:rPr lang="en-US" i="1" dirty="0" err="1" smtClean="0"/>
              <a:t>orbonalis</a:t>
            </a:r>
            <a:r>
              <a:rPr lang="en-US" i="1" dirty="0" smtClean="0"/>
              <a:t>: </a:t>
            </a:r>
            <a:r>
              <a:rPr lang="en-US" dirty="0" err="1" smtClean="0"/>
              <a:t>Pyralidae</a:t>
            </a:r>
            <a:r>
              <a:rPr lang="en-US" dirty="0" smtClean="0"/>
              <a:t>: Lepidoptera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533400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25" y="3352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352800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4145245" y="3114675"/>
            <a:ext cx="4998755" cy="3743325"/>
            <a:chOff x="4145245" y="3114675"/>
            <a:chExt cx="4998755" cy="37433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5245" y="3114675"/>
              <a:ext cx="4998755" cy="374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10200" y="4114800"/>
              <a:ext cx="2438400" cy="1038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www.agralan-growers.co.uk/ekmps/shops/agralan/images/diamond-back-moth-plutella-xylostella-2-trap-system--215-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599" y="685800"/>
            <a:ext cx="2819401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02" y="609600"/>
            <a:ext cx="769531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Diamondback Moth (</a:t>
            </a:r>
            <a:r>
              <a:rPr lang="en-US" i="1" dirty="0" err="1" smtClean="0"/>
              <a:t>Plutella</a:t>
            </a:r>
            <a:r>
              <a:rPr lang="en-US" i="1" dirty="0" smtClean="0"/>
              <a:t> </a:t>
            </a:r>
            <a:r>
              <a:rPr lang="en-US" i="1" dirty="0" err="1" smtClean="0"/>
              <a:t>xylostella</a:t>
            </a:r>
            <a:r>
              <a:rPr lang="en-US" dirty="0" smtClean="0"/>
              <a:t>: </a:t>
            </a:r>
            <a:r>
              <a:rPr lang="en-US" dirty="0" err="1" smtClean="0"/>
              <a:t>Plutellidae</a:t>
            </a:r>
            <a:r>
              <a:rPr lang="en-US" dirty="0" smtClean="0"/>
              <a:t>: Lepidoptera)_Cabbage moth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958405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Life </a:t>
            </a:r>
            <a:r>
              <a:rPr lang="fr-FR" sz="1400" b="1" dirty="0" err="1" smtClean="0"/>
              <a:t>history</a:t>
            </a:r>
            <a:r>
              <a:rPr lang="fr-FR" sz="1400" b="1" dirty="0" smtClean="0"/>
              <a:t>:</a:t>
            </a:r>
          </a:p>
          <a:p>
            <a:r>
              <a:rPr lang="fr-FR" sz="1400" dirty="0" smtClean="0"/>
              <a:t>Life cycle: About 1 to 1.5 </a:t>
            </a:r>
            <a:r>
              <a:rPr lang="fr-FR" sz="1400" dirty="0" err="1" smtClean="0"/>
              <a:t>months</a:t>
            </a:r>
            <a:endParaRPr lang="fr-FR" sz="1400" dirty="0" smtClean="0"/>
          </a:p>
          <a:p>
            <a:r>
              <a:rPr lang="fr-FR" sz="1400" dirty="0" err="1" smtClean="0"/>
              <a:t>Adult</a:t>
            </a:r>
            <a:r>
              <a:rPr lang="fr-FR" sz="1400" dirty="0" smtClean="0"/>
              <a:t>: 3 </a:t>
            </a:r>
            <a:r>
              <a:rPr lang="fr-FR" sz="1400" dirty="0" err="1" smtClean="0"/>
              <a:t>weeks</a:t>
            </a:r>
            <a:endParaRPr lang="fr-FR" sz="1400" dirty="0" smtClean="0"/>
          </a:p>
          <a:p>
            <a:r>
              <a:rPr lang="fr-FR" sz="1400" dirty="0" err="1" smtClean="0"/>
              <a:t>Larvae</a:t>
            </a:r>
            <a:r>
              <a:rPr lang="fr-FR" sz="1400" dirty="0" smtClean="0"/>
              <a:t>: 1-2 </a:t>
            </a:r>
            <a:r>
              <a:rPr lang="fr-FR" sz="1400" dirty="0" err="1" smtClean="0"/>
              <a:t>weeks</a:t>
            </a:r>
            <a:endParaRPr lang="fr-FR" sz="1400" dirty="0" smtClean="0"/>
          </a:p>
          <a:p>
            <a:r>
              <a:rPr lang="fr-FR" sz="1400" dirty="0" err="1" smtClean="0"/>
              <a:t>Pupa</a:t>
            </a:r>
            <a:r>
              <a:rPr lang="fr-FR" sz="1400" dirty="0" smtClean="0"/>
              <a:t>: 1 </a:t>
            </a:r>
            <a:r>
              <a:rPr lang="fr-FR" sz="1400" dirty="0" err="1" smtClean="0"/>
              <a:t>week</a:t>
            </a:r>
            <a:endParaRPr lang="fr-FR" sz="1400" dirty="0" smtClean="0"/>
          </a:p>
          <a:p>
            <a:r>
              <a:rPr lang="fr-FR" sz="1400" dirty="0" smtClean="0"/>
              <a:t>No. of </a:t>
            </a:r>
            <a:r>
              <a:rPr lang="fr-FR" sz="1400" dirty="0" err="1" smtClean="0"/>
              <a:t>generations</a:t>
            </a:r>
            <a:r>
              <a:rPr lang="fr-FR" sz="1400" dirty="0" smtClean="0"/>
              <a:t>: </a:t>
            </a:r>
            <a:r>
              <a:rPr lang="fr-FR" sz="1400" dirty="0" err="1" smtClean="0"/>
              <a:t>many</a:t>
            </a:r>
            <a:r>
              <a:rPr lang="fr-FR" sz="1400" dirty="0" smtClean="0"/>
              <a:t> </a:t>
            </a:r>
            <a:r>
              <a:rPr lang="fr-FR" sz="1400" dirty="0" err="1" smtClean="0"/>
              <a:t>overlapping</a:t>
            </a:r>
            <a:r>
              <a:rPr lang="fr-FR" sz="1400" dirty="0" smtClean="0"/>
              <a:t> </a:t>
            </a:r>
            <a:r>
              <a:rPr lang="fr-FR" sz="1400" dirty="0" err="1" smtClean="0"/>
              <a:t>generations</a:t>
            </a:r>
            <a:r>
              <a:rPr lang="fr-FR" sz="1400" dirty="0" smtClean="0"/>
              <a:t> per </a:t>
            </a:r>
            <a:r>
              <a:rPr lang="fr-FR" sz="1400" dirty="0" err="1" smtClean="0"/>
              <a:t>annum</a:t>
            </a:r>
            <a:endParaRPr lang="fr-FR" sz="1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1586805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/>
              <a:t>Identification</a:t>
            </a:r>
            <a:endParaRPr lang="fr-FR" sz="1400" dirty="0" smtClean="0"/>
          </a:p>
          <a:p>
            <a:pPr algn="just"/>
            <a:r>
              <a:rPr lang="fr-FR" sz="1400" dirty="0" err="1" smtClean="0"/>
              <a:t>Adult</a:t>
            </a:r>
            <a:r>
              <a:rPr lang="fr-FR" sz="1400" dirty="0" smtClean="0"/>
              <a:t>: </a:t>
            </a:r>
            <a:r>
              <a:rPr lang="fr-FR" sz="1400" dirty="0" err="1" smtClean="0"/>
              <a:t>Greyish</a:t>
            </a:r>
            <a:r>
              <a:rPr lang="fr-FR" sz="1400" dirty="0" smtClean="0"/>
              <a:t> </a:t>
            </a:r>
            <a:r>
              <a:rPr lang="fr-FR" sz="1400" dirty="0" err="1" smtClean="0"/>
              <a:t>brown</a:t>
            </a:r>
            <a:r>
              <a:rPr lang="fr-FR" sz="1400" dirty="0" smtClean="0"/>
              <a:t> </a:t>
            </a:r>
            <a:r>
              <a:rPr lang="fr-FR" sz="1400" dirty="0" err="1" smtClean="0"/>
              <a:t>forwings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gloden</a:t>
            </a:r>
            <a:r>
              <a:rPr lang="fr-FR" sz="1400" dirty="0" smtClean="0"/>
              <a:t> </a:t>
            </a:r>
            <a:r>
              <a:rPr lang="fr-FR" sz="1400" dirty="0" err="1" smtClean="0"/>
              <a:t>strip</a:t>
            </a:r>
            <a:r>
              <a:rPr lang="fr-FR" sz="1400" dirty="0" smtClean="0"/>
              <a:t> on the dorsal </a:t>
            </a:r>
            <a:r>
              <a:rPr lang="fr-FR" sz="1400" dirty="0" err="1" smtClean="0"/>
              <a:t>side</a:t>
            </a:r>
            <a:r>
              <a:rPr lang="fr-FR" sz="1400" dirty="0" smtClean="0"/>
              <a:t>.</a:t>
            </a:r>
          </a:p>
          <a:p>
            <a:pPr algn="just"/>
            <a:r>
              <a:rPr lang="fr-FR" sz="1400" dirty="0" err="1" smtClean="0"/>
              <a:t>Eggs</a:t>
            </a:r>
            <a:r>
              <a:rPr lang="fr-FR" sz="1400" dirty="0" smtClean="0"/>
              <a:t>: Pale or </a:t>
            </a:r>
            <a:r>
              <a:rPr lang="fr-FR" sz="1400" dirty="0" err="1" smtClean="0"/>
              <a:t>yellowish</a:t>
            </a:r>
            <a:r>
              <a:rPr lang="fr-FR" sz="1400" dirty="0" smtClean="0"/>
              <a:t> white in </a:t>
            </a:r>
            <a:r>
              <a:rPr lang="fr-FR" sz="1400" dirty="0" err="1" smtClean="0"/>
              <a:t>color</a:t>
            </a:r>
            <a:r>
              <a:rPr lang="fr-FR" sz="1400" dirty="0" smtClean="0"/>
              <a:t> 20-350 </a:t>
            </a:r>
            <a:r>
              <a:rPr lang="fr-FR" sz="1400" dirty="0" err="1" smtClean="0"/>
              <a:t>eggs</a:t>
            </a:r>
            <a:r>
              <a:rPr lang="fr-FR" sz="1400" dirty="0" smtClean="0"/>
              <a:t> laid </a:t>
            </a:r>
            <a:r>
              <a:rPr lang="fr-FR" sz="1400" dirty="0" err="1" smtClean="0"/>
              <a:t>singly</a:t>
            </a:r>
            <a:r>
              <a:rPr lang="fr-FR" sz="1400" dirty="0" smtClean="0"/>
              <a:t> or in </a:t>
            </a:r>
            <a:r>
              <a:rPr lang="fr-FR" sz="1400" dirty="0" err="1" smtClean="0"/>
              <a:t>batches</a:t>
            </a:r>
            <a:r>
              <a:rPr lang="fr-FR" sz="1400" dirty="0" smtClean="0"/>
              <a:t>) on </a:t>
            </a:r>
            <a:r>
              <a:rPr lang="fr-FR" sz="1400" dirty="0" err="1" smtClean="0"/>
              <a:t>leaf</a:t>
            </a:r>
            <a:r>
              <a:rPr lang="fr-FR" sz="1400" dirty="0" smtClean="0"/>
              <a:t> </a:t>
            </a:r>
            <a:r>
              <a:rPr lang="fr-FR" sz="1400" dirty="0" err="1" smtClean="0"/>
              <a:t>undersides</a:t>
            </a:r>
            <a:r>
              <a:rPr lang="fr-FR" sz="1400" dirty="0" smtClean="0"/>
              <a:t>. </a:t>
            </a:r>
          </a:p>
          <a:p>
            <a:pPr algn="just"/>
            <a:r>
              <a:rPr lang="fr-FR" sz="1400" dirty="0" err="1" smtClean="0"/>
              <a:t>Larva</a:t>
            </a:r>
            <a:r>
              <a:rPr lang="fr-FR" sz="1400" dirty="0" smtClean="0"/>
              <a:t>: Pale or </a:t>
            </a:r>
            <a:r>
              <a:rPr lang="fr-FR" sz="1400" dirty="0" err="1" smtClean="0"/>
              <a:t>yellowish</a:t>
            </a:r>
            <a:r>
              <a:rPr lang="fr-FR" sz="1400" dirty="0" smtClean="0"/>
              <a:t> green</a:t>
            </a:r>
            <a:r>
              <a:rPr lang="en-US" sz="1400" dirty="0" smtClean="0"/>
              <a:t> (hang out by a silken thread when disturbed)</a:t>
            </a:r>
          </a:p>
          <a:p>
            <a:pPr algn="just"/>
            <a:r>
              <a:rPr lang="en-US" sz="1400" dirty="0" smtClean="0"/>
              <a:t>Pupa: Yellowish green , found in cocoon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410200"/>
            <a:ext cx="441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Eradication of </a:t>
            </a:r>
            <a:r>
              <a:rPr lang="fr-FR" sz="1400" dirty="0" err="1" smtClean="0"/>
              <a:t>other</a:t>
            </a:r>
            <a:r>
              <a:rPr lang="fr-FR" sz="1400" dirty="0" smtClean="0"/>
              <a:t> </a:t>
            </a:r>
            <a:r>
              <a:rPr lang="fr-FR" sz="1400" dirty="0" err="1" smtClean="0"/>
              <a:t>crucifer</a:t>
            </a:r>
            <a:r>
              <a:rPr lang="fr-FR" sz="1400" dirty="0" smtClean="0"/>
              <a:t> hosts </a:t>
            </a:r>
            <a:r>
              <a:rPr lang="fr-FR" sz="1400" dirty="0" err="1" smtClean="0"/>
              <a:t>before</a:t>
            </a:r>
            <a:endParaRPr lang="fr-FR" sz="1400" dirty="0" smtClean="0"/>
          </a:p>
          <a:p>
            <a:r>
              <a:rPr lang="fr-FR" sz="1400" dirty="0" smtClean="0"/>
              <a:t>   </a:t>
            </a:r>
            <a:r>
              <a:rPr lang="fr-FR" sz="1400" dirty="0" err="1" smtClean="0"/>
              <a:t>cabbage</a:t>
            </a:r>
            <a:r>
              <a:rPr lang="fr-FR" sz="1400" dirty="0" smtClean="0"/>
              <a:t> </a:t>
            </a:r>
            <a:r>
              <a:rPr lang="fr-FR" sz="1400" dirty="0" err="1" smtClean="0"/>
              <a:t>crop</a:t>
            </a:r>
            <a:r>
              <a:rPr lang="fr-FR" sz="1400" dirty="0" smtClean="0"/>
              <a:t> </a:t>
            </a:r>
            <a:r>
              <a:rPr lang="fr-FR" sz="1400" dirty="0" err="1" smtClean="0"/>
              <a:t>sowing</a:t>
            </a:r>
            <a:r>
              <a:rPr lang="fr-FR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Light </a:t>
            </a:r>
            <a:r>
              <a:rPr lang="fr-FR" sz="1400" dirty="0" err="1" smtClean="0"/>
              <a:t>trap</a:t>
            </a:r>
            <a:r>
              <a:rPr lang="fr-FR" sz="1400" dirty="0" smtClean="0"/>
              <a:t> (mass </a:t>
            </a:r>
            <a:r>
              <a:rPr lang="fr-FR" sz="1400" dirty="0" err="1" smtClean="0"/>
              <a:t>capturing</a:t>
            </a:r>
            <a:r>
              <a:rPr lang="fr-FR" sz="1400" dirty="0" smtClean="0"/>
              <a:t> of </a:t>
            </a:r>
            <a:r>
              <a:rPr lang="fr-FR" sz="1400" dirty="0" err="1" smtClean="0"/>
              <a:t>adult</a:t>
            </a:r>
            <a:r>
              <a:rPr lang="fr-FR" sz="1400" dirty="0" smtClean="0"/>
              <a:t> </a:t>
            </a:r>
            <a:r>
              <a:rPr lang="fr-FR" sz="1400" dirty="0" err="1" smtClean="0"/>
              <a:t>moths</a:t>
            </a: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dirty="0" err="1" smtClean="0"/>
              <a:t>Different</a:t>
            </a:r>
            <a:r>
              <a:rPr lang="fr-FR" sz="1400" dirty="0" smtClean="0"/>
              <a:t> </a:t>
            </a:r>
            <a:r>
              <a:rPr lang="fr-FR" sz="1400" dirty="0" err="1" smtClean="0"/>
              <a:t>parasitoid</a:t>
            </a:r>
            <a:r>
              <a:rPr lang="fr-FR" sz="1400" dirty="0" smtClean="0"/>
              <a:t> and </a:t>
            </a:r>
            <a:r>
              <a:rPr lang="fr-FR" sz="1400" dirty="0" err="1" smtClean="0"/>
              <a:t>predatory</a:t>
            </a:r>
            <a:r>
              <a:rPr lang="fr-FR" sz="1400" dirty="0" smtClean="0"/>
              <a:t> </a:t>
            </a:r>
            <a:r>
              <a:rPr lang="fr-FR" sz="1400" dirty="0" err="1" smtClean="0"/>
              <a:t>insects</a:t>
            </a: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dirty="0" err="1" smtClean="0"/>
              <a:t>Cypermethrin</a:t>
            </a:r>
            <a:r>
              <a:rPr lang="fr-FR" sz="1400" dirty="0" smtClean="0"/>
              <a:t>/</a:t>
            </a:r>
            <a:r>
              <a:rPr lang="fr-FR" sz="1400" dirty="0" err="1" smtClean="0"/>
              <a:t>abamectin</a:t>
            </a:r>
            <a:r>
              <a:rPr lang="fr-FR" sz="1400" dirty="0" smtClean="0"/>
              <a:t>/ </a:t>
            </a:r>
            <a:r>
              <a:rPr lang="fr-FR" sz="1400" dirty="0" err="1" smtClean="0"/>
              <a:t>Spinosad</a:t>
            </a:r>
            <a:endParaRPr lang="fr-FR" sz="14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0" y="4343400"/>
            <a:ext cx="525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smtClean="0"/>
              <a:t>Active period: March to Nov. (maxi. Damage August/Sept.)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smtClean="0"/>
              <a:t>Caterpillars feed gregariously on plant leaves and heads,</a:t>
            </a:r>
          </a:p>
          <a:p>
            <a:pPr marL="342900" indent="-342900" algn="just"/>
            <a:r>
              <a:rPr lang="en-US" sz="1400" dirty="0" smtClean="0"/>
              <a:t>	leaving leaf skeleton behind.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219200"/>
            <a:ext cx="495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</a:t>
            </a:r>
            <a:r>
              <a:rPr lang="en-US" sz="1400" dirty="0" smtClean="0"/>
              <a:t>: Major pest of cabbage and other cruciferous plants</a:t>
            </a:r>
            <a:endParaRPr lang="fr-FR" sz="1400" dirty="0"/>
          </a:p>
        </p:txBody>
      </p:sp>
      <p:pic>
        <p:nvPicPr>
          <p:cNvPr id="128008" name="Picture 8" descr="http://www.lepiforum.de/webbbs/images/f1_2006/pic23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14400"/>
            <a:ext cx="1905000" cy="12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010" name="Picture 10" descr="http://m6.i.pbase.com/g3/01/12401/2/88893916.7Pe83dQ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743200"/>
            <a:ext cx="2819400" cy="179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012" name="Picture 12" descr="http://farm4.staticflickr.com/3006/2798918549_88bb1d3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419600"/>
            <a:ext cx="28194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014" name="Picture 14" descr="http://www.conferences.unimelb.edu.au/moth/Pics/Ne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3228" y="2971800"/>
            <a:ext cx="1807778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016" name="Picture 16" descr="http://dwpicture.com.au/photos/110338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940413"/>
            <a:ext cx="2971800" cy="199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C954-32E7-4F75-B5F3-0782E6D1C9C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926</Words>
  <Application>Microsoft Office PowerPoint</Application>
  <PresentationFormat>On-screen Show (4:3)</PresentationFormat>
  <Paragraphs>115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Insect Pests of Vegetables</vt:lpstr>
      <vt:lpstr>Slide 2</vt:lpstr>
      <vt:lpstr>Slide 3</vt:lpstr>
      <vt:lpstr>Slide 4</vt:lpstr>
      <vt:lpstr>Slide 5</vt:lpstr>
      <vt:lpstr>Slide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Asam Riaz</dc:creator>
  <cp:lastModifiedBy>Asam Riaz</cp:lastModifiedBy>
  <cp:revision>3</cp:revision>
  <dcterms:created xsi:type="dcterms:W3CDTF">2020-03-30T19:17:16Z</dcterms:created>
  <dcterms:modified xsi:type="dcterms:W3CDTF">2020-05-06T19:50:55Z</dcterms:modified>
</cp:coreProperties>
</file>