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13"/>
  </p:notesMasterIdLst>
  <p:sldIdLst>
    <p:sldId id="336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447" r:id="rId10"/>
    <p:sldId id="344" r:id="rId11"/>
    <p:sldId id="448" r:id="rId1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0C10EE-A844-4933-B165-7FF2447D42B7}" type="datetimeFigureOut">
              <a:rPr lang="en-US" smtClean="0"/>
              <a:t>05-May-20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BC287-3D62-48C2-80B9-3283B7619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0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kumimoji="1" lang="en-US" sz="2400" b="0">
                <a:solidFill>
                  <a:srgbClr val="003366"/>
                </a:solidFill>
                <a:latin typeface="Times New Roman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kumimoji="1" lang="en-US" sz="2400" b="0">
                <a:solidFill>
                  <a:srgbClr val="003366"/>
                </a:solidFill>
                <a:latin typeface="Times New Roman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endParaRPr lang="en-US" sz="1800" b="0">
                <a:solidFill>
                  <a:srgbClr val="003366"/>
                </a:solidFill>
                <a:latin typeface="Arial" charset="0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endParaRPr lang="en-US" sz="1800" b="0">
                <a:solidFill>
                  <a:srgbClr val="003366"/>
                </a:solidFill>
                <a:latin typeface="Arial" charset="0"/>
              </a:endParaRPr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1BCFD13F-DA14-4EB6-A9C6-BB72F1E2E0C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112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3BE11-BB68-4CB8-A10B-B8F3E6F97CE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720429"/>
      </p:ext>
    </p:extLst>
  </p:cSld>
  <p:clrMapOvr>
    <a:masterClrMapping/>
  </p:clrMapOvr>
  <p:transition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6B54C-4D97-45F2-B27E-25FB58FA8B6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927645"/>
      </p:ext>
    </p:extLst>
  </p:cSld>
  <p:clrMapOvr>
    <a:masterClrMapping/>
  </p:clrMapOvr>
  <p:transition>
    <p:cover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E0CCC-6149-4978-ADE5-72E3636F158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479378"/>
      </p:ext>
    </p:extLst>
  </p:cSld>
  <p:clrMapOvr>
    <a:masterClrMapping/>
  </p:clrMapOvr>
  <p:transition>
    <p:cover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AE3FD-D750-4D0E-A563-7B0A6FDD1F0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032638"/>
      </p:ext>
    </p:extLst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19FDE-000E-41DD-805D-66718C2B50A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735214"/>
      </p:ext>
    </p:extLst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8CC2F-BF18-4411-95A1-A3248534C05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406735"/>
      </p:ext>
    </p:extLst>
  </p:cSld>
  <p:clrMapOvr>
    <a:masterClrMapping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CB02C-280A-4C03-A4EC-D672FEDE0BE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496322"/>
      </p:ext>
    </p:extLst>
  </p:cSld>
  <p:clrMapOvr>
    <a:masterClrMapping/>
  </p:clrMapOvr>
  <p:transition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B9882-EFF4-4596-BFB9-1DC1F7E9237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940262"/>
      </p:ext>
    </p:extLst>
  </p:cSld>
  <p:clrMapOvr>
    <a:masterClrMapping/>
  </p:clrMapOvr>
  <p:transition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EA09A-3E95-42F4-849A-E75340F0156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306491"/>
      </p:ext>
    </p:extLst>
  </p:cSld>
  <p:clrMapOvr>
    <a:masterClrMapping/>
  </p:clrMapOvr>
  <p:transition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25A1D-6A53-4A54-9AA5-033CA86CCD6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985544"/>
      </p:ext>
    </p:extLst>
  </p:cSld>
  <p:clrMapOvr>
    <a:masterClrMapping/>
  </p:clrMapOvr>
  <p:transition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CD33A-EB58-4B2A-B691-3E28F08DE54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093367"/>
      </p:ext>
    </p:extLst>
  </p:cSld>
  <p:clrMapOvr>
    <a:masterClrMapping/>
  </p:clrMapOvr>
  <p:transition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4C4F8-CA37-4242-B378-AAD871D6433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886989"/>
      </p:ext>
    </p:extLst>
  </p:cSld>
  <p:clrMapOvr>
    <a:masterClrMapping/>
  </p:clrMapOvr>
  <p:transition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/>
                <a:endParaRPr lang="en-US" sz="1800" b="0">
                  <a:solidFill>
                    <a:srgbClr val="003366"/>
                  </a:solidFill>
                  <a:latin typeface="Arial" charset="0"/>
                </a:endParaRPr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l"/>
                <a:endParaRPr lang="en-US" sz="1800" b="0">
                  <a:solidFill>
                    <a:srgbClr val="003366"/>
                  </a:solidFill>
                  <a:latin typeface="Arial" charset="0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/>
                <a:endParaRPr lang="en-US" sz="1800" b="0">
                  <a:solidFill>
                    <a:srgbClr val="003366"/>
                  </a:solidFill>
                  <a:latin typeface="Arial" charset="0"/>
                </a:endParaRPr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/>
                <a:endParaRPr lang="en-US" sz="1800" b="0">
                  <a:solidFill>
                    <a:srgbClr val="003366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410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endParaRPr lang="en-US" b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b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 algn="l">
              <a:defRPr/>
            </a:pPr>
            <a:fld id="{F0B46232-B691-4C58-9DE2-E266D5C40FE3}" type="slidenum">
              <a:rPr lang="en-US">
                <a:solidFill>
                  <a:srgbClr val="FFFFFF"/>
                </a:solidFill>
                <a:latin typeface="Arial" charset="0"/>
              </a:rPr>
              <a:pPr algn="l">
                <a:defRPr/>
              </a:pPr>
              <a:t>‹#›</a:t>
            </a:fld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83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</p:sldLayoutIdLst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/>
      <p:bldP spid="4106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0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0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0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0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0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5400" smtClean="0"/>
              <a:t>Potassium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0"/>
            <a:ext cx="9144000" cy="4572000"/>
          </a:xfrm>
        </p:spPr>
        <p:txBody>
          <a:bodyPr/>
          <a:lstStyle/>
          <a:p>
            <a:pPr eaLnBrk="1" hangingPunct="1"/>
            <a:r>
              <a:rPr lang="en-US" smtClean="0"/>
              <a:t>Potassium is major intracellular cation</a:t>
            </a:r>
          </a:p>
          <a:p>
            <a:pPr eaLnBrk="1" hangingPunct="1"/>
            <a:r>
              <a:rPr lang="en-US" smtClean="0"/>
              <a:t>Only 2 % of total body K located in extra cellular space</a:t>
            </a:r>
          </a:p>
          <a:p>
            <a:pPr eaLnBrk="1" hangingPunct="1"/>
            <a:r>
              <a:rPr lang="en-US" smtClean="0"/>
              <a:t>Normal serum concentration is 3.5 to 5.5 mEq/ L in ECF and 100—150 mEq/ L in ICF</a:t>
            </a:r>
          </a:p>
          <a:p>
            <a:pPr eaLnBrk="1" hangingPunct="1"/>
            <a:r>
              <a:rPr lang="en-US" smtClean="0"/>
              <a:t>Ninety percent of potassium is renally excreted , remainder in stools</a:t>
            </a:r>
          </a:p>
          <a:p>
            <a:pPr eaLnBrk="1" hangingPunct="1"/>
            <a:r>
              <a:rPr lang="en-US" smtClean="0"/>
              <a:t>Major salt in ruminant sweat</a:t>
            </a:r>
          </a:p>
          <a:p>
            <a:pPr lvl="1" eaLnBrk="1" hangingPunct="1"/>
            <a:r>
              <a:rPr lang="en-US" sz="2800" smtClean="0"/>
              <a:t>􀂄 Increases requirement in heat stress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1089231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Potassium Excess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62200"/>
            <a:ext cx="57150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Hyperkalemia</a:t>
            </a:r>
          </a:p>
          <a:p>
            <a:pPr eaLnBrk="1" hangingPunct="1">
              <a:defRPr/>
            </a:pPr>
            <a:r>
              <a:rPr lang="en-US" sz="3200" dirty="0" smtClean="0"/>
              <a:t>Causes: Renal failure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3200" dirty="0" smtClean="0"/>
              <a:t>S/S </a:t>
            </a:r>
          </a:p>
          <a:p>
            <a:pPr eaLnBrk="1" hangingPunct="1">
              <a:defRPr/>
            </a:pPr>
            <a:r>
              <a:rPr lang="en-US" sz="3200" dirty="0" smtClean="0"/>
              <a:t>Irregular slow pulse</a:t>
            </a:r>
          </a:p>
          <a:p>
            <a:pPr eaLnBrk="1" hangingPunct="1">
              <a:defRPr/>
            </a:pPr>
            <a:r>
              <a:rPr lang="en-US" sz="3200" dirty="0" smtClean="0"/>
              <a:t>Weakness</a:t>
            </a:r>
          </a:p>
          <a:p>
            <a:pPr eaLnBrk="1" hangingPunct="1">
              <a:defRPr/>
            </a:pPr>
            <a:r>
              <a:rPr lang="en-US" sz="3200" dirty="0" smtClean="0"/>
              <a:t> Irritability</a:t>
            </a:r>
          </a:p>
          <a:p>
            <a:pPr eaLnBrk="1" hangingPunct="1">
              <a:defRPr/>
            </a:pPr>
            <a:r>
              <a:rPr lang="en-US" sz="3200" dirty="0" smtClean="0"/>
              <a:t>Broad QRS</a:t>
            </a:r>
            <a:r>
              <a:rPr lang="en-US" sz="3200" smtClean="0"/>
              <a:t>, tented T, P-loss</a:t>
            </a:r>
            <a:endParaRPr lang="en-US" sz="3200" dirty="0" smtClean="0"/>
          </a:p>
          <a:p>
            <a:pPr eaLnBrk="1" hangingPunct="1">
              <a:defRPr/>
            </a:pPr>
            <a:endParaRPr lang="en-US" sz="3200" dirty="0" smtClean="0"/>
          </a:p>
        </p:txBody>
      </p:sp>
      <p:graphicFrame>
        <p:nvGraphicFramePr>
          <p:cNvPr id="12292" name="Object 4"/>
          <p:cNvGraphicFramePr>
            <a:graphicFrameLocks noGrp="1"/>
          </p:cNvGraphicFramePr>
          <p:nvPr>
            <p:ph sz="half" idx="2"/>
          </p:nvPr>
        </p:nvGraphicFramePr>
        <p:xfrm>
          <a:off x="5638800" y="2362200"/>
          <a:ext cx="3251200" cy="349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2" name="Microsoft ClipArt Gallery" r:id="rId3" imgW="3252788" imgH="3497263" progId="MS_ClipArt_Gallery">
                  <p:embed/>
                </p:oleObj>
              </mc:Choice>
              <mc:Fallback>
                <p:oleObj name="Microsoft ClipArt Gallery" r:id="rId3" imgW="3252788" imgH="3497263" progId="MS_ClipArt_Gallery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362200"/>
                        <a:ext cx="3251200" cy="349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235611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4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C:\Users\Dr.Usman ShahNawaz\Desktop\Hyperkalem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566988"/>
            <a:ext cx="5867399" cy="375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202057"/>
      </p:ext>
    </p:extLst>
  </p:cSld>
  <p:clrMapOvr>
    <a:masterClrMapping/>
  </p:clrMapOvr>
  <p:transition>
    <p:cover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Potassium (K): Dietary Sources &amp; Bioavailability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62200"/>
            <a:ext cx="5562600" cy="4495800"/>
          </a:xfrm>
        </p:spPr>
        <p:txBody>
          <a:bodyPr/>
          <a:lstStyle/>
          <a:p>
            <a:pPr eaLnBrk="1" hangingPunct="1"/>
            <a:r>
              <a:rPr lang="en-US" sz="3200" smtClean="0"/>
              <a:t>Legumes, potatoes,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smtClean="0"/>
              <a:t>    seafood, dairy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smtClean="0"/>
              <a:t>    products, meat,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smtClean="0"/>
              <a:t>    fruits/veg</a:t>
            </a:r>
          </a:p>
          <a:p>
            <a:pPr eaLnBrk="1" hangingPunct="1"/>
            <a:r>
              <a:rPr lang="en-US" sz="3200" smtClean="0"/>
              <a:t>Bioavailability</a:t>
            </a:r>
          </a:p>
          <a:p>
            <a:pPr lvl="1" eaLnBrk="1" hangingPunct="1"/>
            <a:r>
              <a:rPr lang="en-US" sz="2800" smtClean="0"/>
              <a:t>􀂄 High</a:t>
            </a:r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62600" y="2362200"/>
            <a:ext cx="3581400" cy="4038600"/>
          </a:xfrm>
          <a:noFill/>
        </p:spPr>
      </p:pic>
    </p:spTree>
    <p:extLst>
      <p:ext uri="{BB962C8B-B14F-4D97-AF65-F5344CB8AC3E}">
        <p14:creationId xmlns:p14="http://schemas.microsoft.com/office/powerpoint/2010/main" val="556409628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92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Potassium: Daily Requirement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62200"/>
            <a:ext cx="5105400" cy="4495800"/>
          </a:xfrm>
        </p:spPr>
        <p:txBody>
          <a:bodyPr/>
          <a:lstStyle/>
          <a:p>
            <a:pPr eaLnBrk="1" hangingPunct="1"/>
            <a:r>
              <a:rPr lang="en-US" sz="3600" smtClean="0"/>
              <a:t>Infants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smtClean="0"/>
              <a:t>   350 – 1275 mg</a:t>
            </a:r>
          </a:p>
          <a:p>
            <a:pPr eaLnBrk="1" hangingPunct="1"/>
            <a:r>
              <a:rPr lang="en-US" sz="3600" smtClean="0"/>
              <a:t>Children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smtClean="0"/>
              <a:t>   550 – 2325 mg</a:t>
            </a:r>
          </a:p>
          <a:p>
            <a:pPr eaLnBrk="1" hangingPunct="1"/>
            <a:r>
              <a:rPr lang="en-US" sz="3600" smtClean="0"/>
              <a:t>Adults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smtClean="0"/>
              <a:t>   1875 – 5625 mg</a:t>
            </a:r>
            <a:r>
              <a:rPr lang="en-US" smtClean="0"/>
              <a:t>       </a:t>
            </a:r>
          </a:p>
        </p:txBody>
      </p:sp>
      <p:pic>
        <p:nvPicPr>
          <p:cNvPr id="6148" name="Picture 7" descr="j019928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1600" y="2362200"/>
            <a:ext cx="3733800" cy="4038600"/>
          </a:xfrm>
        </p:spPr>
      </p:pic>
    </p:spTree>
    <p:extLst>
      <p:ext uri="{BB962C8B-B14F-4D97-AF65-F5344CB8AC3E}">
        <p14:creationId xmlns:p14="http://schemas.microsoft.com/office/powerpoint/2010/main" val="129163250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12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924800" cy="1752600"/>
          </a:xfrm>
        </p:spPr>
        <p:txBody>
          <a:bodyPr/>
          <a:lstStyle/>
          <a:p>
            <a:pPr algn="ctr" eaLnBrk="1" hangingPunct="1"/>
            <a:r>
              <a:rPr lang="en-US" sz="5400" smtClean="0"/>
              <a:t>Regulation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438400"/>
            <a:ext cx="9144000" cy="4191000"/>
          </a:xfrm>
        </p:spPr>
        <p:txBody>
          <a:bodyPr/>
          <a:lstStyle/>
          <a:p>
            <a:pPr eaLnBrk="1" hangingPunct="1"/>
            <a:r>
              <a:rPr lang="en-US" sz="3200" smtClean="0"/>
              <a:t>Absorption in small intestine &amp; colon</a:t>
            </a:r>
          </a:p>
          <a:p>
            <a:pPr eaLnBrk="1" hangingPunct="1"/>
            <a:r>
              <a:rPr lang="en-US" sz="3200" smtClean="0"/>
              <a:t>Blood potassium regulated by:</a:t>
            </a:r>
          </a:p>
          <a:p>
            <a:pPr lvl="1" eaLnBrk="1" hangingPunct="1"/>
            <a:r>
              <a:rPr lang="en-US" sz="3200" smtClean="0"/>
              <a:t>􀂄 Kidneys</a:t>
            </a:r>
          </a:p>
          <a:p>
            <a:pPr lvl="1" eaLnBrk="1" hangingPunct="1"/>
            <a:r>
              <a:rPr lang="en-US" sz="3200" smtClean="0"/>
              <a:t>􀂄 Aldosterone increases excretion</a:t>
            </a:r>
          </a:p>
          <a:p>
            <a:pPr eaLnBrk="1" hangingPunct="1"/>
            <a:r>
              <a:rPr lang="en-US" sz="3200" smtClean="0"/>
              <a:t>Proximal tubule reabsorbs 67 % of filtered K+ along with Na+ and H2O</a:t>
            </a:r>
          </a:p>
        </p:txBody>
      </p:sp>
    </p:spTree>
    <p:extLst>
      <p:ext uri="{BB962C8B-B14F-4D97-AF65-F5344CB8AC3E}">
        <p14:creationId xmlns:p14="http://schemas.microsoft.com/office/powerpoint/2010/main" val="3552761948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Regulation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Thick ascending limb of loop of Henle reabsorbs 20 % of the filtered K+ via Na+--K+-- 2Cl- co transporter</a:t>
            </a:r>
          </a:p>
          <a:p>
            <a:pPr eaLnBrk="1" hangingPunct="1">
              <a:buFont typeface="Wingdings" pitchFamily="2" charset="2"/>
              <a:buNone/>
            </a:pPr>
            <a:endParaRPr lang="en-US" sz="3200" b="1" smtClean="0"/>
          </a:p>
          <a:p>
            <a:pPr eaLnBrk="1" hangingPunct="1"/>
            <a:r>
              <a:rPr lang="en-US" sz="3200" b="1" smtClean="0"/>
              <a:t>Remaining K+ in distal tubule and collecting duct</a:t>
            </a:r>
          </a:p>
          <a:p>
            <a:pPr eaLnBrk="1" hangingPunct="1"/>
            <a:endParaRPr lang="en-US" b="1" smtClean="0"/>
          </a:p>
        </p:txBody>
      </p:sp>
    </p:spTree>
    <p:extLst>
      <p:ext uri="{BB962C8B-B14F-4D97-AF65-F5344CB8AC3E}">
        <p14:creationId xmlns:p14="http://schemas.microsoft.com/office/powerpoint/2010/main" val="3234388772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05000"/>
          </a:xfrm>
        </p:spPr>
        <p:txBody>
          <a:bodyPr/>
          <a:lstStyle/>
          <a:p>
            <a:pPr eaLnBrk="1" hangingPunct="1"/>
            <a:r>
              <a:rPr lang="en-US" sz="4400" smtClean="0"/>
              <a:t>Functions of Potassium in the Body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5638800" cy="4495800"/>
          </a:xfrm>
        </p:spPr>
        <p:txBody>
          <a:bodyPr/>
          <a:lstStyle/>
          <a:p>
            <a:pPr eaLnBrk="1" hangingPunct="1"/>
            <a:r>
              <a:rPr lang="en-US" sz="3600" b="1" smtClean="0"/>
              <a:t>Electrolyte</a:t>
            </a:r>
          </a:p>
          <a:p>
            <a:pPr eaLnBrk="1" hangingPunct="1"/>
            <a:r>
              <a:rPr lang="en-US" sz="3600" b="1" smtClean="0"/>
              <a:t>Maintains fluid balance</a:t>
            </a:r>
          </a:p>
          <a:p>
            <a:pPr eaLnBrk="1" hangingPunct="1"/>
            <a:r>
              <a:rPr lang="en-US" sz="3600" b="1" smtClean="0"/>
              <a:t>Muscle function</a:t>
            </a:r>
          </a:p>
          <a:p>
            <a:pPr eaLnBrk="1" hangingPunct="1"/>
            <a:r>
              <a:rPr lang="en-US" sz="3600" b="1" smtClean="0"/>
              <a:t>Nerve function</a:t>
            </a:r>
          </a:p>
          <a:p>
            <a:pPr eaLnBrk="1" hangingPunct="1"/>
            <a:r>
              <a:rPr lang="en-US" sz="3600" b="1" smtClean="0"/>
              <a:t>Energy metabolism</a:t>
            </a:r>
          </a:p>
        </p:txBody>
      </p:sp>
    </p:spTree>
    <p:extLst>
      <p:ext uri="{BB962C8B-B14F-4D97-AF65-F5344CB8AC3E}">
        <p14:creationId xmlns:p14="http://schemas.microsoft.com/office/powerpoint/2010/main" val="100024553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05000"/>
          </a:xfrm>
        </p:spPr>
        <p:txBody>
          <a:bodyPr/>
          <a:lstStyle/>
          <a:p>
            <a:pPr eaLnBrk="1" hangingPunct="1"/>
            <a:r>
              <a:rPr lang="en-US" sz="4400" smtClean="0"/>
              <a:t>Functions of Potassium in the Body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5867400" cy="4495800"/>
          </a:xfrm>
        </p:spPr>
        <p:txBody>
          <a:bodyPr/>
          <a:lstStyle/>
          <a:p>
            <a:pPr eaLnBrk="1" hangingPunct="1"/>
            <a:r>
              <a:rPr lang="en-US" sz="3200" smtClean="0"/>
              <a:t>Regulation of osmotic and acid-base balance</a:t>
            </a:r>
          </a:p>
          <a:p>
            <a:pPr eaLnBrk="1" hangingPunct="1"/>
            <a:r>
              <a:rPr lang="en-US" sz="3200" smtClean="0"/>
              <a:t>Major cation of intracellular fluid</a:t>
            </a:r>
          </a:p>
          <a:p>
            <a:pPr eaLnBrk="1" hangingPunct="1"/>
            <a:r>
              <a:rPr lang="en-US" sz="3200" smtClean="0"/>
              <a:t>Nerve and muscle excitability</a:t>
            </a:r>
          </a:p>
          <a:p>
            <a:pPr eaLnBrk="1" hangingPunct="1"/>
            <a:r>
              <a:rPr lang="en-US" sz="3200" smtClean="0"/>
              <a:t>Cofactor for several reactions in carbohydrate metabolism</a:t>
            </a:r>
          </a:p>
        </p:txBody>
      </p:sp>
    </p:spTree>
    <p:extLst>
      <p:ext uri="{BB962C8B-B14F-4D97-AF65-F5344CB8AC3E}">
        <p14:creationId xmlns:p14="http://schemas.microsoft.com/office/powerpoint/2010/main" val="2323090823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Potassium Deficiency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62200"/>
            <a:ext cx="51054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Hypokalemia</a:t>
            </a:r>
          </a:p>
          <a:p>
            <a:pPr eaLnBrk="1" hangingPunct="1"/>
            <a:r>
              <a:rPr lang="en-US" dirty="0" smtClean="0"/>
              <a:t>Causes: K+ wasting diuretics</a:t>
            </a:r>
          </a:p>
          <a:p>
            <a:pPr eaLnBrk="1" hangingPunct="1"/>
            <a:r>
              <a:rPr lang="en-US" dirty="0" smtClean="0"/>
              <a:t>Vomiting</a:t>
            </a:r>
          </a:p>
          <a:p>
            <a:pPr eaLnBrk="1" hangingPunct="1"/>
            <a:r>
              <a:rPr lang="en-US" dirty="0" smtClean="0"/>
              <a:t>Diarrhea</a:t>
            </a:r>
          </a:p>
          <a:p>
            <a:pPr eaLnBrk="1" hangingPunct="1"/>
            <a:r>
              <a:rPr lang="en-US" dirty="0" smtClean="0"/>
              <a:t>Polyuria</a:t>
            </a:r>
          </a:p>
          <a:p>
            <a:pPr eaLnBrk="1" hangingPunct="1"/>
            <a:r>
              <a:rPr lang="en-US" dirty="0" smtClean="0"/>
              <a:t>S/S: inverted T-</a:t>
            </a:r>
            <a:r>
              <a:rPr lang="en-US" dirty="0" err="1" smtClean="0"/>
              <a:t>wave,U</a:t>
            </a:r>
            <a:r>
              <a:rPr lang="en-US" dirty="0" smtClean="0"/>
              <a:t>-wav</a:t>
            </a:r>
          </a:p>
          <a:p>
            <a:pPr eaLnBrk="1" hangingPunct="1"/>
            <a:r>
              <a:rPr lang="en-US" dirty="0" smtClean="0"/>
              <a:t>weak, irregular pulse</a:t>
            </a:r>
          </a:p>
          <a:p>
            <a:pPr lvl="1" eaLnBrk="1" hangingPunct="1"/>
            <a:r>
              <a:rPr lang="en-US" sz="2800" dirty="0" smtClean="0"/>
              <a:t>Hypotension, weakness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11268" name="Picture 4" descr="MCj0078752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57800" y="2286000"/>
            <a:ext cx="3886200" cy="426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168625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84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C:\Users\Dr.Usman ShahNawaz\Desktop\hypoKalem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724150"/>
            <a:ext cx="655320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9887030"/>
      </p:ext>
    </p:extLst>
  </p:cSld>
  <p:clrMapOvr>
    <a:masterClrMapping/>
  </p:clrMapOvr>
  <p:transition>
    <p:cover dir="d"/>
  </p:transition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741</TotalTime>
  <Words>261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Tahoma</vt:lpstr>
      <vt:lpstr>Times New Roman</vt:lpstr>
      <vt:lpstr>Wingdings</vt:lpstr>
      <vt:lpstr>Capsules</vt:lpstr>
      <vt:lpstr>Microsoft ClipArt Gallery</vt:lpstr>
      <vt:lpstr>Potassium</vt:lpstr>
      <vt:lpstr>Potassium (K): Dietary Sources &amp; Bioavailability</vt:lpstr>
      <vt:lpstr>Potassium: Daily Requirement</vt:lpstr>
      <vt:lpstr>Regulation</vt:lpstr>
      <vt:lpstr>Regulation</vt:lpstr>
      <vt:lpstr>Functions of Potassium in the Body</vt:lpstr>
      <vt:lpstr>Functions of Potassium in the Body</vt:lpstr>
      <vt:lpstr>Potassium Deficiency</vt:lpstr>
      <vt:lpstr>PowerPoint Presentation</vt:lpstr>
      <vt:lpstr>Potassium Excess</vt:lpstr>
      <vt:lpstr>PowerPoint Presentation</vt:lpstr>
    </vt:vector>
  </TitlesOfParts>
  <Company>doctor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DIETARY MINERALS</dc:title>
  <dc:creator>khalid</dc:creator>
  <cp:lastModifiedBy>Dr.Usman Shahnawaz</cp:lastModifiedBy>
  <cp:revision>107</cp:revision>
  <dcterms:created xsi:type="dcterms:W3CDTF">2010-07-24T14:00:26Z</dcterms:created>
  <dcterms:modified xsi:type="dcterms:W3CDTF">2020-05-04T23:29:44Z</dcterms:modified>
</cp:coreProperties>
</file>