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EE797D-77AB-42B8-B372-69FC288B66B8}" type="datetimeFigureOut">
              <a:rPr lang="en-US" smtClean="0"/>
              <a:t>1/21/2021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7B62B-F65F-4248-A1B4-9299393C54FC}" type="slidenum">
              <a:rPr lang="en-US" smtClean="0"/>
              <a:t>‹#›</a:t>
            </a:fld>
            <a:endParaRPr lang="en-US"/>
          </a:p>
        </p:txBody>
      </p:sp>
    </p:spTree>
    <p:extLst>
      <p:ext uri="{BB962C8B-B14F-4D97-AF65-F5344CB8AC3E}">
        <p14:creationId xmlns:p14="http://schemas.microsoft.com/office/powerpoint/2010/main" val="3005397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E7B62B-F65F-4248-A1B4-9299393C54FC}" type="slidenum">
              <a:rPr lang="en-US" smtClean="0"/>
              <a:t>11</a:t>
            </a:fld>
            <a:endParaRPr lang="en-US"/>
          </a:p>
        </p:txBody>
      </p:sp>
    </p:spTree>
    <p:extLst>
      <p:ext uri="{BB962C8B-B14F-4D97-AF65-F5344CB8AC3E}">
        <p14:creationId xmlns:p14="http://schemas.microsoft.com/office/powerpoint/2010/main" val="66902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4DCE7F-CB6B-4675-9E7C-A5D9C7348F7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4DCE7F-CB6B-4675-9E7C-A5D9C7348F7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4DCE7F-CB6B-4675-9E7C-A5D9C7348F7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4DCE7F-CB6B-4675-9E7C-A5D9C7348F7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4DCE7F-CB6B-4675-9E7C-A5D9C7348F7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4DCE7F-CB6B-4675-9E7C-A5D9C7348F7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4DCE7F-CB6B-4675-9E7C-A5D9C7348F7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4DCE7F-CB6B-4675-9E7C-A5D9C7348F7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DCE7F-CB6B-4675-9E7C-A5D9C7348F7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CCEF46-3950-426B-A866-503F198A4B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4DCE7F-CB6B-4675-9E7C-A5D9C7348F7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CCEF46-3950-426B-A866-503F198A4B3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24DCE7F-CB6B-4675-9E7C-A5D9C7348F7A}" type="datetimeFigureOut">
              <a:rPr lang="en-US" smtClean="0"/>
              <a:t>1/21/2021</a:t>
            </a:fld>
            <a:endParaRPr lang="en-US"/>
          </a:p>
        </p:txBody>
      </p:sp>
      <p:sp>
        <p:nvSpPr>
          <p:cNvPr id="9" name="Slide Number Placeholder 8"/>
          <p:cNvSpPr>
            <a:spLocks noGrp="1"/>
          </p:cNvSpPr>
          <p:nvPr>
            <p:ph type="sldNum" sz="quarter" idx="11"/>
          </p:nvPr>
        </p:nvSpPr>
        <p:spPr/>
        <p:txBody>
          <a:bodyPr/>
          <a:lstStyle/>
          <a:p>
            <a:fld id="{E7CCEF46-3950-426B-A866-503F198A4B3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7CCEF46-3950-426B-A866-503F198A4B3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24DCE7F-CB6B-4675-9E7C-A5D9C7348F7A}" type="datetimeFigureOut">
              <a:rPr lang="en-US" smtClean="0"/>
              <a:t>1/21/2021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2133600"/>
          </a:xfrm>
        </p:spPr>
        <p:txBody>
          <a:bodyPr/>
          <a:lstStyle/>
          <a:p>
            <a:r>
              <a:rPr lang="en-US" sz="4800" b="1" dirty="0" smtClean="0">
                <a:latin typeface="Times New Roman" pitchFamily="18" charset="0"/>
                <a:cs typeface="Times New Roman" pitchFamily="18" charset="0"/>
              </a:rPr>
              <a:t>Topic: Psychology</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3600" b="1" dirty="0" smtClean="0">
                <a:latin typeface="Times New Roman" pitchFamily="18" charset="0"/>
                <a:cs typeface="Times New Roman" pitchFamily="18" charset="0"/>
              </a:rPr>
              <a:t>Instructor: Farheen Malik</a:t>
            </a:r>
            <a:endParaRPr lang="en-US"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83086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477962"/>
          </a:xfrm>
        </p:spPr>
        <p:txBody>
          <a:bodyPr/>
          <a:lstStyle/>
          <a:p>
            <a:r>
              <a:rPr lang="en-US" sz="4000" b="1" dirty="0" smtClean="0">
                <a:latin typeface="Times New Roman" pitchFamily="18" charset="0"/>
                <a:cs typeface="Times New Roman" pitchFamily="18" charset="0"/>
              </a:rPr>
              <a:t>Role of psychology in classroom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7620000" cy="4648200"/>
          </a:xfrm>
        </p:spPr>
        <p:txBody>
          <a:bodyPr/>
          <a:lstStyle/>
          <a:p>
            <a:pPr algn="just"/>
            <a:r>
              <a:rPr lang="en-US" sz="2400" dirty="0">
                <a:latin typeface="Times New Roman" pitchFamily="18" charset="0"/>
                <a:cs typeface="Times New Roman" pitchFamily="18" charset="0"/>
              </a:rPr>
              <a:t>The psychology of classroom management is a professional staff development series that illustrates the uses of the behavioral sciences into the management of today’s classroom. Specific behavioral strategies and tactics are formed by combining human psychology and educational practices. These strategies and tactics help create a very focused and engaging learning environment. Thus, improving student’s performance and reducing teacher-student conflicts.</a:t>
            </a:r>
          </a:p>
          <a:p>
            <a:endParaRPr lang="en-US" dirty="0"/>
          </a:p>
        </p:txBody>
      </p:sp>
    </p:spTree>
    <p:extLst>
      <p:ext uri="{BB962C8B-B14F-4D97-AF65-F5344CB8AC3E}">
        <p14:creationId xmlns:p14="http://schemas.microsoft.com/office/powerpoint/2010/main" val="2653262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 </a:t>
            </a:r>
            <a:r>
              <a:rPr lang="en-US" sz="2400" dirty="0">
                <a:latin typeface="Times New Roman" pitchFamily="18" charset="0"/>
                <a:cs typeface="Times New Roman" pitchFamily="18" charset="0"/>
              </a:rPr>
              <a:t>Psychology gives education the theory of individual differences that every child has different mental ability and learns with different pace. Today in modern era, education psychology is the foundation of education. Psychology effect education in every field of teaching learning process. For years, teacher educators have written about the purposes, aims, and goals of educational psychology and have stressed the relevance of the field for the practice of teaching and </a:t>
            </a:r>
            <a:r>
              <a:rPr lang="en-US" sz="2400" dirty="0" smtClean="0">
                <a:latin typeface="Times New Roman" pitchFamily="18" charset="0"/>
                <a:cs typeface="Times New Roman" pitchFamily="18" charset="0"/>
              </a:rPr>
              <a:t>learning.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308281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Teaching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1" algn="just"/>
            <a:r>
              <a:rPr lang="en-US" sz="2400" dirty="0">
                <a:solidFill>
                  <a:schemeClr val="tx1">
                    <a:lumMod val="85000"/>
                    <a:lumOff val="15000"/>
                  </a:schemeClr>
                </a:solidFill>
                <a:latin typeface="Times New Roman" pitchFamily="18" charset="0"/>
                <a:cs typeface="Times New Roman" pitchFamily="18" charset="0"/>
              </a:rPr>
              <a:t>H.C Morrison(1934): </a:t>
            </a:r>
          </a:p>
          <a:p>
            <a:pPr marL="201168" lvl="1" indent="0" algn="just">
              <a:buNone/>
            </a:pPr>
            <a:r>
              <a:rPr lang="en-US" sz="2400" i="1" dirty="0">
                <a:solidFill>
                  <a:schemeClr val="tx1">
                    <a:lumMod val="85000"/>
                    <a:lumOff val="15000"/>
                  </a:schemeClr>
                </a:solidFill>
                <a:latin typeface="Times New Roman" pitchFamily="18" charset="0"/>
                <a:cs typeface="Times New Roman" pitchFamily="18" charset="0"/>
              </a:rPr>
              <a:t>“</a:t>
            </a:r>
            <a:r>
              <a:rPr lang="en-US" sz="2400" dirty="0">
                <a:solidFill>
                  <a:schemeClr val="tx1">
                    <a:lumMod val="85000"/>
                    <a:lumOff val="15000"/>
                  </a:schemeClr>
                </a:solidFill>
                <a:latin typeface="Times New Roman" pitchFamily="18" charset="0"/>
                <a:cs typeface="Times New Roman" pitchFamily="18" charset="0"/>
              </a:rPr>
              <a:t>teaching is an intimate contact between a more mature personality and less mature one which is designed to further the education of the latter.”</a:t>
            </a:r>
          </a:p>
          <a:p>
            <a:pPr marL="201168" lvl="1" indent="0" algn="just">
              <a:buNone/>
            </a:pPr>
            <a:endParaRPr lang="en-US" sz="2400" dirty="0">
              <a:solidFill>
                <a:schemeClr val="tx1">
                  <a:lumMod val="85000"/>
                  <a:lumOff val="15000"/>
                </a:schemeClr>
              </a:solidFill>
              <a:latin typeface="Times New Roman" pitchFamily="18" charset="0"/>
              <a:cs typeface="Times New Roman" pitchFamily="18" charset="0"/>
            </a:endParaRPr>
          </a:p>
          <a:p>
            <a:pPr lvl="1" algn="just"/>
            <a:r>
              <a:rPr lang="en-US" sz="2400" dirty="0" smtClean="0">
                <a:solidFill>
                  <a:schemeClr val="tx1">
                    <a:lumMod val="85000"/>
                    <a:lumOff val="15000"/>
                  </a:schemeClr>
                </a:solidFill>
                <a:latin typeface="Times New Roman" pitchFamily="18" charset="0"/>
                <a:cs typeface="Times New Roman" pitchFamily="18" charset="0"/>
              </a:rPr>
              <a:t>B.D </a:t>
            </a:r>
            <a:r>
              <a:rPr lang="en-US" sz="2400" dirty="0">
                <a:solidFill>
                  <a:schemeClr val="tx1">
                    <a:lumMod val="85000"/>
                    <a:lumOff val="15000"/>
                  </a:schemeClr>
                </a:solidFill>
                <a:latin typeface="Times New Roman" pitchFamily="18" charset="0"/>
                <a:cs typeface="Times New Roman" pitchFamily="18" charset="0"/>
              </a:rPr>
              <a:t>Smith(1961):</a:t>
            </a:r>
          </a:p>
          <a:p>
            <a:pPr marL="201168" lvl="1" indent="0" algn="just">
              <a:buNone/>
            </a:pPr>
            <a:r>
              <a:rPr lang="en-US" sz="2400" dirty="0">
                <a:solidFill>
                  <a:schemeClr val="tx1">
                    <a:lumMod val="85000"/>
                    <a:lumOff val="15000"/>
                  </a:schemeClr>
                </a:solidFill>
                <a:latin typeface="Times New Roman" pitchFamily="18" charset="0"/>
                <a:cs typeface="Times New Roman" pitchFamily="18" charset="0"/>
              </a:rPr>
              <a:t> “teaching is a system of actions intended to induce learning</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6360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Times New Roman" pitchFamily="18" charset="0"/>
                <a:cs typeface="Times New Roman" pitchFamily="18" charset="0"/>
              </a:rPr>
              <a:t>Charactertics</a:t>
            </a:r>
            <a:r>
              <a:rPr lang="en-US" b="1" dirty="0" smtClean="0">
                <a:latin typeface="Times New Roman" pitchFamily="18" charset="0"/>
                <a:cs typeface="Times New Roman" pitchFamily="18" charset="0"/>
              </a:rPr>
              <a:t> of teaching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
            </a:pPr>
            <a:r>
              <a:rPr lang="en-US" sz="2400" dirty="0">
                <a:latin typeface="Times New Roman" pitchFamily="18" charset="0"/>
                <a:cs typeface="Times New Roman" pitchFamily="18" charset="0"/>
              </a:rPr>
              <a:t>Teaching is an interactive process</a:t>
            </a:r>
          </a:p>
          <a:p>
            <a:pPr algn="just">
              <a:buFont typeface="Wingdings" panose="05000000000000000000" pitchFamily="2" charset="2"/>
              <a:buChar char="§"/>
            </a:pPr>
            <a:r>
              <a:rPr lang="en-US" sz="2400" dirty="0">
                <a:latin typeface="Times New Roman" pitchFamily="18" charset="0"/>
                <a:cs typeface="Times New Roman" pitchFamily="18" charset="0"/>
              </a:rPr>
              <a:t>Teaching is both formal and informal</a:t>
            </a:r>
          </a:p>
          <a:p>
            <a:pPr algn="just">
              <a:buFont typeface="Wingdings" panose="05000000000000000000" pitchFamily="2" charset="2"/>
              <a:buChar char="§"/>
            </a:pPr>
            <a:r>
              <a:rPr lang="en-US" sz="2400" dirty="0">
                <a:latin typeface="Times New Roman" pitchFamily="18" charset="0"/>
                <a:cs typeface="Times New Roman" pitchFamily="18" charset="0"/>
              </a:rPr>
              <a:t>Teaching is not one sided </a:t>
            </a:r>
          </a:p>
          <a:p>
            <a:pPr algn="just">
              <a:buFont typeface="Wingdings" panose="05000000000000000000" pitchFamily="2" charset="2"/>
              <a:buChar char="§"/>
            </a:pPr>
            <a:r>
              <a:rPr lang="en-US" sz="2400" dirty="0">
                <a:latin typeface="Times New Roman" pitchFamily="18" charset="0"/>
                <a:cs typeface="Times New Roman" pitchFamily="18" charset="0"/>
              </a:rPr>
              <a:t>Teaching is dominating by communication skills</a:t>
            </a:r>
          </a:p>
          <a:p>
            <a:pPr algn="just">
              <a:buFont typeface="Wingdings" panose="05000000000000000000" pitchFamily="2" charset="2"/>
              <a:buChar char="§"/>
            </a:pPr>
            <a:r>
              <a:rPr lang="en-US" sz="2400" dirty="0">
                <a:latin typeface="Times New Roman" pitchFamily="18" charset="0"/>
                <a:cs typeface="Times New Roman" pitchFamily="18" charset="0"/>
              </a:rPr>
              <a:t>Good teaching is </a:t>
            </a:r>
            <a:r>
              <a:rPr lang="en-US" sz="2400" dirty="0" smtClean="0">
                <a:latin typeface="Times New Roman" pitchFamily="18" charset="0"/>
                <a:cs typeface="Times New Roman" pitchFamily="18" charset="0"/>
              </a:rPr>
              <a:t>democratic</a:t>
            </a:r>
          </a:p>
          <a:p>
            <a:pPr algn="just"/>
            <a:r>
              <a:rPr lang="en-US" sz="2400" dirty="0">
                <a:latin typeface="Times New Roman" pitchFamily="18" charset="0"/>
                <a:cs typeface="Times New Roman" pitchFamily="18" charset="0"/>
              </a:rPr>
              <a:t>A desire to share your love of the subject with students.</a:t>
            </a:r>
          </a:p>
          <a:p>
            <a:pPr algn="just"/>
            <a:r>
              <a:rPr lang="en-US" sz="2400" dirty="0">
                <a:latin typeface="Times New Roman" pitchFamily="18" charset="0"/>
                <a:cs typeface="Times New Roman" pitchFamily="18" charset="0"/>
              </a:rPr>
              <a:t>An ability to make the material being taught stimulating and interesting.</a:t>
            </a:r>
          </a:p>
          <a:p>
            <a:pPr algn="just"/>
            <a:r>
              <a:rPr lang="en-US" sz="2400" dirty="0">
                <a:latin typeface="Times New Roman" pitchFamily="18" charset="0"/>
                <a:cs typeface="Times New Roman" pitchFamily="18" charset="0"/>
              </a:rPr>
              <a:t>A facility for engaging with students at their level of understanding.</a:t>
            </a:r>
          </a:p>
          <a:p>
            <a:pPr algn="just"/>
            <a:r>
              <a:rPr lang="en-US" sz="2400" dirty="0">
                <a:latin typeface="Times New Roman" pitchFamily="18" charset="0"/>
                <a:cs typeface="Times New Roman" pitchFamily="18" charset="0"/>
              </a:rPr>
              <a:t>A capacity to explain the material plainly</a:t>
            </a:r>
          </a:p>
          <a:p>
            <a:pPr algn="just">
              <a:buFont typeface="Wingdings" panose="05000000000000000000" pitchFamily="2" charset="2"/>
              <a:buChar char="§"/>
            </a:pPr>
            <a:endParaRPr lang="en-US" sz="2400" dirty="0">
              <a:solidFill>
                <a:schemeClr val="tx1">
                  <a:lumMod val="85000"/>
                  <a:lumOff val="15000"/>
                </a:schemeClr>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01890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Learning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lgn="just"/>
            <a:r>
              <a:rPr lang="en-US" sz="2400" dirty="0">
                <a:latin typeface="Times New Roman" pitchFamily="18" charset="0"/>
                <a:cs typeface="Times New Roman" pitchFamily="18" charset="0"/>
              </a:rPr>
              <a:t>Learning is the act of acquiring new or modifying existing knowledge, behaviors, skills, values or preferences and may involve synthesizing different types of information</a:t>
            </a:r>
            <a:r>
              <a:rPr lang="en-US" sz="2400" dirty="0" smtClean="0">
                <a:latin typeface="Times New Roman" pitchFamily="18" charset="0"/>
                <a:cs typeface="Times New Roman" pitchFamily="18" charset="0"/>
              </a:rPr>
              <a:t>.</a:t>
            </a:r>
          </a:p>
          <a:p>
            <a:pPr lvl="0"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a relative permanent change in behavior or mental state based on </a:t>
            </a:r>
            <a:r>
              <a:rPr lang="en-US" sz="2400" dirty="0" smtClean="0">
                <a:latin typeface="Times New Roman" pitchFamily="18" charset="0"/>
                <a:cs typeface="Times New Roman" pitchFamily="18" charset="0"/>
              </a:rPr>
              <a:t>experience.</a:t>
            </a:r>
          </a:p>
          <a:p>
            <a:pPr lvl="0" algn="just"/>
            <a:endParaRPr lang="en-US" sz="2400" dirty="0" smtClean="0">
              <a:latin typeface="Times New Roman" pitchFamily="18" charset="0"/>
              <a:cs typeface="Times New Roman" pitchFamily="18" charset="0"/>
            </a:endParaRPr>
          </a:p>
          <a:p>
            <a:pPr lvl="0"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L</a:t>
            </a:r>
            <a:r>
              <a:rPr lang="en-US" sz="2400" dirty="0" smtClean="0">
                <a:latin typeface="Times New Roman" pitchFamily="18" charset="0"/>
                <a:cs typeface="Times New Roman" pitchFamily="18" charset="0"/>
              </a:rPr>
              <a:t>earning</a:t>
            </a:r>
            <a:r>
              <a:rPr lang="en-US" sz="2400" dirty="0">
                <a:latin typeface="Times New Roman" pitchFamily="18" charset="0"/>
                <a:cs typeface="Times New Roman" pitchFamily="18" charset="0"/>
              </a:rPr>
              <a:t> as a relatively permanent change in behavior as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result of experience. The psychology of learning focuses on a range of topics related to how people learn and interact with their environments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Watson who suggested that all behaviors are a result of the learning process</a:t>
            </a:r>
            <a:endParaRPr lang="en-US" sz="24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30505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Times New Roman" pitchFamily="18" charset="0"/>
                <a:cs typeface="Times New Roman" pitchFamily="18" charset="0"/>
              </a:rPr>
              <a:t>Role of psychology in teaching and learning</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fontAlgn="base"/>
            <a:r>
              <a:rPr lang="en-US" sz="2400" dirty="0">
                <a:latin typeface="Times New Roman" pitchFamily="18" charset="0"/>
                <a:cs typeface="Times New Roman" pitchFamily="18" charset="0"/>
              </a:rPr>
              <a:t>psychologists working in the field of education are focused on identifying and studying learning methods to better understand how people absorb and retain new information.</a:t>
            </a:r>
          </a:p>
          <a:p>
            <a:pPr algn="just" fontAlgn="base"/>
            <a:endParaRPr lang="en-US" sz="2400" dirty="0" smtClean="0">
              <a:latin typeface="Times New Roman" pitchFamily="18" charset="0"/>
              <a:cs typeface="Times New Roman" pitchFamily="18" charset="0"/>
            </a:endParaRPr>
          </a:p>
          <a:p>
            <a:pPr algn="just" fontAlgn="base"/>
            <a:r>
              <a:rPr lang="en-US" sz="2400" dirty="0" smtClean="0">
                <a:latin typeface="Times New Roman" pitchFamily="18" charset="0"/>
                <a:cs typeface="Times New Roman" pitchFamily="18" charset="0"/>
              </a:rPr>
              <a:t>Educational </a:t>
            </a:r>
            <a:r>
              <a:rPr lang="en-US" sz="2400" dirty="0">
                <a:latin typeface="Times New Roman" pitchFamily="18" charset="0"/>
                <a:cs typeface="Times New Roman" pitchFamily="18" charset="0"/>
              </a:rPr>
              <a:t>psychologists apply theories of human development to understand individual learning and inform the instructional process. While interaction with teachers and students in school settings is an important part of their work, it isn’t the only facet of the job. Learning is a lifelong endeavor. People don’t only learn at school, they learn at work, in social situations and even doing simple tasks like household chores or running errands. Psychologists working in this subfield examine how people learn in a variety of settings to identify approaches and strategies to make learning more effective.</a:t>
            </a:r>
          </a:p>
          <a:p>
            <a:r>
              <a:rPr lang="en-US" dirty="0"/>
              <a:t/>
            </a:r>
            <a:br>
              <a:rPr lang="en-US" dirty="0"/>
            </a:br>
            <a:endParaRPr lang="en-US" dirty="0"/>
          </a:p>
        </p:txBody>
      </p:sp>
    </p:spTree>
    <p:extLst>
      <p:ext uri="{BB962C8B-B14F-4D97-AF65-F5344CB8AC3E}">
        <p14:creationId xmlns:p14="http://schemas.microsoft.com/office/powerpoint/2010/main" val="912315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sz="2400" dirty="0">
                <a:latin typeface="Times New Roman" pitchFamily="18" charset="0"/>
                <a:cs typeface="Times New Roman" pitchFamily="18" charset="0"/>
              </a:rPr>
              <a:t>It provides a teacher with ability to know how learning process should be initiated, how to motivate, how to memorize or </a:t>
            </a:r>
            <a:r>
              <a:rPr lang="en-US" sz="2400" dirty="0" smtClean="0">
                <a:latin typeface="Times New Roman" pitchFamily="18" charset="0"/>
                <a:cs typeface="Times New Roman" pitchFamily="18" charset="0"/>
              </a:rPr>
              <a:t>learn</a:t>
            </a:r>
          </a:p>
          <a:p>
            <a:pPr algn="just"/>
            <a:r>
              <a:rPr lang="en-US" sz="2400" dirty="0">
                <a:latin typeface="Times New Roman" pitchFamily="18" charset="0"/>
                <a:cs typeface="Times New Roman" pitchFamily="18" charset="0"/>
              </a:rPr>
              <a:t>It helps teachers to guide the students in right direction in order to canalized student’s abilities in right direction. </a:t>
            </a:r>
          </a:p>
          <a:p>
            <a:pPr lvl="0" algn="just"/>
            <a:endParaRPr lang="en-US" sz="2400" dirty="0">
              <a:latin typeface="Times New Roman" pitchFamily="18" charset="0"/>
              <a:cs typeface="Times New Roman" pitchFamily="18" charset="0"/>
            </a:endParaRPr>
          </a:p>
          <a:p>
            <a:pPr lvl="0" algn="just"/>
            <a:r>
              <a:rPr lang="en-US" sz="2400" dirty="0">
                <a:latin typeface="Times New Roman" pitchFamily="18" charset="0"/>
                <a:cs typeface="Times New Roman" pitchFamily="18" charset="0"/>
              </a:rPr>
              <a:t>It helps teacher that how to evaluate students that whether the purpose of teaching &amp; learning has been </a:t>
            </a:r>
            <a:r>
              <a:rPr lang="en-US" sz="2400" dirty="0" smtClean="0">
                <a:latin typeface="Times New Roman" pitchFamily="18" charset="0"/>
                <a:cs typeface="Times New Roman" pitchFamily="18" charset="0"/>
              </a:rPr>
              <a:t>achieved.</a:t>
            </a:r>
            <a:endParaRPr lang="en-US" sz="24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029665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325562"/>
          </a:xfrm>
        </p:spPr>
        <p:txBody>
          <a:bodyPr/>
          <a:lstStyle/>
          <a:p>
            <a:r>
              <a:rPr lang="en-US" sz="4000" b="1" dirty="0" smtClean="0">
                <a:latin typeface="Times New Roman" pitchFamily="18" charset="0"/>
                <a:cs typeface="Times New Roman" pitchFamily="18" charset="0"/>
              </a:rPr>
              <a:t>Evaluation of effective teaching and learning</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7620000" cy="4343400"/>
          </a:xfrm>
        </p:spPr>
        <p:txBody>
          <a:bodyPr/>
          <a:lstStyle/>
          <a:p>
            <a:pPr algn="just"/>
            <a:r>
              <a:rPr lang="en-US" sz="2400" dirty="0">
                <a:latin typeface="Times New Roman" pitchFamily="18" charset="0"/>
                <a:cs typeface="Times New Roman" pitchFamily="18" charset="0"/>
              </a:rPr>
              <a:t>Obtaining frequent feedback on your teaching</a:t>
            </a:r>
          </a:p>
          <a:p>
            <a:pPr algn="just"/>
            <a:r>
              <a:rPr lang="en-US" sz="2400" dirty="0">
                <a:latin typeface="Times New Roman" pitchFamily="18" charset="0"/>
                <a:cs typeface="Times New Roman" pitchFamily="18" charset="0"/>
              </a:rPr>
              <a:t>Getting regular insight on student learning</a:t>
            </a:r>
          </a:p>
          <a:p>
            <a:pPr algn="just"/>
            <a:r>
              <a:rPr lang="en-US" sz="2400" dirty="0">
                <a:latin typeface="Times New Roman" pitchFamily="18" charset="0"/>
                <a:cs typeface="Times New Roman" pitchFamily="18" charset="0"/>
              </a:rPr>
              <a:t>Soliciting student opinion during the term</a:t>
            </a:r>
          </a:p>
          <a:p>
            <a:pPr algn="just"/>
            <a:r>
              <a:rPr lang="en-US" sz="2400" dirty="0">
                <a:latin typeface="Times New Roman" pitchFamily="18" charset="0"/>
                <a:cs typeface="Times New Roman" pitchFamily="18" charset="0"/>
              </a:rPr>
              <a:t>Assessing a course at the end of the </a:t>
            </a:r>
            <a:r>
              <a:rPr lang="en-US" sz="2400" dirty="0" smtClean="0">
                <a:latin typeface="Times New Roman" pitchFamily="18" charset="0"/>
                <a:cs typeface="Times New Roman" pitchFamily="18" charset="0"/>
              </a:rPr>
              <a:t>term</a:t>
            </a:r>
          </a:p>
          <a:p>
            <a:pPr algn="just"/>
            <a:r>
              <a:rPr lang="en-US" sz="2400" dirty="0">
                <a:latin typeface="Times New Roman" pitchFamily="18" charset="0"/>
                <a:cs typeface="Times New Roman" pitchFamily="18" charset="0"/>
              </a:rPr>
              <a:t>Through frequent assessment and feedback, effective teachers regularly assess what they do in the classroom and whether their students are really learning.</a:t>
            </a:r>
          </a:p>
          <a:p>
            <a:endParaRPr lang="en-US" dirty="0"/>
          </a:p>
        </p:txBody>
      </p:sp>
    </p:spTree>
    <p:extLst>
      <p:ext uri="{BB962C8B-B14F-4D97-AF65-F5344CB8AC3E}">
        <p14:creationId xmlns:p14="http://schemas.microsoft.com/office/powerpoint/2010/main" val="4033772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They try to anticipate the topics and concepts that will be difficult for their students and to develop teaching strategies that present these topics in ways their students will best understand. These teachers make a special point of becoming familiar with their students' preparation, knowledge, and abilities, and adjust their teaching to maximize the class's learning.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83648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1">
                    <a:lumMod val="85000"/>
                    <a:lumOff val="15000"/>
                  </a:schemeClr>
                </a:solidFill>
                <a:latin typeface="Times New Roman" pitchFamily="18" charset="0"/>
                <a:cs typeface="Times New Roman" pitchFamily="18" charset="0"/>
              </a:rPr>
              <a:t>Psychology</a:t>
            </a:r>
            <a:endParaRPr lang="en-US" sz="4400" b="1" dirty="0"/>
          </a:p>
        </p:txBody>
      </p:sp>
      <p:sp>
        <p:nvSpPr>
          <p:cNvPr id="3" name="Content Placeholder 2"/>
          <p:cNvSpPr>
            <a:spLocks noGrp="1"/>
          </p:cNvSpPr>
          <p:nvPr>
            <p:ph idx="1"/>
          </p:nvPr>
        </p:nvSpPr>
        <p:spPr/>
        <p:txBody>
          <a:bodyPr/>
          <a:lstStyle/>
          <a:p>
            <a:pPr algn="just"/>
            <a:r>
              <a:rPr lang="en-US" sz="2800" dirty="0">
                <a:solidFill>
                  <a:schemeClr val="tx1">
                    <a:lumMod val="85000"/>
                    <a:lumOff val="15000"/>
                  </a:schemeClr>
                </a:solidFill>
                <a:latin typeface="Times New Roman" pitchFamily="18" charset="0"/>
                <a:cs typeface="Times New Roman" pitchFamily="18" charset="0"/>
              </a:rPr>
              <a:t>Psychology is defined as the scientific study of behaviors and mental processes. </a:t>
            </a:r>
          </a:p>
          <a:p>
            <a:pPr algn="just"/>
            <a:r>
              <a:rPr lang="en-US" sz="2800" dirty="0">
                <a:solidFill>
                  <a:schemeClr val="tx1">
                    <a:lumMod val="85000"/>
                    <a:lumOff val="15000"/>
                  </a:schemeClr>
                </a:solidFill>
                <a:latin typeface="Times New Roman" pitchFamily="18" charset="0"/>
                <a:cs typeface="Times New Roman" pitchFamily="18" charset="0"/>
              </a:rPr>
              <a:t>As Woodsworth &amp;Marquis say: </a:t>
            </a:r>
          </a:p>
          <a:p>
            <a:pPr algn="just"/>
            <a:r>
              <a:rPr lang="en-US" sz="2800" dirty="0">
                <a:solidFill>
                  <a:schemeClr val="tx1">
                    <a:lumMod val="85000"/>
                    <a:lumOff val="15000"/>
                  </a:schemeClr>
                </a:solidFill>
                <a:latin typeface="Times New Roman" pitchFamily="18" charset="0"/>
                <a:cs typeface="Times New Roman" pitchFamily="18" charset="0"/>
              </a:rPr>
              <a:t>“Psychology is the scientific study of the activities of the individual in relation to his environment.”</a:t>
            </a:r>
          </a:p>
          <a:p>
            <a:endParaRPr lang="en-US" dirty="0"/>
          </a:p>
        </p:txBody>
      </p:sp>
    </p:spTree>
    <p:extLst>
      <p:ext uri="{BB962C8B-B14F-4D97-AF65-F5344CB8AC3E}">
        <p14:creationId xmlns:p14="http://schemas.microsoft.com/office/powerpoint/2010/main" val="172069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Times New Roman" pitchFamily="18" charset="0"/>
                <a:cs typeface="Times New Roman" pitchFamily="18" charset="0"/>
              </a:rPr>
              <a:t>Classroom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7620000" cy="4495800"/>
          </a:xfrm>
        </p:spPr>
        <p:txBody>
          <a:bodyPr>
            <a:normAutofit fontScale="70000" lnSpcReduction="20000"/>
          </a:bodyPr>
          <a:lstStyle/>
          <a:p>
            <a:pPr marL="114300" indent="0" algn="just">
              <a:lnSpc>
                <a:spcPct val="100000"/>
              </a:lnSpc>
              <a:buNone/>
            </a:pPr>
            <a:r>
              <a:rPr lang="en-US" sz="3100" dirty="0" smtClean="0">
                <a:solidFill>
                  <a:srgbClr val="FFFFFF"/>
                </a:solidFill>
                <a:latin typeface="Times New Roman" pitchFamily="18" charset="0"/>
                <a:cs typeface="Times New Roman" pitchFamily="18" charset="0"/>
              </a:rPr>
              <a:t>cl</a:t>
            </a:r>
            <a:r>
              <a:rPr lang="en-US" sz="3100" dirty="0" smtClean="0">
                <a:latin typeface="Times New Roman" pitchFamily="18" charset="0"/>
                <a:cs typeface="Times New Roman" pitchFamily="18" charset="0"/>
              </a:rPr>
              <a:t> </a:t>
            </a:r>
            <a:r>
              <a:rPr lang="en-US" sz="3100" dirty="0">
                <a:latin typeface="Times New Roman" pitchFamily="18" charset="0"/>
                <a:cs typeface="Times New Roman" pitchFamily="18" charset="0"/>
              </a:rPr>
              <a:t> refers to the wide variety of skills and techniques that teachers use to keep students organized, orderly, focused, attentive, on task, and academically productive during a class. When classroom-management strategies are executed effectively, teachers minimize the behaviors that impede learning for both individual students and groups of students, while maximizing the behaviors that facilitate or enhance learning. Generally speaking, effective teachers tend to display strong classroom-management skills, while the hallmark of the inexperienced or less effective teacher is a disorderly classroom filled with students who are not working or paying </a:t>
            </a:r>
            <a:r>
              <a:rPr lang="en-US" sz="3100" dirty="0" smtClean="0">
                <a:latin typeface="Times New Roman" pitchFamily="18" charset="0"/>
                <a:cs typeface="Times New Roman" pitchFamily="18" charset="0"/>
              </a:rPr>
              <a:t>attention</a:t>
            </a:r>
            <a:r>
              <a:rPr lang="en-US" sz="3100" dirty="0" smtClean="0">
                <a:solidFill>
                  <a:srgbClr val="FFFFFF"/>
                </a:solidFill>
                <a:latin typeface="Times New Roman" pitchFamily="18" charset="0"/>
                <a:cs typeface="Times New Roman" pitchFamily="18" charset="0"/>
              </a:rPr>
              <a:t> </a:t>
            </a:r>
            <a:r>
              <a:rPr lang="en-US" sz="2400" dirty="0" smtClean="0">
                <a:solidFill>
                  <a:srgbClr val="FFFFFF"/>
                </a:solidFill>
                <a:latin typeface="Times New Roman" pitchFamily="18" charset="0"/>
                <a:cs typeface="Times New Roman" pitchFamily="18" charset="0"/>
              </a:rPr>
              <a:t>f..</a:t>
            </a:r>
            <a:r>
              <a:rPr lang="en-US" sz="2400" dirty="0" err="1" smtClean="0">
                <a:solidFill>
                  <a:srgbClr val="FFFFFF"/>
                </a:solidFill>
                <a:latin typeface="Times New Roman" pitchFamily="18" charset="0"/>
                <a:cs typeface="Times New Roman" pitchFamily="18" charset="0"/>
              </a:rPr>
              <a:t>oclass</a:t>
            </a:r>
            <a:r>
              <a:rPr lang="en-US" sz="2400" dirty="0" smtClean="0">
                <a:solidFill>
                  <a:srgbClr val="FFFFFF"/>
                </a:solidFill>
                <a:latin typeface="Times New Roman" pitchFamily="18" charset="0"/>
                <a:cs typeface="Times New Roman" pitchFamily="18" charset="0"/>
              </a:rPr>
              <a:t> </a:t>
            </a:r>
            <a:endParaRPr lang="en-US" sz="2400" dirty="0">
              <a:solidFill>
                <a:srgbClr val="FFFFFF"/>
              </a:solidFill>
              <a:latin typeface="Times New Roman" pitchFamily="18" charset="0"/>
              <a:cs typeface="Times New Roman" pitchFamily="18" charset="0"/>
            </a:endParaRPr>
          </a:p>
          <a:p>
            <a:pPr marL="114300" indent="0" algn="just">
              <a:lnSpc>
                <a:spcPct val="100000"/>
              </a:lnSpc>
              <a:buNone/>
            </a:pPr>
            <a:r>
              <a:rPr lang="en-US" sz="2400" dirty="0">
                <a:solidFill>
                  <a:srgbClr val="FFFFFF"/>
                </a:solidFill>
                <a:latin typeface="Times New Roman" pitchFamily="18" charset="0"/>
                <a:cs typeface="Times New Roman" pitchFamily="18" charset="0"/>
              </a:rPr>
              <a:t>It’s motivating your students</a:t>
            </a:r>
          </a:p>
          <a:p>
            <a:pPr marL="114300" indent="0" algn="just">
              <a:lnSpc>
                <a:spcPct val="100000"/>
              </a:lnSpc>
              <a:buNone/>
            </a:pPr>
            <a:r>
              <a:rPr lang="en-US" sz="2400" dirty="0">
                <a:solidFill>
                  <a:srgbClr val="FFFFFF"/>
                </a:solidFill>
                <a:latin typeface="Times New Roman" pitchFamily="18" charset="0"/>
                <a:cs typeface="Times New Roman" pitchFamily="18" charset="0"/>
              </a:rPr>
              <a:t>It’s providing a safe, comfortable learning environment</a:t>
            </a:r>
          </a:p>
          <a:p>
            <a:pPr marL="114300" indent="0" algn="just">
              <a:lnSpc>
                <a:spcPct val="100000"/>
              </a:lnSpc>
              <a:buNone/>
            </a:pPr>
            <a:r>
              <a:rPr lang="en-US" sz="2400" dirty="0">
                <a:solidFill>
                  <a:srgbClr val="FFFFFF"/>
                </a:solidFill>
                <a:latin typeface="Times New Roman" pitchFamily="18" charset="0"/>
                <a:cs typeface="Times New Roman" pitchFamily="18" charset="0"/>
              </a:rPr>
              <a:t>It’s building your student’s self esteem</a:t>
            </a:r>
          </a:p>
          <a:p>
            <a:pPr marL="114300" indent="0" algn="just">
              <a:lnSpc>
                <a:spcPct val="100000"/>
              </a:lnSpc>
              <a:buNone/>
            </a:pPr>
            <a:r>
              <a:rPr lang="en-US" sz="2400" dirty="0">
                <a:solidFill>
                  <a:srgbClr val="FFFFFF"/>
                </a:solidFill>
                <a:latin typeface="Times New Roman" pitchFamily="18" charset="0"/>
                <a:cs typeface="Times New Roman" pitchFamily="18" charset="0"/>
              </a:rPr>
              <a:t>It’s being creative &amp; imaginative in daily lessons</a:t>
            </a:r>
          </a:p>
          <a:p>
            <a:pPr marL="114300" indent="0" algn="just">
              <a:lnSpc>
                <a:spcPct val="100000"/>
              </a:lnSpc>
              <a:buNone/>
            </a:pPr>
            <a:endParaRPr lang="en-US" sz="2400" dirty="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87896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325562"/>
          </a:xfrm>
        </p:spPr>
        <p:txBody>
          <a:bodyPr/>
          <a:lstStyle/>
          <a:p>
            <a:r>
              <a:rPr lang="en-US" sz="4000" b="1" dirty="0" smtClean="0">
                <a:latin typeface="Times New Roman" pitchFamily="18" charset="0"/>
                <a:cs typeface="Times New Roman" pitchFamily="18" charset="0"/>
              </a:rPr>
              <a:t>Effective classroom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students, </a:t>
            </a:r>
            <a:r>
              <a:rPr lang="en-US" sz="2400" dirty="0">
                <a:latin typeface="Times New Roman" pitchFamily="18" charset="0"/>
                <a:cs typeface="Times New Roman" pitchFamily="18" charset="0"/>
              </a:rPr>
              <a:t>as well as teachers, spend a majority of their time in classrooms and in school. The classroom should, therefore, be a stress-free environment where students and teachers feel comfortable spending so much time. It is essential to have a well-managed classroom to improve classroom efficiency and create an environment conducive to learning. A well-managed classroom is not limited to discipline, unlike the popular belief that discipline is the only vital management skill a teacher must have. There are various characteristics that describe a well-managed and efficient </a:t>
            </a:r>
            <a:r>
              <a:rPr lang="en-US" sz="2400" dirty="0" smtClean="0">
                <a:latin typeface="Times New Roman" pitchFamily="18" charset="0"/>
                <a:cs typeface="Times New Roman" pitchFamily="18" charset="0"/>
              </a:rPr>
              <a:t>classroom.</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19264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Times New Roman" pitchFamily="18" charset="0"/>
                <a:cs typeface="Times New Roman" pitchFamily="18" charset="0"/>
              </a:rPr>
              <a:t>Students engagement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114300" indent="0" algn="just">
              <a:buNone/>
            </a:pP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Classroom management includes various aspects, but one of the most vital is that the students are engaged. A well-managed classroom will keep the students engaged at all times in the learning process. Students are involved in the learning process, which helps foster higher-level thinking skills in </a:t>
            </a:r>
            <a:r>
              <a:rPr lang="en-US" sz="2400" dirty="0" smtClean="0">
                <a:latin typeface="Times New Roman" pitchFamily="18" charset="0"/>
                <a:cs typeface="Times New Roman" pitchFamily="18" charset="0"/>
              </a:rPr>
              <a:t>student.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15968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a:latin typeface="Times New Roman" pitchFamily="18" charset="0"/>
                <a:cs typeface="Times New Roman" pitchFamily="18" charset="0"/>
              </a:rPr>
              <a:t>Clear Expectations</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Expectations</a:t>
            </a:r>
            <a:r>
              <a:rPr lang="en-US" sz="2400" dirty="0">
                <a:latin typeface="Times New Roman" pitchFamily="18" charset="0"/>
                <a:cs typeface="Times New Roman" pitchFamily="18" charset="0"/>
              </a:rPr>
              <a:t> such as class objectives are clear in a well-managed classroom. Students know the material they will be tested on, as well as the teacher's expectations for the various assignments they will be graded on. This also allows for efficiency in the classroom because students manage their time accordingly to move from one task to another effectively. A good way to ensure that students are clear on what the class objectives are is to write the daily tasks on the board at the beginning of each lesson, as well as write any exam dates in a place that students can see </a:t>
            </a:r>
            <a:r>
              <a:rPr lang="en-US" sz="2400" dirty="0" smtClean="0">
                <a:latin typeface="Times New Roman" pitchFamily="18" charset="0"/>
                <a:cs typeface="Times New Roman" pitchFamily="18" charset="0"/>
              </a:rPr>
              <a:t>regularly.</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835412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latin typeface="Times New Roman" pitchFamily="18" charset="0"/>
                <a:cs typeface="Times New Roman" pitchFamily="18" charset="0"/>
              </a:rPr>
              <a:t>Effective Time Management</a:t>
            </a:r>
            <a:endParaRPr lang="en-US" dirty="0"/>
          </a:p>
        </p:txBody>
      </p:sp>
      <p:sp>
        <p:nvSpPr>
          <p:cNvPr id="3" name="Content Placeholder 2"/>
          <p:cNvSpPr>
            <a:spLocks noGrp="1"/>
          </p:cNvSpPr>
          <p:nvPr>
            <p:ph idx="1"/>
          </p:nvPr>
        </p:nvSpPr>
        <p:spPr/>
        <p:txBody>
          <a:bodyPr>
            <a:normAutofit/>
          </a:bodyPr>
          <a:lstStyle/>
          <a:p>
            <a:pPr marL="114300" indent="0" algn="just">
              <a:buNone/>
            </a:pP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To minimize wasted time and improve efficiency, a well-managed classroom has good time-management skills. The students know which areas in the classroom are accessible to them, as well as where items are placed in the classroom. They also know exactly what to expect from each class in order to ensure good time </a:t>
            </a:r>
            <a:r>
              <a:rPr lang="en-US" sz="2400" dirty="0" smtClean="0">
                <a:latin typeface="Times New Roman" pitchFamily="18" charset="0"/>
                <a:cs typeface="Times New Roman" pitchFamily="18" charset="0"/>
              </a:rPr>
              <a:t>management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928303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latin typeface="Times New Roman" pitchFamily="18" charset="0"/>
                <a:cs typeface="Times New Roman" pitchFamily="18" charset="0"/>
              </a:rPr>
              <a:t>Positive Work Environment</a:t>
            </a:r>
            <a:endParaRPr lang="en-US" dirty="0"/>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A positive work environment is one of the main characteristics of a well-managed classroom. Students are comfortable asking the teacher questions. The classroom environment is also stress-free to ensure a good workflow and positive environment.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68032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latin typeface="Times New Roman" pitchFamily="18" charset="0"/>
                <a:cs typeface="Times New Roman" pitchFamily="18" charset="0"/>
              </a:rPr>
              <a:t>Firm Discipline</a:t>
            </a:r>
            <a:endParaRPr lang="en-US" dirty="0"/>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Discipline is an important factor in well-managed classrooms and one of the main characteristics. Students have clear and firm guidelines on which behaviors are allowed in the classroom and which are not, which allows students to remain disciplined and encourage an efficient workflow. Simple things such as guidelines on going to the bathroom or raising their hands when speaking are in place to help keep a positive and effective work </a:t>
            </a:r>
            <a:r>
              <a:rPr lang="en-US" sz="2400" dirty="0" smtClean="0">
                <a:latin typeface="Times New Roman" pitchFamily="18" charset="0"/>
                <a:cs typeface="Times New Roman" pitchFamily="18" charset="0"/>
              </a:rPr>
              <a:t>environment.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0315306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37</TotalTime>
  <Words>713</Words>
  <Application>Microsoft Office PowerPoint</Application>
  <PresentationFormat>On-screen Show (4:3)</PresentationFormat>
  <Paragraphs>64</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Topic: Psychology</vt:lpstr>
      <vt:lpstr>Psychology</vt:lpstr>
      <vt:lpstr>Classroom management</vt:lpstr>
      <vt:lpstr>Effective classroom management</vt:lpstr>
      <vt:lpstr>Students engagement</vt:lpstr>
      <vt:lpstr>PowerPoint Presentation</vt:lpstr>
      <vt:lpstr>Effective Time Management</vt:lpstr>
      <vt:lpstr>Positive Work Environment</vt:lpstr>
      <vt:lpstr>Firm Discipline</vt:lpstr>
      <vt:lpstr>Role of psychology in classroom management</vt:lpstr>
      <vt:lpstr>PowerPoint Presentation</vt:lpstr>
      <vt:lpstr>Teaching</vt:lpstr>
      <vt:lpstr>Charactertics of teaching</vt:lpstr>
      <vt:lpstr>Learning</vt:lpstr>
      <vt:lpstr>Role of psychology in teaching and learning</vt:lpstr>
      <vt:lpstr>PowerPoint Presentation</vt:lpstr>
      <vt:lpstr>Evaluation of effective teaching and learning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 fix</dc:creator>
  <cp:lastModifiedBy>computer fix</cp:lastModifiedBy>
  <cp:revision>4</cp:revision>
  <dcterms:created xsi:type="dcterms:W3CDTF">2021-01-22T06:10:01Z</dcterms:created>
  <dcterms:modified xsi:type="dcterms:W3CDTF">2021-01-22T06:47:15Z</dcterms:modified>
</cp:coreProperties>
</file>